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77" r:id="rId3"/>
  </p:sldMasterIdLst>
  <p:notesMasterIdLst>
    <p:notesMasterId r:id="rId19"/>
  </p:notesMasterIdLst>
  <p:sldIdLst>
    <p:sldId id="257" r:id="rId4"/>
    <p:sldId id="259" r:id="rId5"/>
    <p:sldId id="261" r:id="rId6"/>
    <p:sldId id="262" r:id="rId7"/>
    <p:sldId id="263" r:id="rId8"/>
    <p:sldId id="265" r:id="rId9"/>
    <p:sldId id="272" r:id="rId10"/>
    <p:sldId id="264" r:id="rId11"/>
    <p:sldId id="266" r:id="rId12"/>
    <p:sldId id="267" r:id="rId13"/>
    <p:sldId id="269" r:id="rId14"/>
    <p:sldId id="270" r:id="rId15"/>
    <p:sldId id="271" r:id="rId16"/>
    <p:sldId id="273" r:id="rId17"/>
    <p:sldId id="274" r:id="rId18"/>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DCD"/>
    <a:srgbClr val="C5ED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62228" autoAdjust="0"/>
  </p:normalViewPr>
  <p:slideViewPr>
    <p:cSldViewPr>
      <p:cViewPr varScale="1">
        <p:scale>
          <a:sx n="91" d="100"/>
          <a:sy n="91" d="100"/>
        </p:scale>
        <p:origin x="2706" y="-78"/>
      </p:cViewPr>
      <p:guideLst>
        <p:guide orient="horz" pos="1620"/>
        <p:guide pos="2880"/>
      </p:guideLst>
    </p:cSldViewPr>
  </p:slideViewPr>
  <p:notesTextViewPr>
    <p:cViewPr>
      <p:scale>
        <a:sx n="130" d="100"/>
        <a:sy n="13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5E1A00-64AC-473A-96CF-8BCC39177E73}" type="datetimeFigureOut">
              <a:rPr lang="en-GB" smtClean="0"/>
              <a:t>04/09/2023</a:t>
            </a:fld>
            <a:endParaRPr lang="en-GB"/>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E1DE7-D1F6-4904-B540-85F14A16F10E}" type="slidenum">
              <a:rPr lang="en-GB" smtClean="0"/>
              <a:t>‹#›</a:t>
            </a:fld>
            <a:endParaRPr lang="en-GB"/>
          </a:p>
        </p:txBody>
      </p:sp>
    </p:spTree>
    <p:extLst>
      <p:ext uri="{BB962C8B-B14F-4D97-AF65-F5344CB8AC3E}">
        <p14:creationId xmlns:p14="http://schemas.microsoft.com/office/powerpoint/2010/main" val="56922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E1DE7-D1F6-4904-B540-85F14A16F10E}" type="slidenum">
              <a:rPr lang="en-GB" smtClean="0"/>
              <a:t>1</a:t>
            </a:fld>
            <a:endParaRPr lang="en-GB"/>
          </a:p>
        </p:txBody>
      </p:sp>
    </p:spTree>
    <p:extLst>
      <p:ext uri="{BB962C8B-B14F-4D97-AF65-F5344CB8AC3E}">
        <p14:creationId xmlns:p14="http://schemas.microsoft.com/office/powerpoint/2010/main" val="158661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Important note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adding code like GPIO configuration or using the USART, make sure to place this code after the call to </a:t>
            </a:r>
            <a:r>
              <a:rPr lang="en-US" b="0" dirty="0" err="1">
                <a:solidFill>
                  <a:srgbClr val="DCDCAA"/>
                </a:solidFill>
                <a:effectLst/>
                <a:latin typeface="Consolas" panose="020B0609020204030204" pitchFamily="49" charset="0"/>
              </a:rPr>
              <a:t>MX_GPIO_Init</a:t>
            </a:r>
            <a:r>
              <a:rPr lang="en-US" b="0">
                <a:solidFill>
                  <a:srgbClr val="D4D4D4"/>
                </a:solidFill>
                <a:effectLst/>
                <a:latin typeface="Consolas" panose="020B0609020204030204" pitchFamily="49" charset="0"/>
              </a:rPr>
              <a:t>() and </a:t>
            </a:r>
            <a:r>
              <a:rPr lang="en-US" b="0">
                <a:solidFill>
                  <a:srgbClr val="DCDCAA"/>
                </a:solidFill>
                <a:effectLst/>
                <a:latin typeface="Consolas" panose="020B0609020204030204" pitchFamily="49" charset="0"/>
              </a:rPr>
              <a:t>MX_USART2_UART_Init</a:t>
            </a:r>
            <a:r>
              <a:rPr lang="en-US" b="0">
                <a:solidFill>
                  <a:srgbClr val="D4D4D4"/>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5D8E1DE7-D1F6-4904-B540-85F14A16F10E}" type="slidenum">
              <a:rPr lang="en-GB" smtClean="0"/>
              <a:t>12</a:t>
            </a:fld>
            <a:endParaRPr lang="en-GB"/>
          </a:p>
        </p:txBody>
      </p:sp>
    </p:spTree>
    <p:extLst>
      <p:ext uri="{BB962C8B-B14F-4D97-AF65-F5344CB8AC3E}">
        <p14:creationId xmlns:p14="http://schemas.microsoft.com/office/powerpoint/2010/main" val="1633512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13</a:t>
            </a:fld>
            <a:endParaRPr lang="en-GB"/>
          </a:p>
        </p:txBody>
      </p:sp>
    </p:spTree>
    <p:extLst>
      <p:ext uri="{BB962C8B-B14F-4D97-AF65-F5344CB8AC3E}">
        <p14:creationId xmlns:p14="http://schemas.microsoft.com/office/powerpoint/2010/main" val="1084160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STM32CubeIDE one can see which </a:t>
            </a:r>
            <a:r>
              <a:rPr lang="en-US"/>
              <a:t>pins are </a:t>
            </a:r>
            <a:r>
              <a:rPr lang="en-US" dirty="0"/>
              <a:t>already in use in the default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WATCH OUT: </a:t>
            </a:r>
            <a:r>
              <a:rPr lang="en-US" dirty="0"/>
              <a:t>pin PA2, PA3, PA13 and PA14 are already programmed to connect to USART2_TX and USART2_RX and ST-LINK respectively. When accidently overwriting the PA2 / PA3 / PA13 / PA14 settings this can leave the board ‘bricked’. </a:t>
            </a:r>
            <a:r>
              <a:rPr lang="en-US" sz="1200" kern="1200" dirty="0">
                <a:solidFill>
                  <a:schemeClr val="tx1"/>
                </a:solidFill>
                <a:effectLst/>
                <a:latin typeface="+mn-lt"/>
                <a:ea typeface="+mn-ea"/>
                <a:cs typeface="+mn-cs"/>
              </a:rPr>
              <a:t>In this case pushing the reset button on the board while powering up might help. This will force the board entering the bootloader again after which a new program can be uploaded.</a:t>
            </a:r>
            <a:r>
              <a:rPr lang="en-US" dirty="0">
                <a:effectLst/>
              </a:rPr>
              <a:t> </a:t>
            </a:r>
            <a:br>
              <a:rPr lang="en-US" dirty="0"/>
            </a:br>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14</a:t>
            </a:fld>
            <a:endParaRPr lang="en-GB"/>
          </a:p>
        </p:txBody>
      </p:sp>
    </p:spTree>
    <p:extLst>
      <p:ext uri="{BB962C8B-B14F-4D97-AF65-F5344CB8AC3E}">
        <p14:creationId xmlns:p14="http://schemas.microsoft.com/office/powerpoint/2010/main" val="2615754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15</a:t>
            </a:fld>
            <a:endParaRPr lang="en-GB"/>
          </a:p>
        </p:txBody>
      </p:sp>
    </p:spTree>
    <p:extLst>
      <p:ext uri="{BB962C8B-B14F-4D97-AF65-F5344CB8AC3E}">
        <p14:creationId xmlns:p14="http://schemas.microsoft.com/office/powerpoint/2010/main" val="148476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3</a:t>
            </a:fld>
            <a:endParaRPr lang="en-GB"/>
          </a:p>
        </p:txBody>
      </p:sp>
    </p:spTree>
    <p:extLst>
      <p:ext uri="{BB962C8B-B14F-4D97-AF65-F5344CB8AC3E}">
        <p14:creationId xmlns:p14="http://schemas.microsoft.com/office/powerpoint/2010/main" val="1578246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need the following</a:t>
            </a:r>
            <a:r>
              <a:rPr lang="en-US" baseline="0" dirty="0"/>
              <a:t> datasheets:</a:t>
            </a:r>
          </a:p>
          <a:p>
            <a:pPr marL="171450" indent="-171450">
              <a:buFont typeface="Arial" charset="0"/>
              <a:buChar char="•"/>
            </a:pPr>
            <a:r>
              <a:rPr lang="en-US" baseline="0" dirty="0"/>
              <a:t>User manual - for general usage of the board</a:t>
            </a:r>
          </a:p>
          <a:p>
            <a:pPr marL="171450" indent="-171450">
              <a:buFont typeface="Arial" charset="0"/>
              <a:buChar char="•"/>
            </a:pPr>
            <a:r>
              <a:rPr lang="en-US" baseline="0" dirty="0"/>
              <a:t>Reference manual - for application developers. This one you will use the most.</a:t>
            </a:r>
          </a:p>
          <a:p>
            <a:pPr marL="171450" indent="-171450">
              <a:buFont typeface="Arial" charset="0"/>
              <a:buChar char="•"/>
            </a:pPr>
            <a:r>
              <a:rPr lang="en-US" baseline="0" dirty="0"/>
              <a:t>Device datasheet </a:t>
            </a:r>
            <a:r>
              <a:rPr lang="mr-IN" baseline="0" dirty="0"/>
              <a:t>–</a:t>
            </a:r>
            <a:r>
              <a:rPr lang="en-US" baseline="0" dirty="0"/>
              <a:t> about the characteristics of the device, like voltages, currents but also alternate function mappings.</a:t>
            </a:r>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4</a:t>
            </a:fld>
            <a:endParaRPr lang="en-GB"/>
          </a:p>
        </p:txBody>
      </p:sp>
    </p:spTree>
    <p:extLst>
      <p:ext uri="{BB962C8B-B14F-4D97-AF65-F5344CB8AC3E}">
        <p14:creationId xmlns:p14="http://schemas.microsoft.com/office/powerpoint/2010/main" val="115521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STM32 toolchain document for a description</a:t>
            </a:r>
            <a:r>
              <a:rPr lang="en-US" baseline="0" dirty="0"/>
              <a:t> of the toolchain.</a:t>
            </a:r>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5</a:t>
            </a:fld>
            <a:endParaRPr lang="en-GB"/>
          </a:p>
        </p:txBody>
      </p:sp>
    </p:spTree>
    <p:extLst>
      <p:ext uri="{BB962C8B-B14F-4D97-AF65-F5344CB8AC3E}">
        <p14:creationId xmlns:p14="http://schemas.microsoft.com/office/powerpoint/2010/main" val="402261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template project generated by</a:t>
            </a:r>
            <a:r>
              <a:rPr lang="en-US" baseline="0" dirty="0"/>
              <a:t> the STM32CubeMX applications supports three libraries, from low level to high level:</a:t>
            </a:r>
          </a:p>
          <a:p>
            <a:pPr marL="171450" indent="-171450">
              <a:buFont typeface="Arial" charset="0"/>
              <a:buChar char="•"/>
            </a:pPr>
            <a:r>
              <a:rPr lang="en-US" dirty="0"/>
              <a:t>CMSIS (Cortex Microcontroller Software Interface Standard)</a:t>
            </a:r>
            <a:br>
              <a:rPr lang="en-US" dirty="0"/>
            </a:br>
            <a:r>
              <a:rPr lang="en-US" dirty="0"/>
              <a:t>These are mainly register definitions for direct register access. The register</a:t>
            </a:r>
            <a:r>
              <a:rPr lang="en-US" baseline="0" dirty="0"/>
              <a:t> descriptions</a:t>
            </a:r>
            <a:r>
              <a:rPr lang="en-US" dirty="0"/>
              <a:t> can be found in the reference manual.</a:t>
            </a:r>
            <a:r>
              <a:rPr lang="en-US" baseline="0" dirty="0"/>
              <a:t> The CMSIS device header file </a:t>
            </a:r>
            <a:r>
              <a:rPr lang="nb-NO" baseline="0" dirty="0"/>
              <a:t>stm32f303xe.h (for NUCLEO-F303RE) </a:t>
            </a:r>
            <a:r>
              <a:rPr lang="nb-NO" baseline="0" dirty="0" err="1"/>
              <a:t>contain</a:t>
            </a:r>
            <a:r>
              <a:rPr lang="nb-NO" baseline="0" dirty="0"/>
              <a:t> </a:t>
            </a:r>
            <a:r>
              <a:rPr lang="nb-NO" baseline="0" dirty="0" err="1"/>
              <a:t>the</a:t>
            </a:r>
            <a:r>
              <a:rPr lang="nb-NO" baseline="0" dirty="0"/>
              <a:t> </a:t>
            </a:r>
            <a:r>
              <a:rPr lang="nb-NO" baseline="0" dirty="0" err="1"/>
              <a:t>definitions</a:t>
            </a:r>
            <a:r>
              <a:rPr lang="nb-NO" baseline="0" dirty="0"/>
              <a:t> to </a:t>
            </a:r>
            <a:r>
              <a:rPr lang="nb-NO" baseline="0" dirty="0" err="1"/>
              <a:t>use</a:t>
            </a:r>
            <a:r>
              <a:rPr lang="nb-NO" baseline="0" dirty="0"/>
              <a:t> in </a:t>
            </a:r>
            <a:r>
              <a:rPr lang="nb-NO" baseline="0" dirty="0" err="1"/>
              <a:t>your</a:t>
            </a:r>
            <a:r>
              <a:rPr lang="nb-NO" baseline="0" dirty="0"/>
              <a:t> </a:t>
            </a:r>
            <a:r>
              <a:rPr lang="nb-NO" baseline="0" dirty="0" err="1"/>
              <a:t>code</a:t>
            </a:r>
            <a:r>
              <a:rPr lang="nb-NO" baseline="0" dirty="0"/>
              <a:t>.</a:t>
            </a:r>
            <a:endParaRPr lang="en-US" dirty="0"/>
          </a:p>
          <a:p>
            <a:pPr marL="171450" indent="-171450">
              <a:buFont typeface="Arial" charset="0"/>
              <a:buChar char="•"/>
            </a:pPr>
            <a:r>
              <a:rPr lang="en-US" dirty="0"/>
              <a:t>Low</a:t>
            </a:r>
            <a:r>
              <a:rPr lang="en-US" baseline="0" dirty="0"/>
              <a:t> </a:t>
            </a:r>
            <a:r>
              <a:rPr lang="en-US" dirty="0"/>
              <a:t>Level Library</a:t>
            </a:r>
            <a:r>
              <a:rPr lang="en-US" baseline="0" dirty="0"/>
              <a:t> (</a:t>
            </a:r>
            <a:r>
              <a:rPr lang="en-US" dirty="0"/>
              <a:t>follow up of the Standard Peripherals Library)</a:t>
            </a:r>
            <a:br>
              <a:rPr lang="en-US" dirty="0"/>
            </a:br>
            <a:r>
              <a:rPr lang="en-US" dirty="0"/>
              <a:t>Low level functions on top of the register definitions. Makes use of CMSIS.</a:t>
            </a:r>
            <a:br>
              <a:rPr lang="en-US" dirty="0"/>
            </a:br>
            <a:r>
              <a:rPr lang="en-US" sz="1200" b="0" i="0" kern="1200" dirty="0">
                <a:solidFill>
                  <a:schemeClr val="tx1"/>
                </a:solidFill>
                <a:effectLst/>
                <a:latin typeface="+mn-lt"/>
                <a:ea typeface="+mn-ea"/>
                <a:cs typeface="+mn-cs"/>
              </a:rPr>
              <a:t>The LL offers low-level APIs at registers level, with better optimization but less portability. They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require deep knowledge of the MCU and peripherals specifications.</a:t>
            </a:r>
            <a:endParaRPr lang="en-US" dirty="0"/>
          </a:p>
          <a:p>
            <a:pPr marL="171450" indent="-171450">
              <a:buFont typeface="Arial" charset="0"/>
              <a:buChar char="•"/>
            </a:pPr>
            <a:r>
              <a:rPr lang="en-US" dirty="0"/>
              <a:t>HAL</a:t>
            </a:r>
            <a:br>
              <a:rPr lang="en-US" dirty="0"/>
            </a:br>
            <a:r>
              <a:rPr lang="en-US" dirty="0"/>
              <a:t>Portable higher level library, also makes use of CMSIS</a:t>
            </a:r>
            <a:br>
              <a:rPr lang="en-US" dirty="0"/>
            </a:br>
            <a:r>
              <a:rPr lang="en-US" sz="1200" b="0" i="0" kern="1200" dirty="0">
                <a:solidFill>
                  <a:schemeClr val="tx1"/>
                </a:solidFill>
                <a:effectLst/>
                <a:latin typeface="+mn-lt"/>
                <a:ea typeface="+mn-ea"/>
                <a:cs typeface="+mn-cs"/>
              </a:rPr>
              <a:t>The HAL offers high-level and feature-oriented APIs, with a high-portability level. They hide the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MCU and peripheral peripheral complexity from the end-user.</a:t>
            </a:r>
          </a:p>
          <a:p>
            <a:pPr marL="171450" indent="-171450">
              <a:buFont typeface="Arial" charset="0"/>
              <a:buChar char="•"/>
            </a:pPr>
            <a:endParaRPr lang="en-US" dirty="0"/>
          </a:p>
          <a:p>
            <a:pPr marL="0" indent="0">
              <a:buFont typeface="Arial" charset="0"/>
              <a:buNone/>
            </a:pPr>
            <a:r>
              <a:rPr lang="en-US" dirty="0"/>
              <a:t>In this course we will mainly use the CMSIS</a:t>
            </a:r>
            <a:r>
              <a:rPr lang="en-US" baseline="0" dirty="0"/>
              <a:t> library when it concerns GPIO, interrupts, timers and so on. You can use HAL functions like </a:t>
            </a:r>
            <a:r>
              <a:rPr lang="en-US" baseline="0" dirty="0" err="1"/>
              <a:t>HAL_UART_Transmit</a:t>
            </a:r>
            <a:r>
              <a:rPr lang="en-US" baseline="0" dirty="0"/>
              <a:t>() and </a:t>
            </a:r>
            <a:r>
              <a:rPr lang="en-US" baseline="0" dirty="0" err="1"/>
              <a:t>HAL_GetTick</a:t>
            </a:r>
            <a:r>
              <a:rPr lang="en-US" baseline="0"/>
              <a:t>().</a:t>
            </a:r>
            <a:endParaRPr lang="en-US" baseline="0" dirty="0"/>
          </a:p>
          <a:p>
            <a:pPr marL="0" indent="0">
              <a:buFont typeface="Arial" charset="0"/>
              <a:buNone/>
            </a:pPr>
            <a:endParaRPr lang="en-US" baseline="0" dirty="0"/>
          </a:p>
          <a:p>
            <a:pPr marL="0" indent="0">
              <a:buFont typeface="Arial" charset="0"/>
              <a:buNone/>
            </a:pPr>
            <a:r>
              <a:rPr lang="en-US" b="1" baseline="0" dirty="0"/>
              <a:t>Note</a:t>
            </a:r>
            <a:r>
              <a:rPr lang="en-US" baseline="0" dirty="0"/>
              <a:t>: There is also a Board Support Package (BSP) which contains drivers for hardware outside the MCU like the LED, buttons, SD card, LCD (if available). This BSP is not part of the code generated by STM32CubeMX but is available in the STM32CubeMX installation firmware repository. The BSP code makes use of the HAL functions. The boards used in this course do not contain much specific hardware so we do not use the BSP.</a:t>
            </a:r>
          </a:p>
        </p:txBody>
      </p:sp>
      <p:sp>
        <p:nvSpPr>
          <p:cNvPr id="4" name="Slide Number Placeholder 3"/>
          <p:cNvSpPr>
            <a:spLocks noGrp="1"/>
          </p:cNvSpPr>
          <p:nvPr>
            <p:ph type="sldNum" sz="quarter" idx="10"/>
          </p:nvPr>
        </p:nvSpPr>
        <p:spPr/>
        <p:txBody>
          <a:bodyPr/>
          <a:lstStyle/>
          <a:p>
            <a:fld id="{5D8E1DE7-D1F6-4904-B540-85F14A16F10E}" type="slidenum">
              <a:rPr lang="en-GB" smtClean="0"/>
              <a:t>6</a:t>
            </a:fld>
            <a:endParaRPr lang="en-GB"/>
          </a:p>
        </p:txBody>
      </p:sp>
    </p:spTree>
    <p:extLst>
      <p:ext uri="{BB962C8B-B14F-4D97-AF65-F5344CB8AC3E}">
        <p14:creationId xmlns:p14="http://schemas.microsoft.com/office/powerpoint/2010/main" val="125572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diagram is of </a:t>
            </a:r>
            <a:r>
              <a:rPr lang="de-DE"/>
              <a:t>STM32F303xD/E </a:t>
            </a:r>
            <a:r>
              <a:rPr lang="de-DE" dirty="0"/>
              <a:t>MCU</a:t>
            </a:r>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8</a:t>
            </a:fld>
            <a:endParaRPr lang="en-GB"/>
          </a:p>
        </p:txBody>
      </p:sp>
    </p:spTree>
    <p:extLst>
      <p:ext uri="{BB962C8B-B14F-4D97-AF65-F5344CB8AC3E}">
        <p14:creationId xmlns:p14="http://schemas.microsoft.com/office/powerpoint/2010/main" val="36829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comes out of the reference manual.</a:t>
            </a:r>
          </a:p>
          <a:p>
            <a:r>
              <a:rPr lang="en-US" dirty="0"/>
              <a:t>Note that:</a:t>
            </a:r>
          </a:p>
          <a:p>
            <a:pPr marL="171450" indent="-171450">
              <a:buFont typeface="Arial" charset="0"/>
              <a:buChar char="•"/>
            </a:pPr>
            <a:r>
              <a:rPr lang="en-US" dirty="0"/>
              <a:t>One I/O pin can be configured as input or output.</a:t>
            </a:r>
          </a:p>
          <a:p>
            <a:pPr marL="171450" indent="-171450">
              <a:buFont typeface="Arial" charset="0"/>
              <a:buChar char="•"/>
            </a:pPr>
            <a:r>
              <a:rPr lang="en-US" dirty="0"/>
              <a:t>One pin can have multiple (alternate) functions, for example timer input.</a:t>
            </a:r>
            <a:br>
              <a:rPr lang="en-US" dirty="0"/>
            </a:br>
            <a:r>
              <a:rPr lang="en-US" dirty="0"/>
              <a:t>When configured</a:t>
            </a:r>
            <a:r>
              <a:rPr lang="en-US" baseline="0" dirty="0"/>
              <a:t> as digital input, a pull up or pull down resistor can be enabled.</a:t>
            </a:r>
          </a:p>
          <a:p>
            <a:r>
              <a:rPr lang="en-US" b="1" baseline="0" dirty="0"/>
              <a:t>Discuss in class:</a:t>
            </a:r>
          </a:p>
          <a:p>
            <a:r>
              <a:rPr lang="en-US" baseline="0" dirty="0"/>
              <a:t>What is the purpose of a pull up or pull down resistor?</a:t>
            </a:r>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9</a:t>
            </a:fld>
            <a:endParaRPr lang="en-GB"/>
          </a:p>
        </p:txBody>
      </p:sp>
    </p:spTree>
    <p:extLst>
      <p:ext uri="{BB962C8B-B14F-4D97-AF65-F5344CB8AC3E}">
        <p14:creationId xmlns:p14="http://schemas.microsoft.com/office/powerpoint/2010/main" val="135164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10</a:t>
            </a:fld>
            <a:endParaRPr lang="en-GB"/>
          </a:p>
        </p:txBody>
      </p:sp>
    </p:spTree>
    <p:extLst>
      <p:ext uri="{BB962C8B-B14F-4D97-AF65-F5344CB8AC3E}">
        <p14:creationId xmlns:p14="http://schemas.microsoft.com/office/powerpoint/2010/main" val="157411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E1DE7-D1F6-4904-B540-85F14A16F10E}" type="slidenum">
              <a:rPr lang="en-GB" smtClean="0"/>
              <a:t>11</a:t>
            </a:fld>
            <a:endParaRPr lang="en-GB"/>
          </a:p>
        </p:txBody>
      </p:sp>
    </p:spTree>
    <p:extLst>
      <p:ext uri="{BB962C8B-B14F-4D97-AF65-F5344CB8AC3E}">
        <p14:creationId xmlns:p14="http://schemas.microsoft.com/office/powerpoint/2010/main" val="178661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a:t>Klik om de tekststijl van het model te bewerken</a:t>
            </a:r>
          </a:p>
        </p:txBody>
      </p:sp>
      <p:sp>
        <p:nvSpPr>
          <p:cNvPr id="6" name="Tijdelijke aanduiding voor inhoud 5"/>
          <p:cNvSpPr>
            <a:spLocks noGrp="1"/>
          </p:cNvSpPr>
          <p:nvPr>
            <p:ph sz="quarter" idx="4"/>
          </p:nvPr>
        </p:nvSpPr>
        <p:spPr>
          <a:xfrm>
            <a:off x="4645027"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a:t>Klik om de tekststijl van het model te bewerken</a:t>
            </a:r>
          </a:p>
        </p:txBody>
      </p:sp>
      <p:sp>
        <p:nvSpPr>
          <p:cNvPr id="10"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11"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dirty="0"/>
              <a:t>Titelstijl van model bewerken</a:t>
            </a:r>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om de tekststijl van het model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Titeldia-A_NL">
    <p:spTree>
      <p:nvGrpSpPr>
        <p:cNvPr id="1" name=""/>
        <p:cNvGrpSpPr/>
        <p:nvPr/>
      </p:nvGrpSpPr>
      <p:grpSpPr>
        <a:xfrm>
          <a:off x="0" y="0"/>
          <a:ext cx="0" cy="0"/>
          <a:chOff x="0" y="0"/>
          <a:chExt cx="0" cy="0"/>
        </a:xfrm>
      </p:grpSpPr>
      <p:pic>
        <p:nvPicPr>
          <p:cNvPr id="4" name="Afbeelding 3" descr="sheet breedbeeld 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Titeldia-B_NL">
    <p:spTree>
      <p:nvGrpSpPr>
        <p:cNvPr id="1" name=""/>
        <p:cNvGrpSpPr/>
        <p:nvPr/>
      </p:nvGrpSpPr>
      <p:grpSpPr>
        <a:xfrm>
          <a:off x="0" y="0"/>
          <a:ext cx="0" cy="0"/>
          <a:chOff x="0" y="0"/>
          <a:chExt cx="0" cy="0"/>
        </a:xfrm>
      </p:grpSpPr>
      <p:pic>
        <p:nvPicPr>
          <p:cNvPr id="2" name="Afbeelding 1" descr="sheet breedbeeld PPT-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81279" cy="5166000"/>
          </a:xfrm>
          <a:prstGeom prst="rect">
            <a:avLst/>
          </a:prstGeom>
        </p:spPr>
      </p:pic>
    </p:spTree>
    <p:extLst>
      <p:ext uri="{BB962C8B-B14F-4D97-AF65-F5344CB8AC3E}">
        <p14:creationId xmlns:p14="http://schemas.microsoft.com/office/powerpoint/2010/main" val="57914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Titelblad-A_NL">
    <p:spTree>
      <p:nvGrpSpPr>
        <p:cNvPr id="1" name=""/>
        <p:cNvGrpSpPr/>
        <p:nvPr/>
      </p:nvGrpSpPr>
      <p:grpSpPr>
        <a:xfrm>
          <a:off x="0" y="0"/>
          <a:ext cx="0" cy="0"/>
          <a:chOff x="0" y="0"/>
          <a:chExt cx="0" cy="0"/>
        </a:xfrm>
      </p:grpSpPr>
      <p:pic>
        <p:nvPicPr>
          <p:cNvPr id="7" name="Afbeelding 6" descr="sheet breedbeeld 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9289" cy="5148000"/>
          </a:xfrm>
          <a:prstGeom prst="rect">
            <a:avLst/>
          </a:prstGeom>
        </p:spPr>
      </p:pic>
      <p:sp>
        <p:nvSpPr>
          <p:cNvPr id="2" name="Titel 1"/>
          <p:cNvSpPr>
            <a:spLocks noGrp="1"/>
          </p:cNvSpPr>
          <p:nvPr>
            <p:ph type="title" hasCustomPrompt="1"/>
          </p:nvPr>
        </p:nvSpPr>
        <p:spPr>
          <a:xfrm>
            <a:off x="457200" y="279401"/>
            <a:ext cx="8229600" cy="1837267"/>
          </a:xfrm>
        </p:spPr>
        <p:txBody>
          <a:bodyPr anchor="t"/>
          <a:lstStyle>
            <a:lvl1pPr>
              <a:defRPr sz="3200"/>
            </a:lvl1pPr>
          </a:lstStyle>
          <a:p>
            <a:r>
              <a:rPr lang="nl-NL"/>
              <a:t>Titel van presentatie, Arial 32pt</a:t>
            </a:r>
          </a:p>
        </p:txBody>
      </p:sp>
      <p:sp>
        <p:nvSpPr>
          <p:cNvPr id="5" name="Tijdelijke aanduiding voor voettekst 4"/>
          <p:cNvSpPr>
            <a:spLocks noGrp="1"/>
          </p:cNvSpPr>
          <p:nvPr>
            <p:ph type="ftr" sz="quarter" idx="11"/>
          </p:nvPr>
        </p:nvSpPr>
        <p:spPr>
          <a:xfrm>
            <a:off x="1738642" y="4767264"/>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113613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elblad-B_NL">
    <p:spTree>
      <p:nvGrpSpPr>
        <p:cNvPr id="1" name=""/>
        <p:cNvGrpSpPr/>
        <p:nvPr/>
      </p:nvGrpSpPr>
      <p:grpSpPr>
        <a:xfrm>
          <a:off x="0" y="0"/>
          <a:ext cx="0" cy="0"/>
          <a:chOff x="0" y="0"/>
          <a:chExt cx="0" cy="0"/>
        </a:xfrm>
      </p:grpSpPr>
      <p:pic>
        <p:nvPicPr>
          <p:cNvPr id="2" name="Afbeelding 1" descr="sheet breedbeeld PPT-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9288" cy="5148000"/>
          </a:xfrm>
          <a:prstGeom prst="rect">
            <a:avLst/>
          </a:prstGeom>
        </p:spPr>
      </p:pic>
      <p:sp>
        <p:nvSpPr>
          <p:cNvPr id="5" name="Tijdelijke aanduiding voor voettekst 4"/>
          <p:cNvSpPr>
            <a:spLocks noGrp="1"/>
          </p:cNvSpPr>
          <p:nvPr>
            <p:ph type="ftr" sz="quarter" idx="11"/>
          </p:nvPr>
        </p:nvSpPr>
        <p:spPr>
          <a:xfrm>
            <a:off x="1738642" y="4767264"/>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
        <p:nvSpPr>
          <p:cNvPr id="8" name="Titel 1"/>
          <p:cNvSpPr>
            <a:spLocks noGrp="1"/>
          </p:cNvSpPr>
          <p:nvPr>
            <p:ph type="title" hasCustomPrompt="1"/>
          </p:nvPr>
        </p:nvSpPr>
        <p:spPr>
          <a:xfrm>
            <a:off x="457200" y="279401"/>
            <a:ext cx="8229600" cy="1837267"/>
          </a:xfrm>
        </p:spPr>
        <p:txBody>
          <a:bodyPr anchor="t"/>
          <a:lstStyle>
            <a:lvl1pPr>
              <a:defRPr sz="3200"/>
            </a:lvl1pPr>
          </a:lstStyle>
          <a:p>
            <a:r>
              <a:rPr lang="nl-NL" dirty="0"/>
              <a:t>Titel van presentatie, </a:t>
            </a:r>
            <a:r>
              <a:rPr lang="nl-NL" dirty="0" err="1"/>
              <a:t>Arial</a:t>
            </a:r>
            <a:r>
              <a:rPr lang="nl-NL" dirty="0"/>
              <a:t> 32pt</a:t>
            </a:r>
          </a:p>
        </p:txBody>
      </p:sp>
    </p:spTree>
    <p:extLst>
      <p:ext uri="{BB962C8B-B14F-4D97-AF65-F5344CB8AC3E}">
        <p14:creationId xmlns:p14="http://schemas.microsoft.com/office/powerpoint/2010/main" val="634997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4648200" y="1200151"/>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6" name="Tijdelijke aanduiding voor inhoud 5"/>
          <p:cNvSpPr>
            <a:spLocks noGrp="1"/>
          </p:cNvSpPr>
          <p:nvPr>
            <p:ph sz="quarter" idx="4"/>
          </p:nvPr>
        </p:nvSpPr>
        <p:spPr>
          <a:xfrm>
            <a:off x="4645027"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7" name="Tijdelijke aanduiding voor datum 6"/>
          <p:cNvSpPr>
            <a:spLocks noGrp="1"/>
          </p:cNvSpPr>
          <p:nvPr>
            <p:ph type="dt" sz="half" idx="10"/>
          </p:nvPr>
        </p:nvSpPr>
        <p:spPr>
          <a:xfrm>
            <a:off x="457200" y="4767264"/>
            <a:ext cx="2133600" cy="274637"/>
          </a:xfrm>
          <a:prstGeom prst="rect">
            <a:avLst/>
          </a:prstGeom>
        </p:spPr>
        <p:txBody>
          <a:bodyPr/>
          <a:lstStyle/>
          <a:p>
            <a:fld id="{3D636C07-7E76-46D3-B86B-6AF7C60E533E}" type="datetimeFigureOut">
              <a:rPr lang="nl-NL" smtClean="0"/>
              <a:t>4-9-2023</a:t>
            </a:fld>
            <a:endParaRPr lang="nl-NL"/>
          </a:p>
        </p:txBody>
      </p:sp>
      <p:sp>
        <p:nvSpPr>
          <p:cNvPr id="8" name="Tijdelijke aanduiding voor voettekst 7"/>
          <p:cNvSpPr>
            <a:spLocks noGrp="1"/>
          </p:cNvSpPr>
          <p:nvPr>
            <p:ph type="ftr" sz="quarter" idx="11"/>
          </p:nvPr>
        </p:nvSpPr>
        <p:spPr>
          <a:xfrm>
            <a:off x="1738642" y="4767264"/>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2" y="4767264"/>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4648200" y="1200152"/>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4" y="4641987"/>
            <a:ext cx="829797" cy="273844"/>
          </a:xfrm>
          <a:prstGeom prst="rect">
            <a:avLst/>
          </a:prstGeom>
        </p:spPr>
        <p:txBody>
          <a:bodyPr/>
          <a:lstStyle>
            <a:lvl1pPr>
              <a:defRPr>
                <a:solidFill>
                  <a:srgbClr val="FFFFFF"/>
                </a:solidFill>
              </a:defRPr>
            </a:lvl1pPr>
          </a:lstStyle>
          <a:p>
            <a:fld id="{A9096D49-DAE3-40DE-93E0-41688E0A5016}" type="slidenum">
              <a:rPr lang="nl-NL" smtClean="0"/>
              <a:t>‹#›</a:t>
            </a:fld>
            <a:endParaRPr lang="nl-NL"/>
          </a:p>
        </p:txBody>
      </p:sp>
      <p:sp>
        <p:nvSpPr>
          <p:cNvPr id="11" name="Titel 1"/>
          <p:cNvSpPr>
            <a:spLocks noGrp="1"/>
          </p:cNvSpPr>
          <p:nvPr>
            <p:ph type="title" hasCustomPrompt="1"/>
          </p:nvPr>
        </p:nvSpPr>
        <p:spPr>
          <a:xfrm>
            <a:off x="2645834"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tel 1"/>
          <p:cNvSpPr>
            <a:spLocks noGrp="1"/>
          </p:cNvSpPr>
          <p:nvPr>
            <p:ph type="title" hasCustomPrompt="1"/>
          </p:nvPr>
        </p:nvSpPr>
        <p:spPr>
          <a:xfrm>
            <a:off x="2524364" y="206375"/>
            <a:ext cx="6162437" cy="857250"/>
          </a:xfrm>
        </p:spPr>
        <p:txBody>
          <a:bodyPr>
            <a:normAutofit/>
          </a:bodyPr>
          <a:lstStyle>
            <a:lvl1pPr>
              <a:defRPr sz="2800">
                <a:solidFill>
                  <a:schemeClr val="bg1"/>
                </a:solidFill>
              </a:defRPr>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2524363"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5664235" y="1200151"/>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2524363" y="4630341"/>
            <a:ext cx="4258325"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3737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6" name="Tijdelijke aanduiding voor inhoud 5"/>
          <p:cNvSpPr>
            <a:spLocks noGrp="1"/>
          </p:cNvSpPr>
          <p:nvPr>
            <p:ph sz="quarter" idx="4"/>
          </p:nvPr>
        </p:nvSpPr>
        <p:spPr>
          <a:xfrm>
            <a:off x="4645029"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p:txBody>
      </p:sp>
      <p:sp>
        <p:nvSpPr>
          <p:cNvPr id="7" name="Tijdelijke aanduiding voor datum 6"/>
          <p:cNvSpPr>
            <a:spLocks noGrp="1"/>
          </p:cNvSpPr>
          <p:nvPr>
            <p:ph type="dt" sz="half" idx="10"/>
          </p:nvPr>
        </p:nvSpPr>
        <p:spPr>
          <a:xfrm>
            <a:off x="457200" y="4767265"/>
            <a:ext cx="2133600" cy="274637"/>
          </a:xfrm>
          <a:prstGeom prst="rect">
            <a:avLst/>
          </a:prstGeom>
        </p:spPr>
        <p:txBody>
          <a:bodyPr/>
          <a:lstStyle/>
          <a:p>
            <a:fld id="{3D636C07-7E76-46D3-B86B-6AF7C60E533E}" type="datetimeFigureOut">
              <a:rPr lang="nl-NL" smtClean="0"/>
              <a:t>4-9-2023</a:t>
            </a:fld>
            <a:endParaRPr lang="nl-NL"/>
          </a:p>
        </p:txBody>
      </p:sp>
      <p:sp>
        <p:nvSpPr>
          <p:cNvPr id="8" name="Tijdelijke aanduiding voor voettekst 7"/>
          <p:cNvSpPr>
            <a:spLocks noGrp="1"/>
          </p:cNvSpPr>
          <p:nvPr>
            <p:ph type="ftr" sz="quarter" idx="11"/>
          </p:nvPr>
        </p:nvSpPr>
        <p:spPr>
          <a:xfrm>
            <a:off x="1738642" y="4767265"/>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4" y="4767265"/>
            <a:ext cx="1610267" cy="274637"/>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1"/>
            <a:ext cx="5486400" cy="425450"/>
          </a:xfrm>
        </p:spPr>
        <p:txBody>
          <a:bodyPr anchor="b">
            <a:noAutofit/>
          </a:bodyPr>
          <a:lstStyle>
            <a:lvl1pPr algn="l">
              <a:defRPr sz="2000" b="1"/>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NL" dirty="0"/>
          </a:p>
        </p:txBody>
      </p:sp>
      <p:sp>
        <p:nvSpPr>
          <p:cNvPr id="4" name="Tijdelijke aanduiding voor tekst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6" y="4641987"/>
            <a:ext cx="829797" cy="273844"/>
          </a:xfrm>
          <a:prstGeom prst="rect">
            <a:avLst/>
          </a:prstGeom>
        </p:spPr>
        <p:txBody>
          <a:bodyPr/>
          <a:lstStyle>
            <a:lvl1pPr>
              <a:defRPr>
                <a:solidFill>
                  <a:srgbClr val="FFFFFF"/>
                </a:solidFill>
              </a:defRPr>
            </a:lvl1pPr>
          </a:lstStyle>
          <a:p>
            <a:fld id="{A9096D49-DAE3-40DE-93E0-41688E0A5016}" type="slidenum">
              <a:rPr lang="nl-NL" smtClean="0"/>
              <a:t>‹#›</a:t>
            </a:fld>
            <a:endParaRPr lang="nl-NL"/>
          </a:p>
        </p:txBody>
      </p:sp>
      <p:sp>
        <p:nvSpPr>
          <p:cNvPr id="11" name="Titel 1"/>
          <p:cNvSpPr>
            <a:spLocks noGrp="1"/>
          </p:cNvSpPr>
          <p:nvPr>
            <p:ph type="title" hasCustomPrompt="1"/>
          </p:nvPr>
        </p:nvSpPr>
        <p:spPr>
          <a:xfrm>
            <a:off x="2645836"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2" name="Titel 1"/>
          <p:cNvSpPr>
            <a:spLocks noGrp="1"/>
          </p:cNvSpPr>
          <p:nvPr>
            <p:ph type="title" hasCustomPrompt="1"/>
          </p:nvPr>
        </p:nvSpPr>
        <p:spPr>
          <a:xfrm>
            <a:off x="2524366" y="206375"/>
            <a:ext cx="6162437" cy="857250"/>
          </a:xfrm>
        </p:spPr>
        <p:txBody>
          <a:bodyPr>
            <a:normAutofit/>
          </a:bodyPr>
          <a:lstStyle>
            <a:lvl1pPr>
              <a:defRPr sz="2800">
                <a:solidFill>
                  <a:schemeClr val="bg1"/>
                </a:solidFill>
              </a:defRPr>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2524365"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4" name="Tijdelijke aanduiding voor inhoud 3"/>
          <p:cNvSpPr>
            <a:spLocks noGrp="1"/>
          </p:cNvSpPr>
          <p:nvPr>
            <p:ph sz="half" idx="2"/>
          </p:nvPr>
        </p:nvSpPr>
        <p:spPr>
          <a:xfrm>
            <a:off x="5664235" y="1200152"/>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p:txBody>
      </p:sp>
      <p:sp>
        <p:nvSpPr>
          <p:cNvPr id="8" name="Tijdelijke aanduiding voor voettekst 4"/>
          <p:cNvSpPr>
            <a:spLocks noGrp="1"/>
          </p:cNvSpPr>
          <p:nvPr>
            <p:ph type="ftr" sz="quarter" idx="11"/>
          </p:nvPr>
        </p:nvSpPr>
        <p:spPr>
          <a:xfrm>
            <a:off x="2524365" y="4630341"/>
            <a:ext cx="4258325"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6"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3737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20"/>
            <a:ext cx="7772400" cy="1102519"/>
          </a:xfrm>
        </p:spPr>
        <p:txBody>
          <a:bodyPr/>
          <a:lstStyle/>
          <a:p>
            <a:r>
              <a:rPr lang="nl-NL"/>
              <a:t>Klik om de stijl te bewerken</a:t>
            </a:r>
          </a:p>
        </p:txBody>
      </p:sp>
      <p:sp>
        <p:nvSpPr>
          <p:cNvPr id="3" name="Ond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a:xfrm>
            <a:off x="457200" y="4767264"/>
            <a:ext cx="2133600" cy="273844"/>
          </a:xfrm>
          <a:prstGeom prst="rect">
            <a:avLst/>
          </a:prstGeom>
        </p:spPr>
        <p:txBody>
          <a:bodyPr/>
          <a:lstStyle/>
          <a:p>
            <a:fld id="{3D636C07-7E76-46D3-B86B-6AF7C60E533E}" type="datetimeFigureOut">
              <a:rPr lang="nl-NL" smtClean="0"/>
              <a:t>4-9-2023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a:t>Klik om de tekststijl van het model te bewerken</a:t>
            </a:r>
          </a:p>
          <a:p>
            <a:pPr lvl="1"/>
            <a:r>
              <a:rPr lang="nl-NL" dirty="0"/>
              <a:t>Tweede niveau</a:t>
            </a:r>
          </a:p>
        </p:txBody>
      </p:sp>
      <p:sp>
        <p:nvSpPr>
          <p:cNvPr id="4" name="Tijdelijke aanduiding voor inhoud 3"/>
          <p:cNvSpPr>
            <a:spLocks noGrp="1"/>
          </p:cNvSpPr>
          <p:nvPr>
            <p:ph sz="half" idx="2"/>
          </p:nvPr>
        </p:nvSpPr>
        <p:spPr>
          <a:xfrm>
            <a:off x="4648200" y="1200151"/>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a:t>Klik om de tekststijl van het model te bewerken</a:t>
            </a:r>
          </a:p>
          <a:p>
            <a:pPr lvl="1"/>
            <a:r>
              <a:rPr lang="nl-NL" dirty="0"/>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6970294" y="4641987"/>
            <a:ext cx="829797" cy="273844"/>
          </a:xfrm>
          <a:prstGeom prst="rect">
            <a:avLst/>
          </a:prstGeom>
        </p:spPr>
        <p:txBody>
          <a:bodyPr/>
          <a:lstStyle/>
          <a:p>
            <a:fld id="{A9096D49-DAE3-40DE-93E0-41688E0A5016}" type="slidenum">
              <a:rPr lang="nl-NL" smtClean="0"/>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1.jp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6"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4"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81000">
              <a:srgbClr val="E4EDCD"/>
            </a:gs>
            <a:gs pos="92000">
              <a:schemeClr val="accent3">
                <a:lumMod val="45000"/>
                <a:lumOff val="55000"/>
              </a:schemeClr>
            </a:gs>
            <a:gs pos="100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7" name="Afbeelding 6" descr="sheet breedbeeld PPT-5.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4" y="4641987"/>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A9096D49-DAE3-40DE-93E0-41688E0A5016}" type="slidenum">
              <a:rPr lang="nl-NL" smtClean="0"/>
              <a:t>‹#›</a:t>
            </a:fld>
            <a:endParaRPr lang="nl-NL"/>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ask_(computing)"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deepbluembedded.com/stm32-arm-programming-tutorials/"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hyperlink" Target="https://community.arm.com/arm-community-blogs/b/architectures-and-processors-blog/posts/how-much-stack-memory-do-i-need-for-my-arm-cortex--m-applications" TargetMode="External"/><Relationship Id="rId5" Type="http://schemas.openxmlformats.org/officeDocument/2006/relationships/hyperlink" Target="https://www.keil.com/pack/doc/CMSIS/General/html/index.html" TargetMode="External"/><Relationship Id="rId4" Type="http://schemas.openxmlformats.org/officeDocument/2006/relationships/hyperlink" Target="https://embedded-lab.com/blog/stm32-tuto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645834" y="1065389"/>
            <a:ext cx="6108523" cy="858289"/>
          </a:xfrm>
        </p:spPr>
        <p:txBody>
          <a:bodyPr/>
          <a:lstStyle/>
          <a:p>
            <a:r>
              <a:rPr lang="nl-NL" dirty="0"/>
              <a:t>Embedded Systems: GPIO</a:t>
            </a:r>
            <a:endParaRPr lang="en-GB" dirty="0"/>
          </a:p>
        </p:txBody>
      </p:sp>
      <p:pic>
        <p:nvPicPr>
          <p:cNvPr id="4" name="Picture 3"/>
          <p:cNvPicPr>
            <a:picLocks noChangeAspect="1"/>
          </p:cNvPicPr>
          <p:nvPr/>
        </p:nvPicPr>
        <p:blipFill>
          <a:blip r:embed="rId3"/>
          <a:stretch>
            <a:fillRect/>
          </a:stretch>
        </p:blipFill>
        <p:spPr>
          <a:xfrm>
            <a:off x="2060076" y="2067694"/>
            <a:ext cx="2364275" cy="1474195"/>
          </a:xfrm>
          <a:prstGeom prst="rect">
            <a:avLst/>
          </a:prstGeom>
        </p:spPr>
      </p:pic>
      <p:pic>
        <p:nvPicPr>
          <p:cNvPr id="5" name="Picture 4"/>
          <p:cNvPicPr>
            <a:picLocks noChangeAspect="1"/>
          </p:cNvPicPr>
          <p:nvPr/>
        </p:nvPicPr>
        <p:blipFill>
          <a:blip r:embed="rId4"/>
          <a:stretch>
            <a:fillRect/>
          </a:stretch>
        </p:blipFill>
        <p:spPr>
          <a:xfrm>
            <a:off x="4697203" y="2164211"/>
            <a:ext cx="1912178" cy="1281159"/>
          </a:xfrm>
          <a:prstGeom prst="rect">
            <a:avLst/>
          </a:prstGeom>
        </p:spPr>
      </p:pic>
      <p:pic>
        <p:nvPicPr>
          <p:cNvPr id="3" name="Picture 2">
            <a:extLst>
              <a:ext uri="{FF2B5EF4-FFF2-40B4-BE49-F238E27FC236}">
                <a16:creationId xmlns:a16="http://schemas.microsoft.com/office/drawing/2014/main" id="{54CAA518-7F2B-AA43-AC14-2C25D5218D8B}"/>
              </a:ext>
            </a:extLst>
          </p:cNvPr>
          <p:cNvPicPr>
            <a:picLocks noChangeAspect="1"/>
          </p:cNvPicPr>
          <p:nvPr/>
        </p:nvPicPr>
        <p:blipFill>
          <a:blip r:embed="rId5"/>
          <a:stretch>
            <a:fillRect/>
          </a:stretch>
        </p:blipFill>
        <p:spPr>
          <a:xfrm>
            <a:off x="7155085" y="2166597"/>
            <a:ext cx="990600" cy="1295400"/>
          </a:xfrm>
          <a:prstGeom prst="rect">
            <a:avLst/>
          </a:prstGeom>
        </p:spPr>
      </p:pic>
    </p:spTree>
    <p:extLst>
      <p:ext uri="{BB962C8B-B14F-4D97-AF65-F5344CB8AC3E}">
        <p14:creationId xmlns:p14="http://schemas.microsoft.com/office/powerpoint/2010/main" val="361063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GPIO </a:t>
            </a:r>
            <a:r>
              <a:rPr lang="mr-IN" dirty="0"/>
              <a:t>–</a:t>
            </a:r>
            <a:r>
              <a:rPr lang="en-GB" dirty="0"/>
              <a:t> output configuration</a:t>
            </a:r>
          </a:p>
        </p:txBody>
      </p:sp>
      <p:sp>
        <p:nvSpPr>
          <p:cNvPr id="3" name="TextBox 2"/>
          <p:cNvSpPr txBox="1"/>
          <p:nvPr/>
        </p:nvSpPr>
        <p:spPr>
          <a:xfrm>
            <a:off x="611560" y="1063625"/>
            <a:ext cx="7488832" cy="2585323"/>
          </a:xfrm>
          <a:prstGeom prst="rect">
            <a:avLst/>
          </a:prstGeom>
          <a:noFill/>
        </p:spPr>
        <p:txBody>
          <a:bodyPr wrap="square" rtlCol="0">
            <a:spAutoFit/>
          </a:bodyPr>
          <a:lstStyle/>
          <a:p>
            <a:r>
              <a:rPr lang="en-US" dirty="0"/>
              <a:t>To do GPIO output you typically need to:</a:t>
            </a:r>
          </a:p>
          <a:p>
            <a:pPr marL="342900" indent="-342900">
              <a:buFont typeface="+mj-lt"/>
              <a:buAutoNum type="arabicPeriod"/>
            </a:pPr>
            <a:r>
              <a:rPr lang="en-US" dirty="0"/>
              <a:t>Set mode register (</a:t>
            </a:r>
            <a:r>
              <a:rPr lang="en-US" dirty="0" err="1"/>
              <a:t>GPIOx_MODER</a:t>
            </a:r>
            <a:r>
              <a:rPr lang="en-US" dirty="0"/>
              <a:t>)</a:t>
            </a:r>
            <a:br>
              <a:rPr lang="en-US" dirty="0"/>
            </a:br>
            <a:r>
              <a:rPr lang="en-US" dirty="0"/>
              <a:t>To set input, output, alternate function or analog</a:t>
            </a:r>
          </a:p>
          <a:p>
            <a:pPr marL="342900" indent="-342900">
              <a:buFont typeface="+mj-lt"/>
              <a:buAutoNum type="arabicPeriod"/>
            </a:pPr>
            <a:r>
              <a:rPr lang="en-US" dirty="0"/>
              <a:t>Set output type register (</a:t>
            </a:r>
            <a:r>
              <a:rPr lang="en-US" dirty="0" err="1"/>
              <a:t>GPIOx_OTYPER</a:t>
            </a:r>
            <a:r>
              <a:rPr lang="en-US" dirty="0"/>
              <a:t>)</a:t>
            </a:r>
            <a:br>
              <a:rPr lang="en-US" dirty="0"/>
            </a:br>
            <a:r>
              <a:rPr lang="en-US" dirty="0"/>
              <a:t>To set push-pull or open drain</a:t>
            </a:r>
          </a:p>
          <a:p>
            <a:pPr marL="342900" indent="-342900">
              <a:buFont typeface="+mj-lt"/>
              <a:buAutoNum type="arabicPeriod"/>
            </a:pPr>
            <a:r>
              <a:rPr lang="en-US" dirty="0"/>
              <a:t>Set output data register (</a:t>
            </a:r>
            <a:r>
              <a:rPr lang="en-US" dirty="0" err="1"/>
              <a:t>GPIOx_ODR</a:t>
            </a:r>
            <a:r>
              <a:rPr lang="en-US" dirty="0"/>
              <a:t>)</a:t>
            </a:r>
            <a:br>
              <a:rPr lang="en-US" dirty="0"/>
            </a:br>
            <a:r>
              <a:rPr lang="en-US" dirty="0"/>
              <a:t>To write to output port</a:t>
            </a:r>
          </a:p>
          <a:p>
            <a:pPr marL="342900" indent="-342900">
              <a:buFont typeface="+mj-lt"/>
              <a:buAutoNum type="arabicPeriod"/>
            </a:pPr>
            <a:r>
              <a:rPr lang="en-US" dirty="0"/>
              <a:t>Alternatively, set bit set reset register (</a:t>
            </a:r>
            <a:r>
              <a:rPr lang="en-US" dirty="0" err="1"/>
              <a:t>GPIOx</a:t>
            </a:r>
            <a:r>
              <a:rPr lang="en-US" dirty="0"/>
              <a:t> _BSRR)</a:t>
            </a:r>
            <a:br>
              <a:rPr lang="en-US" dirty="0"/>
            </a:br>
            <a:r>
              <a:rPr lang="en-US" dirty="0"/>
              <a:t>To write to a single output pin</a:t>
            </a:r>
          </a:p>
        </p:txBody>
      </p:sp>
    </p:spTree>
    <p:extLst>
      <p:ext uri="{BB962C8B-B14F-4D97-AF65-F5344CB8AC3E}">
        <p14:creationId xmlns:p14="http://schemas.microsoft.com/office/powerpoint/2010/main" val="195502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GPIO </a:t>
            </a:r>
            <a:r>
              <a:rPr lang="mr-IN" dirty="0"/>
              <a:t>–</a:t>
            </a:r>
            <a:r>
              <a:rPr lang="en-GB" dirty="0"/>
              <a:t> input configuration</a:t>
            </a:r>
          </a:p>
        </p:txBody>
      </p:sp>
      <p:sp>
        <p:nvSpPr>
          <p:cNvPr id="3" name="TextBox 2"/>
          <p:cNvSpPr txBox="1"/>
          <p:nvPr/>
        </p:nvSpPr>
        <p:spPr>
          <a:xfrm>
            <a:off x="611560" y="1063625"/>
            <a:ext cx="7488832" cy="2031325"/>
          </a:xfrm>
          <a:prstGeom prst="rect">
            <a:avLst/>
          </a:prstGeom>
          <a:noFill/>
        </p:spPr>
        <p:txBody>
          <a:bodyPr wrap="square" rtlCol="0">
            <a:spAutoFit/>
          </a:bodyPr>
          <a:lstStyle/>
          <a:p>
            <a:r>
              <a:rPr lang="en-US" dirty="0"/>
              <a:t>To do GPIO input you typically need to:</a:t>
            </a:r>
          </a:p>
          <a:p>
            <a:pPr marL="342900" indent="-342900">
              <a:buFont typeface="+mj-lt"/>
              <a:buAutoNum type="arabicPeriod"/>
            </a:pPr>
            <a:r>
              <a:rPr lang="en-US" dirty="0"/>
              <a:t>Set mode register (</a:t>
            </a:r>
            <a:r>
              <a:rPr lang="en-US" dirty="0" err="1"/>
              <a:t>GPIOx_MODER</a:t>
            </a:r>
            <a:r>
              <a:rPr lang="en-US" dirty="0"/>
              <a:t>)</a:t>
            </a:r>
            <a:br>
              <a:rPr lang="en-US" dirty="0"/>
            </a:br>
            <a:r>
              <a:rPr lang="en-US" dirty="0"/>
              <a:t>To set input, output, alternate function or analog</a:t>
            </a:r>
          </a:p>
          <a:p>
            <a:pPr marL="342900" indent="-342900">
              <a:buFont typeface="+mj-lt"/>
              <a:buAutoNum type="arabicPeriod"/>
            </a:pPr>
            <a:r>
              <a:rPr lang="en-US" dirty="0"/>
              <a:t>Set pull-up/pull-down register (</a:t>
            </a:r>
            <a:r>
              <a:rPr lang="en-US" dirty="0" err="1"/>
              <a:t>GPIOx_PUPDR</a:t>
            </a:r>
            <a:r>
              <a:rPr lang="en-US" dirty="0"/>
              <a:t>)</a:t>
            </a:r>
            <a:br>
              <a:rPr lang="en-US" dirty="0"/>
            </a:br>
            <a:r>
              <a:rPr lang="en-US" dirty="0"/>
              <a:t>To set none, pull-up or pull-down</a:t>
            </a:r>
          </a:p>
          <a:p>
            <a:pPr marL="342900" indent="-342900">
              <a:buFont typeface="+mj-lt"/>
              <a:buAutoNum type="arabicPeriod"/>
            </a:pPr>
            <a:r>
              <a:rPr lang="en-US" dirty="0"/>
              <a:t>Read input data register (</a:t>
            </a:r>
            <a:r>
              <a:rPr lang="en-US" dirty="0" err="1"/>
              <a:t>GPIOx_IDR</a:t>
            </a:r>
            <a:r>
              <a:rPr lang="en-US" dirty="0"/>
              <a:t>)</a:t>
            </a:r>
            <a:br>
              <a:rPr lang="en-US" dirty="0"/>
            </a:br>
            <a:r>
              <a:rPr lang="en-US" dirty="0"/>
              <a:t>To read an input port</a:t>
            </a:r>
          </a:p>
        </p:txBody>
      </p:sp>
    </p:spTree>
    <p:extLst>
      <p:ext uri="{BB962C8B-B14F-4D97-AF65-F5344CB8AC3E}">
        <p14:creationId xmlns:p14="http://schemas.microsoft.com/office/powerpoint/2010/main" val="177513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GPIO - code examples</a:t>
            </a:r>
          </a:p>
        </p:txBody>
      </p:sp>
      <p:sp>
        <p:nvSpPr>
          <p:cNvPr id="4" name="TextBox 3"/>
          <p:cNvSpPr txBox="1"/>
          <p:nvPr/>
        </p:nvSpPr>
        <p:spPr>
          <a:xfrm>
            <a:off x="455972" y="1033155"/>
            <a:ext cx="7716428" cy="954107"/>
          </a:xfrm>
          <a:prstGeom prst="rect">
            <a:avLst/>
          </a:prstGeom>
          <a:solidFill>
            <a:schemeClr val="bg1">
              <a:lumMod val="85000"/>
            </a:schemeClr>
          </a:solidFill>
        </p:spPr>
        <p:txBody>
          <a:bodyPr wrap="square" rtlCol="0">
            <a:spAutoFit/>
          </a:bodyPr>
          <a:lstStyle/>
          <a:p>
            <a:r>
              <a:rPr lang="en-US" sz="1600" b="1" dirty="0">
                <a:ea typeface="Courier" charset="0"/>
                <a:cs typeface="Courier" charset="0"/>
              </a:rPr>
              <a:t>Set GPIO port A pin * to output and make it high</a:t>
            </a:r>
          </a:p>
          <a:p>
            <a:r>
              <a:rPr lang="en-US" sz="1000" dirty="0">
                <a:latin typeface="Courier" charset="0"/>
                <a:ea typeface="Courier" charset="0"/>
                <a:cs typeface="Courier" charset="0"/>
              </a:rPr>
              <a:t>GPIOA-&gt;MODER = (GPIOA-&gt;MODER &amp; ~GPIO_MODER_MODER*) |</a:t>
            </a:r>
            <a:br>
              <a:rPr lang="en-US" sz="1000" dirty="0">
                <a:latin typeface="Courier" charset="0"/>
                <a:ea typeface="Courier" charset="0"/>
                <a:cs typeface="Courier" charset="0"/>
              </a:rPr>
            </a:br>
            <a:r>
              <a:rPr lang="en-US" sz="1000" dirty="0">
                <a:latin typeface="Courier" charset="0"/>
                <a:ea typeface="Courier" charset="0"/>
                <a:cs typeface="Courier" charset="0"/>
              </a:rPr>
              <a:t>               (0b** &lt;&lt; GPIO_MODER_MODER*_</a:t>
            </a:r>
            <a:r>
              <a:rPr lang="en-US" sz="1000" dirty="0" err="1">
                <a:latin typeface="Courier" charset="0"/>
                <a:ea typeface="Courier" charset="0"/>
                <a:cs typeface="Courier" charset="0"/>
              </a:rPr>
              <a:t>Pos</a:t>
            </a:r>
            <a:r>
              <a:rPr lang="en-US" sz="1000" dirty="0">
                <a:latin typeface="Courier" charset="0"/>
                <a:ea typeface="Courier" charset="0"/>
                <a:cs typeface="Courier" charset="0"/>
              </a:rPr>
              <a:t>);       // set pin PA* to output.</a:t>
            </a:r>
            <a:br>
              <a:rPr lang="en-US" sz="1000" dirty="0">
                <a:latin typeface="Courier" charset="0"/>
                <a:ea typeface="Courier" charset="0"/>
                <a:cs typeface="Courier" charset="0"/>
              </a:rPr>
            </a:br>
            <a:r>
              <a:rPr lang="en-US" sz="1000" dirty="0">
                <a:latin typeface="Courier" charset="0"/>
                <a:ea typeface="Courier" charset="0"/>
                <a:cs typeface="Courier" charset="0"/>
              </a:rPr>
              <a:t>GPIOA-&gt;OTYPER &amp;= ~GPIO_OTYPER_OT_*;                   // set pin PA* to output type to push-pull</a:t>
            </a:r>
          </a:p>
          <a:p>
            <a:r>
              <a:rPr lang="mr-IN" sz="1000" dirty="0">
                <a:latin typeface="Courier" charset="0"/>
                <a:ea typeface="Courier" charset="0"/>
                <a:cs typeface="Courier" charset="0"/>
              </a:rPr>
              <a:t>GPIO</a:t>
            </a:r>
            <a:r>
              <a:rPr lang="nl-NL" sz="1000" dirty="0">
                <a:latin typeface="Courier" charset="0"/>
                <a:ea typeface="Courier" charset="0"/>
                <a:cs typeface="Courier" charset="0"/>
              </a:rPr>
              <a:t>A</a:t>
            </a:r>
            <a:r>
              <a:rPr lang="mr-IN" sz="1000" dirty="0">
                <a:latin typeface="Courier" charset="0"/>
                <a:ea typeface="Courier" charset="0"/>
                <a:cs typeface="Courier" charset="0"/>
              </a:rPr>
              <a:t>-&gt;ODR |= </a:t>
            </a:r>
            <a:r>
              <a:rPr lang="en-US" sz="1000" dirty="0">
                <a:latin typeface="Courier" charset="0"/>
                <a:ea typeface="Courier" charset="0"/>
                <a:cs typeface="Courier" charset="0"/>
              </a:rPr>
              <a:t>GPIO_ODR_*</a:t>
            </a:r>
            <a:r>
              <a:rPr lang="mr-IN" sz="1000" dirty="0">
                <a:latin typeface="Courier" charset="0"/>
                <a:ea typeface="Courier" charset="0"/>
                <a:cs typeface="Courier" charset="0"/>
              </a:rPr>
              <a:t>;</a:t>
            </a:r>
            <a:r>
              <a:rPr lang="nl-NL" sz="1000" dirty="0">
                <a:latin typeface="Courier" charset="0"/>
                <a:ea typeface="Courier" charset="0"/>
                <a:cs typeface="Courier" charset="0"/>
              </a:rPr>
              <a:t>                             // set pin PA* </a:t>
            </a:r>
            <a:r>
              <a:rPr lang="nl-NL" sz="1000" dirty="0" err="1">
                <a:latin typeface="Courier" charset="0"/>
                <a:ea typeface="Courier" charset="0"/>
                <a:cs typeface="Courier" charset="0"/>
              </a:rPr>
              <a:t>to</a:t>
            </a:r>
            <a:r>
              <a:rPr lang="nl-NL" sz="1000" dirty="0">
                <a:latin typeface="Courier" charset="0"/>
                <a:ea typeface="Courier" charset="0"/>
                <a:cs typeface="Courier" charset="0"/>
              </a:rPr>
              <a:t> high</a:t>
            </a:r>
            <a:endParaRPr lang="en-US" sz="1000" dirty="0">
              <a:latin typeface="Courier" charset="0"/>
              <a:ea typeface="Courier" charset="0"/>
              <a:cs typeface="Courier" charset="0"/>
            </a:endParaRPr>
          </a:p>
        </p:txBody>
      </p:sp>
      <p:sp>
        <p:nvSpPr>
          <p:cNvPr id="5" name="TextBox 4"/>
          <p:cNvSpPr txBox="1"/>
          <p:nvPr/>
        </p:nvSpPr>
        <p:spPr>
          <a:xfrm>
            <a:off x="444400" y="2169598"/>
            <a:ext cx="7728000" cy="1569660"/>
          </a:xfrm>
          <a:prstGeom prst="rect">
            <a:avLst/>
          </a:prstGeom>
          <a:solidFill>
            <a:schemeClr val="bg1">
              <a:lumMod val="85000"/>
            </a:schemeClr>
          </a:solidFill>
        </p:spPr>
        <p:txBody>
          <a:bodyPr wrap="square" rtlCol="0">
            <a:spAutoFit/>
          </a:bodyPr>
          <a:lstStyle/>
          <a:p>
            <a:r>
              <a:rPr lang="en-US" sz="1600" b="1" dirty="0">
                <a:ea typeface="Courier" charset="0"/>
                <a:cs typeface="Courier" charset="0"/>
              </a:rPr>
              <a:t>Read GPIO port A pin *</a:t>
            </a:r>
          </a:p>
          <a:p>
            <a:r>
              <a:rPr lang="en-US" sz="1000" dirty="0">
                <a:latin typeface="Courier" charset="0"/>
                <a:ea typeface="Courier" charset="0"/>
                <a:cs typeface="Courier" charset="0"/>
              </a:rPr>
              <a:t>GPIOA-&gt;MODER = (GPIOA-&gt;MODER &amp; ~GPIO_MODER_MODER*) |</a:t>
            </a:r>
            <a:br>
              <a:rPr lang="en-US" sz="1000" dirty="0">
                <a:latin typeface="Courier" charset="0"/>
                <a:ea typeface="Courier" charset="0"/>
                <a:cs typeface="Courier" charset="0"/>
              </a:rPr>
            </a:br>
            <a:r>
              <a:rPr lang="en-US" sz="1000" dirty="0">
                <a:latin typeface="Courier" charset="0"/>
                <a:ea typeface="Courier" charset="0"/>
                <a:cs typeface="Courier" charset="0"/>
              </a:rPr>
              <a:t>               (0b** &lt;&lt; GPIO_MODER_MODER*_</a:t>
            </a:r>
            <a:r>
              <a:rPr lang="en-US" sz="1000" dirty="0" err="1">
                <a:latin typeface="Courier" charset="0"/>
                <a:ea typeface="Courier" charset="0"/>
                <a:cs typeface="Courier" charset="0"/>
              </a:rPr>
              <a:t>Pos</a:t>
            </a:r>
            <a:r>
              <a:rPr lang="en-US" sz="1000" dirty="0">
                <a:latin typeface="Courier" charset="0"/>
                <a:ea typeface="Courier" charset="0"/>
                <a:cs typeface="Courier" charset="0"/>
              </a:rPr>
              <a:t>);       // set pin PA* to input.</a:t>
            </a:r>
            <a:br>
              <a:rPr lang="en-US" sz="1000" dirty="0">
                <a:latin typeface="Courier" charset="0"/>
                <a:ea typeface="Courier" charset="0"/>
                <a:cs typeface="Courier" charset="0"/>
              </a:rPr>
            </a:br>
            <a:r>
              <a:rPr lang="en-US" sz="1000" dirty="0">
                <a:latin typeface="Courier" charset="0"/>
                <a:ea typeface="Courier" charset="0"/>
                <a:cs typeface="Courier" charset="0"/>
              </a:rPr>
              <a:t>GPIOA-&gt;PUPDR = (GPIOA-&gt;PUPDR &amp; ~GPIO_PUPDR_PUPDR*) |</a:t>
            </a:r>
          </a:p>
          <a:p>
            <a:r>
              <a:rPr lang="en-US" sz="1000" dirty="0">
                <a:latin typeface="Courier" charset="0"/>
                <a:ea typeface="Courier" charset="0"/>
                <a:cs typeface="Courier" charset="0"/>
              </a:rPr>
              <a:t>               (0b** &lt;&lt; GPIO_PUPDR_PUPDR*_</a:t>
            </a:r>
            <a:r>
              <a:rPr lang="en-US" sz="1000" dirty="0" err="1">
                <a:latin typeface="Courier" charset="0"/>
                <a:ea typeface="Courier" charset="0"/>
                <a:cs typeface="Courier" charset="0"/>
              </a:rPr>
              <a:t>Pos</a:t>
            </a:r>
            <a:r>
              <a:rPr lang="en-US" sz="1000" dirty="0">
                <a:latin typeface="Courier" charset="0"/>
                <a:ea typeface="Courier" charset="0"/>
                <a:cs typeface="Courier" charset="0"/>
              </a:rPr>
              <a:t>);       // set pin PA* pull-up/pull-down to pull-up</a:t>
            </a:r>
          </a:p>
          <a:p>
            <a:r>
              <a:rPr lang="en-US" sz="1000" dirty="0">
                <a:latin typeface="Courier" charset="0"/>
                <a:ea typeface="Courier" charset="0"/>
                <a:cs typeface="Courier" charset="0"/>
              </a:rPr>
              <a:t>if ((GPIOA-&gt;IDR &amp; GPIO_IDR_*) == 0)                   // Test for pin PA* being low</a:t>
            </a:r>
          </a:p>
          <a:p>
            <a:r>
              <a:rPr lang="en-US" sz="1000" dirty="0">
                <a:latin typeface="Courier" charset="0"/>
                <a:ea typeface="Courier" charset="0"/>
                <a:cs typeface="Courier" charset="0"/>
              </a:rPr>
              <a:t>{</a:t>
            </a:r>
          </a:p>
          <a:p>
            <a:r>
              <a:rPr lang="en-US" sz="1000" dirty="0">
                <a:latin typeface="Courier" charset="0"/>
                <a:ea typeface="Courier" charset="0"/>
                <a:cs typeface="Courier" charset="0"/>
              </a:rPr>
              <a:t>  ...</a:t>
            </a:r>
          </a:p>
          <a:p>
            <a:r>
              <a:rPr lang="en-US" sz="1000" dirty="0">
                <a:latin typeface="Courier" charset="0"/>
                <a:ea typeface="Courier" charset="0"/>
                <a:cs typeface="Courier" charset="0"/>
              </a:rPr>
              <a:t>}</a:t>
            </a:r>
          </a:p>
        </p:txBody>
      </p:sp>
      <p:sp>
        <p:nvSpPr>
          <p:cNvPr id="6" name="TextBox 5"/>
          <p:cNvSpPr txBox="1"/>
          <p:nvPr/>
        </p:nvSpPr>
        <p:spPr>
          <a:xfrm>
            <a:off x="395536" y="3867894"/>
            <a:ext cx="5040560" cy="830997"/>
          </a:xfrm>
          <a:prstGeom prst="rect">
            <a:avLst/>
          </a:prstGeom>
          <a:noFill/>
        </p:spPr>
        <p:txBody>
          <a:bodyPr wrap="square" rtlCol="0">
            <a:spAutoFit/>
          </a:bodyPr>
          <a:lstStyle/>
          <a:p>
            <a:r>
              <a:rPr lang="en-US" sz="1200" dirty="0"/>
              <a:t>Notes:</a:t>
            </a:r>
          </a:p>
          <a:p>
            <a:pPr marL="171450" indent="-171450">
              <a:buFont typeface="Arial" panose="020B0604020202020204" pitchFamily="34" charset="0"/>
              <a:buChar char="•"/>
            </a:pPr>
            <a:r>
              <a:rPr lang="en-US" sz="1200" dirty="0"/>
              <a:t>For * fill in the right values, see reference manual.</a:t>
            </a:r>
          </a:p>
          <a:p>
            <a:pPr marL="171450" indent="-171450">
              <a:buFont typeface="Arial" panose="020B0604020202020204" pitchFamily="34" charset="0"/>
              <a:buChar char="•"/>
            </a:pPr>
            <a:r>
              <a:rPr lang="en-US" sz="1200" dirty="0"/>
              <a:t>GPIOA struct is defined in CMSIS header file.</a:t>
            </a:r>
            <a:br>
              <a:rPr lang="en-US" sz="1200" dirty="0"/>
            </a:br>
            <a:endParaRPr lang="en-US" sz="1200" dirty="0"/>
          </a:p>
        </p:txBody>
      </p:sp>
      <p:sp>
        <p:nvSpPr>
          <p:cNvPr id="7" name="TextBox 6">
            <a:extLst>
              <a:ext uri="{FF2B5EF4-FFF2-40B4-BE49-F238E27FC236}">
                <a16:creationId xmlns:a16="http://schemas.microsoft.com/office/drawing/2014/main" id="{D0A5C213-577E-4C4D-9036-9793A2F96DC3}"/>
              </a:ext>
            </a:extLst>
          </p:cNvPr>
          <p:cNvSpPr txBox="1"/>
          <p:nvPr/>
        </p:nvSpPr>
        <p:spPr>
          <a:xfrm rot="20988284">
            <a:off x="4583042" y="3498562"/>
            <a:ext cx="4216924" cy="738664"/>
          </a:xfrm>
          <a:prstGeom prst="rect">
            <a:avLst/>
          </a:prstGeom>
          <a:solidFill>
            <a:schemeClr val="accent6">
              <a:alpha val="57000"/>
            </a:schemeClr>
          </a:solidFill>
        </p:spPr>
        <p:txBody>
          <a:bodyPr wrap="square" rtlCol="0">
            <a:spAutoFit/>
          </a:bodyPr>
          <a:lstStyle/>
          <a:p>
            <a:r>
              <a:rPr lang="en-US" sz="1400" b="1" i="1" dirty="0"/>
              <a:t>Discussion:</a:t>
            </a:r>
          </a:p>
          <a:p>
            <a:r>
              <a:rPr lang="en-US" sz="1400" dirty="0"/>
              <a:t>Why the complicated settings of the registers?</a:t>
            </a:r>
          </a:p>
          <a:p>
            <a:r>
              <a:rPr lang="en-US" sz="1400" dirty="0"/>
              <a:t>See </a:t>
            </a:r>
            <a:r>
              <a:rPr lang="en-US" sz="1400" dirty="0">
                <a:hlinkClick r:id="rId3"/>
              </a:rPr>
              <a:t>https://en.wikipedia.org/wiki/Mask_(computing)</a:t>
            </a:r>
            <a:endParaRPr lang="en-US" sz="1400" dirty="0"/>
          </a:p>
        </p:txBody>
      </p:sp>
    </p:spTree>
    <p:extLst>
      <p:ext uri="{BB962C8B-B14F-4D97-AF65-F5344CB8AC3E}">
        <p14:creationId xmlns:p14="http://schemas.microsoft.com/office/powerpoint/2010/main" val="205264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GPIO - connection examples</a:t>
            </a:r>
          </a:p>
        </p:txBody>
      </p:sp>
      <p:grpSp>
        <p:nvGrpSpPr>
          <p:cNvPr id="127" name="Group 126"/>
          <p:cNvGrpSpPr/>
          <p:nvPr/>
        </p:nvGrpSpPr>
        <p:grpSpPr>
          <a:xfrm>
            <a:off x="963404" y="1224983"/>
            <a:ext cx="3070190" cy="2858455"/>
            <a:chOff x="963404" y="1224983"/>
            <a:chExt cx="3070190" cy="2858455"/>
          </a:xfrm>
        </p:grpSpPr>
        <p:grpSp>
          <p:nvGrpSpPr>
            <p:cNvPr id="59" name="Group 58"/>
            <p:cNvGrpSpPr/>
            <p:nvPr/>
          </p:nvGrpSpPr>
          <p:grpSpPr>
            <a:xfrm>
              <a:off x="1187624" y="1779662"/>
              <a:ext cx="2845970" cy="1872208"/>
              <a:chOff x="1115616" y="1923678"/>
              <a:chExt cx="2845970" cy="1872208"/>
            </a:xfrm>
          </p:grpSpPr>
          <p:sp>
            <p:nvSpPr>
              <p:cNvPr id="3" name="Rectangle 2"/>
              <p:cNvSpPr/>
              <p:nvPr/>
            </p:nvSpPr>
            <p:spPr>
              <a:xfrm>
                <a:off x="1115616" y="1923678"/>
                <a:ext cx="1368152" cy="187220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1259632" y="1955789"/>
                <a:ext cx="1080120" cy="276999"/>
              </a:xfrm>
              <a:prstGeom prst="rect">
                <a:avLst/>
              </a:prstGeom>
              <a:noFill/>
            </p:spPr>
            <p:txBody>
              <a:bodyPr wrap="square" rtlCol="0">
                <a:spAutoFit/>
              </a:bodyPr>
              <a:lstStyle/>
              <a:p>
                <a:r>
                  <a:rPr lang="en-US" sz="1200" dirty="0"/>
                  <a:t>STM32 board</a:t>
                </a:r>
              </a:p>
            </p:txBody>
          </p:sp>
          <p:grpSp>
            <p:nvGrpSpPr>
              <p:cNvPr id="38" name="Group 37"/>
              <p:cNvGrpSpPr/>
              <p:nvPr/>
            </p:nvGrpSpPr>
            <p:grpSpPr>
              <a:xfrm>
                <a:off x="2483768" y="2684633"/>
                <a:ext cx="206280" cy="62264"/>
                <a:chOff x="2483768" y="2684633"/>
                <a:chExt cx="206280" cy="62264"/>
              </a:xfrm>
            </p:grpSpPr>
            <p:cxnSp>
              <p:nvCxnSpPr>
                <p:cNvPr id="9" name="Straight Connector 8"/>
                <p:cNvCxnSpPr/>
                <p:nvPr/>
              </p:nvCxnSpPr>
              <p:spPr>
                <a:xfrm>
                  <a:off x="2483768" y="2715766"/>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2627784" y="2684633"/>
                  <a:ext cx="62264" cy="6226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2483768" y="3517809"/>
                <a:ext cx="206280" cy="62264"/>
                <a:chOff x="2483768" y="3517809"/>
                <a:chExt cx="206280" cy="62264"/>
              </a:xfrm>
            </p:grpSpPr>
            <p:cxnSp>
              <p:nvCxnSpPr>
                <p:cNvPr id="14" name="Straight Connector 13"/>
                <p:cNvCxnSpPr/>
                <p:nvPr/>
              </p:nvCxnSpPr>
              <p:spPr>
                <a:xfrm>
                  <a:off x="2483768" y="3548942"/>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2627784" y="3517809"/>
                  <a:ext cx="62264" cy="6226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TextBox 15"/>
              <p:cNvSpPr txBox="1"/>
              <p:nvPr/>
            </p:nvSpPr>
            <p:spPr>
              <a:xfrm>
                <a:off x="2093017" y="3425831"/>
                <a:ext cx="493469" cy="246221"/>
              </a:xfrm>
              <a:prstGeom prst="rect">
                <a:avLst/>
              </a:prstGeom>
              <a:noFill/>
            </p:spPr>
            <p:txBody>
              <a:bodyPr wrap="square" rtlCol="0">
                <a:spAutoFit/>
              </a:bodyPr>
              <a:lstStyle/>
              <a:p>
                <a:r>
                  <a:rPr lang="en-US" sz="1000" dirty="0"/>
                  <a:t>GND</a:t>
                </a:r>
              </a:p>
            </p:txBody>
          </p:sp>
          <p:sp>
            <p:nvSpPr>
              <p:cNvPr id="17" name="TextBox 16"/>
              <p:cNvSpPr txBox="1"/>
              <p:nvPr/>
            </p:nvSpPr>
            <p:spPr>
              <a:xfrm>
                <a:off x="2123728" y="2592655"/>
                <a:ext cx="432048" cy="246221"/>
              </a:xfrm>
              <a:prstGeom prst="rect">
                <a:avLst/>
              </a:prstGeom>
              <a:noFill/>
            </p:spPr>
            <p:txBody>
              <a:bodyPr wrap="square" rtlCol="0">
                <a:spAutoFit/>
              </a:bodyPr>
              <a:lstStyle/>
              <a:p>
                <a:r>
                  <a:rPr lang="en-US" sz="1000"/>
                  <a:t>PA0</a:t>
                </a:r>
                <a:endParaRPr lang="en-US" sz="1000" dirty="0"/>
              </a:p>
            </p:txBody>
          </p:sp>
          <p:sp>
            <p:nvSpPr>
              <p:cNvPr id="30" name="Rectangle 29"/>
              <p:cNvSpPr/>
              <p:nvPr/>
            </p:nvSpPr>
            <p:spPr>
              <a:xfrm>
                <a:off x="2876650" y="2643757"/>
                <a:ext cx="360040" cy="144016"/>
              </a:xfrm>
              <a:prstGeom prst="rect">
                <a:avLst/>
              </a:prstGeom>
              <a:noFill/>
              <a:ln w="25400">
                <a:solidFill>
                  <a:schemeClr val="tx1"/>
                </a:solidFill>
              </a:ln>
              <a:effectLst>
                <a:outerShdw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2690048" y="3548941"/>
                <a:ext cx="6968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7" idx="1"/>
              </p:cNvCxnSpPr>
              <p:nvPr/>
            </p:nvCxnSpPr>
            <p:spPr>
              <a:xfrm flipH="1">
                <a:off x="3386868" y="3317757"/>
                <a:ext cx="1" cy="239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endCxn id="30" idx="1"/>
              </p:cNvCxnSpPr>
              <p:nvPr/>
            </p:nvCxnSpPr>
            <p:spPr>
              <a:xfrm>
                <a:off x="2690048" y="2715765"/>
                <a:ext cx="18660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236690" y="2715765"/>
                <a:ext cx="15017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3386867" y="2705498"/>
                <a:ext cx="1" cy="239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3275856" y="2931790"/>
                <a:ext cx="397577" cy="385967"/>
                <a:chOff x="3275856" y="2931790"/>
                <a:chExt cx="397577" cy="385967"/>
              </a:xfrm>
            </p:grpSpPr>
            <p:grpSp>
              <p:nvGrpSpPr>
                <p:cNvPr id="26" name="Group 6"/>
                <p:cNvGrpSpPr>
                  <a:grpSpLocks/>
                </p:cNvGrpSpPr>
                <p:nvPr/>
              </p:nvGrpSpPr>
              <p:grpSpPr bwMode="auto">
                <a:xfrm rot="10800000">
                  <a:off x="3275856" y="2931790"/>
                  <a:ext cx="222421" cy="385967"/>
                  <a:chOff x="2286" y="846"/>
                  <a:chExt cx="1128" cy="2247"/>
                </a:xfrm>
              </p:grpSpPr>
              <p:sp>
                <p:nvSpPr>
                  <p:cNvPr id="27" name="Line 3"/>
                  <p:cNvSpPr>
                    <a:spLocks noChangeShapeType="1"/>
                  </p:cNvSpPr>
                  <p:nvPr/>
                </p:nvSpPr>
                <p:spPr bwMode="auto">
                  <a:xfrm flipV="1">
                    <a:off x="2850" y="846"/>
                    <a:ext cx="1" cy="224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Freeform 4"/>
                  <p:cNvSpPr>
                    <a:spLocks/>
                  </p:cNvSpPr>
                  <p:nvPr/>
                </p:nvSpPr>
                <p:spPr bwMode="auto">
                  <a:xfrm>
                    <a:off x="2286" y="1408"/>
                    <a:ext cx="1128" cy="1123"/>
                  </a:xfrm>
                  <a:custGeom>
                    <a:avLst/>
                    <a:gdLst>
                      <a:gd name="T0" fmla="*/ 0 w 1128"/>
                      <a:gd name="T1" fmla="*/ 1123 h 1123"/>
                      <a:gd name="T2" fmla="*/ 1128 w 1128"/>
                      <a:gd name="T3" fmla="*/ 1123 h 1123"/>
                      <a:gd name="T4" fmla="*/ 564 w 1128"/>
                      <a:gd name="T5" fmla="*/ 0 h 1123"/>
                      <a:gd name="T6" fmla="*/ 0 w 1128"/>
                      <a:gd name="T7" fmla="*/ 1123 h 1123"/>
                    </a:gdLst>
                    <a:ahLst/>
                    <a:cxnLst>
                      <a:cxn ang="0">
                        <a:pos x="T0" y="T1"/>
                      </a:cxn>
                      <a:cxn ang="0">
                        <a:pos x="T2" y="T3"/>
                      </a:cxn>
                      <a:cxn ang="0">
                        <a:pos x="T4" y="T5"/>
                      </a:cxn>
                      <a:cxn ang="0">
                        <a:pos x="T6" y="T7"/>
                      </a:cxn>
                    </a:cxnLst>
                    <a:rect l="0" t="0" r="r" b="b"/>
                    <a:pathLst>
                      <a:path w="1128" h="1123">
                        <a:moveTo>
                          <a:pt x="0" y="1123"/>
                        </a:moveTo>
                        <a:lnTo>
                          <a:pt x="1128" y="1123"/>
                        </a:lnTo>
                        <a:lnTo>
                          <a:pt x="564" y="0"/>
                        </a:lnTo>
                        <a:lnTo>
                          <a:pt x="0" y="1123"/>
                        </a:lnTo>
                        <a:close/>
                      </a:path>
                    </a:pathLst>
                  </a:custGeom>
                  <a:solidFill>
                    <a:schemeClr val="tx1"/>
                  </a:solidFill>
                  <a:ln w="23813">
                    <a:solidFill>
                      <a:srgbClr val="000000"/>
                    </a:solidFill>
                    <a:prstDash val="solid"/>
                    <a:round/>
                    <a:headEnd/>
                    <a:tailEnd/>
                  </a:ln>
                </p:spPr>
                <p:txBody>
                  <a:bodyPr/>
                  <a:lstStyle/>
                  <a:p>
                    <a:endParaRPr lang="en-US"/>
                  </a:p>
                </p:txBody>
              </p:sp>
              <p:sp>
                <p:nvSpPr>
                  <p:cNvPr id="29" name="Line 5"/>
                  <p:cNvSpPr>
                    <a:spLocks noChangeShapeType="1"/>
                  </p:cNvSpPr>
                  <p:nvPr/>
                </p:nvSpPr>
                <p:spPr bwMode="auto">
                  <a:xfrm>
                    <a:off x="2286" y="1408"/>
                    <a:ext cx="1128"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48" name="Straight Arrow Connector 47"/>
                <p:cNvCxnSpPr/>
                <p:nvPr/>
              </p:nvCxnSpPr>
              <p:spPr>
                <a:xfrm>
                  <a:off x="3507610" y="3160955"/>
                  <a:ext cx="128286" cy="60096"/>
                </a:xfrm>
                <a:prstGeom prst="straightConnector1">
                  <a:avLst/>
                </a:prstGeom>
                <a:ln w="12700">
                  <a:solidFill>
                    <a:schemeClr val="tx1"/>
                  </a:solidFill>
                  <a:headEnd w="sm" len="sm"/>
                  <a:tailEnd type="arrow" w="sm" len="sm"/>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3545147" y="3081234"/>
                  <a:ext cx="128286" cy="60096"/>
                </a:xfrm>
                <a:prstGeom prst="straightConnector1">
                  <a:avLst/>
                </a:prstGeom>
                <a:ln w="12700">
                  <a:solidFill>
                    <a:schemeClr val="tx1"/>
                  </a:solidFill>
                  <a:headEnd w="sm" len="sm"/>
                  <a:tailEnd type="arrow" w="sm" len="sm"/>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2804249" y="2403852"/>
                <a:ext cx="510019" cy="246221"/>
              </a:xfrm>
              <a:prstGeom prst="rect">
                <a:avLst/>
              </a:prstGeom>
              <a:noFill/>
            </p:spPr>
            <p:txBody>
              <a:bodyPr wrap="square" rtlCol="0">
                <a:spAutoFit/>
              </a:bodyPr>
              <a:lstStyle/>
              <a:p>
                <a:r>
                  <a:rPr lang="en-US" sz="1000" dirty="0"/>
                  <a:t>220 </a:t>
                </a:r>
                <a:r>
                  <a:rPr lang="en-US" sz="1000" dirty="0" err="1"/>
                  <a:t>Ω</a:t>
                </a:r>
                <a:endParaRPr lang="en-US" sz="1000" dirty="0"/>
              </a:p>
            </p:txBody>
          </p:sp>
          <p:sp>
            <p:nvSpPr>
              <p:cNvPr id="58" name="TextBox 57"/>
              <p:cNvSpPr txBox="1"/>
              <p:nvPr/>
            </p:nvSpPr>
            <p:spPr>
              <a:xfrm>
                <a:off x="3451567" y="2828204"/>
                <a:ext cx="510019" cy="246221"/>
              </a:xfrm>
              <a:prstGeom prst="rect">
                <a:avLst/>
              </a:prstGeom>
              <a:noFill/>
            </p:spPr>
            <p:txBody>
              <a:bodyPr wrap="square" rtlCol="0">
                <a:spAutoFit/>
              </a:bodyPr>
              <a:lstStyle/>
              <a:p>
                <a:r>
                  <a:rPr lang="en-US" sz="1000" dirty="0"/>
                  <a:t>LED</a:t>
                </a:r>
              </a:p>
            </p:txBody>
          </p:sp>
        </p:grpSp>
        <p:sp>
          <p:nvSpPr>
            <p:cNvPr id="60" name="TextBox 59"/>
            <p:cNvSpPr txBox="1"/>
            <p:nvPr/>
          </p:nvSpPr>
          <p:spPr>
            <a:xfrm>
              <a:off x="1371309" y="1224983"/>
              <a:ext cx="1256475" cy="400110"/>
            </a:xfrm>
            <a:prstGeom prst="rect">
              <a:avLst/>
            </a:prstGeom>
            <a:noFill/>
          </p:spPr>
          <p:txBody>
            <a:bodyPr wrap="square" rtlCol="0">
              <a:spAutoFit/>
            </a:bodyPr>
            <a:lstStyle/>
            <a:p>
              <a:r>
                <a:rPr lang="en-US" sz="2000" b="1" dirty="0"/>
                <a:t>output</a:t>
              </a:r>
            </a:p>
          </p:txBody>
        </p:sp>
        <p:sp>
          <p:nvSpPr>
            <p:cNvPr id="61" name="TextBox 60"/>
            <p:cNvSpPr txBox="1"/>
            <p:nvPr/>
          </p:nvSpPr>
          <p:spPr>
            <a:xfrm>
              <a:off x="963404" y="3806439"/>
              <a:ext cx="2072284" cy="276999"/>
            </a:xfrm>
            <a:prstGeom prst="rect">
              <a:avLst/>
            </a:prstGeom>
            <a:noFill/>
          </p:spPr>
          <p:txBody>
            <a:bodyPr wrap="square" rtlCol="0">
              <a:spAutoFit/>
            </a:bodyPr>
            <a:lstStyle/>
            <a:p>
              <a:r>
                <a:rPr lang="en-US" sz="1200" dirty="0"/>
                <a:t>PA0 output in push-pull mode</a:t>
              </a:r>
            </a:p>
          </p:txBody>
        </p:sp>
      </p:grpSp>
      <p:sp>
        <p:nvSpPr>
          <p:cNvPr id="77" name="TextBox 76"/>
          <p:cNvSpPr txBox="1"/>
          <p:nvPr/>
        </p:nvSpPr>
        <p:spPr>
          <a:xfrm>
            <a:off x="7526444" y="2664663"/>
            <a:ext cx="609980" cy="246221"/>
          </a:xfrm>
          <a:prstGeom prst="rect">
            <a:avLst/>
          </a:prstGeom>
          <a:noFill/>
        </p:spPr>
        <p:txBody>
          <a:bodyPr wrap="square" rtlCol="0">
            <a:spAutoFit/>
          </a:bodyPr>
          <a:lstStyle/>
          <a:p>
            <a:r>
              <a:rPr lang="en-US" sz="1000" dirty="0"/>
              <a:t>button</a:t>
            </a:r>
          </a:p>
        </p:txBody>
      </p:sp>
      <p:grpSp>
        <p:nvGrpSpPr>
          <p:cNvPr id="156" name="Group 155"/>
          <p:cNvGrpSpPr/>
          <p:nvPr/>
        </p:nvGrpSpPr>
        <p:grpSpPr>
          <a:xfrm>
            <a:off x="4973224" y="1264887"/>
            <a:ext cx="2695120" cy="2817402"/>
            <a:chOff x="4973224" y="1264887"/>
            <a:chExt cx="2695120" cy="2817402"/>
          </a:xfrm>
        </p:grpSpPr>
        <p:sp>
          <p:nvSpPr>
            <p:cNvPr id="63" name="Rectangle 62"/>
            <p:cNvSpPr/>
            <p:nvPr/>
          </p:nvSpPr>
          <p:spPr>
            <a:xfrm>
              <a:off x="5148064" y="1779662"/>
              <a:ext cx="1368152" cy="1872208"/>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TextBox 63"/>
            <p:cNvSpPr txBox="1"/>
            <p:nvPr/>
          </p:nvSpPr>
          <p:spPr>
            <a:xfrm>
              <a:off x="5292080" y="1811773"/>
              <a:ext cx="1080120" cy="276999"/>
            </a:xfrm>
            <a:prstGeom prst="rect">
              <a:avLst/>
            </a:prstGeom>
            <a:noFill/>
          </p:spPr>
          <p:txBody>
            <a:bodyPr wrap="square" rtlCol="0">
              <a:spAutoFit/>
            </a:bodyPr>
            <a:lstStyle/>
            <a:p>
              <a:r>
                <a:rPr lang="en-US" sz="1200" dirty="0"/>
                <a:t>STM32 board</a:t>
              </a:r>
            </a:p>
          </p:txBody>
        </p:sp>
        <p:grpSp>
          <p:nvGrpSpPr>
            <p:cNvPr id="65" name="Group 64"/>
            <p:cNvGrpSpPr/>
            <p:nvPr/>
          </p:nvGrpSpPr>
          <p:grpSpPr>
            <a:xfrm>
              <a:off x="6512555" y="2546525"/>
              <a:ext cx="206280" cy="62264"/>
              <a:chOff x="2483768" y="2684633"/>
              <a:chExt cx="206280" cy="62264"/>
            </a:xfrm>
          </p:grpSpPr>
          <p:cxnSp>
            <p:nvCxnSpPr>
              <p:cNvPr id="86" name="Straight Connector 85"/>
              <p:cNvCxnSpPr/>
              <p:nvPr/>
            </p:nvCxnSpPr>
            <p:spPr>
              <a:xfrm>
                <a:off x="2483768" y="2715766"/>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2627784" y="2684633"/>
                <a:ext cx="62264" cy="6226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6516216" y="3373793"/>
              <a:ext cx="206280" cy="62264"/>
              <a:chOff x="2483768" y="3517809"/>
              <a:chExt cx="206280" cy="62264"/>
            </a:xfrm>
          </p:grpSpPr>
          <p:cxnSp>
            <p:nvCxnSpPr>
              <p:cNvPr id="84" name="Straight Connector 83"/>
              <p:cNvCxnSpPr/>
              <p:nvPr/>
            </p:nvCxnSpPr>
            <p:spPr>
              <a:xfrm>
                <a:off x="2483768" y="3548942"/>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Oval 84"/>
              <p:cNvSpPr/>
              <p:nvPr/>
            </p:nvSpPr>
            <p:spPr>
              <a:xfrm>
                <a:off x="2627784" y="3517809"/>
                <a:ext cx="62264" cy="6226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7" name="TextBox 66"/>
            <p:cNvSpPr txBox="1"/>
            <p:nvPr/>
          </p:nvSpPr>
          <p:spPr>
            <a:xfrm>
              <a:off x="6125465" y="3281815"/>
              <a:ext cx="493469" cy="246221"/>
            </a:xfrm>
            <a:prstGeom prst="rect">
              <a:avLst/>
            </a:prstGeom>
            <a:noFill/>
          </p:spPr>
          <p:txBody>
            <a:bodyPr wrap="square" rtlCol="0">
              <a:spAutoFit/>
            </a:bodyPr>
            <a:lstStyle/>
            <a:p>
              <a:r>
                <a:rPr lang="en-US" sz="1000" dirty="0"/>
                <a:t>GND</a:t>
              </a:r>
            </a:p>
          </p:txBody>
        </p:sp>
        <p:sp>
          <p:nvSpPr>
            <p:cNvPr id="68" name="TextBox 67"/>
            <p:cNvSpPr txBox="1"/>
            <p:nvPr/>
          </p:nvSpPr>
          <p:spPr>
            <a:xfrm>
              <a:off x="6160423" y="2341931"/>
              <a:ext cx="432048" cy="246221"/>
            </a:xfrm>
            <a:prstGeom prst="rect">
              <a:avLst/>
            </a:prstGeom>
            <a:noFill/>
          </p:spPr>
          <p:txBody>
            <a:bodyPr wrap="square" rtlCol="0">
              <a:spAutoFit/>
            </a:bodyPr>
            <a:lstStyle/>
            <a:p>
              <a:r>
                <a:rPr lang="en-US" sz="1000"/>
                <a:t>PA0</a:t>
              </a:r>
              <a:endParaRPr lang="en-US" sz="1000" dirty="0"/>
            </a:p>
          </p:txBody>
        </p:sp>
        <p:sp>
          <p:nvSpPr>
            <p:cNvPr id="69" name="Rectangle 68"/>
            <p:cNvSpPr/>
            <p:nvPr/>
          </p:nvSpPr>
          <p:spPr>
            <a:xfrm rot="10800000">
              <a:off x="5817526" y="2503142"/>
              <a:ext cx="360040" cy="144016"/>
            </a:xfrm>
            <a:prstGeom prst="rect">
              <a:avLst/>
            </a:prstGeom>
            <a:noFill/>
            <a:ln w="25400">
              <a:solidFill>
                <a:schemeClr val="tx2">
                  <a:lumMod val="60000"/>
                  <a:lumOff val="40000"/>
                </a:schemeClr>
              </a:solidFill>
            </a:ln>
            <a:effectLst>
              <a:outerShdw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6722496" y="3404925"/>
              <a:ext cx="69682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722496" y="2571749"/>
              <a:ext cx="69681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7419315" y="2569712"/>
              <a:ext cx="1" cy="2312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722584" y="2619398"/>
              <a:ext cx="592341" cy="370821"/>
            </a:xfrm>
            <a:prstGeom prst="rect">
              <a:avLst/>
            </a:prstGeom>
            <a:noFill/>
          </p:spPr>
          <p:txBody>
            <a:bodyPr wrap="square" rtlCol="0">
              <a:spAutoFit/>
            </a:bodyPr>
            <a:lstStyle/>
            <a:p>
              <a:r>
                <a:rPr lang="en-US" sz="900" dirty="0"/>
                <a:t>internal pull-up</a:t>
              </a:r>
            </a:p>
          </p:txBody>
        </p:sp>
        <p:sp>
          <p:nvSpPr>
            <p:cNvPr id="88" name="TextBox 87"/>
            <p:cNvSpPr txBox="1"/>
            <p:nvPr/>
          </p:nvSpPr>
          <p:spPr>
            <a:xfrm>
              <a:off x="5434499" y="1264887"/>
              <a:ext cx="983176" cy="400110"/>
            </a:xfrm>
            <a:prstGeom prst="rect">
              <a:avLst/>
            </a:prstGeom>
            <a:noFill/>
          </p:spPr>
          <p:txBody>
            <a:bodyPr wrap="square" rtlCol="0">
              <a:spAutoFit/>
            </a:bodyPr>
            <a:lstStyle/>
            <a:p>
              <a:r>
                <a:rPr lang="en-US" sz="2000" b="1" dirty="0"/>
                <a:t>input</a:t>
              </a:r>
            </a:p>
          </p:txBody>
        </p:sp>
        <p:sp>
          <p:nvSpPr>
            <p:cNvPr id="89" name="TextBox 88"/>
            <p:cNvSpPr txBox="1"/>
            <p:nvPr/>
          </p:nvSpPr>
          <p:spPr>
            <a:xfrm>
              <a:off x="4973224" y="3805290"/>
              <a:ext cx="1905725" cy="276999"/>
            </a:xfrm>
            <a:prstGeom prst="rect">
              <a:avLst/>
            </a:prstGeom>
            <a:noFill/>
          </p:spPr>
          <p:txBody>
            <a:bodyPr wrap="square" rtlCol="0">
              <a:spAutoFit/>
            </a:bodyPr>
            <a:lstStyle/>
            <a:p>
              <a:r>
                <a:rPr lang="en-US" sz="1200" dirty="0"/>
                <a:t>PA0 input in pull-up mode</a:t>
              </a:r>
            </a:p>
          </p:txBody>
        </p:sp>
        <p:grpSp>
          <p:nvGrpSpPr>
            <p:cNvPr id="104" name="Group 103"/>
            <p:cNvGrpSpPr/>
            <p:nvPr/>
          </p:nvGrpSpPr>
          <p:grpSpPr>
            <a:xfrm>
              <a:off x="7388183" y="3098290"/>
              <a:ext cx="62264" cy="320814"/>
              <a:chOff x="7388183" y="3098290"/>
              <a:chExt cx="62264" cy="320814"/>
            </a:xfrm>
          </p:grpSpPr>
          <p:cxnSp>
            <p:nvCxnSpPr>
              <p:cNvPr id="71" name="Straight Connector 70"/>
              <p:cNvCxnSpPr>
                <a:stCxn id="87" idx="1"/>
              </p:cNvCxnSpPr>
              <p:nvPr/>
            </p:nvCxnSpPr>
            <p:spPr>
              <a:xfrm flipH="1">
                <a:off x="7415655" y="3179649"/>
                <a:ext cx="1" cy="2394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6200000">
                <a:off x="7347308" y="3232562"/>
                <a:ext cx="14401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2" name="Oval 91"/>
              <p:cNvSpPr/>
              <p:nvPr/>
            </p:nvSpPr>
            <p:spPr>
              <a:xfrm rot="16200000">
                <a:off x="7388183" y="3098290"/>
                <a:ext cx="62264" cy="62264"/>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7388183" y="2684634"/>
              <a:ext cx="62264" cy="206280"/>
              <a:chOff x="7388183" y="2684634"/>
              <a:chExt cx="62264" cy="206280"/>
            </a:xfrm>
          </p:grpSpPr>
          <p:cxnSp>
            <p:nvCxnSpPr>
              <p:cNvPr id="95" name="Straight Connector 94"/>
              <p:cNvCxnSpPr/>
              <p:nvPr/>
            </p:nvCxnSpPr>
            <p:spPr>
              <a:xfrm rot="5400000" flipV="1">
                <a:off x="7347308" y="2756642"/>
                <a:ext cx="14401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6" name="Oval 95"/>
              <p:cNvSpPr/>
              <p:nvPr/>
            </p:nvSpPr>
            <p:spPr>
              <a:xfrm rot="5400000" flipV="1">
                <a:off x="7388183" y="2828650"/>
                <a:ext cx="62264" cy="62264"/>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9" name="Straight Connector 98"/>
            <p:cNvCxnSpPr/>
            <p:nvPr/>
          </p:nvCxnSpPr>
          <p:spPr>
            <a:xfrm>
              <a:off x="7528417" y="2828649"/>
              <a:ext cx="0" cy="345092"/>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7526444" y="2997314"/>
              <a:ext cx="1419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5400000">
              <a:off x="7597394" y="3001359"/>
              <a:ext cx="1419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177566" y="2577657"/>
              <a:ext cx="355793" cy="1"/>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5663751" y="2578013"/>
              <a:ext cx="142448" cy="1777"/>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483195" y="2186740"/>
              <a:ext cx="442893" cy="230832"/>
            </a:xfrm>
            <a:prstGeom prst="rect">
              <a:avLst/>
            </a:prstGeom>
            <a:noFill/>
          </p:spPr>
          <p:txBody>
            <a:bodyPr wrap="square" rtlCol="0">
              <a:spAutoFit/>
            </a:bodyPr>
            <a:lstStyle/>
            <a:p>
              <a:r>
                <a:rPr lang="en-US" sz="900"/>
                <a:t>3.3V</a:t>
              </a:r>
              <a:endParaRPr lang="en-US" sz="900" dirty="0"/>
            </a:p>
          </p:txBody>
        </p:sp>
        <p:grpSp>
          <p:nvGrpSpPr>
            <p:cNvPr id="138" name="Group 137"/>
            <p:cNvGrpSpPr/>
            <p:nvPr/>
          </p:nvGrpSpPr>
          <p:grpSpPr>
            <a:xfrm rot="16200000">
              <a:off x="5570370" y="2441449"/>
              <a:ext cx="206280" cy="62264"/>
              <a:chOff x="2483768" y="2684633"/>
              <a:chExt cx="206280" cy="62264"/>
            </a:xfrm>
          </p:grpSpPr>
          <p:cxnSp>
            <p:nvCxnSpPr>
              <p:cNvPr id="139" name="Straight Connector 138"/>
              <p:cNvCxnSpPr/>
              <p:nvPr/>
            </p:nvCxnSpPr>
            <p:spPr>
              <a:xfrm>
                <a:off x="2483768" y="2715766"/>
                <a:ext cx="144016" cy="0"/>
              </a:xfrm>
              <a:prstGeom prst="line">
                <a:avLst/>
              </a:prstGeom>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a:off x="2627784" y="2684633"/>
                <a:ext cx="62264" cy="62264"/>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54" name="TextBox 153"/>
          <p:cNvSpPr txBox="1"/>
          <p:nvPr/>
        </p:nvSpPr>
        <p:spPr>
          <a:xfrm>
            <a:off x="1619672" y="4227934"/>
            <a:ext cx="5472608" cy="646331"/>
          </a:xfrm>
          <a:prstGeom prst="rect">
            <a:avLst/>
          </a:prstGeom>
          <a:noFill/>
        </p:spPr>
        <p:txBody>
          <a:bodyPr wrap="square" rtlCol="0">
            <a:spAutoFit/>
          </a:bodyPr>
          <a:lstStyle/>
          <a:p>
            <a:pPr>
              <a:tabLst>
                <a:tab pos="711200" algn="l"/>
              </a:tabLst>
            </a:pPr>
            <a:r>
              <a:rPr lang="en-US" b="1" dirty="0"/>
              <a:t>Notes:	</a:t>
            </a:r>
            <a:r>
              <a:rPr lang="en-US" dirty="0"/>
              <a:t>- voltage level 3.3V, some pins are 5V tolerant</a:t>
            </a:r>
            <a:br>
              <a:rPr lang="en-US" dirty="0"/>
            </a:br>
            <a:r>
              <a:rPr lang="en-US" dirty="0"/>
              <a:t>	- max. sink or source current 20 mA</a:t>
            </a:r>
          </a:p>
        </p:txBody>
      </p:sp>
    </p:spTree>
    <p:extLst>
      <p:ext uri="{BB962C8B-B14F-4D97-AF65-F5344CB8AC3E}">
        <p14:creationId xmlns:p14="http://schemas.microsoft.com/office/powerpoint/2010/main" val="115219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Watch out: pins already in use!</a:t>
            </a:r>
          </a:p>
        </p:txBody>
      </p:sp>
      <p:pic>
        <p:nvPicPr>
          <p:cNvPr id="12" name="Picture 11">
            <a:extLst>
              <a:ext uri="{FF2B5EF4-FFF2-40B4-BE49-F238E27FC236}">
                <a16:creationId xmlns:a16="http://schemas.microsoft.com/office/drawing/2014/main" id="{859F1595-1172-31D5-2673-B3A088FC0EC1}"/>
              </a:ext>
            </a:extLst>
          </p:cNvPr>
          <p:cNvPicPr>
            <a:picLocks noChangeAspect="1"/>
          </p:cNvPicPr>
          <p:nvPr/>
        </p:nvPicPr>
        <p:blipFill>
          <a:blip r:embed="rId3"/>
          <a:stretch>
            <a:fillRect/>
          </a:stretch>
        </p:blipFill>
        <p:spPr>
          <a:xfrm>
            <a:off x="2483768" y="1131590"/>
            <a:ext cx="3597287" cy="3421366"/>
          </a:xfrm>
          <a:prstGeom prst="rect">
            <a:avLst/>
          </a:prstGeom>
        </p:spPr>
      </p:pic>
    </p:spTree>
    <p:extLst>
      <p:ext uri="{BB962C8B-B14F-4D97-AF65-F5344CB8AC3E}">
        <p14:creationId xmlns:p14="http://schemas.microsoft.com/office/powerpoint/2010/main" val="350360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US" dirty="0"/>
              <a:t>References</a:t>
            </a:r>
            <a:endParaRPr lang="en-GB" dirty="0"/>
          </a:p>
        </p:txBody>
      </p:sp>
      <p:sp>
        <p:nvSpPr>
          <p:cNvPr id="3" name="TextBox 2"/>
          <p:cNvSpPr txBox="1"/>
          <p:nvPr/>
        </p:nvSpPr>
        <p:spPr>
          <a:xfrm>
            <a:off x="611560" y="1063625"/>
            <a:ext cx="74888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3"/>
              </a:rPr>
              <a:t>https://deepbluembedded.com/stm32-arm-programming-tutorials/</a:t>
            </a:r>
            <a:endParaRPr lang="en-US" dirty="0"/>
          </a:p>
          <a:p>
            <a:pPr marL="285750" indent="-285750">
              <a:buFont typeface="Arial" panose="020B0604020202020204" pitchFamily="34" charset="0"/>
              <a:buChar char="•"/>
            </a:pPr>
            <a:r>
              <a:rPr lang="en-US" dirty="0">
                <a:hlinkClick r:id="rId4"/>
              </a:rPr>
              <a:t>https://embedded-lab.com/blog/stm32-tutorials/</a:t>
            </a:r>
            <a:endParaRPr lang="en-US" dirty="0"/>
          </a:p>
          <a:p>
            <a:pPr marL="285750" indent="-285750">
              <a:buFont typeface="Arial" panose="020B0604020202020204" pitchFamily="34" charset="0"/>
              <a:buChar char="•"/>
            </a:pPr>
            <a:r>
              <a:rPr lang="en-US" dirty="0">
                <a:hlinkClick r:id="rId5"/>
              </a:rPr>
              <a:t>https://www.keil.com/pack/doc/CMSIS/General/html/index.html</a:t>
            </a:r>
            <a:endParaRPr lang="en-US" dirty="0"/>
          </a:p>
          <a:p>
            <a:pPr marL="285750" indent="-285750">
              <a:buFont typeface="Arial" panose="020B0604020202020204" pitchFamily="34" charset="0"/>
              <a:buChar char="•"/>
            </a:pPr>
            <a:r>
              <a:rPr lang="en-US" dirty="0">
                <a:hlinkClick r:id="rId6"/>
              </a:rPr>
              <a:t>https://community.arm.com/arm-community-blogs/b/architectures-and-processors-blog/posts/how-much-stack-memory-do-i-need-for-my-arm-cortex--m-applications</a:t>
            </a:r>
            <a:endParaRPr lang="en-US" dirty="0"/>
          </a:p>
        </p:txBody>
      </p:sp>
    </p:spTree>
    <p:extLst>
      <p:ext uri="{BB962C8B-B14F-4D97-AF65-F5344CB8AC3E}">
        <p14:creationId xmlns:p14="http://schemas.microsoft.com/office/powerpoint/2010/main" val="408618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GB" dirty="0"/>
              <a:t>Today</a:t>
            </a:r>
          </a:p>
        </p:txBody>
      </p:sp>
      <p:sp>
        <p:nvSpPr>
          <p:cNvPr id="3" name="Tijdelijke aanduiding voor inhoud 2"/>
          <p:cNvSpPr>
            <a:spLocks noGrp="1"/>
          </p:cNvSpPr>
          <p:nvPr>
            <p:ph idx="1"/>
          </p:nvPr>
        </p:nvSpPr>
        <p:spPr/>
        <p:txBody>
          <a:bodyPr>
            <a:normAutofit/>
          </a:bodyPr>
          <a:lstStyle/>
          <a:p>
            <a:r>
              <a:rPr lang="en-GB" dirty="0"/>
              <a:t>Embedded board</a:t>
            </a:r>
          </a:p>
          <a:p>
            <a:r>
              <a:rPr lang="en-GB" dirty="0"/>
              <a:t>Data sheets</a:t>
            </a:r>
          </a:p>
          <a:p>
            <a:r>
              <a:rPr lang="en-GB" dirty="0"/>
              <a:t>Toolchain</a:t>
            </a:r>
          </a:p>
          <a:p>
            <a:r>
              <a:rPr lang="en-GB" dirty="0"/>
              <a:t>GPIO</a:t>
            </a:r>
          </a:p>
        </p:txBody>
      </p:sp>
    </p:spTree>
    <p:extLst>
      <p:ext uri="{BB962C8B-B14F-4D97-AF65-F5344CB8AC3E}">
        <p14:creationId xmlns:p14="http://schemas.microsoft.com/office/powerpoint/2010/main" val="254412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GB" dirty="0"/>
              <a:t>Embedded board used in this course</a:t>
            </a:r>
          </a:p>
        </p:txBody>
      </p:sp>
      <p:pic>
        <p:nvPicPr>
          <p:cNvPr id="1028" name="Picture 4" descr="https://media.digikey.com/photos/STMicro%20Photos/NUCLEO-F303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1067225"/>
            <a:ext cx="2588146" cy="25881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046407" y="1063625"/>
            <a:ext cx="4846073" cy="4524315"/>
          </a:xfrm>
          <a:prstGeom prst="rect">
            <a:avLst/>
          </a:prstGeom>
          <a:noFill/>
        </p:spPr>
        <p:txBody>
          <a:bodyPr wrap="square" rtlCol="0">
            <a:spAutoFit/>
          </a:bodyPr>
          <a:lstStyle/>
          <a:p>
            <a:pPr marL="285750" indent="-285750">
              <a:buFont typeface="Arial" charset="0"/>
              <a:buChar char="•"/>
            </a:pPr>
            <a:r>
              <a:rPr lang="en-US" dirty="0"/>
              <a:t>MCU: STM32F303RE Cortex M4</a:t>
            </a:r>
          </a:p>
          <a:p>
            <a:pPr marL="285750" indent="-285750">
              <a:buFont typeface="Arial" charset="0"/>
              <a:buChar char="•"/>
            </a:pPr>
            <a:r>
              <a:rPr lang="en-US" dirty="0"/>
              <a:t>System clock 72 MHz</a:t>
            </a:r>
          </a:p>
          <a:p>
            <a:pPr marL="285750" indent="-285750">
              <a:buFont typeface="Arial" charset="0"/>
              <a:buChar char="•"/>
            </a:pPr>
            <a:r>
              <a:rPr lang="en-US" dirty="0"/>
              <a:t>Harvard architecture</a:t>
            </a:r>
          </a:p>
          <a:p>
            <a:pPr marL="285750" indent="-285750">
              <a:buFont typeface="Arial" charset="0"/>
              <a:buChar char="•"/>
            </a:pPr>
            <a:r>
              <a:rPr lang="en-US" dirty="0"/>
              <a:t>32 bit data and address bus</a:t>
            </a:r>
          </a:p>
          <a:p>
            <a:pPr marL="285750" indent="-285750">
              <a:buFont typeface="Arial" charset="0"/>
              <a:buChar char="•"/>
            </a:pPr>
            <a:r>
              <a:rPr lang="en-US" dirty="0"/>
              <a:t>Powerful instruction set including DSP instructions</a:t>
            </a:r>
          </a:p>
          <a:p>
            <a:pPr marL="285750" indent="-285750">
              <a:buFont typeface="Arial" charset="0"/>
              <a:buChar char="•"/>
            </a:pPr>
            <a:r>
              <a:rPr lang="en-US" dirty="0"/>
              <a:t>512 KB Flash</a:t>
            </a:r>
          </a:p>
          <a:p>
            <a:pPr marL="285750" indent="-285750">
              <a:buFont typeface="Arial" charset="0"/>
              <a:buChar char="•"/>
            </a:pPr>
            <a:r>
              <a:rPr lang="en-US" dirty="0"/>
              <a:t>80 KB SRAM</a:t>
            </a:r>
          </a:p>
          <a:p>
            <a:pPr marL="285750" indent="-285750">
              <a:buFont typeface="Arial" charset="0"/>
              <a:buChar char="•"/>
            </a:pPr>
            <a:r>
              <a:rPr lang="en-US" dirty="0"/>
              <a:t>51 GPIO pins</a:t>
            </a:r>
          </a:p>
          <a:p>
            <a:pPr marL="285750" indent="-285750">
              <a:buFont typeface="Arial" charset="0"/>
              <a:buChar char="•"/>
            </a:pPr>
            <a:r>
              <a:rPr lang="en-US" dirty="0"/>
              <a:t>10 timers(1x32 bit and 9x16 bit)</a:t>
            </a:r>
          </a:p>
          <a:p>
            <a:pPr marL="285750" indent="-285750">
              <a:buFont typeface="Arial" charset="0"/>
              <a:buChar char="•"/>
            </a:pPr>
            <a:r>
              <a:rPr lang="en-US" dirty="0"/>
              <a:t>On-board ST-LINK/V2-1 debugger/programmer</a:t>
            </a:r>
          </a:p>
          <a:p>
            <a:pPr marL="285750" indent="-285750">
              <a:buFont typeface="Arial" charset="0"/>
              <a:buChar char="•"/>
            </a:pPr>
            <a:r>
              <a:rPr lang="en-US" dirty="0"/>
              <a:t>3.3 V, some pins are 5 V tolerant</a:t>
            </a:r>
          </a:p>
          <a:p>
            <a:pPr marL="285750" indent="-285750">
              <a:buFont typeface="Arial" charset="0"/>
              <a:buChar char="•"/>
            </a:pPr>
            <a:r>
              <a:rPr lang="en-US" dirty="0"/>
              <a:t>GPIO can sink or source 20 mA max.</a:t>
            </a:r>
          </a:p>
          <a:p>
            <a:pPr marL="285750" indent="-285750">
              <a:buFont typeface="Arial" charset="0"/>
              <a:buChar char="•"/>
            </a:pPr>
            <a:r>
              <a:rPr lang="en-US" dirty="0"/>
              <a:t>Shields available (e.g. </a:t>
            </a:r>
            <a:r>
              <a:rPr lang="en-US" dirty="0" err="1"/>
              <a:t>Wifi</a:t>
            </a:r>
            <a:r>
              <a:rPr lang="en-US" dirty="0"/>
              <a:t> shield)</a:t>
            </a:r>
          </a:p>
          <a:p>
            <a:endParaRPr lang="en-US" dirty="0"/>
          </a:p>
          <a:p>
            <a:endParaRPr lang="en-US" dirty="0"/>
          </a:p>
        </p:txBody>
      </p:sp>
      <p:sp>
        <p:nvSpPr>
          <p:cNvPr id="8" name="TextBox 7"/>
          <p:cNvSpPr txBox="1"/>
          <p:nvPr/>
        </p:nvSpPr>
        <p:spPr>
          <a:xfrm>
            <a:off x="1619672" y="3655371"/>
            <a:ext cx="2232248" cy="369332"/>
          </a:xfrm>
          <a:prstGeom prst="rect">
            <a:avLst/>
          </a:prstGeom>
          <a:noFill/>
        </p:spPr>
        <p:txBody>
          <a:bodyPr wrap="square" rtlCol="0">
            <a:spAutoFit/>
          </a:bodyPr>
          <a:lstStyle/>
          <a:p>
            <a:r>
              <a:rPr lang="en-US" dirty="0"/>
              <a:t>NUCLEO-F303RE</a:t>
            </a:r>
          </a:p>
        </p:txBody>
      </p:sp>
    </p:spTree>
    <p:extLst>
      <p:ext uri="{BB962C8B-B14F-4D97-AF65-F5344CB8AC3E}">
        <p14:creationId xmlns:p14="http://schemas.microsoft.com/office/powerpoint/2010/main" val="192486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97733"/>
            <a:ext cx="8229600" cy="857250"/>
          </a:xfrm>
        </p:spPr>
        <p:txBody>
          <a:bodyPr/>
          <a:lstStyle/>
          <a:p>
            <a:pPr algn="l"/>
            <a:r>
              <a:rPr lang="en-GB" dirty="0"/>
              <a:t>Data sheets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2122" y="1059582"/>
            <a:ext cx="2367157" cy="321878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1059582"/>
            <a:ext cx="2284883" cy="321878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47633" y="1059582"/>
            <a:ext cx="2367944" cy="3218782"/>
          </a:xfrm>
          <a:prstGeom prst="rect">
            <a:avLst/>
          </a:prstGeom>
        </p:spPr>
      </p:pic>
      <p:sp>
        <p:nvSpPr>
          <p:cNvPr id="14" name="TextBox 13"/>
          <p:cNvSpPr txBox="1"/>
          <p:nvPr/>
        </p:nvSpPr>
        <p:spPr>
          <a:xfrm rot="18803856">
            <a:off x="898755" y="2340917"/>
            <a:ext cx="1997660" cy="461665"/>
          </a:xfrm>
          <a:prstGeom prst="rect">
            <a:avLst/>
          </a:prstGeom>
          <a:noFill/>
        </p:spPr>
        <p:txBody>
          <a:bodyPr wrap="square" rtlCol="0">
            <a:spAutoFit/>
          </a:bodyPr>
          <a:lstStyle/>
          <a:p>
            <a:r>
              <a:rPr lang="en-US" sz="2400" b="1" dirty="0">
                <a:solidFill>
                  <a:srgbClr val="FF0000"/>
                </a:solidFill>
              </a:rPr>
              <a:t>user manual</a:t>
            </a:r>
          </a:p>
        </p:txBody>
      </p:sp>
      <p:sp>
        <p:nvSpPr>
          <p:cNvPr id="15" name="TextBox 14"/>
          <p:cNvSpPr txBox="1"/>
          <p:nvPr/>
        </p:nvSpPr>
        <p:spPr>
          <a:xfrm rot="18803856">
            <a:off x="3260613" y="2438140"/>
            <a:ext cx="2510173" cy="461665"/>
          </a:xfrm>
          <a:prstGeom prst="rect">
            <a:avLst/>
          </a:prstGeom>
          <a:noFill/>
        </p:spPr>
        <p:txBody>
          <a:bodyPr wrap="square" rtlCol="0">
            <a:spAutoFit/>
          </a:bodyPr>
          <a:lstStyle/>
          <a:p>
            <a:r>
              <a:rPr lang="en-US" sz="2400" b="1" dirty="0">
                <a:solidFill>
                  <a:srgbClr val="FF0000"/>
                </a:solidFill>
              </a:rPr>
              <a:t>reference manual</a:t>
            </a:r>
          </a:p>
        </p:txBody>
      </p:sp>
      <p:sp>
        <p:nvSpPr>
          <p:cNvPr id="18" name="TextBox 17"/>
          <p:cNvSpPr txBox="1"/>
          <p:nvPr/>
        </p:nvSpPr>
        <p:spPr>
          <a:xfrm rot="18803856">
            <a:off x="6020237" y="2377770"/>
            <a:ext cx="2422734" cy="461665"/>
          </a:xfrm>
          <a:prstGeom prst="rect">
            <a:avLst/>
          </a:prstGeom>
          <a:noFill/>
        </p:spPr>
        <p:txBody>
          <a:bodyPr wrap="square" rtlCol="0">
            <a:spAutoFit/>
          </a:bodyPr>
          <a:lstStyle/>
          <a:p>
            <a:r>
              <a:rPr lang="en-US" sz="2400" b="1" dirty="0">
                <a:solidFill>
                  <a:srgbClr val="FF0000"/>
                </a:solidFill>
              </a:rPr>
              <a:t>device datasheet</a:t>
            </a:r>
          </a:p>
        </p:txBody>
      </p:sp>
    </p:spTree>
    <p:extLst>
      <p:ext uri="{BB962C8B-B14F-4D97-AF65-F5344CB8AC3E}">
        <p14:creationId xmlns:p14="http://schemas.microsoft.com/office/powerpoint/2010/main" val="134871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en-GB" dirty="0"/>
              <a:t>Toolchain</a:t>
            </a:r>
          </a:p>
        </p:txBody>
      </p:sp>
      <p:pic>
        <p:nvPicPr>
          <p:cNvPr id="4" name="Picture 3">
            <a:extLst>
              <a:ext uri="{FF2B5EF4-FFF2-40B4-BE49-F238E27FC236}">
                <a16:creationId xmlns:a16="http://schemas.microsoft.com/office/drawing/2014/main" id="{D3D4ADC5-EC68-DD4D-8505-5330B1E7294D}"/>
              </a:ext>
            </a:extLst>
          </p:cNvPr>
          <p:cNvPicPr/>
          <p:nvPr/>
        </p:nvPicPr>
        <p:blipFill>
          <a:blip r:embed="rId3">
            <a:extLst>
              <a:ext uri="{28A0092B-C50C-407E-A947-70E740481C1C}">
                <a14:useLocalDpi xmlns:a14="http://schemas.microsoft.com/office/drawing/2010/main" val="0"/>
              </a:ext>
            </a:extLst>
          </a:blip>
          <a:stretch>
            <a:fillRect/>
          </a:stretch>
        </p:blipFill>
        <p:spPr>
          <a:xfrm>
            <a:off x="835879" y="967393"/>
            <a:ext cx="7472242" cy="3969732"/>
          </a:xfrm>
          <a:prstGeom prst="rect">
            <a:avLst/>
          </a:prstGeom>
        </p:spPr>
      </p:pic>
    </p:spTree>
    <p:extLst>
      <p:ext uri="{BB962C8B-B14F-4D97-AF65-F5344CB8AC3E}">
        <p14:creationId xmlns:p14="http://schemas.microsoft.com/office/powerpoint/2010/main" val="162261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321335"/>
            <a:ext cx="8229600" cy="857250"/>
          </a:xfrm>
        </p:spPr>
        <p:txBody>
          <a:bodyPr/>
          <a:lstStyle/>
          <a:p>
            <a:pPr algn="l"/>
            <a:r>
              <a:rPr lang="en-GB" dirty="0"/>
              <a:t>Libraries: three levels</a:t>
            </a:r>
          </a:p>
        </p:txBody>
      </p:sp>
      <p:sp>
        <p:nvSpPr>
          <p:cNvPr id="3" name="Rectangle 2"/>
          <p:cNvSpPr/>
          <p:nvPr/>
        </p:nvSpPr>
        <p:spPr>
          <a:xfrm>
            <a:off x="529680" y="1779662"/>
            <a:ext cx="2160240" cy="648072"/>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HAL</a:t>
            </a:r>
          </a:p>
        </p:txBody>
      </p:sp>
      <p:sp>
        <p:nvSpPr>
          <p:cNvPr id="5" name="Rectangle 4"/>
          <p:cNvSpPr/>
          <p:nvPr/>
        </p:nvSpPr>
        <p:spPr>
          <a:xfrm>
            <a:off x="529680" y="2647801"/>
            <a:ext cx="2160240" cy="648072"/>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Low Level Library</a:t>
            </a:r>
          </a:p>
        </p:txBody>
      </p:sp>
      <p:sp>
        <p:nvSpPr>
          <p:cNvPr id="7" name="Rectangle 6"/>
          <p:cNvSpPr/>
          <p:nvPr/>
        </p:nvSpPr>
        <p:spPr>
          <a:xfrm>
            <a:off x="547566" y="3515940"/>
            <a:ext cx="216024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CMSIS</a:t>
            </a:r>
          </a:p>
        </p:txBody>
      </p:sp>
      <p:sp>
        <p:nvSpPr>
          <p:cNvPr id="6" name="TextBox 5"/>
          <p:cNvSpPr txBox="1"/>
          <p:nvPr/>
        </p:nvSpPr>
        <p:spPr>
          <a:xfrm>
            <a:off x="2833936" y="1903643"/>
            <a:ext cx="5256584" cy="400110"/>
          </a:xfrm>
          <a:prstGeom prst="rect">
            <a:avLst/>
          </a:prstGeom>
          <a:noFill/>
        </p:spPr>
        <p:txBody>
          <a:bodyPr wrap="square" rtlCol="0">
            <a:spAutoFit/>
          </a:bodyPr>
          <a:lstStyle/>
          <a:p>
            <a:r>
              <a:rPr lang="en-US" sz="1000" dirty="0" err="1">
                <a:latin typeface="Courier" charset="0"/>
                <a:ea typeface="Courier" charset="0"/>
                <a:cs typeface="Courier" charset="0"/>
              </a:rPr>
              <a:t>GPIO_InitStruct.Mode</a:t>
            </a:r>
            <a:r>
              <a:rPr lang="en-US" sz="1000" dirty="0">
                <a:latin typeface="Courier" charset="0"/>
                <a:ea typeface="Courier" charset="0"/>
                <a:cs typeface="Courier" charset="0"/>
              </a:rPr>
              <a:t> = GPIO_MODE_OUTPUT_PP;</a:t>
            </a:r>
          </a:p>
          <a:p>
            <a:r>
              <a:rPr lang="en-US" sz="1000" dirty="0" err="1">
                <a:latin typeface="Courier" charset="0"/>
                <a:ea typeface="Courier" charset="0"/>
                <a:cs typeface="Courier" charset="0"/>
              </a:rPr>
              <a:t>HAL_GPIO_WritePin</a:t>
            </a:r>
            <a:r>
              <a:rPr lang="en-US" sz="1000" dirty="0">
                <a:latin typeface="Courier" charset="0"/>
                <a:ea typeface="Courier" charset="0"/>
                <a:cs typeface="Courier" charset="0"/>
              </a:rPr>
              <a:t>(GPIOA, GPIO_PIN_0, GPIO_PIN_SET);</a:t>
            </a:r>
          </a:p>
        </p:txBody>
      </p:sp>
      <p:sp>
        <p:nvSpPr>
          <p:cNvPr id="9" name="TextBox 8"/>
          <p:cNvSpPr txBox="1"/>
          <p:nvPr/>
        </p:nvSpPr>
        <p:spPr>
          <a:xfrm>
            <a:off x="2833936" y="2771782"/>
            <a:ext cx="5853336" cy="400110"/>
          </a:xfrm>
          <a:prstGeom prst="rect">
            <a:avLst/>
          </a:prstGeom>
          <a:noFill/>
        </p:spPr>
        <p:txBody>
          <a:bodyPr wrap="square" rtlCol="0">
            <a:spAutoFit/>
          </a:bodyPr>
          <a:lstStyle/>
          <a:p>
            <a:r>
              <a:rPr lang="en-US" sz="1000" dirty="0" err="1">
                <a:latin typeface="Courier" charset="0"/>
                <a:ea typeface="Courier" charset="0"/>
                <a:cs typeface="Courier" charset="0"/>
              </a:rPr>
              <a:t>LL_GPIO_SetPinOutputType</a:t>
            </a:r>
            <a:r>
              <a:rPr lang="en-US" sz="1000" dirty="0">
                <a:latin typeface="Courier" charset="0"/>
                <a:ea typeface="Courier" charset="0"/>
                <a:cs typeface="Courier" charset="0"/>
              </a:rPr>
              <a:t>(GPIOA, LL_GPIO_PIN_0,LL_GPIO_OUTPUT_PUSHPULL); </a:t>
            </a:r>
            <a:r>
              <a:rPr lang="en-US" sz="1000" dirty="0" err="1">
                <a:latin typeface="Courier" charset="0"/>
                <a:ea typeface="Courier" charset="0"/>
                <a:cs typeface="Courier" charset="0"/>
              </a:rPr>
              <a:t>LL_GPIO_SetOutputPin</a:t>
            </a:r>
            <a:r>
              <a:rPr lang="en-US" sz="1000" dirty="0">
                <a:latin typeface="Courier" charset="0"/>
                <a:ea typeface="Courier" charset="0"/>
                <a:cs typeface="Courier" charset="0"/>
              </a:rPr>
              <a:t>(GPIOA, LL_GPIO_PIN_0);</a:t>
            </a:r>
          </a:p>
        </p:txBody>
      </p:sp>
      <p:sp>
        <p:nvSpPr>
          <p:cNvPr id="10" name="TextBox 9"/>
          <p:cNvSpPr txBox="1"/>
          <p:nvPr/>
        </p:nvSpPr>
        <p:spPr>
          <a:xfrm>
            <a:off x="2833936" y="3625802"/>
            <a:ext cx="5040560" cy="400110"/>
          </a:xfrm>
          <a:prstGeom prst="rect">
            <a:avLst/>
          </a:prstGeom>
          <a:noFill/>
        </p:spPr>
        <p:txBody>
          <a:bodyPr wrap="square" rtlCol="0">
            <a:spAutoFit/>
          </a:bodyPr>
          <a:lstStyle/>
          <a:p>
            <a:r>
              <a:rPr lang="en-US" sz="1000" dirty="0">
                <a:latin typeface="Courier" charset="0"/>
                <a:ea typeface="Courier" charset="0"/>
                <a:cs typeface="Courier" charset="0"/>
              </a:rPr>
              <a:t>GPIOA-&gt;MODER |= GPIO_MODER_MODER0_0;</a:t>
            </a:r>
          </a:p>
          <a:p>
            <a:r>
              <a:rPr lang="mr-IN" sz="1000" dirty="0">
                <a:latin typeface="Courier" charset="0"/>
                <a:ea typeface="Courier" charset="0"/>
                <a:cs typeface="Courier" charset="0"/>
              </a:rPr>
              <a:t>GPIO</a:t>
            </a:r>
            <a:r>
              <a:rPr lang="nl-NL" sz="1000" dirty="0">
                <a:latin typeface="Courier" charset="0"/>
                <a:ea typeface="Courier" charset="0"/>
                <a:cs typeface="Courier" charset="0"/>
              </a:rPr>
              <a:t>A</a:t>
            </a:r>
            <a:r>
              <a:rPr lang="mr-IN" sz="1000" dirty="0">
                <a:latin typeface="Courier" charset="0"/>
                <a:ea typeface="Courier" charset="0"/>
                <a:cs typeface="Courier" charset="0"/>
              </a:rPr>
              <a:t>-&gt;ODR |=  </a:t>
            </a:r>
            <a:r>
              <a:rPr lang="en-US" sz="1000" dirty="0">
                <a:latin typeface="Courier" charset="0"/>
                <a:ea typeface="Courier" charset="0"/>
                <a:cs typeface="Courier" charset="0"/>
              </a:rPr>
              <a:t>GPIO_ODR_0</a:t>
            </a:r>
            <a:r>
              <a:rPr lang="mr-IN" sz="1000" dirty="0">
                <a:latin typeface="Courier" charset="0"/>
                <a:ea typeface="Courier" charset="0"/>
                <a:cs typeface="Courier" charset="0"/>
              </a:rPr>
              <a:t>;</a:t>
            </a:r>
            <a:endParaRPr lang="en-US" sz="1000" dirty="0">
              <a:latin typeface="Courier" charset="0"/>
              <a:ea typeface="Courier" charset="0"/>
              <a:cs typeface="Courier" charset="0"/>
            </a:endParaRPr>
          </a:p>
        </p:txBody>
      </p:sp>
      <p:sp>
        <p:nvSpPr>
          <p:cNvPr id="8" name="TextBox 7"/>
          <p:cNvSpPr txBox="1"/>
          <p:nvPr/>
        </p:nvSpPr>
        <p:spPr>
          <a:xfrm>
            <a:off x="2833936" y="1089434"/>
            <a:ext cx="5040560" cy="646331"/>
          </a:xfrm>
          <a:prstGeom prst="rect">
            <a:avLst/>
          </a:prstGeom>
          <a:noFill/>
        </p:spPr>
        <p:txBody>
          <a:bodyPr wrap="square" rtlCol="0">
            <a:spAutoFit/>
          </a:bodyPr>
          <a:lstStyle/>
          <a:p>
            <a:r>
              <a:rPr lang="en-US" dirty="0"/>
              <a:t>Example code:</a:t>
            </a:r>
          </a:p>
          <a:p>
            <a:r>
              <a:rPr lang="en-US" dirty="0"/>
              <a:t>set GPIO port A pin 0 to output and make it high</a:t>
            </a:r>
          </a:p>
        </p:txBody>
      </p:sp>
      <p:sp>
        <p:nvSpPr>
          <p:cNvPr id="12" name="TextBox 11"/>
          <p:cNvSpPr txBox="1"/>
          <p:nvPr/>
        </p:nvSpPr>
        <p:spPr>
          <a:xfrm>
            <a:off x="4614208" y="4206624"/>
            <a:ext cx="3790292" cy="646331"/>
          </a:xfrm>
          <a:prstGeom prst="rect">
            <a:avLst/>
          </a:prstGeom>
          <a:noFill/>
        </p:spPr>
        <p:txBody>
          <a:bodyPr wrap="square" rtlCol="0">
            <a:spAutoFit/>
          </a:bodyPr>
          <a:lstStyle/>
          <a:p>
            <a:r>
              <a:rPr lang="en-US" b="1" dirty="0">
                <a:solidFill>
                  <a:srgbClr val="FF0000"/>
                </a:solidFill>
              </a:rPr>
              <a:t>This we are going to use,</a:t>
            </a:r>
          </a:p>
          <a:p>
            <a:r>
              <a:rPr lang="en-US" b="1" dirty="0">
                <a:solidFill>
                  <a:srgbClr val="FF0000"/>
                </a:solidFill>
              </a:rPr>
              <a:t>requires using the reference manual</a:t>
            </a:r>
          </a:p>
        </p:txBody>
      </p:sp>
      <p:cxnSp>
        <p:nvCxnSpPr>
          <p:cNvPr id="13" name="Straight Arrow Connector 12"/>
          <p:cNvCxnSpPr/>
          <p:nvPr/>
        </p:nvCxnSpPr>
        <p:spPr>
          <a:xfrm flipH="1" flipV="1">
            <a:off x="2915816" y="4206624"/>
            <a:ext cx="1666528" cy="3231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30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CMSIS? Some good reasons!</a:t>
            </a:r>
          </a:p>
        </p:txBody>
      </p:sp>
      <p:sp>
        <p:nvSpPr>
          <p:cNvPr id="3" name="Content Placeholder 2"/>
          <p:cNvSpPr>
            <a:spLocks noGrp="1"/>
          </p:cNvSpPr>
          <p:nvPr>
            <p:ph sz="half" idx="1"/>
          </p:nvPr>
        </p:nvSpPr>
        <p:spPr>
          <a:xfrm>
            <a:off x="457200" y="1200151"/>
            <a:ext cx="7499176" cy="2894954"/>
          </a:xfrm>
        </p:spPr>
        <p:txBody>
          <a:bodyPr/>
          <a:lstStyle/>
          <a:p>
            <a:r>
              <a:rPr lang="en-US" sz="1600" dirty="0"/>
              <a:t>Maximum control and performance</a:t>
            </a:r>
          </a:p>
          <a:p>
            <a:r>
              <a:rPr lang="en-US" sz="1600" dirty="0"/>
              <a:t>You will learn much more on the MCU architecture (learning goal)</a:t>
            </a:r>
          </a:p>
          <a:p>
            <a:r>
              <a:rPr lang="en-US" sz="1600" dirty="0"/>
              <a:t>You will learn how to read the MCU data sheets (learning goal)</a:t>
            </a:r>
          </a:p>
          <a:p>
            <a:r>
              <a:rPr lang="en-US" sz="1600" dirty="0"/>
              <a:t>You will get to know if HAL / device driver programming is your ‘cup of tea’</a:t>
            </a:r>
          </a:p>
          <a:p>
            <a:endParaRPr lang="en-US" dirty="0"/>
          </a:p>
        </p:txBody>
      </p:sp>
    </p:spTree>
    <p:extLst>
      <p:ext uri="{BB962C8B-B14F-4D97-AF65-F5344CB8AC3E}">
        <p14:creationId xmlns:p14="http://schemas.microsoft.com/office/powerpoint/2010/main" val="2035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195486"/>
            <a:ext cx="1944216" cy="1213248"/>
          </a:xfrm>
        </p:spPr>
        <p:txBody>
          <a:bodyPr/>
          <a:lstStyle/>
          <a:p>
            <a:pPr algn="l"/>
            <a:r>
              <a:rPr lang="en-GB" dirty="0"/>
              <a:t>GPIO </a:t>
            </a:r>
            <a:r>
              <a:rPr lang="en-GB"/>
              <a:t>- overview</a:t>
            </a:r>
            <a:endParaRPr lang="en-GB" dirty="0"/>
          </a:p>
        </p:txBody>
      </p:sp>
      <p:pic>
        <p:nvPicPr>
          <p:cNvPr id="4" name="Picture 3">
            <a:extLst>
              <a:ext uri="{FF2B5EF4-FFF2-40B4-BE49-F238E27FC236}">
                <a16:creationId xmlns:a16="http://schemas.microsoft.com/office/drawing/2014/main" id="{3F56D1D3-A8D2-4941-B145-FBA6ABA2D6C4}"/>
              </a:ext>
            </a:extLst>
          </p:cNvPr>
          <p:cNvPicPr>
            <a:picLocks noChangeAspect="1"/>
          </p:cNvPicPr>
          <p:nvPr/>
        </p:nvPicPr>
        <p:blipFill>
          <a:blip r:embed="rId3"/>
          <a:stretch>
            <a:fillRect/>
          </a:stretch>
        </p:blipFill>
        <p:spPr>
          <a:xfrm>
            <a:off x="2905227" y="339502"/>
            <a:ext cx="3415438" cy="4615032"/>
          </a:xfrm>
          <a:prstGeom prst="rect">
            <a:avLst/>
          </a:prstGeom>
        </p:spPr>
      </p:pic>
      <p:sp>
        <p:nvSpPr>
          <p:cNvPr id="6" name="Oval 5"/>
          <p:cNvSpPr/>
          <p:nvPr/>
        </p:nvSpPr>
        <p:spPr>
          <a:xfrm>
            <a:off x="3131840" y="2150729"/>
            <a:ext cx="1368152" cy="992578"/>
          </a:xfrm>
          <a:prstGeom prst="ellipse">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15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title"/>
          </p:nvPr>
        </p:nvSpPr>
        <p:spPr>
          <a:xfrm>
            <a:off x="467544" y="206375"/>
            <a:ext cx="8229600" cy="857250"/>
          </a:xfrm>
        </p:spPr>
        <p:txBody>
          <a:bodyPr/>
          <a:lstStyle/>
          <a:p>
            <a:pPr algn="l"/>
            <a:r>
              <a:rPr lang="en-GB" dirty="0"/>
              <a:t>GPIO - basic structure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294" y="843558"/>
            <a:ext cx="6334100" cy="3598327"/>
          </a:xfrm>
          <a:prstGeom prst="rect">
            <a:avLst/>
          </a:prstGeom>
        </p:spPr>
      </p:pic>
    </p:spTree>
    <p:extLst>
      <p:ext uri="{BB962C8B-B14F-4D97-AF65-F5344CB8AC3E}">
        <p14:creationId xmlns:p14="http://schemas.microsoft.com/office/powerpoint/2010/main" val="858205023"/>
      </p:ext>
    </p:extLst>
  </p:cSld>
  <p:clrMapOvr>
    <a:masterClrMapping/>
  </p:clrMapOvr>
</p:sld>
</file>

<file path=ppt/theme/theme1.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ontys">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PPT_Fontys_NL_universeel</Template>
  <TotalTime>0</TotalTime>
  <Words>1407</Words>
  <Application>Microsoft Office PowerPoint</Application>
  <PresentationFormat>On-screen Show (16:9)</PresentationFormat>
  <Paragraphs>134</Paragraphs>
  <Slides>15</Slides>
  <Notes>13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Arial</vt:lpstr>
      <vt:lpstr>Calibri</vt:lpstr>
      <vt:lpstr>Consolas</vt:lpstr>
      <vt:lpstr>Courier</vt:lpstr>
      <vt:lpstr>Aangepast ontwerp</vt:lpstr>
      <vt:lpstr>1_Aangepast ontwerp</vt:lpstr>
      <vt:lpstr>fontys</vt:lpstr>
      <vt:lpstr>Embedded Systems: GPIO</vt:lpstr>
      <vt:lpstr>Today</vt:lpstr>
      <vt:lpstr>Embedded board used in this course</vt:lpstr>
      <vt:lpstr>Data sheets</vt:lpstr>
      <vt:lpstr>Toolchain</vt:lpstr>
      <vt:lpstr>Libraries: three levels</vt:lpstr>
      <vt:lpstr>Why CMSIS? Some good reasons!</vt:lpstr>
      <vt:lpstr>GPIO - overview</vt:lpstr>
      <vt:lpstr>GPIO - basic structure</vt:lpstr>
      <vt:lpstr>GPIO – output configuration</vt:lpstr>
      <vt:lpstr>GPIO – input configuration</vt:lpstr>
      <vt:lpstr>GPIO - code examples</vt:lpstr>
      <vt:lpstr>GPIO - connection examples</vt:lpstr>
      <vt:lpstr>Watch out: pins already in use!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PRC3 - Introduction</dc:title>
  <dc:subject/>
  <dc:creator>Freddy Hurkmans</dc:creator>
  <cp:keywords/>
  <dc:description/>
  <cp:lastModifiedBy>Bakx,René R.P.M.</cp:lastModifiedBy>
  <cp:revision>327</cp:revision>
  <dcterms:created xsi:type="dcterms:W3CDTF">2012-05-11T07:21:45Z</dcterms:created>
  <dcterms:modified xsi:type="dcterms:W3CDTF">2023-09-04T08:07:55Z</dcterms:modified>
  <cp:category/>
</cp:coreProperties>
</file>