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7" r:id="rId3"/>
  </p:sldMasterIdLst>
  <p:notesMasterIdLst>
    <p:notesMasterId r:id="rId20"/>
  </p:notesMasterIdLst>
  <p:sldIdLst>
    <p:sldId id="257" r:id="rId4"/>
    <p:sldId id="259" r:id="rId5"/>
    <p:sldId id="264" r:id="rId6"/>
    <p:sldId id="278" r:id="rId7"/>
    <p:sldId id="266" r:id="rId8"/>
    <p:sldId id="279" r:id="rId9"/>
    <p:sldId id="281" r:id="rId10"/>
    <p:sldId id="280" r:id="rId11"/>
    <p:sldId id="282" r:id="rId12"/>
    <p:sldId id="272" r:id="rId13"/>
    <p:sldId id="283" r:id="rId14"/>
    <p:sldId id="284" r:id="rId15"/>
    <p:sldId id="285" r:id="rId16"/>
    <p:sldId id="286" r:id="rId17"/>
    <p:sldId id="287" r:id="rId18"/>
    <p:sldId id="274" r:id="rId19"/>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3873" autoAdjust="0"/>
  </p:normalViewPr>
  <p:slideViewPr>
    <p:cSldViewPr>
      <p:cViewPr varScale="1">
        <p:scale>
          <a:sx n="108" d="100"/>
          <a:sy n="108" d="100"/>
        </p:scale>
        <p:origin x="2226" y="96"/>
      </p:cViewPr>
      <p:guideLst>
        <p:guide orient="horz" pos="1620"/>
        <p:guide pos="2880"/>
      </p:guideLst>
    </p:cSldViewPr>
  </p:slideViewPr>
  <p:notesTextViewPr>
    <p:cViewPr>
      <p:scale>
        <a:sx n="120" d="100"/>
        <a:sy n="1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E1A00-64AC-473A-96CF-8BCC39177E73}" type="datetimeFigureOut">
              <a:rPr lang="en-GB" smtClean="0"/>
              <a:t>21/02/2023</a:t>
            </a:fld>
            <a:endParaRPr lang="en-GB"/>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E1DE7-D1F6-4904-B540-85F14A16F10E}" type="slidenum">
              <a:rPr lang="en-GB" smtClean="0"/>
              <a:t>‹#›</a:t>
            </a:fld>
            <a:endParaRPr lang="en-GB"/>
          </a:p>
        </p:txBody>
      </p:sp>
    </p:spTree>
    <p:extLst>
      <p:ext uri="{BB962C8B-B14F-4D97-AF65-F5344CB8AC3E}">
        <p14:creationId xmlns:p14="http://schemas.microsoft.com/office/powerpoint/2010/main" val="56922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keil.com/pack/doc/CMSIS/RTOS2/html/theory_of_operation.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keil.com/pack/doc/cmsis/RTOS2/html/group__CMSIS__RTOS__Message.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urceware.org/gdb/current/onlinedocs/gdb" TargetMode="External"/><Relationship Id="rId7" Type="http://schemas.openxmlformats.org/officeDocument/2006/relationships/hyperlink" Target="https://www.freertos.org/Stacks-and-stack-overflow-checking.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fixbugfix.blogspot.com/2016/01/how-to-debug-stack-corruption-on.html" TargetMode="External"/><Relationship Id="rId5" Type="http://schemas.openxmlformats.org/officeDocument/2006/relationships/hyperlink" Target="https://interrupt.memfault.com/blog/cortex-m-fault-debug" TargetMode="External"/><Relationship Id="rId4" Type="http://schemas.openxmlformats.org/officeDocument/2006/relationships/hyperlink" Target="https://sourceware.org/gdb/current/onlinedocs/gdbttp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freertos.org/FAQHelp.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stm32f4-discovery.net/2017/07/stm32-tutorial-efficiently-receive-uart-data-using-dma/" TargetMode="External"/><Relationship Id="rId4" Type="http://schemas.openxmlformats.org/officeDocument/2006/relationships/hyperlink" Target="https://stm32.programmingpedia.net/en/tutorial/9707/uart-universal-asynchronous-receiver-transmitter-serial-communicat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m-software.github.io/CMSIS_5/General/html/index.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m-software.github.io/CMSIS-FreeRTOS/General/html/index.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keil.com/pack/doc/CMSIS/RTOS2/html/genRTOS2IF.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rtos.org/RTOS-task-state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reertos.org/Documentation/161204_Mastering_the_FreeRTOS_Real_Time_Kernel-A_Hands-On_Tutorial_Guide.pdf"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freertos.org/RTOS-idle-task.html" TargetMode="External"/><Relationship Id="rId4" Type="http://schemas.openxmlformats.org/officeDocument/2006/relationships/hyperlink" Target="https://www.freertos.org/Documentation/161204_Mastering_the_FreeRTOS_Real_Time_Kernel-A_Hands-On_Tutorial_Guide.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E1DE7-D1F6-4904-B540-85F14A16F10E}" type="slidenum">
              <a:rPr lang="en-GB" smtClean="0"/>
              <a:t>1</a:t>
            </a:fld>
            <a:endParaRPr lang="en-GB"/>
          </a:p>
        </p:txBody>
      </p:sp>
    </p:spTree>
    <p:extLst>
      <p:ext uri="{BB962C8B-B14F-4D97-AF65-F5344CB8AC3E}">
        <p14:creationId xmlns:p14="http://schemas.microsoft.com/office/powerpoint/2010/main" val="9343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p>
          <a:p>
            <a:pPr marL="171450" indent="-171450">
              <a:buFont typeface="Arial" panose="020B0604020202020204" pitchFamily="34" charset="0"/>
              <a:buChar char="•"/>
            </a:pPr>
            <a:r>
              <a:rPr lang="en-US" baseline="0" dirty="0"/>
              <a:t>The task function of </a:t>
            </a:r>
            <a:r>
              <a:rPr lang="en-US" baseline="0" dirty="0" err="1"/>
              <a:t>osThreadNew</a:t>
            </a:r>
            <a:r>
              <a:rPr lang="en-US" baseline="0" dirty="0"/>
              <a:t>() needs to be a function with ‘C’ linkage an takes one void* parameter.</a:t>
            </a:r>
            <a:br>
              <a:rPr lang="en-US" baseline="0" dirty="0"/>
            </a:br>
            <a:r>
              <a:rPr lang="en-US" sz="1200" b="0" i="0" kern="1200" dirty="0">
                <a:solidFill>
                  <a:schemeClr val="tx1"/>
                </a:solidFill>
                <a:effectLst/>
                <a:latin typeface="+mn-lt"/>
                <a:ea typeface="+mn-ea"/>
                <a:cs typeface="+mn-cs"/>
              </a:rPr>
              <a:t>If you want a C++ class member function to act as the task, you need to wrap it with a wrapper that looks something like:</a:t>
            </a:r>
            <a:br>
              <a:rPr lang="en-US" sz="1200" b="0" i="0" kern="1200" dirty="0">
                <a:solidFill>
                  <a:schemeClr val="tx1"/>
                </a:solidFill>
                <a:effectLst/>
                <a:latin typeface="+mn-lt"/>
                <a:ea typeface="+mn-ea"/>
                <a:cs typeface="+mn-cs"/>
              </a:rPr>
            </a:br>
            <a:r>
              <a:rPr lang="en-US" dirty="0">
                <a:latin typeface="Courier" pitchFamily="2" charset="0"/>
              </a:rPr>
              <a:t>void </a:t>
            </a:r>
            <a:r>
              <a:rPr lang="en-US" dirty="0" err="1">
                <a:latin typeface="Courier" pitchFamily="2" charset="0"/>
              </a:rPr>
              <a:t>taskfun</a:t>
            </a:r>
            <a:r>
              <a:rPr lang="en-US" dirty="0">
                <a:latin typeface="Courier" pitchFamily="2" charset="0"/>
              </a:rPr>
              <a:t>(void* </a:t>
            </a:r>
            <a:r>
              <a:rPr lang="en-US" dirty="0" err="1">
                <a:latin typeface="Courier" pitchFamily="2" charset="0"/>
              </a:rPr>
              <a:t>parm</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static_cast</a:t>
            </a:r>
            <a:r>
              <a:rPr lang="en-US" dirty="0">
                <a:latin typeface="Courier" pitchFamily="2" charset="0"/>
              </a:rPr>
              <a:t>&lt;</a:t>
            </a:r>
            <a:r>
              <a:rPr lang="en-US" dirty="0" err="1">
                <a:latin typeface="Courier" pitchFamily="2" charset="0"/>
              </a:rPr>
              <a:t>classname</a:t>
            </a:r>
            <a:r>
              <a:rPr lang="en-US" dirty="0">
                <a:latin typeface="Courier" pitchFamily="2" charset="0"/>
              </a:rPr>
              <a:t> *&gt;(</a:t>
            </a:r>
            <a:r>
              <a:rPr lang="en-US" dirty="0" err="1">
                <a:latin typeface="Courier" pitchFamily="2" charset="0"/>
              </a:rPr>
              <a:t>parm</a:t>
            </a:r>
            <a:r>
              <a:rPr lang="en-US" dirty="0">
                <a:latin typeface="Courier" pitchFamily="2" charset="0"/>
              </a:rPr>
              <a:t>)-&gt;</a:t>
            </a:r>
            <a:r>
              <a:rPr lang="en-US" dirty="0" err="1">
                <a:latin typeface="Courier" pitchFamily="2" charset="0"/>
              </a:rPr>
              <a:t>memberfun</a:t>
            </a:r>
            <a:r>
              <a:rPr lang="en-US" dirty="0">
                <a:latin typeface="Courier" pitchFamily="2" charset="0"/>
              </a:rPr>
              <a:t>()</a:t>
            </a:r>
            <a:br>
              <a:rPr lang="en-US" dirty="0">
                <a:latin typeface="Courier" pitchFamily="2" charset="0"/>
              </a:rPr>
            </a:br>
            <a:r>
              <a:rPr lang="en-US" dirty="0">
                <a:latin typeface="Courier" pitchFamily="2" charset="0"/>
              </a:rPr>
              <a:t>}</a:t>
            </a:r>
          </a:p>
          <a:p>
            <a:pPr marL="171450" indent="-171450">
              <a:buFont typeface="Arial" panose="020B0604020202020204" pitchFamily="34" charset="0"/>
              <a:buChar char="•"/>
            </a:pPr>
            <a:endParaRPr lang="en-US" baseline="0" dirty="0">
              <a:latin typeface="Courier" pitchFamily="2" charset="0"/>
            </a:endParaRPr>
          </a:p>
        </p:txBody>
      </p:sp>
      <p:sp>
        <p:nvSpPr>
          <p:cNvPr id="4" name="Slide Number Placeholder 3"/>
          <p:cNvSpPr>
            <a:spLocks noGrp="1"/>
          </p:cNvSpPr>
          <p:nvPr>
            <p:ph type="sldNum" sz="quarter" idx="10"/>
          </p:nvPr>
        </p:nvSpPr>
        <p:spPr/>
        <p:txBody>
          <a:bodyPr/>
          <a:lstStyle/>
          <a:p>
            <a:fld id="{5D8E1DE7-D1F6-4904-B540-85F14A16F10E}" type="slidenum">
              <a:rPr lang="en-GB" smtClean="0"/>
              <a:t>10</a:t>
            </a:fld>
            <a:endParaRPr lang="en-GB"/>
          </a:p>
        </p:txBody>
      </p:sp>
    </p:spTree>
    <p:extLst>
      <p:ext uri="{BB962C8B-B14F-4D97-AF65-F5344CB8AC3E}">
        <p14:creationId xmlns:p14="http://schemas.microsoft.com/office/powerpoint/2010/main" val="172796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Discuss the picture as described in </a:t>
            </a:r>
            <a:r>
              <a:rPr lang="en-US" dirty="0">
                <a:hlinkClick r:id="rId3"/>
              </a:rPr>
              <a:t>https://www.keil.com/pack/doc/CMSIS/RTOS2/html/theory_of_operation.html</a:t>
            </a:r>
            <a:r>
              <a:rPr lang="en-US" dirty="0"/>
              <a:t>:</a:t>
            </a:r>
          </a:p>
          <a:p>
            <a:r>
              <a:rPr lang="en-US" baseline="0" dirty="0"/>
              <a:t>The scheduler combines priority and round-robin based context switches. The example depicted in the image above contains four threads (1, 2, 3, and 4). Threads 1 and 2 share the same priority, thread 3 has a higher one and thread 4 the highest (</a:t>
            </a:r>
            <a:r>
              <a:rPr lang="en-US" baseline="0" dirty="0" err="1"/>
              <a:t>osThreadAttr_t</a:t>
            </a:r>
            <a:r>
              <a:rPr lang="en-US" baseline="0" dirty="0"/>
              <a:t>::priority). As long as threads 3 and 4 are blocked the scheduler switches between thread 1 and 2 on a time-slice basis (round-robin).</a:t>
            </a:r>
          </a:p>
          <a:p>
            <a:r>
              <a:rPr lang="en-US" b="1" baseline="0" dirty="0"/>
              <a:t>Notes on Calling CMSIS-RTOS2 functions from interrupt context: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CMSIS-RTOS2 functions can be called from interrupt context, like functions handling semaphores, message queues and memory allocation. This is only allowed when the timeout is set to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addition the interrupt priority must be equal or lower than </a:t>
            </a:r>
            <a:r>
              <a:rPr lang="en-US" sz="1200" b="0" kern="1200" dirty="0" err="1">
                <a:solidFill>
                  <a:schemeClr val="tx1"/>
                </a:solidFill>
                <a:effectLst/>
                <a:latin typeface="+mn-lt"/>
                <a:ea typeface="+mn-ea"/>
                <a:cs typeface="+mn-cs"/>
              </a:rPr>
              <a:t>configMAX_SYSCALL_INTERRUPT_PRIORITY</a:t>
            </a:r>
            <a:r>
              <a:rPr lang="en-US" sz="1200" b="0" kern="1200" dirty="0">
                <a:solidFill>
                  <a:schemeClr val="tx1"/>
                </a:solidFill>
                <a:effectLst/>
                <a:latin typeface="+mn-lt"/>
                <a:ea typeface="+mn-ea"/>
                <a:cs typeface="+mn-cs"/>
              </a:rPr>
              <a:t> defined in </a:t>
            </a:r>
            <a:r>
              <a:rPr lang="en-US" sz="1200" b="0" kern="1200" dirty="0" err="1">
                <a:solidFill>
                  <a:schemeClr val="tx1"/>
                </a:solidFill>
                <a:effectLst/>
                <a:latin typeface="+mn-lt"/>
                <a:ea typeface="+mn-ea"/>
                <a:cs typeface="+mn-cs"/>
              </a:rPr>
              <a:t>FreeRTOSConfig.h</a:t>
            </a:r>
            <a:r>
              <a:rPr lang="en-US" sz="1200" b="0" kern="1200" dirty="0">
                <a:solidFill>
                  <a:schemeClr val="tx1"/>
                </a:solidFill>
                <a:effectLst/>
                <a:latin typeface="+mn-lt"/>
                <a:ea typeface="+mn-ea"/>
                <a:cs typeface="+mn-cs"/>
              </a:rPr>
              <a:t>. This can be accomplished by using the CMSIS function ‘void </a:t>
            </a:r>
            <a:r>
              <a:rPr lang="en-US" sz="1200" b="0" kern="1200" dirty="0" err="1">
                <a:solidFill>
                  <a:schemeClr val="tx1"/>
                </a:solidFill>
                <a:effectLst/>
                <a:latin typeface="+mn-lt"/>
                <a:ea typeface="+mn-ea"/>
                <a:cs typeface="+mn-cs"/>
              </a:rPr>
              <a:t>NVIC_SetPriority</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IRQn_Type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IRQn</a:t>
            </a:r>
            <a:r>
              <a:rPr lang="en-US" sz="1200" b="0" kern="1200" dirty="0">
                <a:solidFill>
                  <a:schemeClr val="tx1"/>
                </a:solidFill>
                <a:effectLst/>
                <a:latin typeface="+mn-lt"/>
                <a:ea typeface="+mn-ea"/>
                <a:cs typeface="+mn-cs"/>
              </a:rPr>
              <a:t>, uint32_t priority)’ for the particular interrupt. Note that a lower priority value means a higher interrupt priority.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Functions handling mutexes cannot be called from interrupt context.</a:t>
            </a:r>
          </a:p>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11</a:t>
            </a:fld>
            <a:endParaRPr lang="en-GB"/>
          </a:p>
        </p:txBody>
      </p:sp>
    </p:spTree>
    <p:extLst>
      <p:ext uri="{BB962C8B-B14F-4D97-AF65-F5344CB8AC3E}">
        <p14:creationId xmlns:p14="http://schemas.microsoft.com/office/powerpoint/2010/main" val="372534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p>
          <a:p>
            <a:pPr marL="171450" indent="-171450">
              <a:buFont typeface="Arial" panose="020B0604020202020204" pitchFamily="34" charset="0"/>
              <a:buChar char="•"/>
            </a:pPr>
            <a:r>
              <a:rPr lang="en-US" baseline="0" dirty="0"/>
              <a:t>Memory pools and message queues are thread safe.</a:t>
            </a:r>
          </a:p>
          <a:p>
            <a:pPr marL="171450" indent="-171450">
              <a:buFont typeface="Arial" panose="020B0604020202020204" pitchFamily="34" charset="0"/>
              <a:buChar char="•"/>
            </a:pPr>
            <a:r>
              <a:rPr lang="en-US" baseline="0" dirty="0"/>
              <a:t>See </a:t>
            </a:r>
            <a:r>
              <a:rPr lang="en-US" dirty="0">
                <a:hlinkClick r:id="rId3"/>
              </a:rPr>
              <a:t>https://www.keil.com/pack/doc/cmsis/RTOS2/html/group__CMSIS__RTOS__Message.html</a:t>
            </a:r>
            <a:r>
              <a:rPr lang="en-US" dirty="0"/>
              <a:t> </a:t>
            </a:r>
            <a:r>
              <a:rPr lang="en-US" baseline="0" dirty="0"/>
              <a:t>for information on message queues.</a:t>
            </a:r>
          </a:p>
        </p:txBody>
      </p:sp>
      <p:sp>
        <p:nvSpPr>
          <p:cNvPr id="4" name="Slide Number Placeholder 3"/>
          <p:cNvSpPr>
            <a:spLocks noGrp="1"/>
          </p:cNvSpPr>
          <p:nvPr>
            <p:ph type="sldNum" sz="quarter" idx="10"/>
          </p:nvPr>
        </p:nvSpPr>
        <p:spPr/>
        <p:txBody>
          <a:bodyPr/>
          <a:lstStyle/>
          <a:p>
            <a:fld id="{5D8E1DE7-D1F6-4904-B540-85F14A16F10E}" type="slidenum">
              <a:rPr lang="en-GB" smtClean="0"/>
              <a:t>12</a:t>
            </a:fld>
            <a:endParaRPr lang="en-GB"/>
          </a:p>
        </p:txBody>
      </p:sp>
    </p:spTree>
    <p:extLst>
      <p:ext uri="{BB962C8B-B14F-4D97-AF65-F5344CB8AC3E}">
        <p14:creationId xmlns:p14="http://schemas.microsoft.com/office/powerpoint/2010/main" val="2930839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If a </a:t>
            </a:r>
            <a:r>
              <a:rPr lang="en-US" sz="1200" b="0" kern="1200" dirty="0" err="1">
                <a:solidFill>
                  <a:schemeClr val="tx1"/>
                </a:solidFill>
                <a:effectLst/>
                <a:latin typeface="+mn-lt"/>
                <a:ea typeface="+mn-ea"/>
                <a:cs typeface="+mn-cs"/>
              </a:rPr>
              <a:t>hardfault</a:t>
            </a:r>
            <a:r>
              <a:rPr lang="en-US" sz="1200" b="0" kern="1200" dirty="0">
                <a:solidFill>
                  <a:schemeClr val="tx1"/>
                </a:solidFill>
                <a:effectLst/>
                <a:latin typeface="+mn-lt"/>
                <a:ea typeface="+mn-ea"/>
                <a:cs typeface="+mn-cs"/>
              </a:rPr>
              <a:t> error occurs like divide by zero, bus error the </a:t>
            </a:r>
            <a:r>
              <a:rPr lang="en-US" sz="1200" b="0" kern="1200" dirty="0" err="1">
                <a:solidFill>
                  <a:schemeClr val="tx1"/>
                </a:solidFill>
                <a:effectLst/>
                <a:latin typeface="+mn-lt"/>
                <a:ea typeface="+mn-ea"/>
                <a:cs typeface="+mn-cs"/>
              </a:rPr>
              <a:t>HardFault_Handler</a:t>
            </a:r>
            <a:r>
              <a:rPr lang="en-US" sz="1200" b="0" kern="1200" dirty="0">
                <a:solidFill>
                  <a:schemeClr val="tx1"/>
                </a:solidFill>
                <a:effectLst/>
                <a:latin typeface="+mn-lt"/>
                <a:ea typeface="+mn-ea"/>
                <a:cs typeface="+mn-cs"/>
              </a:rPr>
              <a:t> defined in stm32f3xx_tt.c will be called.</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Use the Debug Console and GDB commands to reveal the cause of the error.</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Relevant GDB commands (see also </a:t>
            </a:r>
            <a:r>
              <a:rPr lang="en-US" dirty="0">
                <a:hlinkClick r:id="rId3"/>
              </a:rPr>
              <a:t>https://sourceware.org/gdb/current/onlinedocs/gdb</a:t>
            </a:r>
            <a:r>
              <a:rPr lang="en-US" dirty="0">
                <a:hlinkClick r:id="rId4"/>
              </a:rPr>
              <a:t>/</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err="1">
                <a:solidFill>
                  <a:schemeClr val="tx1"/>
                </a:solidFill>
                <a:effectLst/>
                <a:latin typeface="+mn-lt"/>
                <a:ea typeface="+mn-ea"/>
                <a:cs typeface="+mn-cs"/>
              </a:rPr>
              <a:t>Backtrace</a:t>
            </a:r>
            <a:r>
              <a:rPr lang="en-US" sz="1200" b="0" kern="1200" dirty="0">
                <a:solidFill>
                  <a:schemeClr val="tx1"/>
                </a:solidFill>
                <a:effectLst/>
                <a:latin typeface="+mn-lt"/>
                <a:ea typeface="+mn-ea"/>
                <a:cs typeface="+mn-cs"/>
              </a:rPr>
              <a:t> to see the stack trace of previously called functions.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x 0xE000ED2C or </a:t>
            </a:r>
            <a:r>
              <a:rPr lang="fr" sz="1200" b="0" i="0" kern="1200" dirty="0" err="1">
                <a:solidFill>
                  <a:schemeClr val="tx1"/>
                </a:solidFill>
                <a:effectLst/>
                <a:latin typeface="+mn-lt"/>
                <a:ea typeface="+mn-ea"/>
                <a:cs typeface="+mn-cs"/>
              </a:rPr>
              <a:t>print</a:t>
            </a:r>
            <a:r>
              <a:rPr lang="fr" sz="1200" b="0" i="0" kern="1200" dirty="0">
                <a:solidFill>
                  <a:schemeClr val="tx1"/>
                </a:solidFill>
                <a:effectLst/>
                <a:latin typeface="+mn-lt"/>
                <a:ea typeface="+mn-ea"/>
                <a:cs typeface="+mn-cs"/>
              </a:rPr>
              <a:t>/x *(uint32_t *) </a:t>
            </a:r>
            <a:r>
              <a:rPr lang="en-US" sz="1200" b="0" i="0" kern="1200" dirty="0">
                <a:solidFill>
                  <a:schemeClr val="tx1"/>
                </a:solidFill>
                <a:effectLst/>
                <a:latin typeface="+mn-lt"/>
                <a:ea typeface="+mn-ea"/>
                <a:cs typeface="+mn-cs"/>
              </a:rPr>
              <a:t>0xE000ED2C to see the contents of the </a:t>
            </a:r>
            <a:r>
              <a:rPr lang="en-US" sz="1200" b="0" i="0" kern="1200" dirty="0" err="1">
                <a:solidFill>
                  <a:schemeClr val="tx1"/>
                </a:solidFill>
                <a:effectLst/>
                <a:latin typeface="+mn-lt"/>
                <a:ea typeface="+mn-ea"/>
                <a:cs typeface="+mn-cs"/>
              </a:rPr>
              <a:t>HardFault</a:t>
            </a:r>
            <a:r>
              <a:rPr lang="en-US" sz="1200" b="0" i="0" kern="1200" dirty="0">
                <a:solidFill>
                  <a:schemeClr val="tx1"/>
                </a:solidFill>
                <a:effectLst/>
                <a:latin typeface="+mn-lt"/>
                <a:ea typeface="+mn-ea"/>
                <a:cs typeface="+mn-cs"/>
              </a:rPr>
              <a:t> Status Register (HFSR).</a:t>
            </a:r>
            <a:r>
              <a:rPr lang="en-US" sz="1200" b="0" kern="1200" dirty="0">
                <a:solidFill>
                  <a:schemeClr val="tx1"/>
                </a:solidFill>
                <a:effectLst/>
                <a:latin typeface="+mn-lt"/>
                <a:ea typeface="+mn-ea"/>
                <a:cs typeface="+mn-cs"/>
              </a:rPr>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 </a:t>
            </a:r>
            <a:r>
              <a:rPr lang="en-US" dirty="0" err="1"/>
              <a:t>pxCurrentTCB</a:t>
            </a:r>
            <a:r>
              <a:rPr lang="en-US" dirty="0"/>
              <a:t>-&gt;</a:t>
            </a:r>
            <a:r>
              <a:rPr lang="en-US" dirty="0" err="1"/>
              <a:t>pcTaskName</a:t>
            </a:r>
            <a:r>
              <a:rPr lang="en-US" dirty="0"/>
              <a:t> to get current </a:t>
            </a:r>
            <a:r>
              <a:rPr lang="en-US" dirty="0" err="1"/>
              <a:t>taskname</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 </a:t>
            </a:r>
            <a:r>
              <a:rPr lang="en-US" dirty="0" err="1"/>
              <a:t>pxCurrentTCB</a:t>
            </a:r>
            <a:r>
              <a:rPr lang="en-US" dirty="0"/>
              <a:t>-&gt;</a:t>
            </a:r>
            <a:r>
              <a:rPr lang="en-US" dirty="0" err="1"/>
              <a:t>pxTopOfStack</a:t>
            </a:r>
            <a:r>
              <a:rPr lang="en-US" dirty="0"/>
              <a:t> to get the top of the stack.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 </a:t>
            </a:r>
            <a:r>
              <a:rPr lang="en-US" dirty="0" err="1"/>
              <a:t>pxCurrentTCB</a:t>
            </a:r>
            <a:r>
              <a:rPr lang="en-US" dirty="0"/>
              <a:t>-&gt;</a:t>
            </a:r>
            <a:r>
              <a:rPr lang="en-US" dirty="0" err="1"/>
              <a:t>pxStack</a:t>
            </a:r>
            <a:r>
              <a:rPr lang="en-US" dirty="0"/>
              <a:t> to get the lowest stack address. Subtract this from </a:t>
            </a:r>
            <a:r>
              <a:rPr lang="en-US" dirty="0" err="1"/>
              <a:t>pxTopOfStack</a:t>
            </a:r>
            <a:r>
              <a:rPr lang="en-US" dirty="0"/>
              <a:t> to get the used stack size in bytes. If this comes near the .</a:t>
            </a:r>
            <a:r>
              <a:rPr lang="en-US" dirty="0" err="1"/>
              <a:t>stack_size</a:t>
            </a:r>
            <a:r>
              <a:rPr lang="en-US" dirty="0"/>
              <a:t> attribute current task, increase the stack size.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watch *0x20003dd8 to break when the contents of address 0x20003dd8 is being written. This comes in handy when there is a suspicion that memory is being overwritten when it shouldn’t.</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See </a:t>
            </a:r>
            <a:r>
              <a:rPr lang="en-US" dirty="0">
                <a:hlinkClick r:id="rId5"/>
              </a:rPr>
              <a:t>https://interrupt.memfault.com/blog/cortex-m-fault-debug</a:t>
            </a:r>
            <a:r>
              <a:rPr lang="en-US" dirty="0"/>
              <a:t> and </a:t>
            </a:r>
            <a:r>
              <a:rPr lang="en-US" dirty="0">
                <a:hlinkClick r:id="rId6"/>
              </a:rPr>
              <a:t>http://fixbugfix.blogspot.com/2016/01/how-to-debug-stack-corruption-on.html</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It is possible to set up  the </a:t>
            </a:r>
            <a:r>
              <a:rPr lang="en-US" sz="1200" b="0" kern="1200" dirty="0" err="1">
                <a:solidFill>
                  <a:schemeClr val="tx1"/>
                </a:solidFill>
                <a:effectLst/>
                <a:latin typeface="+mn-lt"/>
                <a:ea typeface="+mn-ea"/>
                <a:cs typeface="+mn-cs"/>
              </a:rPr>
              <a:t>vApplicationStackOverflowHook</a:t>
            </a:r>
            <a:r>
              <a:rPr lang="en-US" sz="1200" b="0" kern="1200" dirty="0">
                <a:solidFill>
                  <a:schemeClr val="tx1"/>
                </a:solidFill>
                <a:effectLst/>
                <a:latin typeface="+mn-lt"/>
                <a:ea typeface="+mn-ea"/>
                <a:cs typeface="+mn-cs"/>
              </a:rPr>
              <a:t>() function to be called when a stack overflow occurs.</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t>
            </a:r>
            <a:r>
              <a:rPr lang="en-US" sz="1200" b="0" kern="1200" dirty="0" err="1">
                <a:solidFill>
                  <a:schemeClr val="tx1"/>
                </a:solidFill>
                <a:effectLst/>
                <a:latin typeface="+mn-lt"/>
                <a:ea typeface="+mn-ea"/>
                <a:cs typeface="+mn-cs"/>
              </a:rPr>
              <a:t>main.cpp</a:t>
            </a:r>
            <a:r>
              <a:rPr lang="en-US" sz="1200" b="0" kern="1200" dirty="0">
                <a:solidFill>
                  <a:schemeClr val="tx1"/>
                </a:solidFill>
                <a:effectLst/>
                <a:latin typeface="+mn-lt"/>
                <a:ea typeface="+mn-ea"/>
                <a:cs typeface="+mn-cs"/>
              </a:rPr>
              <a:t> this would be like:</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function below is called when a stack overflow occurs and</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'#define </a:t>
            </a:r>
            <a:r>
              <a:rPr lang="en-US" sz="1200" b="0" kern="1200" dirty="0" err="1">
                <a:solidFill>
                  <a:schemeClr val="tx1"/>
                </a:solidFill>
                <a:effectLst/>
                <a:latin typeface="+mn-lt"/>
                <a:ea typeface="+mn-ea"/>
                <a:cs typeface="+mn-cs"/>
              </a:rPr>
              <a:t>configCHECK_FOR_STACK_OVERFLOW</a:t>
            </a:r>
            <a:r>
              <a:rPr lang="en-US" sz="1200" b="0" kern="1200" dirty="0">
                <a:solidFill>
                  <a:schemeClr val="tx1"/>
                </a:solidFill>
                <a:effectLst/>
                <a:latin typeface="+mn-lt"/>
                <a:ea typeface="+mn-ea"/>
                <a:cs typeface="+mn-cs"/>
              </a:rPr>
              <a:t> 1' is added to </a:t>
            </a:r>
            <a:r>
              <a:rPr lang="en-US" sz="1200" b="0" kern="1200" dirty="0" err="1">
                <a:solidFill>
                  <a:schemeClr val="tx1"/>
                </a:solidFill>
                <a:effectLst/>
                <a:latin typeface="+mn-lt"/>
                <a:ea typeface="+mn-ea"/>
                <a:cs typeface="+mn-cs"/>
              </a:rPr>
              <a:t>FreeRTOSConfig,h</a:t>
            </a:r>
            <a:r>
              <a:rPr lang="en-US" sz="1200" b="0" kern="1200" dirty="0">
                <a:solidFill>
                  <a:schemeClr val="tx1"/>
                </a:solidFill>
                <a:effectLst/>
                <a:latin typeface="+mn-lt"/>
                <a:ea typeface="+mn-ea"/>
                <a:cs typeface="+mn-cs"/>
              </a:rPr>
              <a:t>.</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Set a breakpoint in this function to check for stack overflow and to determine which task caused it.</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extern "C" void </a:t>
            </a:r>
            <a:r>
              <a:rPr lang="en-US" sz="1200" b="0" kern="1200" dirty="0" err="1">
                <a:solidFill>
                  <a:schemeClr val="tx1"/>
                </a:solidFill>
                <a:effectLst/>
                <a:latin typeface="+mn-lt"/>
                <a:ea typeface="+mn-ea"/>
                <a:cs typeface="+mn-cs"/>
              </a:rPr>
              <a:t>vApplicationStackOverflowHook</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xTaskHandle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pxTask</a:t>
            </a:r>
            <a:r>
              <a:rPr lang="en-US" sz="1200" b="0" kern="1200" dirty="0">
                <a:solidFill>
                  <a:schemeClr val="tx1"/>
                </a:solidFill>
                <a:effectLst/>
                <a:latin typeface="+mn-lt"/>
                <a:ea typeface="+mn-ea"/>
                <a:cs typeface="+mn-cs"/>
              </a:rPr>
              <a:t>, signed char *</a:t>
            </a:r>
            <a:r>
              <a:rPr lang="en-US" sz="1200" b="0" kern="1200" dirty="0" err="1">
                <a:solidFill>
                  <a:schemeClr val="tx1"/>
                </a:solidFill>
                <a:effectLst/>
                <a:latin typeface="+mn-lt"/>
                <a:ea typeface="+mn-ea"/>
                <a:cs typeface="+mn-cs"/>
              </a:rPr>
              <a:t>pcTaskName</a:t>
            </a:r>
            <a:r>
              <a:rPr lang="en-US" sz="1200" b="0" kern="1200" dirty="0">
                <a:solidFill>
                  <a:schemeClr val="tx1"/>
                </a:solidFill>
                <a:effectLst/>
                <a:latin typeface="+mn-lt"/>
                <a:ea typeface="+mn-ea"/>
                <a:cs typeface="+mn-cs"/>
              </a:rPr>
              <a:t>)</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GPIOA-&gt;ODR |= (1 &lt;&lt; 5); // GPIO pin PA5 on (onboard green LED).</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See also </a:t>
            </a:r>
            <a:r>
              <a:rPr lang="en-US" dirty="0">
                <a:hlinkClick r:id="rId7"/>
              </a:rPr>
              <a:t>https://www.freertos.org/Stacks-and-stack-overflow-checking.html</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stack that was used by main() before the scheduler is started is re-used as the stack used by interrupts.</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D8E1DE7-D1F6-4904-B540-85F14A16F10E}" type="slidenum">
              <a:rPr lang="en-GB" smtClean="0"/>
              <a:t>13</a:t>
            </a:fld>
            <a:endParaRPr lang="en-GB"/>
          </a:p>
        </p:txBody>
      </p:sp>
    </p:spTree>
    <p:extLst>
      <p:ext uri="{BB962C8B-B14F-4D97-AF65-F5344CB8AC3E}">
        <p14:creationId xmlns:p14="http://schemas.microsoft.com/office/powerpoint/2010/main" val="433061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Do not use </a:t>
            </a:r>
            <a:r>
              <a:rPr lang="en-US" sz="1200" b="0" kern="1200" dirty="0" err="1">
                <a:solidFill>
                  <a:schemeClr val="tx1"/>
                </a:solidFill>
                <a:effectLst/>
                <a:latin typeface="+mn-lt"/>
                <a:ea typeface="+mn-ea"/>
                <a:cs typeface="+mn-cs"/>
              </a:rPr>
              <a:t>HAL_UART_Transmit</a:t>
            </a:r>
            <a:r>
              <a:rPr lang="en-US" sz="1200" b="0" kern="1200" dirty="0">
                <a:solidFill>
                  <a:schemeClr val="tx1"/>
                </a:solidFill>
                <a:effectLst/>
                <a:latin typeface="+mn-lt"/>
                <a:ea typeface="+mn-ea"/>
                <a:cs typeface="+mn-cs"/>
              </a:rPr>
              <a:t>() simultaneously in multiple tasks as </a:t>
            </a:r>
            <a:r>
              <a:rPr lang="en-US" sz="1200" b="0" kern="1200" dirty="0" err="1">
                <a:solidFill>
                  <a:schemeClr val="tx1"/>
                </a:solidFill>
                <a:effectLst/>
                <a:latin typeface="+mn-lt"/>
                <a:ea typeface="+mn-ea"/>
                <a:cs typeface="+mn-cs"/>
              </a:rPr>
              <a:t>HAL_UART_Transmit</a:t>
            </a:r>
            <a:r>
              <a:rPr lang="en-US" sz="1200" b="0" kern="1200" dirty="0">
                <a:solidFill>
                  <a:schemeClr val="tx1"/>
                </a:solidFill>
                <a:effectLst/>
                <a:latin typeface="+mn-lt"/>
                <a:ea typeface="+mn-ea"/>
                <a:cs typeface="+mn-cs"/>
              </a:rPr>
              <a:t>() is not thread-safe. Chances are there will be no or corrupted 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is advised to use </a:t>
            </a:r>
            <a:r>
              <a:rPr lang="en-US" sz="1200" b="0" i="0" kern="1200" dirty="0" err="1">
                <a:solidFill>
                  <a:schemeClr val="tx1"/>
                </a:solidFill>
                <a:effectLst/>
                <a:latin typeface="+mn-lt"/>
                <a:ea typeface="+mn-ea"/>
                <a:cs typeface="+mn-cs"/>
              </a:rPr>
              <a:t>snprintf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i.s.o.</a:t>
            </a:r>
            <a:r>
              <a:rPr lang="en-US" sz="1200" b="0" i="0" kern="1200" dirty="0">
                <a:solidFill>
                  <a:schemeClr val="tx1"/>
                </a:solidFill>
                <a:effectLst/>
                <a:latin typeface="+mn-lt"/>
                <a:ea typeface="+mn-ea"/>
                <a:cs typeface="+mn-cs"/>
              </a:rPr>
              <a:t> sprint() when printing variables. This because when printing out uninitialized values or erroneous values, they might become very large, like 41 characters for a float and 311 characters for a double. This might be more than the buffer size allocated. This can </a:t>
            </a:r>
            <a:r>
              <a:rPr lang="en-US" sz="1200" b="0" kern="1200" dirty="0">
                <a:solidFill>
                  <a:schemeClr val="tx1"/>
                </a:solidFill>
                <a:effectLst/>
                <a:latin typeface="+mn-lt"/>
                <a:ea typeface="+mn-ea"/>
                <a:cs typeface="+mn-cs"/>
              </a:rPr>
              <a:t>lead to memory corruption causing </a:t>
            </a:r>
            <a:r>
              <a:rPr lang="en-US" sz="1200" b="0" kern="1200" dirty="0" err="1">
                <a:solidFill>
                  <a:schemeClr val="tx1"/>
                </a:solidFill>
                <a:effectLst/>
                <a:latin typeface="+mn-lt"/>
                <a:ea typeface="+mn-ea"/>
                <a:cs typeface="+mn-cs"/>
              </a:rPr>
              <a:t>HardFault_Handler</a:t>
            </a:r>
            <a:r>
              <a:rPr lang="en-US" sz="1200" b="0" kern="1200" dirty="0">
                <a:solidFill>
                  <a:schemeClr val="tx1"/>
                </a:solidFill>
                <a:effectLst/>
                <a:latin typeface="+mn-lt"/>
                <a:ea typeface="+mn-ea"/>
                <a:cs typeface="+mn-cs"/>
              </a:rPr>
              <a:t>() to be called.</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Calling </a:t>
            </a:r>
            <a:r>
              <a:rPr lang="en-US" sz="1200" b="0" kern="1200" dirty="0" err="1">
                <a:solidFill>
                  <a:schemeClr val="tx1"/>
                </a:solidFill>
                <a:effectLst/>
                <a:latin typeface="+mn-lt"/>
                <a:ea typeface="+mn-ea"/>
                <a:cs typeface="+mn-cs"/>
              </a:rPr>
              <a:t>sprintf</a:t>
            </a:r>
            <a:r>
              <a:rPr lang="en-US" sz="1200" b="0" kern="1200" dirty="0">
                <a:solidFill>
                  <a:schemeClr val="tx1"/>
                </a:solidFill>
                <a:effectLst/>
                <a:latin typeface="+mn-lt"/>
                <a:ea typeface="+mn-ea"/>
                <a:cs typeface="+mn-cs"/>
              </a:rPr>
              <a:t>() or </a:t>
            </a:r>
            <a:r>
              <a:rPr lang="en-US" sz="1200" b="0" kern="1200" dirty="0" err="1">
                <a:solidFill>
                  <a:schemeClr val="tx1"/>
                </a:solidFill>
                <a:effectLst/>
                <a:latin typeface="+mn-lt"/>
                <a:ea typeface="+mn-ea"/>
                <a:cs typeface="+mn-cs"/>
              </a:rPr>
              <a:t>snprintf</a:t>
            </a:r>
            <a:r>
              <a:rPr lang="en-US" sz="1200" b="0" kern="1200" dirty="0">
                <a:solidFill>
                  <a:schemeClr val="tx1"/>
                </a:solidFill>
                <a:effectLst/>
                <a:latin typeface="+mn-lt"/>
                <a:ea typeface="+mn-ea"/>
                <a:cs typeface="+mn-cs"/>
              </a:rPr>
              <a:t>() with formatting from a task or interrupt handler uses large amounts of stack. From </a:t>
            </a:r>
            <a:r>
              <a:rPr lang="en-US" dirty="0">
                <a:hlinkClick r:id="rId3"/>
              </a:rPr>
              <a:t>https://www.freertos.org/FAQHelp.html</a:t>
            </a: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Tasks that make calls to any string formatting functions are likely to require a lot of stack – particularly when using the GCC compiler. Such tasks are particularly prone to stack overflow.</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Because the UART has a receive data register (USART_RDR) of effectively one byte an overrun error occurs when data is received before the previous data is read out of the USART_RDR register. This typically happens when new data is received when code execution is outside </a:t>
            </a:r>
            <a:r>
              <a:rPr lang="en-US" sz="1200" b="0" kern="1200" dirty="0" err="1">
                <a:solidFill>
                  <a:schemeClr val="tx1"/>
                </a:solidFill>
                <a:effectLst/>
                <a:latin typeface="+mn-lt"/>
                <a:ea typeface="+mn-ea"/>
                <a:cs typeface="+mn-cs"/>
              </a:rPr>
              <a:t>HAL_UART_Receive</a:t>
            </a:r>
            <a:r>
              <a:rPr lang="en-US" sz="1200" b="0" kern="1200" dirty="0">
                <a:solidFill>
                  <a:schemeClr val="tx1"/>
                </a:solidFill>
                <a:effectLst/>
                <a:latin typeface="+mn-lt"/>
                <a:ea typeface="+mn-ea"/>
                <a:cs typeface="+mn-cs"/>
              </a:rPr>
              <a:t>(), e.g. in another thread. An overrun error then occurs which will set the ORE bit in the UART interrupt and status register USART_ISR. If this bit is not reset no new data can be received. This above inevitably will happen when using the blocking </a:t>
            </a:r>
            <a:r>
              <a:rPr lang="en-US" sz="1200" b="0" kern="1200" dirty="0" err="1">
                <a:solidFill>
                  <a:schemeClr val="tx1"/>
                </a:solidFill>
                <a:effectLst/>
                <a:latin typeface="+mn-lt"/>
                <a:ea typeface="+mn-ea"/>
                <a:cs typeface="+mn-cs"/>
              </a:rPr>
              <a:t>HAL_UART_Receive</a:t>
            </a:r>
            <a:r>
              <a:rPr lang="en-US" sz="1200" b="0" kern="1200" dirty="0">
                <a:solidFill>
                  <a:schemeClr val="tx1"/>
                </a:solidFill>
                <a:effectLst/>
                <a:latin typeface="+mn-lt"/>
                <a:ea typeface="+mn-ea"/>
                <a:cs typeface="+mn-cs"/>
              </a:rPr>
              <a:t>() call and will also happen when using </a:t>
            </a:r>
            <a:r>
              <a:rPr lang="en-US" sz="1200" b="0" kern="1200" dirty="0" err="1">
                <a:solidFill>
                  <a:schemeClr val="tx1"/>
                </a:solidFill>
                <a:effectLst/>
                <a:latin typeface="+mn-lt"/>
                <a:ea typeface="+mn-ea"/>
                <a:cs typeface="+mn-cs"/>
              </a:rPr>
              <a:t>HAL_UART_Receive_IT</a:t>
            </a:r>
            <a:r>
              <a:rPr lang="en-US" sz="1200" b="0" kern="1200" dirty="0">
                <a:solidFill>
                  <a:schemeClr val="tx1"/>
                </a:solidFill>
                <a:effectLst/>
                <a:latin typeface="+mn-lt"/>
                <a:ea typeface="+mn-ea"/>
                <a:cs typeface="+mn-cs"/>
              </a:rPr>
              <a:t>() when higher priority interrupts will prevent the UART callback function to be called. Therefore below we clear the overrun error bit to make sure receiving characters will continue. This means it can happen that typed characters are lost when typing fast. </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Also take care of using CR + LF ('\r' + '\n') as end of line in the terminal emulator because the second character, in this case '\n' will be lost.</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See </a:t>
            </a:r>
            <a:r>
              <a:rPr lang="en-US" dirty="0">
                <a:hlinkClick r:id="rId4"/>
              </a:rPr>
              <a:t>https://stm32.programmingpedia.net/en/tutorial/9707/uart-universal-asynchronous-receiver-transmitter-serial-communication</a:t>
            </a:r>
            <a:r>
              <a:rPr lang="en-US" dirty="0"/>
              <a:t> for an example of asynchronous serial communication.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See </a:t>
            </a:r>
            <a:r>
              <a:rPr lang="en-US" dirty="0">
                <a:hlinkClick r:id="rId5"/>
              </a:rPr>
              <a:t>https://stm32f4-discovery.net/2017/07/stm32-tutorial-efficiently-receive-uart-data-using-dma/</a:t>
            </a:r>
            <a:r>
              <a:rPr lang="en-US" dirty="0"/>
              <a:t> </a:t>
            </a:r>
            <a:r>
              <a:rPr lang="en-US" sz="1200" b="0" kern="1200" dirty="0">
                <a:solidFill>
                  <a:schemeClr val="tx1"/>
                </a:solidFill>
                <a:effectLst/>
                <a:latin typeface="+mn-lt"/>
                <a:ea typeface="+mn-ea"/>
                <a:cs typeface="+mn-cs"/>
              </a:rPr>
              <a:t>for receiving UART data using DMA. </a:t>
            </a:r>
          </a:p>
        </p:txBody>
      </p:sp>
      <p:sp>
        <p:nvSpPr>
          <p:cNvPr id="4" name="Slide Number Placeholder 3"/>
          <p:cNvSpPr>
            <a:spLocks noGrp="1"/>
          </p:cNvSpPr>
          <p:nvPr>
            <p:ph type="sldNum" sz="quarter" idx="10"/>
          </p:nvPr>
        </p:nvSpPr>
        <p:spPr/>
        <p:txBody>
          <a:bodyPr/>
          <a:lstStyle/>
          <a:p>
            <a:fld id="{5D8E1DE7-D1F6-4904-B540-85F14A16F10E}" type="slidenum">
              <a:rPr lang="en-GB" smtClean="0"/>
              <a:t>14</a:t>
            </a:fld>
            <a:endParaRPr lang="en-GB"/>
          </a:p>
        </p:txBody>
      </p:sp>
    </p:spTree>
    <p:extLst>
      <p:ext uri="{BB962C8B-B14F-4D97-AF65-F5344CB8AC3E}">
        <p14:creationId xmlns:p14="http://schemas.microsoft.com/office/powerpoint/2010/main" val="3103391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D8E1DE7-D1F6-4904-B540-85F14A16F10E}" type="slidenum">
              <a:rPr lang="en-GB" smtClean="0"/>
              <a:t>15</a:t>
            </a:fld>
            <a:endParaRPr lang="en-GB"/>
          </a:p>
        </p:txBody>
      </p:sp>
    </p:spTree>
    <p:extLst>
      <p:ext uri="{BB962C8B-B14F-4D97-AF65-F5344CB8AC3E}">
        <p14:creationId xmlns:p14="http://schemas.microsoft.com/office/powerpoint/2010/main" val="360956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16</a:t>
            </a:fld>
            <a:endParaRPr lang="en-GB"/>
          </a:p>
        </p:txBody>
      </p:sp>
    </p:spTree>
    <p:extLst>
      <p:ext uri="{BB962C8B-B14F-4D97-AF65-F5344CB8AC3E}">
        <p14:creationId xmlns:p14="http://schemas.microsoft.com/office/powerpoint/2010/main" val="148476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E1DE7-D1F6-4904-B540-85F14A16F10E}" type="slidenum">
              <a:rPr lang="en-GB" smtClean="0"/>
              <a:t>2</a:t>
            </a:fld>
            <a:endParaRPr lang="en-GB"/>
          </a:p>
        </p:txBody>
      </p:sp>
    </p:spTree>
    <p:extLst>
      <p:ext uri="{BB962C8B-B14F-4D97-AF65-F5344CB8AC3E}">
        <p14:creationId xmlns:p14="http://schemas.microsoft.com/office/powerpoint/2010/main" val="162473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CMSIS stands </a:t>
            </a:r>
            <a:r>
              <a:rPr lang="nl-NL" dirty="0" err="1"/>
              <a:t>for</a:t>
            </a:r>
            <a:r>
              <a:rPr lang="nl-NL" dirty="0"/>
              <a:t> </a:t>
            </a:r>
            <a:r>
              <a:rPr lang="it" dirty="0"/>
              <a:t>Cortex Microcontroller Software Interface Standard.</a:t>
            </a:r>
            <a:endParaRPr lang="nl-NL" dirty="0"/>
          </a:p>
          <a:p>
            <a:r>
              <a:rPr lang="nl-NL" dirty="0" err="1"/>
              <a:t>From</a:t>
            </a:r>
            <a:r>
              <a:rPr lang="nl-NL" dirty="0"/>
              <a:t> </a:t>
            </a:r>
            <a:r>
              <a:rPr lang="en-US" dirty="0">
                <a:hlinkClick r:id="rId3"/>
              </a:rPr>
              <a:t>https://arm-software.github.io/CMSIS_5/General/html/index.html</a:t>
            </a:r>
            <a:r>
              <a:rPr lang="en-US" dirty="0"/>
              <a:t>:</a:t>
            </a:r>
            <a:endParaRPr lang="nl-NL" dirty="0"/>
          </a:p>
          <a:p>
            <a:r>
              <a:rPr lang="en-US" sz="1200" b="0" i="0" kern="1200" dirty="0">
                <a:solidFill>
                  <a:schemeClr val="tx1"/>
                </a:solidFill>
                <a:effectLst/>
                <a:latin typeface="+mn-lt"/>
                <a:ea typeface="+mn-ea"/>
                <a:cs typeface="+mn-cs"/>
              </a:rPr>
              <a:t>The CMSIS is a vendor-independent hardware abstraction layer for microcontrollers that are based on Arm® Cortex® processors.</a:t>
            </a:r>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3</a:t>
            </a:fld>
            <a:endParaRPr lang="en-GB"/>
          </a:p>
        </p:txBody>
      </p:sp>
    </p:spTree>
    <p:extLst>
      <p:ext uri="{BB962C8B-B14F-4D97-AF65-F5344CB8AC3E}">
        <p14:creationId xmlns:p14="http://schemas.microsoft.com/office/powerpoint/2010/main" val="36829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In </a:t>
            </a:r>
            <a:r>
              <a:rPr lang="nl-NL" dirty="0" err="1"/>
              <a:t>this</a:t>
            </a:r>
            <a:r>
              <a:rPr lang="nl-NL" dirty="0"/>
              <a:t> course we </a:t>
            </a:r>
            <a:r>
              <a:rPr lang="nl-NL" dirty="0" err="1"/>
              <a:t>use</a:t>
            </a:r>
            <a:r>
              <a:rPr lang="nl-NL" dirty="0"/>
              <a:t> </a:t>
            </a:r>
            <a:r>
              <a:rPr lang="nl-NL" dirty="0" err="1"/>
              <a:t>the</a:t>
            </a:r>
            <a:r>
              <a:rPr lang="nl-NL" dirty="0"/>
              <a:t> CMSIS-RTOS API v2, </a:t>
            </a:r>
            <a:r>
              <a:rPr lang="nl-NL" dirty="0" err="1"/>
              <a:t>see</a:t>
            </a:r>
            <a:r>
              <a:rPr lang="nl-NL" dirty="0"/>
              <a:t> </a:t>
            </a:r>
            <a:r>
              <a:rPr lang="en-US" dirty="0">
                <a:hlinkClick r:id="rId3"/>
              </a:rPr>
              <a:t>https://arm-software.github.io/CMSIS-FreeRTOS/General/html/index.html</a:t>
            </a:r>
            <a:r>
              <a:rPr lang="nl-NL" dirty="0"/>
              <a:t>.</a:t>
            </a:r>
          </a:p>
          <a:p>
            <a:r>
              <a:rPr lang="nl-NL" dirty="0"/>
              <a:t>The Real-time </a:t>
            </a:r>
            <a:r>
              <a:rPr lang="nl-NL" dirty="0" err="1"/>
              <a:t>Kernel</a:t>
            </a:r>
            <a:r>
              <a:rPr lang="nl-NL" dirty="0"/>
              <a:t> we </a:t>
            </a:r>
            <a:r>
              <a:rPr lang="nl-NL" dirty="0" err="1"/>
              <a:t>use</a:t>
            </a:r>
            <a:r>
              <a:rPr lang="nl-NL" dirty="0"/>
              <a:t> in </a:t>
            </a:r>
            <a:r>
              <a:rPr lang="nl-NL" dirty="0" err="1"/>
              <a:t>this</a:t>
            </a:r>
            <a:r>
              <a:rPr lang="nl-NL" dirty="0"/>
              <a:t> course is </a:t>
            </a:r>
            <a:r>
              <a:rPr lang="nl-NL" dirty="0" err="1"/>
              <a:t>FreeRTOS</a:t>
            </a:r>
            <a:r>
              <a:rPr lang="nl-NL" dirty="0"/>
              <a:t>.</a:t>
            </a:r>
          </a:p>
          <a:p>
            <a:r>
              <a:rPr lang="nl-NL" dirty="0" err="1"/>
              <a:t>You</a:t>
            </a:r>
            <a:r>
              <a:rPr lang="nl-NL" dirty="0"/>
              <a:t> </a:t>
            </a:r>
            <a:r>
              <a:rPr lang="nl-NL" dirty="0" err="1"/>
              <a:t>can</a:t>
            </a:r>
            <a:r>
              <a:rPr lang="nl-NL" dirty="0"/>
              <a:t> access </a:t>
            </a:r>
            <a:r>
              <a:rPr lang="nl-NL" dirty="0" err="1"/>
              <a:t>FreeRTOS</a:t>
            </a:r>
            <a:r>
              <a:rPr lang="nl-NL" dirty="0"/>
              <a:t> </a:t>
            </a:r>
            <a:r>
              <a:rPr lang="nl-NL" dirty="0" err="1"/>
              <a:t>through</a:t>
            </a:r>
            <a:r>
              <a:rPr lang="nl-NL" dirty="0"/>
              <a:t> </a:t>
            </a:r>
            <a:r>
              <a:rPr lang="nl-NL" dirty="0" err="1"/>
              <a:t>the</a:t>
            </a:r>
            <a:r>
              <a:rPr lang="nl-NL" dirty="0"/>
              <a:t> native </a:t>
            </a:r>
            <a:r>
              <a:rPr lang="nl-NL" dirty="0" err="1"/>
              <a:t>FreeRTOS</a:t>
            </a:r>
            <a:r>
              <a:rPr lang="nl-NL" dirty="0"/>
              <a:t> API.</a:t>
            </a:r>
          </a:p>
          <a:p>
            <a:r>
              <a:rPr lang="nl-NL" dirty="0" err="1"/>
              <a:t>However</a:t>
            </a:r>
            <a:r>
              <a:rPr lang="nl-NL" dirty="0"/>
              <a:t>, </a:t>
            </a:r>
            <a:r>
              <a:rPr lang="nl-NL" dirty="0" err="1"/>
              <a:t>when</a:t>
            </a:r>
            <a:r>
              <a:rPr lang="nl-NL" dirty="0"/>
              <a:t> </a:t>
            </a:r>
            <a:r>
              <a:rPr lang="nl-NL" dirty="0" err="1"/>
              <a:t>porting</a:t>
            </a:r>
            <a:r>
              <a:rPr lang="nl-NL" dirty="0"/>
              <a:t> </a:t>
            </a:r>
            <a:r>
              <a:rPr lang="nl-NL" dirty="0" err="1"/>
              <a:t>to</a:t>
            </a:r>
            <a:r>
              <a:rPr lang="nl-NL" dirty="0"/>
              <a:t> </a:t>
            </a:r>
            <a:r>
              <a:rPr lang="nl-NL" dirty="0" err="1"/>
              <a:t>another</a:t>
            </a:r>
            <a:r>
              <a:rPr lang="nl-NL" dirty="0"/>
              <a:t> RTOS (Real Time Operating System) </a:t>
            </a:r>
            <a:r>
              <a:rPr lang="nl-NL" dirty="0" err="1"/>
              <a:t>this</a:t>
            </a:r>
            <a:r>
              <a:rPr lang="nl-NL" dirty="0"/>
              <a:t> has a big impact on </a:t>
            </a:r>
            <a:r>
              <a:rPr lang="nl-NL" dirty="0" err="1"/>
              <a:t>the</a:t>
            </a:r>
            <a:r>
              <a:rPr lang="nl-NL" dirty="0"/>
              <a:t> </a:t>
            </a:r>
            <a:r>
              <a:rPr lang="nl-NL" dirty="0" err="1"/>
              <a:t>application</a:t>
            </a:r>
            <a:r>
              <a:rPr lang="nl-NL" dirty="0"/>
              <a:t> code.</a:t>
            </a:r>
          </a:p>
          <a:p>
            <a:r>
              <a:rPr lang="nl-NL" dirty="0" err="1"/>
              <a:t>Therefore</a:t>
            </a:r>
            <a:r>
              <a:rPr lang="nl-NL" dirty="0"/>
              <a:t> a </a:t>
            </a:r>
            <a:r>
              <a:rPr lang="nl-NL" dirty="0" err="1"/>
              <a:t>generic</a:t>
            </a:r>
            <a:r>
              <a:rPr lang="nl-NL" dirty="0"/>
              <a:t> API </a:t>
            </a:r>
            <a:r>
              <a:rPr lang="nl-NL" dirty="0" err="1"/>
              <a:t>for</a:t>
            </a:r>
            <a:r>
              <a:rPr lang="nl-NL" dirty="0"/>
              <a:t> </a:t>
            </a:r>
            <a:r>
              <a:rPr lang="nl-NL" dirty="0" err="1"/>
              <a:t>RTOSes</a:t>
            </a:r>
            <a:r>
              <a:rPr lang="nl-NL" dirty="0"/>
              <a:t> is </a:t>
            </a:r>
            <a:r>
              <a:rPr lang="nl-NL" dirty="0" err="1"/>
              <a:t>created</a:t>
            </a:r>
            <a:r>
              <a:rPr lang="nl-NL" dirty="0"/>
              <a:t> </a:t>
            </a:r>
            <a:r>
              <a:rPr lang="nl-NL" dirty="0" err="1"/>
              <a:t>so</a:t>
            </a:r>
            <a:r>
              <a:rPr lang="nl-NL" dirty="0"/>
              <a:t> </a:t>
            </a:r>
            <a:r>
              <a:rPr lang="nl-NL" dirty="0" err="1"/>
              <a:t>the</a:t>
            </a:r>
            <a:r>
              <a:rPr lang="nl-NL" dirty="0"/>
              <a:t> </a:t>
            </a:r>
            <a:r>
              <a:rPr lang="nl-NL" dirty="0" err="1"/>
              <a:t>application</a:t>
            </a:r>
            <a:r>
              <a:rPr lang="nl-NL" dirty="0"/>
              <a:t> does </a:t>
            </a:r>
            <a:r>
              <a:rPr lang="nl-NL" dirty="0" err="1"/>
              <a:t>not</a:t>
            </a:r>
            <a:r>
              <a:rPr lang="nl-NL" dirty="0"/>
              <a:t> have </a:t>
            </a:r>
            <a:r>
              <a:rPr lang="nl-NL" dirty="0" err="1"/>
              <a:t>to</a:t>
            </a:r>
            <a:r>
              <a:rPr lang="nl-NL" dirty="0"/>
              <a:t> </a:t>
            </a:r>
            <a:r>
              <a:rPr lang="nl-NL" dirty="0" err="1"/>
              <a:t>be</a:t>
            </a:r>
            <a:r>
              <a:rPr lang="nl-NL" dirty="0"/>
              <a:t> </a:t>
            </a:r>
            <a:r>
              <a:rPr lang="nl-NL" dirty="0" err="1"/>
              <a:t>changed</a:t>
            </a:r>
            <a:r>
              <a:rPr lang="nl-NL" dirty="0"/>
              <a:t> </a:t>
            </a:r>
            <a:r>
              <a:rPr lang="nl-NL" dirty="0" err="1"/>
              <a:t>when</a:t>
            </a:r>
            <a:r>
              <a:rPr lang="nl-NL" dirty="0"/>
              <a:t> </a:t>
            </a:r>
            <a:r>
              <a:rPr lang="nl-NL" dirty="0" err="1"/>
              <a:t>another</a:t>
            </a:r>
            <a:r>
              <a:rPr lang="nl-NL" dirty="0"/>
              <a:t> Real-time </a:t>
            </a:r>
            <a:r>
              <a:rPr lang="nl-NL" dirty="0" err="1"/>
              <a:t>Kernel</a:t>
            </a:r>
            <a:r>
              <a:rPr lang="nl-NL" dirty="0"/>
              <a:t> is </a:t>
            </a:r>
            <a:r>
              <a:rPr lang="nl-NL" dirty="0" err="1"/>
              <a:t>used</a:t>
            </a:r>
            <a:r>
              <a:rPr lang="nl-NL" dirty="0"/>
              <a:t>.</a:t>
            </a:r>
          </a:p>
          <a:p>
            <a:r>
              <a:rPr lang="nl-NL" dirty="0" err="1"/>
              <a:t>This</a:t>
            </a:r>
            <a:r>
              <a:rPr lang="nl-NL" dirty="0"/>
              <a:t> </a:t>
            </a:r>
            <a:r>
              <a:rPr lang="nl-NL" dirty="0" err="1"/>
              <a:t>can</a:t>
            </a:r>
            <a:r>
              <a:rPr lang="nl-NL" dirty="0"/>
              <a:t> </a:t>
            </a:r>
            <a:r>
              <a:rPr lang="nl-NL" dirty="0" err="1"/>
              <a:t>be</a:t>
            </a:r>
            <a:r>
              <a:rPr lang="nl-NL" dirty="0"/>
              <a:t> </a:t>
            </a:r>
            <a:r>
              <a:rPr lang="nl-NL" dirty="0" err="1"/>
              <a:t>compared</a:t>
            </a:r>
            <a:r>
              <a:rPr lang="nl-NL" dirty="0"/>
              <a:t> </a:t>
            </a:r>
            <a:r>
              <a:rPr lang="nl-NL" dirty="0" err="1"/>
              <a:t>to</a:t>
            </a:r>
            <a:r>
              <a:rPr lang="nl-NL" dirty="0"/>
              <a:t> POSIX (Portable Operating System Interface) </a:t>
            </a:r>
            <a:r>
              <a:rPr lang="nl-NL" dirty="0" err="1"/>
              <a:t>for</a:t>
            </a:r>
            <a:r>
              <a:rPr lang="nl-NL" dirty="0"/>
              <a:t> Unix like operating systems.</a:t>
            </a:r>
          </a:p>
          <a:p>
            <a:r>
              <a:rPr lang="nl-NL" dirty="0" err="1"/>
              <a:t>From</a:t>
            </a:r>
            <a:r>
              <a:rPr lang="nl-NL" dirty="0"/>
              <a:t> </a:t>
            </a:r>
            <a:r>
              <a:rPr lang="en-US" dirty="0">
                <a:hlinkClick r:id="rId4"/>
              </a:rPr>
              <a:t>https://www.keil.com/pack/doc/CMSIS/RTOS2/html/genRTOS2IF.html</a:t>
            </a:r>
            <a:r>
              <a:rPr lang="en-US" dirty="0"/>
              <a:t>:</a:t>
            </a:r>
          </a:p>
          <a:p>
            <a:r>
              <a:rPr lang="en-US" sz="1200" b="0" i="0" kern="1200" dirty="0">
                <a:solidFill>
                  <a:schemeClr val="tx1"/>
                </a:solidFill>
                <a:effectLst/>
                <a:latin typeface="+mn-lt"/>
                <a:ea typeface="+mn-ea"/>
                <a:cs typeface="+mn-cs"/>
              </a:rPr>
              <a:t>CMSIS-RTOS2 is a generic API that is agnostic of the underlying RTOS kernel. Application programmers call CMSIS-RTOS2 API functions in the user code to ensure maximum portability from one RTOS to another.</a:t>
            </a:r>
          </a:p>
          <a:p>
            <a:r>
              <a:rPr lang="en-US" sz="1200" b="1" i="0" kern="1200" dirty="0">
                <a:solidFill>
                  <a:schemeClr val="tx1"/>
                </a:solidFill>
                <a:effectLst/>
                <a:latin typeface="+mn-lt"/>
                <a:ea typeface="+mn-ea"/>
                <a:cs typeface="+mn-cs"/>
              </a:rPr>
              <a:t>Notes</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Not all CMSIS-RTOS API functions are supported by </a:t>
            </a:r>
            <a:r>
              <a:rPr lang="en-US" sz="1200" b="0" i="0" kern="1200" dirty="0" err="1">
                <a:solidFill>
                  <a:schemeClr val="tx1"/>
                </a:solidFill>
                <a:effectLst/>
                <a:latin typeface="+mn-lt"/>
                <a:ea typeface="+mn-ea"/>
                <a:cs typeface="+mn-cs"/>
              </a:rPr>
              <a:t>FreeRTOS</a:t>
            </a:r>
            <a:r>
              <a:rPr lang="en-US" sz="1200" b="0" i="0" kern="1200" dirty="0">
                <a:solidFill>
                  <a:schemeClr val="tx1"/>
                </a:solidFill>
                <a:effectLst/>
                <a:latin typeface="+mn-lt"/>
                <a:ea typeface="+mn-ea"/>
                <a:cs typeface="+mn-cs"/>
              </a:rPr>
              <a:t>, for example </a:t>
            </a:r>
            <a:r>
              <a:rPr lang="en-US" sz="1200" b="0" i="0" kern="1200" dirty="0" err="1">
                <a:solidFill>
                  <a:schemeClr val="tx1"/>
                </a:solidFill>
                <a:effectLst/>
                <a:latin typeface="+mn-lt"/>
                <a:ea typeface="+mn-ea"/>
                <a:cs typeface="+mn-cs"/>
              </a:rPr>
              <a:t>osThreadJoin</a:t>
            </a:r>
            <a:r>
              <a:rPr lang="en-US" sz="1200" b="0" i="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osMutexGetName</a:t>
            </a:r>
            <a:r>
              <a:rPr lang="en-US" sz="1200" b="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are not supported, see </a:t>
            </a:r>
            <a:r>
              <a:rPr lang="en-US" dirty="0">
                <a:hlinkClick r:id="rId4"/>
              </a:rPr>
              <a:t>https://arm-software.github.io/CMSIS-FreeRTOS/General/html/functionOverview.html</a:t>
            </a:r>
            <a:r>
              <a:rPr lang="en-US" dirty="0"/>
              <a:t>.</a:t>
            </a:r>
          </a:p>
        </p:txBody>
      </p:sp>
      <p:sp>
        <p:nvSpPr>
          <p:cNvPr id="4" name="Slide Number Placeholder 3"/>
          <p:cNvSpPr>
            <a:spLocks noGrp="1"/>
          </p:cNvSpPr>
          <p:nvPr>
            <p:ph type="sldNum" sz="quarter" idx="10"/>
          </p:nvPr>
        </p:nvSpPr>
        <p:spPr/>
        <p:txBody>
          <a:bodyPr/>
          <a:lstStyle/>
          <a:p>
            <a:fld id="{5D8E1DE7-D1F6-4904-B540-85F14A16F10E}" type="slidenum">
              <a:rPr lang="en-GB" smtClean="0"/>
              <a:t>4</a:t>
            </a:fld>
            <a:endParaRPr lang="en-GB"/>
          </a:p>
        </p:txBody>
      </p:sp>
    </p:spTree>
    <p:extLst>
      <p:ext uri="{BB962C8B-B14F-4D97-AF65-F5344CB8AC3E}">
        <p14:creationId xmlns:p14="http://schemas.microsoft.com/office/powerpoint/2010/main" val="419012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5</a:t>
            </a:fld>
            <a:endParaRPr lang="en-GB"/>
          </a:p>
        </p:txBody>
      </p:sp>
    </p:spTree>
    <p:extLst>
      <p:ext uri="{BB962C8B-B14F-4D97-AF65-F5344CB8AC3E}">
        <p14:creationId xmlns:p14="http://schemas.microsoft.com/office/powerpoint/2010/main" val="135164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6</a:t>
            </a:fld>
            <a:endParaRPr lang="en-GB"/>
          </a:p>
        </p:txBody>
      </p:sp>
    </p:spTree>
    <p:extLst>
      <p:ext uri="{BB962C8B-B14F-4D97-AF65-F5344CB8AC3E}">
        <p14:creationId xmlns:p14="http://schemas.microsoft.com/office/powerpoint/2010/main" val="71260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p>
          <a:p>
            <a:pPr marL="171450" indent="-171450">
              <a:buFont typeface="Arial" panose="020B0604020202020204" pitchFamily="34" charset="0"/>
              <a:buChar char="•"/>
            </a:pPr>
            <a:r>
              <a:rPr lang="en-US" baseline="0" dirty="0"/>
              <a:t>When running </a:t>
            </a:r>
            <a:r>
              <a:rPr lang="en-US" baseline="0" dirty="0" err="1"/>
              <a:t>FreeRTOS</a:t>
            </a:r>
            <a:r>
              <a:rPr lang="en-US" baseline="0" dirty="0"/>
              <a:t> on a board like the NUCLEO-F303RE one has to be aware of the memory layout and usage. The </a:t>
            </a:r>
            <a:r>
              <a:rPr lang="en-US" sz="1200" b="0" kern="1200" dirty="0" err="1">
                <a:solidFill>
                  <a:schemeClr val="tx1"/>
                </a:solidFill>
                <a:effectLst/>
                <a:latin typeface="+mn-lt"/>
                <a:ea typeface="+mn-ea"/>
                <a:cs typeface="+mn-cs"/>
              </a:rPr>
              <a:t>configTOTAL_HEAP_SIZE</a:t>
            </a:r>
            <a:r>
              <a:rPr lang="en-US" sz="1200" b="0" kern="1200" baseline="0" dirty="0">
                <a:solidFill>
                  <a:schemeClr val="tx1"/>
                </a:solidFill>
                <a:effectLst/>
                <a:latin typeface="+mn-lt"/>
                <a:ea typeface="+mn-ea"/>
                <a:cs typeface="+mn-cs"/>
              </a:rPr>
              <a:t> is the heap on which memory can be allocated dynamically. It is used for allocate memory for the tasks (threads) created, including the stack!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baseline="0" dirty="0">
                <a:solidFill>
                  <a:schemeClr val="tx1"/>
                </a:solidFill>
                <a:effectLst/>
                <a:latin typeface="+mn-lt"/>
                <a:ea typeface="+mn-ea"/>
                <a:cs typeface="+mn-cs"/>
              </a:rPr>
              <a:t>In case many tasks have to be created it might be needed to increase </a:t>
            </a:r>
            <a:r>
              <a:rPr lang="en-US" sz="1200" b="1" kern="1200" dirty="0" err="1">
                <a:solidFill>
                  <a:schemeClr val="tx1"/>
                </a:solidFill>
                <a:effectLst/>
                <a:latin typeface="+mn-lt"/>
                <a:ea typeface="+mn-ea"/>
                <a:cs typeface="+mn-cs"/>
              </a:rPr>
              <a:t>configTOTAL_HEAP_SIZE</a:t>
            </a:r>
            <a:r>
              <a:rPr lang="en-US" sz="1200" b="1" kern="1200" dirty="0">
                <a:solidFill>
                  <a:schemeClr val="tx1"/>
                </a:solidFill>
                <a:effectLst/>
                <a:latin typeface="+mn-lt"/>
                <a:ea typeface="+mn-ea"/>
                <a:cs typeface="+mn-cs"/>
              </a:rPr>
              <a:t> in </a:t>
            </a:r>
            <a:r>
              <a:rPr lang="en-US" sz="1200" b="1" kern="1200" dirty="0" err="1">
                <a:solidFill>
                  <a:schemeClr val="tx1"/>
                </a:solidFill>
                <a:effectLst/>
                <a:latin typeface="+mn-lt"/>
                <a:ea typeface="+mn-ea"/>
                <a:cs typeface="+mn-cs"/>
              </a:rPr>
              <a:t>FreeRTOSConfig.h</a:t>
            </a:r>
            <a:r>
              <a:rPr lang="en-US" sz="1200" b="1" kern="1200" baseline="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baseline="0" dirty="0">
                <a:solidFill>
                  <a:schemeClr val="tx1"/>
                </a:solidFill>
                <a:effectLst/>
                <a:latin typeface="+mn-lt"/>
                <a:ea typeface="+mn-ea"/>
                <a:cs typeface="+mn-cs"/>
              </a:rPr>
              <a:t>In case an interrupt handler uses much memory it might be needed to increase </a:t>
            </a:r>
            <a:r>
              <a:rPr lang="en-US" sz="1200" b="1" kern="1200" dirty="0" err="1">
                <a:solidFill>
                  <a:schemeClr val="tx1"/>
                </a:solidFill>
                <a:effectLst/>
                <a:latin typeface="+mn-lt"/>
                <a:ea typeface="+mn-ea"/>
                <a:cs typeface="+mn-cs"/>
              </a:rPr>
              <a:t>configMINIMAL_STACK_SIZE</a:t>
            </a:r>
            <a:r>
              <a:rPr lang="en-US" sz="1200" b="1" kern="1200" dirty="0">
                <a:solidFill>
                  <a:schemeClr val="tx1"/>
                </a:solidFill>
                <a:effectLst/>
                <a:latin typeface="+mn-lt"/>
                <a:ea typeface="+mn-ea"/>
                <a:cs typeface="+mn-cs"/>
              </a:rPr>
              <a:t> in </a:t>
            </a:r>
            <a:r>
              <a:rPr lang="en-US" sz="1200" b="1" kern="1200" dirty="0" err="1">
                <a:solidFill>
                  <a:schemeClr val="tx1"/>
                </a:solidFill>
                <a:effectLst/>
                <a:latin typeface="+mn-lt"/>
                <a:ea typeface="+mn-ea"/>
                <a:cs typeface="+mn-cs"/>
              </a:rPr>
              <a:t>FreeRTOSConfig.h</a:t>
            </a:r>
            <a:r>
              <a:rPr lang="en-US" sz="1200" b="1" kern="1200" dirty="0">
                <a:solidFill>
                  <a:schemeClr val="tx1"/>
                </a:solidFill>
                <a:effectLst/>
                <a:latin typeface="+mn-lt"/>
                <a:ea typeface="+mn-ea"/>
                <a:cs typeface="+mn-cs"/>
              </a:rPr>
              <a:t>. This is the stack size of the Idle task which is reused by </a:t>
            </a:r>
            <a:r>
              <a:rPr lang="en-US" sz="1200" b="1" kern="1200" dirty="0" err="1">
                <a:solidFill>
                  <a:schemeClr val="tx1"/>
                </a:solidFill>
                <a:effectLst/>
                <a:latin typeface="+mn-lt"/>
                <a:ea typeface="+mn-ea"/>
                <a:cs typeface="+mn-cs"/>
              </a:rPr>
              <a:t>FreeRTOS</a:t>
            </a:r>
            <a:r>
              <a:rPr lang="en-US" sz="1200" b="1" kern="1200" dirty="0">
                <a:solidFill>
                  <a:schemeClr val="tx1"/>
                </a:solidFill>
                <a:effectLst/>
                <a:latin typeface="+mn-lt"/>
                <a:ea typeface="+mn-ea"/>
                <a:cs typeface="+mn-cs"/>
              </a:rPr>
              <a:t> as the stack for interrupt handlers after </a:t>
            </a:r>
            <a:r>
              <a:rPr lang="en-US" sz="1200" b="1" kern="1200" dirty="0" err="1">
                <a:solidFill>
                  <a:schemeClr val="tx1"/>
                </a:solidFill>
                <a:effectLst/>
                <a:latin typeface="+mn-lt"/>
                <a:ea typeface="+mn-ea"/>
                <a:cs typeface="+mn-cs"/>
              </a:rPr>
              <a:t>osKernelStart</a:t>
            </a:r>
            <a:r>
              <a:rPr lang="en-US" sz="1200" b="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baseline="0" dirty="0">
                <a:solidFill>
                  <a:schemeClr val="tx1"/>
                </a:solidFill>
                <a:effectLst/>
                <a:latin typeface="+mn-lt"/>
                <a:ea typeface="+mn-ea"/>
                <a:cs typeface="+mn-cs"/>
              </a:rPr>
              <a:t>In case a task uses much memory it might be needed to increase its </a:t>
            </a:r>
            <a:r>
              <a:rPr lang="en-US" sz="1200" b="1" kern="1200" dirty="0" err="1">
                <a:solidFill>
                  <a:schemeClr val="tx1"/>
                </a:solidFill>
                <a:effectLst/>
                <a:latin typeface="+mn-lt"/>
                <a:ea typeface="+mn-ea"/>
                <a:cs typeface="+mn-cs"/>
              </a:rPr>
              <a:t>stack_size</a:t>
            </a:r>
            <a:r>
              <a:rPr lang="en-US" sz="1200" b="1" kern="1200" baseline="0" dirty="0">
                <a:solidFill>
                  <a:schemeClr val="tx1"/>
                </a:solidFill>
                <a:effectLst/>
                <a:latin typeface="+mn-lt"/>
                <a:ea typeface="+mn-ea"/>
                <a:cs typeface="+mn-cs"/>
              </a:rPr>
              <a:t> attribute in </a:t>
            </a:r>
            <a:r>
              <a:rPr lang="en-US" sz="1200" b="1" kern="1200" dirty="0" err="1">
                <a:solidFill>
                  <a:schemeClr val="tx1"/>
                </a:solidFill>
                <a:effectLst/>
                <a:latin typeface="+mn-lt"/>
                <a:ea typeface="+mn-ea"/>
                <a:cs typeface="+mn-cs"/>
              </a:rPr>
              <a:t>const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osThreadAttr_t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defaultTask_attributes</a:t>
            </a:r>
            <a:r>
              <a:rPr lang="en-US" sz="1200" b="1" kern="1200" baseline="0" dirty="0">
                <a:solidFill>
                  <a:schemeClr val="tx1"/>
                </a:solidFill>
                <a:effectLst/>
                <a:latin typeface="+mn-lt"/>
                <a:ea typeface="+mn-ea"/>
                <a:cs typeface="+mn-cs"/>
              </a:rPr>
              <a:t>.</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One can use </a:t>
            </a:r>
            <a:r>
              <a:rPr lang="en-US" sz="1200" b="0" kern="1200" dirty="0" err="1">
                <a:solidFill>
                  <a:schemeClr val="tx1"/>
                </a:solidFill>
                <a:effectLst/>
                <a:latin typeface="+mn-lt"/>
                <a:ea typeface="+mn-ea"/>
                <a:cs typeface="+mn-cs"/>
              </a:rPr>
              <a:t>xPortGetFreeHeapSize</a:t>
            </a:r>
            <a:r>
              <a:rPr lang="en-US" sz="1200" b="0" kern="1200" baseline="0" dirty="0">
                <a:solidFill>
                  <a:schemeClr val="tx1"/>
                </a:solidFill>
                <a:effectLst/>
                <a:latin typeface="+mn-lt"/>
                <a:ea typeface="+mn-ea"/>
                <a:cs typeface="+mn-cs"/>
              </a:rPr>
              <a:t>() to get the free </a:t>
            </a:r>
            <a:r>
              <a:rPr lang="en-US" sz="1200" b="0" kern="1200" baseline="0" dirty="0" err="1">
                <a:solidFill>
                  <a:schemeClr val="tx1"/>
                </a:solidFill>
                <a:effectLst/>
                <a:latin typeface="+mn-lt"/>
                <a:ea typeface="+mn-ea"/>
                <a:cs typeface="+mn-cs"/>
              </a:rPr>
              <a:t>heapsize</a:t>
            </a:r>
            <a:r>
              <a:rPr lang="en-US" sz="1200" b="0" kern="1200" baseline="0" dirty="0">
                <a:solidFill>
                  <a:schemeClr val="tx1"/>
                </a:solidFill>
                <a:effectLst/>
                <a:latin typeface="+mn-lt"/>
                <a:ea typeface="+mn-ea"/>
                <a:cs typeface="+mn-cs"/>
              </a:rPr>
              <a:t>.</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In </a:t>
            </a:r>
            <a:r>
              <a:rPr lang="en-US" sz="1200" b="0" kern="1200" baseline="0" dirty="0" err="1">
                <a:solidFill>
                  <a:schemeClr val="tx1"/>
                </a:solidFill>
                <a:effectLst/>
                <a:latin typeface="+mn-lt"/>
                <a:ea typeface="+mn-ea"/>
                <a:cs typeface="+mn-cs"/>
              </a:rPr>
              <a:t>FreeRTOSConfig.h</a:t>
            </a:r>
            <a:r>
              <a:rPr lang="en-US" sz="1200" b="0" kern="1200" baseline="0" dirty="0">
                <a:solidFill>
                  <a:schemeClr val="tx1"/>
                </a:solidFill>
                <a:effectLst/>
                <a:latin typeface="+mn-lt"/>
                <a:ea typeface="+mn-ea"/>
                <a:cs typeface="+mn-cs"/>
              </a:rPr>
              <a:t> the </a:t>
            </a:r>
            <a:r>
              <a:rPr lang="en-US" sz="1200" b="0" kern="1200" dirty="0" err="1">
                <a:solidFill>
                  <a:schemeClr val="tx1"/>
                </a:solidFill>
                <a:effectLst/>
                <a:latin typeface="+mn-lt"/>
                <a:ea typeface="+mn-ea"/>
                <a:cs typeface="+mn-cs"/>
              </a:rPr>
              <a:t>configMINIMAL_STACK_SIZE</a:t>
            </a:r>
            <a:r>
              <a:rPr lang="en-US" sz="1200" b="0" kern="1200" baseline="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configTOTAL_HEAP_SIZE</a:t>
            </a:r>
            <a:r>
              <a:rPr lang="en-US" sz="1200" b="0" kern="1200" baseline="0" dirty="0">
                <a:solidFill>
                  <a:schemeClr val="tx1"/>
                </a:solidFill>
                <a:effectLst/>
                <a:latin typeface="+mn-lt"/>
                <a:ea typeface="+mn-ea"/>
                <a:cs typeface="+mn-cs"/>
              </a:rPr>
              <a:t> </a:t>
            </a:r>
            <a:r>
              <a:rPr lang="en-US" baseline="0" dirty="0"/>
              <a:t>are defined. The </a:t>
            </a:r>
            <a:r>
              <a:rPr lang="en-US" sz="1200" b="0" kern="1200" dirty="0" err="1">
                <a:solidFill>
                  <a:schemeClr val="tx1"/>
                </a:solidFill>
                <a:effectLst/>
                <a:latin typeface="+mn-lt"/>
                <a:ea typeface="+mn-ea"/>
                <a:cs typeface="+mn-cs"/>
              </a:rPr>
              <a:t>configMINIMAL_STACK_SIZE</a:t>
            </a:r>
            <a:r>
              <a:rPr lang="en-US" sz="1200" b="0" kern="1200" baseline="0" dirty="0">
                <a:solidFill>
                  <a:schemeClr val="tx1"/>
                </a:solidFill>
                <a:effectLst/>
                <a:latin typeface="+mn-lt"/>
                <a:ea typeface="+mn-ea"/>
                <a:cs typeface="+mn-cs"/>
              </a:rPr>
              <a:t>  is in words (1 word = 4 bytes) while the </a:t>
            </a:r>
            <a:r>
              <a:rPr lang="en-US" sz="1200" b="0" kern="1200" dirty="0" err="1">
                <a:solidFill>
                  <a:schemeClr val="tx1"/>
                </a:solidFill>
                <a:effectLst/>
                <a:latin typeface="+mn-lt"/>
                <a:ea typeface="+mn-ea"/>
                <a:cs typeface="+mn-cs"/>
              </a:rPr>
              <a:t>configTOTAL_HEAP_SIZE</a:t>
            </a:r>
            <a:r>
              <a:rPr lang="en-US" sz="1200" b="0" kern="1200" baseline="0" dirty="0">
                <a:solidFill>
                  <a:schemeClr val="tx1"/>
                </a:solidFill>
                <a:effectLst/>
                <a:latin typeface="+mn-lt"/>
                <a:ea typeface="+mn-ea"/>
                <a:cs typeface="+mn-cs"/>
              </a:rPr>
              <a:t> is in bytes.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With </a:t>
            </a:r>
            <a:r>
              <a:rPr lang="en-US" sz="1200" b="0" kern="1200" dirty="0">
                <a:solidFill>
                  <a:schemeClr val="tx1"/>
                </a:solidFill>
                <a:effectLst/>
                <a:latin typeface="+mn-lt"/>
                <a:ea typeface="+mn-ea"/>
                <a:cs typeface="+mn-cs"/>
              </a:rPr>
              <a:t>the default task stack size of </a:t>
            </a:r>
            <a:r>
              <a:rPr lang="en-US" sz="1200" b="0" kern="1200" baseline="0" dirty="0">
                <a:solidFill>
                  <a:schemeClr val="tx1"/>
                </a:solidFill>
                <a:effectLst/>
                <a:latin typeface="+mn-lt"/>
                <a:ea typeface="+mn-ea"/>
                <a:cs typeface="+mn-cs"/>
              </a:rPr>
              <a:t>128 words, for each new task 624 bytes are allocated from the heap for the stack (512 bytes) and the Task Control Block (TCB) (112 bytes).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When library functions like sprint(), </a:t>
            </a:r>
            <a:r>
              <a:rPr lang="en-US" sz="1200" b="0" kern="1200" baseline="0" dirty="0" err="1">
                <a:solidFill>
                  <a:schemeClr val="tx1"/>
                </a:solidFill>
                <a:effectLst/>
                <a:latin typeface="+mn-lt"/>
                <a:ea typeface="+mn-ea"/>
                <a:cs typeface="+mn-cs"/>
              </a:rPr>
              <a:t>snprintf</a:t>
            </a:r>
            <a:r>
              <a:rPr lang="en-US" sz="1200" b="0" kern="1200" baseline="0" dirty="0">
                <a:solidFill>
                  <a:schemeClr val="tx1"/>
                </a:solidFill>
                <a:effectLst/>
                <a:latin typeface="+mn-lt"/>
                <a:ea typeface="+mn-ea"/>
                <a:cs typeface="+mn-cs"/>
              </a:rPr>
              <a:t>() are required to be reentrant (to be able to use them from multiple tasks), </a:t>
            </a:r>
            <a:r>
              <a:rPr lang="en-US" b="0" dirty="0" err="1">
                <a:solidFill>
                  <a:srgbClr val="569CD6"/>
                </a:solidFill>
                <a:effectLst/>
                <a:latin typeface="Consolas" panose="020B0609020204030204" pitchFamily="49" charset="0"/>
              </a:rPr>
              <a:t>configUSE_NEWLIB_REENTRANT</a:t>
            </a:r>
            <a:r>
              <a:rPr lang="en-US" sz="1200" b="0" kern="1200" baseline="0" dirty="0">
                <a:solidFill>
                  <a:srgbClr val="D4D4D4"/>
                </a:solidFill>
                <a:effectLst/>
                <a:latin typeface="Consolas" panose="020B0609020204030204" pitchFamily="49" charset="0"/>
                <a:ea typeface="+mn-ea"/>
                <a:cs typeface="+mn-cs"/>
              </a:rPr>
              <a:t> in </a:t>
            </a:r>
            <a:r>
              <a:rPr lang="en-US" sz="1200" b="0" kern="1200" baseline="0" dirty="0" err="1">
                <a:solidFill>
                  <a:schemeClr val="tx1"/>
                </a:solidFill>
                <a:effectLst/>
                <a:latin typeface="+mn-lt"/>
                <a:ea typeface="+mn-ea"/>
                <a:cs typeface="+mn-cs"/>
              </a:rPr>
              <a:t>FreeRTOSConfig.h</a:t>
            </a:r>
            <a:r>
              <a:rPr lang="en-US" sz="1200" b="0" kern="1200" baseline="0" dirty="0">
                <a:solidFill>
                  <a:schemeClr val="tx1"/>
                </a:solidFill>
                <a:effectLst/>
                <a:latin typeface="+mn-lt"/>
                <a:ea typeface="+mn-ea"/>
                <a:cs typeface="+mn-cs"/>
              </a:rPr>
              <a:t> must be set to 1. </a:t>
            </a:r>
            <a:r>
              <a:rPr lang="en-US" b="0" i="0" dirty="0">
                <a:solidFill>
                  <a:srgbClr val="202020"/>
                </a:solidFill>
                <a:effectLst/>
                <a:latin typeface="Arial" panose="020B0604020202020204" pitchFamily="34" charset="0"/>
              </a:rPr>
              <a:t>In this case a </a:t>
            </a:r>
            <a:r>
              <a:rPr lang="en-US" b="0" i="0" u="none" strike="noStrike" dirty="0" err="1">
                <a:solidFill>
                  <a:srgbClr val="0000EE"/>
                </a:solidFill>
                <a:effectLst/>
                <a:latin typeface="Arial" panose="020B0604020202020204" pitchFamily="34" charset="0"/>
              </a:rPr>
              <a:t>newlib</a:t>
            </a:r>
            <a:r>
              <a:rPr lang="en-US" b="0" i="0" u="none" strike="noStrike" dirty="0">
                <a:solidFill>
                  <a:srgbClr val="0000EE"/>
                </a:solidFill>
                <a:effectLst/>
                <a:latin typeface="Arial" panose="020B0604020202020204" pitchFamily="34" charset="0"/>
              </a:rPr>
              <a:t> </a:t>
            </a:r>
            <a:r>
              <a:rPr lang="en-US" b="0" i="0" dirty="0" err="1">
                <a:solidFill>
                  <a:srgbClr val="202020"/>
                </a:solidFill>
                <a:effectLst/>
                <a:latin typeface="Arial" panose="020B0604020202020204" pitchFamily="34" charset="0"/>
              </a:rPr>
              <a:t>reent</a:t>
            </a:r>
            <a:r>
              <a:rPr lang="en-US" b="0" i="0" dirty="0">
                <a:solidFill>
                  <a:srgbClr val="202020"/>
                </a:solidFill>
                <a:effectLst/>
                <a:latin typeface="Arial" panose="020B0604020202020204" pitchFamily="34" charset="0"/>
              </a:rPr>
              <a:t> structure will be allocated for each created task, which will increase the allocated stack for each task. Only do this when it is really required!</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If needed you can increase the </a:t>
            </a:r>
            <a:r>
              <a:rPr lang="en-US" sz="1200" b="0" kern="1200" dirty="0" err="1">
                <a:solidFill>
                  <a:schemeClr val="tx1"/>
                </a:solidFill>
                <a:effectLst/>
                <a:latin typeface="+mn-lt"/>
                <a:ea typeface="+mn-ea"/>
                <a:cs typeface="+mn-cs"/>
              </a:rPr>
              <a:t>configTOTAL_HEAP_SIZE</a:t>
            </a:r>
            <a:r>
              <a:rPr lang="en-US" sz="1200" b="0" kern="1200" baseline="0" dirty="0">
                <a:solidFill>
                  <a:schemeClr val="tx1"/>
                </a:solidFill>
                <a:effectLst/>
                <a:latin typeface="+mn-lt"/>
                <a:ea typeface="+mn-ea"/>
                <a:cs typeface="+mn-cs"/>
              </a:rPr>
              <a:t> to 10000 and the </a:t>
            </a:r>
            <a:r>
              <a:rPr lang="en-US" sz="1200" b="0" kern="1200" dirty="0" err="1">
                <a:solidFill>
                  <a:schemeClr val="tx1"/>
                </a:solidFill>
                <a:effectLst/>
                <a:latin typeface="+mn-lt"/>
                <a:ea typeface="+mn-ea"/>
                <a:cs typeface="+mn-cs"/>
              </a:rPr>
              <a:t>stack_size</a:t>
            </a:r>
            <a:r>
              <a:rPr lang="en-US" sz="1200" b="0" kern="1200" dirty="0">
                <a:solidFill>
                  <a:schemeClr val="tx1"/>
                </a:solidFill>
                <a:effectLst/>
                <a:latin typeface="+mn-lt"/>
                <a:ea typeface="+mn-ea"/>
                <a:cs typeface="+mn-cs"/>
              </a:rPr>
              <a:t> attribute in const </a:t>
            </a:r>
            <a:r>
              <a:rPr lang="en-US" sz="1200" b="0" kern="1200" dirty="0" err="1">
                <a:solidFill>
                  <a:schemeClr val="tx1"/>
                </a:solidFill>
                <a:effectLst/>
                <a:latin typeface="+mn-lt"/>
                <a:ea typeface="+mn-ea"/>
                <a:cs typeface="+mn-cs"/>
              </a:rPr>
              <a:t>osThreadAttr_t</a:t>
            </a:r>
            <a:r>
              <a:rPr lang="en-US" sz="1200" b="0" kern="1200" dirty="0">
                <a:solidFill>
                  <a:schemeClr val="tx1"/>
                </a:solidFill>
                <a:effectLst/>
                <a:latin typeface="+mn-lt"/>
                <a:ea typeface="+mn-ea"/>
                <a:cs typeface="+mn-cs"/>
              </a:rPr>
              <a:t> to 256 or 512.</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VERY IMPORTANT NOTE: </a:t>
            </a:r>
            <a:r>
              <a:rPr lang="en-US" sz="1200" b="0" kern="1200" dirty="0">
                <a:solidFill>
                  <a:schemeClr val="tx1"/>
                </a:solidFill>
                <a:effectLst/>
                <a:latin typeface="+mn-lt"/>
                <a:ea typeface="+mn-ea"/>
                <a:cs typeface="+mn-cs"/>
              </a:rPr>
              <a:t>When using </a:t>
            </a:r>
            <a:r>
              <a:rPr lang="en-US" sz="1200" b="0" kern="1200" dirty="0" err="1">
                <a:solidFill>
                  <a:schemeClr val="tx1"/>
                </a:solidFill>
                <a:effectLst/>
                <a:latin typeface="+mn-lt"/>
                <a:ea typeface="+mn-ea"/>
                <a:cs typeface="+mn-cs"/>
              </a:rPr>
              <a:t>FreeRTOS</a:t>
            </a:r>
            <a:r>
              <a:rPr lang="en-US" sz="1200" b="0" kern="1200" dirty="0">
                <a:solidFill>
                  <a:schemeClr val="tx1"/>
                </a:solidFill>
                <a:effectLst/>
                <a:latin typeface="+mn-lt"/>
                <a:ea typeface="+mn-ea"/>
                <a:cs typeface="+mn-cs"/>
              </a:rPr>
              <a:t> it is very important to make all variables in main() static so they will be on the heap and not on the stack. Otherwise these variables might be overwritten during an ISR and possibly the </a:t>
            </a:r>
            <a:r>
              <a:rPr lang="en-US" sz="1200" b="0" kern="1200" dirty="0" err="1">
                <a:solidFill>
                  <a:schemeClr val="tx1"/>
                </a:solidFill>
                <a:effectLst/>
                <a:latin typeface="+mn-lt"/>
                <a:ea typeface="+mn-ea"/>
                <a:cs typeface="+mn-cs"/>
              </a:rPr>
              <a:t>HardFault_Handler</a:t>
            </a:r>
            <a:r>
              <a:rPr lang="en-US" sz="1200" b="0" kern="1200" dirty="0">
                <a:solidFill>
                  <a:schemeClr val="tx1"/>
                </a:solidFill>
                <a:effectLst/>
                <a:latin typeface="+mn-lt"/>
                <a:ea typeface="+mn-ea"/>
                <a:cs typeface="+mn-cs"/>
              </a:rPr>
              <a:t>() will be called. This because after </a:t>
            </a:r>
            <a:r>
              <a:rPr lang="en-US" sz="1200" b="0" kern="1200" dirty="0" err="1">
                <a:solidFill>
                  <a:schemeClr val="tx1"/>
                </a:solidFill>
                <a:effectLst/>
                <a:latin typeface="+mn-lt"/>
                <a:ea typeface="+mn-ea"/>
                <a:cs typeface="+mn-cs"/>
              </a:rPr>
              <a:t>osKernelStart</a:t>
            </a:r>
            <a:r>
              <a:rPr lang="en-US" sz="1200" b="0" kern="1200" dirty="0">
                <a:solidFill>
                  <a:schemeClr val="tx1"/>
                </a:solidFill>
                <a:effectLst/>
                <a:latin typeface="+mn-lt"/>
                <a:ea typeface="+mn-ea"/>
                <a:cs typeface="+mn-cs"/>
              </a:rPr>
              <a:t>(), main will not be entered anymore and the main stack is reused as the ISR stack.</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See https://www.freertos.org/FreeRTOS_Support_Forum_Archive/January_2015/freertos_Main_stack_pointer_reset_when_starting_the_scheduler_e5a776c1j.html.</a:t>
            </a:r>
          </a:p>
          <a:p>
            <a:pPr marL="171450" indent="-171450">
              <a:buFont typeface="Arial" panose="020B0604020202020204" pitchFamily="34" charset="0"/>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7</a:t>
            </a:fld>
            <a:endParaRPr lang="en-GB"/>
          </a:p>
        </p:txBody>
      </p:sp>
    </p:spTree>
    <p:extLst>
      <p:ext uri="{BB962C8B-B14F-4D97-AF65-F5344CB8AC3E}">
        <p14:creationId xmlns:p14="http://schemas.microsoft.com/office/powerpoint/2010/main" val="404197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Discuss the different task states as described at </a:t>
            </a:r>
            <a:r>
              <a:rPr lang="en-US" dirty="0">
                <a:hlinkClick r:id="rId3"/>
              </a:rPr>
              <a:t>https://www.freertos.org/RTOS-task-states.html</a:t>
            </a:r>
            <a:r>
              <a:rPr lang="en-US" dirty="0"/>
              <a:t>.</a:t>
            </a:r>
          </a:p>
        </p:txBody>
      </p:sp>
      <p:sp>
        <p:nvSpPr>
          <p:cNvPr id="4" name="Slide Number Placeholder 3"/>
          <p:cNvSpPr>
            <a:spLocks noGrp="1"/>
          </p:cNvSpPr>
          <p:nvPr>
            <p:ph type="sldNum" sz="quarter" idx="10"/>
          </p:nvPr>
        </p:nvSpPr>
        <p:spPr/>
        <p:txBody>
          <a:bodyPr/>
          <a:lstStyle/>
          <a:p>
            <a:fld id="{5D8E1DE7-D1F6-4904-B540-85F14A16F10E}" type="slidenum">
              <a:rPr lang="en-GB" smtClean="0"/>
              <a:t>8</a:t>
            </a:fld>
            <a:endParaRPr lang="en-GB"/>
          </a:p>
        </p:txBody>
      </p:sp>
    </p:spTree>
    <p:extLst>
      <p:ext uri="{BB962C8B-B14F-4D97-AF65-F5344CB8AC3E}">
        <p14:creationId xmlns:p14="http://schemas.microsoft.com/office/powerpoint/2010/main" val="26626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Discuss the picture as described in </a:t>
            </a:r>
            <a:r>
              <a:rPr lang="en-US" sz="1200" dirty="0">
                <a:hlinkClick r:id="rId3"/>
              </a:rPr>
              <a:t>https://freertos.org/Documentation/161204_Mastering_the_FreeRTOS_Real_Time_Kernel-A_Hands-On_Tutorial_Guide.pdf</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 default </a:t>
            </a:r>
            <a:r>
              <a:rPr lang="en-US" sz="1200" b="0" kern="1200" baseline="0" dirty="0" err="1">
                <a:solidFill>
                  <a:schemeClr val="tx1"/>
                </a:solidFill>
                <a:effectLst/>
                <a:latin typeface="+mn-lt"/>
                <a:ea typeface="+mn-ea"/>
                <a:cs typeface="+mn-cs"/>
              </a:rPr>
              <a:t>FreeRTOS</a:t>
            </a:r>
            <a:r>
              <a:rPr lang="en-US" sz="1200" b="0" kern="1200" baseline="0" dirty="0">
                <a:solidFill>
                  <a:schemeClr val="tx1"/>
                </a:solidFill>
                <a:effectLst/>
                <a:latin typeface="+mn-lt"/>
                <a:ea typeface="+mn-ea"/>
                <a:cs typeface="+mn-cs"/>
              </a:rPr>
              <a:t> setting is ‘</a:t>
            </a:r>
            <a:r>
              <a:rPr lang="en-US" dirty="0"/>
              <a:t>Fixed Priority Pre-emptive Scheduling with Time Slicing’. Meaning by default </a:t>
            </a:r>
            <a:r>
              <a:rPr lang="en-US" sz="1200" b="0" kern="1200" dirty="0" err="1">
                <a:solidFill>
                  <a:schemeClr val="tx1"/>
                </a:solidFill>
                <a:effectLst/>
                <a:latin typeface="+mn-lt"/>
                <a:ea typeface="+mn-ea"/>
                <a:cs typeface="+mn-cs"/>
              </a:rPr>
              <a:t>configUSE_PREEMPTION</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configUSE_TIME_SLICING</a:t>
            </a:r>
            <a:r>
              <a:rPr lang="en-US" sz="1200" b="0" kern="1200" baseline="0" dirty="0">
                <a:solidFill>
                  <a:schemeClr val="tx1"/>
                </a:solidFill>
                <a:effectLst/>
                <a:latin typeface="+mn-lt"/>
                <a:ea typeface="+mn-ea"/>
                <a:cs typeface="+mn-cs"/>
              </a:rPr>
              <a:t> are 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From </a:t>
            </a:r>
            <a:r>
              <a:rPr lang="en-US" sz="1200" dirty="0">
                <a:hlinkClick r:id="rId4"/>
              </a:rPr>
              <a:t>https://www.freertos.org/Documentation/161204_Mastering_the_FreeRTOS_Real_Time_Kernel-A_Hands-On_Tutorial_Guide.pdf</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slicing is used to share processing time between tasks of equal priority, even when the tasks do not explicitly yield or enter the Blocked state. Scheduling algorithms described as using ‘Time Slicing’ will select a new task to enter the Running state at the end of each time slice if there are other Ready state tasks that have the same priority as the Running task. A time slice is equal to the time between two RTOS tick interrupts.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It can happen that a task does not seem to be scheduled properly due to other higher priority tasks. It makes sense to include an ‘</a:t>
            </a:r>
            <a:r>
              <a:rPr lang="en-US" sz="1800" b="1" dirty="0" err="1">
                <a:solidFill>
                  <a:srgbClr val="000000"/>
                </a:solidFill>
                <a:latin typeface="Courier New" panose="02070309020205020404" pitchFamily="49" charset="0"/>
              </a:rPr>
              <a:t>osDelay</a:t>
            </a:r>
            <a:r>
              <a:rPr lang="en-US" sz="1800" b="1" dirty="0">
                <a:solidFill>
                  <a:srgbClr val="000000"/>
                </a:solidFill>
                <a:latin typeface="Courier New" panose="02070309020205020404" pitchFamily="49" charset="0"/>
              </a:rPr>
              <a:t>(1)’ (wait for 1 </a:t>
            </a:r>
            <a:r>
              <a:rPr lang="en-US" sz="1800" b="1" dirty="0" err="1">
                <a:solidFill>
                  <a:srgbClr val="000000"/>
                </a:solidFill>
                <a:latin typeface="Courier New" panose="02070309020205020404" pitchFamily="49" charset="0"/>
              </a:rPr>
              <a:t>ms</a:t>
            </a:r>
            <a:r>
              <a:rPr lang="en-US" sz="1800" b="1" dirty="0">
                <a:solidFill>
                  <a:srgbClr val="000000"/>
                </a:solidFill>
                <a:latin typeface="Courier New" panose="02070309020205020404" pitchFamily="49" charset="0"/>
              </a:rPr>
              <a:t>) in every task loop to give other lower priority tasks the opportunity to run. A good example of such a task is the Idle task, which runs on the lowest priority, but is responsible for freeing memory, see </a:t>
            </a:r>
            <a:r>
              <a:rPr lang="en-US" sz="1200" dirty="0">
                <a:hlinkClick r:id="rId5"/>
              </a:rPr>
              <a:t>https://www.freertos.org/RTOS-idle-task.html</a:t>
            </a:r>
            <a:r>
              <a:rPr lang="en-US" sz="1200" dirty="0"/>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D8E1DE7-D1F6-4904-B540-85F14A16F10E}" type="slidenum">
              <a:rPr lang="en-GB" smtClean="0"/>
              <a:t>9</a:t>
            </a:fld>
            <a:endParaRPr lang="en-GB"/>
          </a:p>
        </p:txBody>
      </p:sp>
    </p:spTree>
    <p:extLst>
      <p:ext uri="{BB962C8B-B14F-4D97-AF65-F5344CB8AC3E}">
        <p14:creationId xmlns:p14="http://schemas.microsoft.com/office/powerpoint/2010/main" val="123188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a:t>Klik om de tekststijl van het model te bewerken</a:t>
            </a:r>
          </a:p>
        </p:txBody>
      </p:sp>
      <p:sp>
        <p:nvSpPr>
          <p:cNvPr id="6" name="Tijdelijke aanduiding voor inhoud 5"/>
          <p:cNvSpPr>
            <a:spLocks noGrp="1"/>
          </p:cNvSpPr>
          <p:nvPr>
            <p:ph sz="quarter" idx="4"/>
          </p:nvPr>
        </p:nvSpPr>
        <p:spPr>
          <a:xfrm>
            <a:off x="4645027"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a:t>Klik om de tekststijl van het model te bewerken</a:t>
            </a:r>
          </a:p>
        </p:txBody>
      </p:sp>
      <p:sp>
        <p:nvSpPr>
          <p:cNvPr id="10"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11"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dirty="0"/>
              <a:t>Titelstijl van model bewerken</a:t>
            </a:r>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om de tekststijl van het model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eldia-A_NL">
    <p:spTree>
      <p:nvGrpSpPr>
        <p:cNvPr id="1" name=""/>
        <p:cNvGrpSpPr/>
        <p:nvPr/>
      </p:nvGrpSpPr>
      <p:grpSpPr>
        <a:xfrm>
          <a:off x="0" y="0"/>
          <a:ext cx="0" cy="0"/>
          <a:chOff x="0" y="0"/>
          <a:chExt cx="0" cy="0"/>
        </a:xfrm>
      </p:grpSpPr>
      <p:pic>
        <p:nvPicPr>
          <p:cNvPr id="4" name="Afbeelding 3" descr="sheet breedbeeld 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Titeldia-B_NL">
    <p:spTree>
      <p:nvGrpSpPr>
        <p:cNvPr id="1" name=""/>
        <p:cNvGrpSpPr/>
        <p:nvPr/>
      </p:nvGrpSpPr>
      <p:grpSpPr>
        <a:xfrm>
          <a:off x="0" y="0"/>
          <a:ext cx="0" cy="0"/>
          <a:chOff x="0" y="0"/>
          <a:chExt cx="0" cy="0"/>
        </a:xfrm>
      </p:grpSpPr>
      <p:pic>
        <p:nvPicPr>
          <p:cNvPr id="2" name="Afbeelding 1" descr="sheet breedbeeld PPT-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81279" cy="5166000"/>
          </a:xfrm>
          <a:prstGeom prst="rect">
            <a:avLst/>
          </a:prstGeom>
        </p:spPr>
      </p:pic>
    </p:spTree>
    <p:extLst>
      <p:ext uri="{BB962C8B-B14F-4D97-AF65-F5344CB8AC3E}">
        <p14:creationId xmlns:p14="http://schemas.microsoft.com/office/powerpoint/2010/main" val="57914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Titelblad-A_NL">
    <p:spTree>
      <p:nvGrpSpPr>
        <p:cNvPr id="1" name=""/>
        <p:cNvGrpSpPr/>
        <p:nvPr/>
      </p:nvGrpSpPr>
      <p:grpSpPr>
        <a:xfrm>
          <a:off x="0" y="0"/>
          <a:ext cx="0" cy="0"/>
          <a:chOff x="0" y="0"/>
          <a:chExt cx="0" cy="0"/>
        </a:xfrm>
      </p:grpSpPr>
      <p:pic>
        <p:nvPicPr>
          <p:cNvPr id="7" name="Afbeelding 6" descr="sheet breedbeeld 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9289" cy="5148000"/>
          </a:xfrm>
          <a:prstGeom prst="rect">
            <a:avLst/>
          </a:prstGeom>
        </p:spPr>
      </p:pic>
      <p:sp>
        <p:nvSpPr>
          <p:cNvPr id="2" name="Titel 1"/>
          <p:cNvSpPr>
            <a:spLocks noGrp="1"/>
          </p:cNvSpPr>
          <p:nvPr>
            <p:ph type="title" hasCustomPrompt="1"/>
          </p:nvPr>
        </p:nvSpPr>
        <p:spPr>
          <a:xfrm>
            <a:off x="457200" y="279401"/>
            <a:ext cx="8229600" cy="1837267"/>
          </a:xfrm>
        </p:spPr>
        <p:txBody>
          <a:bodyPr anchor="t"/>
          <a:lstStyle>
            <a:lvl1pPr>
              <a:defRPr sz="3200"/>
            </a:lvl1pPr>
          </a:lstStyle>
          <a:p>
            <a:r>
              <a:rPr lang="nl-NL"/>
              <a:t>Titel van presentatie, Arial 32pt</a:t>
            </a:r>
          </a:p>
        </p:txBody>
      </p:sp>
      <p:sp>
        <p:nvSpPr>
          <p:cNvPr id="5" name="Tijdelijke aanduiding voor voettekst 4"/>
          <p:cNvSpPr>
            <a:spLocks noGrp="1"/>
          </p:cNvSpPr>
          <p:nvPr>
            <p:ph type="ftr" sz="quarter" idx="11"/>
          </p:nvPr>
        </p:nvSpPr>
        <p:spPr>
          <a:xfrm>
            <a:off x="1738642" y="4767264"/>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113613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elblad-B_NL">
    <p:spTree>
      <p:nvGrpSpPr>
        <p:cNvPr id="1" name=""/>
        <p:cNvGrpSpPr/>
        <p:nvPr/>
      </p:nvGrpSpPr>
      <p:grpSpPr>
        <a:xfrm>
          <a:off x="0" y="0"/>
          <a:ext cx="0" cy="0"/>
          <a:chOff x="0" y="0"/>
          <a:chExt cx="0" cy="0"/>
        </a:xfrm>
      </p:grpSpPr>
      <p:pic>
        <p:nvPicPr>
          <p:cNvPr id="2" name="Afbeelding 1" descr="sheet breedbeeld PPT-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288" cy="5148000"/>
          </a:xfrm>
          <a:prstGeom prst="rect">
            <a:avLst/>
          </a:prstGeom>
        </p:spPr>
      </p:pic>
      <p:sp>
        <p:nvSpPr>
          <p:cNvPr id="5" name="Tijdelijke aanduiding voor voettekst 4"/>
          <p:cNvSpPr>
            <a:spLocks noGrp="1"/>
          </p:cNvSpPr>
          <p:nvPr>
            <p:ph type="ftr" sz="quarter" idx="11"/>
          </p:nvPr>
        </p:nvSpPr>
        <p:spPr>
          <a:xfrm>
            <a:off x="1738642" y="4767264"/>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
        <p:nvSpPr>
          <p:cNvPr id="8" name="Titel 1"/>
          <p:cNvSpPr>
            <a:spLocks noGrp="1"/>
          </p:cNvSpPr>
          <p:nvPr>
            <p:ph type="title" hasCustomPrompt="1"/>
          </p:nvPr>
        </p:nvSpPr>
        <p:spPr>
          <a:xfrm>
            <a:off x="457200" y="279401"/>
            <a:ext cx="8229600" cy="1837267"/>
          </a:xfrm>
        </p:spPr>
        <p:txBody>
          <a:bodyPr anchor="t"/>
          <a:lstStyle>
            <a:lvl1pPr>
              <a:defRPr sz="3200"/>
            </a:lvl1pPr>
          </a:lstStyle>
          <a:p>
            <a:r>
              <a:rPr lang="nl-NL" dirty="0"/>
              <a:t>Titel van presentatie, </a:t>
            </a:r>
            <a:r>
              <a:rPr lang="nl-NL" dirty="0" err="1"/>
              <a:t>Arial</a:t>
            </a:r>
            <a:r>
              <a:rPr lang="nl-NL" dirty="0"/>
              <a:t> 32pt</a:t>
            </a:r>
          </a:p>
        </p:txBody>
      </p:sp>
    </p:spTree>
    <p:extLst>
      <p:ext uri="{BB962C8B-B14F-4D97-AF65-F5344CB8AC3E}">
        <p14:creationId xmlns:p14="http://schemas.microsoft.com/office/powerpoint/2010/main" val="634997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4648200" y="1200151"/>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6" name="Tijdelijke aanduiding voor inhoud 5"/>
          <p:cNvSpPr>
            <a:spLocks noGrp="1"/>
          </p:cNvSpPr>
          <p:nvPr>
            <p:ph sz="quarter" idx="4"/>
          </p:nvPr>
        </p:nvSpPr>
        <p:spPr>
          <a:xfrm>
            <a:off x="4645027"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7" name="Tijdelijke aanduiding voor datum 6"/>
          <p:cNvSpPr>
            <a:spLocks noGrp="1"/>
          </p:cNvSpPr>
          <p:nvPr>
            <p:ph type="dt" sz="half" idx="10"/>
          </p:nvPr>
        </p:nvSpPr>
        <p:spPr>
          <a:xfrm>
            <a:off x="457200" y="4767264"/>
            <a:ext cx="2133600" cy="274637"/>
          </a:xfrm>
          <a:prstGeom prst="rect">
            <a:avLst/>
          </a:prstGeom>
        </p:spPr>
        <p:txBody>
          <a:bodyPr/>
          <a:lstStyle/>
          <a:p>
            <a:fld id="{3D636C07-7E76-46D3-B86B-6AF7C60E533E}" type="datetimeFigureOut">
              <a:rPr lang="nl-NL" smtClean="0"/>
              <a:t>21-2-2023</a:t>
            </a:fld>
            <a:endParaRPr lang="nl-NL"/>
          </a:p>
        </p:txBody>
      </p:sp>
      <p:sp>
        <p:nvSpPr>
          <p:cNvPr id="8" name="Tijdelijke aanduiding voor voettekst 7"/>
          <p:cNvSpPr>
            <a:spLocks noGrp="1"/>
          </p:cNvSpPr>
          <p:nvPr>
            <p:ph type="ftr" sz="quarter" idx="11"/>
          </p:nvPr>
        </p:nvSpPr>
        <p:spPr>
          <a:xfrm>
            <a:off x="1738642" y="4767264"/>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4648200" y="1200152"/>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4" y="4641987"/>
            <a:ext cx="829797" cy="273844"/>
          </a:xfrm>
          <a:prstGeom prst="rect">
            <a:avLst/>
          </a:prstGeom>
        </p:spPr>
        <p:txBody>
          <a:bodyPr/>
          <a:lstStyle>
            <a:lvl1pPr>
              <a:defRPr>
                <a:solidFill>
                  <a:srgbClr val="FFFFFF"/>
                </a:solidFill>
              </a:defRPr>
            </a:lvl1pPr>
          </a:lstStyle>
          <a:p>
            <a:fld id="{A9096D49-DAE3-40DE-93E0-41688E0A5016}" type="slidenum">
              <a:rPr lang="nl-NL" smtClean="0"/>
              <a:t>‹#›</a:t>
            </a:fld>
            <a:endParaRPr lang="nl-NL"/>
          </a:p>
        </p:txBody>
      </p:sp>
      <p:sp>
        <p:nvSpPr>
          <p:cNvPr id="11" name="Titel 1"/>
          <p:cNvSpPr>
            <a:spLocks noGrp="1"/>
          </p:cNvSpPr>
          <p:nvPr>
            <p:ph type="title" hasCustomPrompt="1"/>
          </p:nvPr>
        </p:nvSpPr>
        <p:spPr>
          <a:xfrm>
            <a:off x="2645834"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tel 1"/>
          <p:cNvSpPr>
            <a:spLocks noGrp="1"/>
          </p:cNvSpPr>
          <p:nvPr>
            <p:ph type="title" hasCustomPrompt="1"/>
          </p:nvPr>
        </p:nvSpPr>
        <p:spPr>
          <a:xfrm>
            <a:off x="2524364" y="206375"/>
            <a:ext cx="6162437" cy="857250"/>
          </a:xfrm>
        </p:spPr>
        <p:txBody>
          <a:bodyPr>
            <a:normAutofit/>
          </a:bodyPr>
          <a:lstStyle>
            <a:lvl1pPr>
              <a:defRPr sz="2800">
                <a:solidFill>
                  <a:schemeClr val="bg1"/>
                </a:solidFill>
              </a:defRPr>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2524363"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5664235" y="1200151"/>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2524363" y="4630341"/>
            <a:ext cx="4258325"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3737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6" name="Tijdelijke aanduiding voor inhoud 5"/>
          <p:cNvSpPr>
            <a:spLocks noGrp="1"/>
          </p:cNvSpPr>
          <p:nvPr>
            <p:ph sz="quarter" idx="4"/>
          </p:nvPr>
        </p:nvSpPr>
        <p:spPr>
          <a:xfrm>
            <a:off x="4645029"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7" name="Tijdelijke aanduiding voor datum 6"/>
          <p:cNvSpPr>
            <a:spLocks noGrp="1"/>
          </p:cNvSpPr>
          <p:nvPr>
            <p:ph type="dt" sz="half" idx="10"/>
          </p:nvPr>
        </p:nvSpPr>
        <p:spPr>
          <a:xfrm>
            <a:off x="457200" y="4767265"/>
            <a:ext cx="2133600" cy="274637"/>
          </a:xfrm>
          <a:prstGeom prst="rect">
            <a:avLst/>
          </a:prstGeom>
        </p:spPr>
        <p:txBody>
          <a:bodyPr/>
          <a:lstStyle/>
          <a:p>
            <a:fld id="{3D636C07-7E76-46D3-B86B-6AF7C60E533E}" type="datetimeFigureOut">
              <a:rPr lang="nl-NL" smtClean="0"/>
              <a:t>21-2-2023</a:t>
            </a:fld>
            <a:endParaRPr lang="nl-NL"/>
          </a:p>
        </p:txBody>
      </p:sp>
      <p:sp>
        <p:nvSpPr>
          <p:cNvPr id="8" name="Tijdelijke aanduiding voor voettekst 7"/>
          <p:cNvSpPr>
            <a:spLocks noGrp="1"/>
          </p:cNvSpPr>
          <p:nvPr>
            <p:ph type="ftr" sz="quarter" idx="11"/>
          </p:nvPr>
        </p:nvSpPr>
        <p:spPr>
          <a:xfrm>
            <a:off x="1738642" y="4767265"/>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4" y="4767265"/>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6" y="4641987"/>
            <a:ext cx="829797" cy="273844"/>
          </a:xfrm>
          <a:prstGeom prst="rect">
            <a:avLst/>
          </a:prstGeom>
        </p:spPr>
        <p:txBody>
          <a:bodyPr/>
          <a:lstStyle>
            <a:lvl1pPr>
              <a:defRPr>
                <a:solidFill>
                  <a:srgbClr val="FFFFFF"/>
                </a:solidFill>
              </a:defRPr>
            </a:lvl1pPr>
          </a:lstStyle>
          <a:p>
            <a:fld id="{A9096D49-DAE3-40DE-93E0-41688E0A5016}" type="slidenum">
              <a:rPr lang="nl-NL" smtClean="0"/>
              <a:t>‹#›</a:t>
            </a:fld>
            <a:endParaRPr lang="nl-NL"/>
          </a:p>
        </p:txBody>
      </p:sp>
      <p:sp>
        <p:nvSpPr>
          <p:cNvPr id="11" name="Titel 1"/>
          <p:cNvSpPr>
            <a:spLocks noGrp="1"/>
          </p:cNvSpPr>
          <p:nvPr>
            <p:ph type="title" hasCustomPrompt="1"/>
          </p:nvPr>
        </p:nvSpPr>
        <p:spPr>
          <a:xfrm>
            <a:off x="2645836"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2" name="Titel 1"/>
          <p:cNvSpPr>
            <a:spLocks noGrp="1"/>
          </p:cNvSpPr>
          <p:nvPr>
            <p:ph type="title" hasCustomPrompt="1"/>
          </p:nvPr>
        </p:nvSpPr>
        <p:spPr>
          <a:xfrm>
            <a:off x="2524366" y="206375"/>
            <a:ext cx="6162437" cy="857250"/>
          </a:xfrm>
        </p:spPr>
        <p:txBody>
          <a:bodyPr>
            <a:normAutofit/>
          </a:bodyPr>
          <a:lstStyle>
            <a:lvl1pPr>
              <a:defRPr sz="2800">
                <a:solidFill>
                  <a:schemeClr val="bg1"/>
                </a:solidFill>
              </a:defRPr>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2524365"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5664235" y="1200152"/>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2524365" y="4630341"/>
            <a:ext cx="4258325"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3737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20"/>
            <a:ext cx="7772400" cy="1102519"/>
          </a:xfrm>
        </p:spPr>
        <p:txBody>
          <a:bodyPr/>
          <a:lstStyle/>
          <a:p>
            <a:r>
              <a:rPr lang="nl-NL"/>
              <a:t>Klik om de stijl te bewerken</a:t>
            </a:r>
          </a:p>
        </p:txBody>
      </p:sp>
      <p:sp>
        <p:nvSpPr>
          <p:cNvPr id="3" name="Ond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a:xfrm>
            <a:off x="457200" y="4767264"/>
            <a:ext cx="2133600" cy="273844"/>
          </a:xfrm>
          <a:prstGeom prst="rect">
            <a:avLst/>
          </a:prstGeom>
        </p:spPr>
        <p:txBody>
          <a:bodyPr/>
          <a:lstStyle/>
          <a:p>
            <a:fld id="{3D636C07-7E76-46D3-B86B-6AF7C60E533E}" type="datetimeFigureOut">
              <a:rPr lang="nl-NL" smtClean="0"/>
              <a:t>21-2-2023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a:t>Klik om de tekststijl van het model te bewerken</a:t>
            </a:r>
          </a:p>
          <a:p>
            <a:pPr lvl="1"/>
            <a:r>
              <a:rPr lang="nl-NL" dirty="0"/>
              <a:t>Tweede niveau</a:t>
            </a:r>
          </a:p>
        </p:txBody>
      </p:sp>
      <p:sp>
        <p:nvSpPr>
          <p:cNvPr id="4" name="Tijdelijke aanduiding voor inhoud 3"/>
          <p:cNvSpPr>
            <a:spLocks noGrp="1"/>
          </p:cNvSpPr>
          <p:nvPr>
            <p:ph sz="half" idx="2"/>
          </p:nvPr>
        </p:nvSpPr>
        <p:spPr>
          <a:xfrm>
            <a:off x="4648200" y="1200151"/>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a:t>Klik om de tekststijl van het model te bewerken</a:t>
            </a:r>
          </a:p>
          <a:p>
            <a:pPr lvl="1"/>
            <a:r>
              <a:rPr lang="nl-NL" dirty="0"/>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1.jp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6"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4"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4"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www.keil.com/pack/doc/CMSIS/RTOS2/html/theory_of_operation.html"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hyperlink" Target="https://freertos.org/Documentation/161204_Mastering_the_FreeRTOS_Real_Time_Kernel-A_Hands-On_Tutorial_Guide.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m-software.github.io/CMSIS_5/RTOS2/html/rtos_api2.html#rtos_api2_functions"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deepbluembedded.com/stm32-arm-programming-tutorials/"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hyperlink" Target="https://community.arm.com/arm-community-blogs/b/architectures-and-processors-blog/posts/how-much-stack-memory-do-i-need-for-my-arm-cortex--m-applications" TargetMode="External"/><Relationship Id="rId5" Type="http://schemas.openxmlformats.org/officeDocument/2006/relationships/hyperlink" Target="https://www.keil.com/pack/doc/CMSIS/General/html/index.html" TargetMode="External"/><Relationship Id="rId4" Type="http://schemas.openxmlformats.org/officeDocument/2006/relationships/hyperlink" Target="https://embedded-lab.com/blog/stm32-tutorial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hyperlink" Target="https://arm-software.github.io/CMSIS_5/General/html/ind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hyperlink" Target="https://www.keil.com/pack/doc/CMSIS/RTOS2/html/genRTOS2IF.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m-software.github.io/CMSIS_5/RTOS2/html/index.html"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freertos.org/FAQMem.html"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freertos.org/Documentation/161204_Mastering_the_FreeRTOS_Real_Time_Kernel-A_Hands-On_Tutorial_Guide.pdf"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freertos.org/RTOS-task-states.html"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hyperlink" Target="https://freertos.org/Documentation/161204_Mastering_the_FreeRTOS_Real_Time_Kernel-A_Hands-On_Tutorial_Guid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45834" y="1065389"/>
            <a:ext cx="6108523" cy="642265"/>
          </a:xfrm>
        </p:spPr>
        <p:txBody>
          <a:bodyPr/>
          <a:lstStyle/>
          <a:p>
            <a:r>
              <a:rPr lang="nl-NL" dirty="0"/>
              <a:t>Embedded Systems: RTOS</a:t>
            </a:r>
            <a:endParaRPr lang="en-GB" dirty="0"/>
          </a:p>
        </p:txBody>
      </p:sp>
      <p:pic>
        <p:nvPicPr>
          <p:cNvPr id="4" name="Picture 3"/>
          <p:cNvPicPr>
            <a:picLocks noChangeAspect="1"/>
          </p:cNvPicPr>
          <p:nvPr/>
        </p:nvPicPr>
        <p:blipFill>
          <a:blip r:embed="rId3"/>
          <a:stretch>
            <a:fillRect/>
          </a:stretch>
        </p:blipFill>
        <p:spPr>
          <a:xfrm>
            <a:off x="2060076" y="2067694"/>
            <a:ext cx="2364275" cy="1474195"/>
          </a:xfrm>
          <a:prstGeom prst="rect">
            <a:avLst/>
          </a:prstGeom>
        </p:spPr>
      </p:pic>
      <p:pic>
        <p:nvPicPr>
          <p:cNvPr id="5" name="Picture 4"/>
          <p:cNvPicPr>
            <a:picLocks noChangeAspect="1"/>
          </p:cNvPicPr>
          <p:nvPr/>
        </p:nvPicPr>
        <p:blipFill>
          <a:blip r:embed="rId4"/>
          <a:stretch>
            <a:fillRect/>
          </a:stretch>
        </p:blipFill>
        <p:spPr>
          <a:xfrm>
            <a:off x="4697203" y="2164211"/>
            <a:ext cx="1912178" cy="1281159"/>
          </a:xfrm>
          <a:prstGeom prst="rect">
            <a:avLst/>
          </a:prstGeom>
        </p:spPr>
      </p:pic>
      <p:pic>
        <p:nvPicPr>
          <p:cNvPr id="3" name="Picture 2">
            <a:extLst>
              <a:ext uri="{FF2B5EF4-FFF2-40B4-BE49-F238E27FC236}">
                <a16:creationId xmlns:a16="http://schemas.microsoft.com/office/drawing/2014/main" id="{54CAA518-7F2B-AA43-AC14-2C25D5218D8B}"/>
              </a:ext>
            </a:extLst>
          </p:cNvPr>
          <p:cNvPicPr>
            <a:picLocks noChangeAspect="1"/>
          </p:cNvPicPr>
          <p:nvPr/>
        </p:nvPicPr>
        <p:blipFill>
          <a:blip r:embed="rId5"/>
          <a:stretch>
            <a:fillRect/>
          </a:stretch>
        </p:blipFill>
        <p:spPr>
          <a:xfrm>
            <a:off x="7155085" y="2166597"/>
            <a:ext cx="990600" cy="1295400"/>
          </a:xfrm>
          <a:prstGeom prst="rect">
            <a:avLst/>
          </a:prstGeom>
        </p:spPr>
      </p:pic>
    </p:spTree>
    <p:extLst>
      <p:ext uri="{BB962C8B-B14F-4D97-AF65-F5344CB8AC3E}">
        <p14:creationId xmlns:p14="http://schemas.microsoft.com/office/powerpoint/2010/main" val="361063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 main flow (CMSIS-RTOS2)</a:t>
            </a:r>
          </a:p>
        </p:txBody>
      </p:sp>
      <p:sp>
        <p:nvSpPr>
          <p:cNvPr id="3" name="TextBox 2">
            <a:extLst>
              <a:ext uri="{FF2B5EF4-FFF2-40B4-BE49-F238E27FC236}">
                <a16:creationId xmlns:a16="http://schemas.microsoft.com/office/drawing/2014/main" id="{8E55D155-AAFD-E941-A2D3-7B1D453207F9}"/>
              </a:ext>
            </a:extLst>
          </p:cNvPr>
          <p:cNvSpPr txBox="1"/>
          <p:nvPr/>
        </p:nvSpPr>
        <p:spPr>
          <a:xfrm>
            <a:off x="611560" y="1063625"/>
            <a:ext cx="7560840" cy="2308324"/>
          </a:xfrm>
          <a:prstGeom prst="rect">
            <a:avLst/>
          </a:prstGeom>
          <a:solidFill>
            <a:schemeClr val="bg1">
              <a:lumMod val="75000"/>
            </a:schemeClr>
          </a:solidFill>
        </p:spPr>
        <p:txBody>
          <a:bodyPr wrap="square" rtlCol="0">
            <a:spAutoFit/>
          </a:bodyPr>
          <a:lstStyle/>
          <a:p>
            <a:r>
              <a:rPr lang="en-US" sz="1200" dirty="0">
                <a:latin typeface="Courier" pitchFamily="2" charset="0"/>
              </a:rPr>
              <a:t>#include "</a:t>
            </a:r>
            <a:r>
              <a:rPr lang="en-US" sz="1200" dirty="0" err="1">
                <a:latin typeface="Courier" pitchFamily="2" charset="0"/>
              </a:rPr>
              <a:t>cmsis_os.h</a:t>
            </a:r>
            <a:r>
              <a:rPr lang="en-US" sz="1200" dirty="0">
                <a:latin typeface="Courier" pitchFamily="2" charset="0"/>
              </a:rPr>
              <a:t>"</a:t>
            </a:r>
          </a:p>
          <a:p>
            <a:r>
              <a:rPr lang="en-US" sz="1200" dirty="0">
                <a:latin typeface="Courier" pitchFamily="2" charset="0"/>
              </a:rPr>
              <a:t>…</a:t>
            </a:r>
          </a:p>
          <a:p>
            <a:r>
              <a:rPr lang="en-US" sz="1200" dirty="0" err="1">
                <a:latin typeface="Courier" pitchFamily="2" charset="0"/>
              </a:rPr>
              <a:t>osKernelInitialize</a:t>
            </a:r>
            <a:r>
              <a:rPr lang="en-US" sz="1200" dirty="0">
                <a:latin typeface="Courier" pitchFamily="2" charset="0"/>
              </a:rPr>
              <a:t>();</a:t>
            </a:r>
          </a:p>
          <a:p>
            <a:r>
              <a:rPr lang="en-US" sz="1200" dirty="0">
                <a:latin typeface="Courier" pitchFamily="2" charset="0"/>
              </a:rPr>
              <a:t>…</a:t>
            </a:r>
          </a:p>
          <a:p>
            <a:r>
              <a:rPr lang="en-US" sz="1200" dirty="0" err="1">
                <a:latin typeface="Courier" pitchFamily="2" charset="0"/>
              </a:rPr>
              <a:t>defaultTaskHandle</a:t>
            </a:r>
            <a:r>
              <a:rPr lang="en-US" sz="1200" dirty="0">
                <a:latin typeface="Courier" pitchFamily="2" charset="0"/>
              </a:rPr>
              <a:t> = </a:t>
            </a:r>
            <a:r>
              <a:rPr lang="en-US" sz="1200" dirty="0" err="1">
                <a:latin typeface="Courier" pitchFamily="2" charset="0"/>
              </a:rPr>
              <a:t>osThreadNew</a:t>
            </a:r>
            <a:r>
              <a:rPr lang="en-US" sz="1200" dirty="0">
                <a:latin typeface="Courier" pitchFamily="2" charset="0"/>
              </a:rPr>
              <a:t>(</a:t>
            </a:r>
            <a:r>
              <a:rPr lang="en-US" sz="1200" dirty="0" err="1">
                <a:latin typeface="Courier" pitchFamily="2" charset="0"/>
              </a:rPr>
              <a:t>StartDefaultTask</a:t>
            </a:r>
            <a:r>
              <a:rPr lang="en-US" sz="1200" dirty="0">
                <a:latin typeface="Courier" pitchFamily="2" charset="0"/>
              </a:rPr>
              <a:t>, &amp;argument, &amp;</a:t>
            </a:r>
            <a:r>
              <a:rPr lang="en-US" sz="1200" dirty="0" err="1">
                <a:latin typeface="Courier" pitchFamily="2" charset="0"/>
              </a:rPr>
              <a:t>defaultTask_attributes</a:t>
            </a:r>
            <a:r>
              <a:rPr lang="en-US" sz="1200" dirty="0">
                <a:latin typeface="Courier" pitchFamily="2" charset="0"/>
              </a:rPr>
              <a:t>);</a:t>
            </a:r>
          </a:p>
          <a:p>
            <a:r>
              <a:rPr lang="en-US" sz="1200" dirty="0">
                <a:latin typeface="Courier" pitchFamily="2" charset="0"/>
              </a:rPr>
              <a:t>…</a:t>
            </a:r>
          </a:p>
          <a:p>
            <a:r>
              <a:rPr lang="en-US" sz="1200" dirty="0" err="1">
                <a:latin typeface="Courier" pitchFamily="2" charset="0"/>
              </a:rPr>
              <a:t>osKernelStart</a:t>
            </a:r>
            <a:r>
              <a:rPr lang="en-US" sz="1200" dirty="0">
                <a:latin typeface="Courier" pitchFamily="2" charset="0"/>
              </a:rPr>
              <a:t>();</a:t>
            </a:r>
          </a:p>
          <a:p>
            <a:r>
              <a:rPr lang="en-US" sz="1200" dirty="0">
                <a:latin typeface="Courier" pitchFamily="2" charset="0"/>
              </a:rPr>
              <a:t>/* We should never get here as control is now taken by the scheduler */</a:t>
            </a:r>
          </a:p>
          <a:p>
            <a:endParaRPr lang="en-US" dirty="0"/>
          </a:p>
          <a:p>
            <a:endParaRPr lang="en-US" dirty="0"/>
          </a:p>
        </p:txBody>
      </p:sp>
      <p:sp>
        <p:nvSpPr>
          <p:cNvPr id="7" name="TextBox 6">
            <a:extLst>
              <a:ext uri="{FF2B5EF4-FFF2-40B4-BE49-F238E27FC236}">
                <a16:creationId xmlns:a16="http://schemas.microsoft.com/office/drawing/2014/main" id="{64809910-5B3A-484E-8D42-9EF2124B8E86}"/>
              </a:ext>
            </a:extLst>
          </p:cNvPr>
          <p:cNvSpPr txBox="1"/>
          <p:nvPr/>
        </p:nvSpPr>
        <p:spPr>
          <a:xfrm rot="21251451">
            <a:off x="1412057" y="3175283"/>
            <a:ext cx="7364698" cy="1323439"/>
          </a:xfrm>
          <a:prstGeom prst="rect">
            <a:avLst/>
          </a:prstGeom>
          <a:solidFill>
            <a:srgbClr val="FFFF00">
              <a:alpha val="57000"/>
            </a:srgbClr>
          </a:solidFill>
        </p:spPr>
        <p:txBody>
          <a:bodyPr wrap="square" rtlCol="0">
            <a:spAutoFit/>
          </a:bodyPr>
          <a:lstStyle/>
          <a:p>
            <a:r>
              <a:rPr lang="en-US" sz="1600" b="1" i="1" dirty="0"/>
              <a:t>Notes:</a:t>
            </a:r>
          </a:p>
          <a:p>
            <a:pPr marL="285750" indent="-285750">
              <a:buFont typeface="Arial" panose="020B0604020202020204" pitchFamily="34" charset="0"/>
              <a:buChar char="•"/>
            </a:pPr>
            <a:r>
              <a:rPr lang="en-US" sz="1600" dirty="0" err="1"/>
              <a:t>osThreadNew</a:t>
            </a:r>
            <a:r>
              <a:rPr lang="en-US" sz="1600" dirty="0"/>
              <a:t>() can be called before </a:t>
            </a:r>
            <a:r>
              <a:rPr lang="en-US" sz="1600" dirty="0" err="1"/>
              <a:t>osKernelStart</a:t>
            </a:r>
            <a:r>
              <a:rPr lang="en-US" sz="1600" dirty="0"/>
              <a:t>() (as in this example) but also after </a:t>
            </a:r>
            <a:r>
              <a:rPr lang="en-US" sz="1600" dirty="0" err="1"/>
              <a:t>osKernelStart</a:t>
            </a:r>
            <a:r>
              <a:rPr lang="en-US" sz="1600" dirty="0"/>
              <a:t>() from a task context.</a:t>
            </a:r>
          </a:p>
          <a:p>
            <a:pPr marL="285750" indent="-285750">
              <a:buFont typeface="Arial" panose="020B0604020202020204" pitchFamily="34" charset="0"/>
              <a:buChar char="•"/>
            </a:pPr>
            <a:r>
              <a:rPr lang="en-US" sz="1600" dirty="0"/>
              <a:t>Often a task runs a for(;;) loop, but if a task ends, use </a:t>
            </a:r>
            <a:r>
              <a:rPr lang="en-US" sz="1600" dirty="0" err="1"/>
              <a:t>osThreadExit</a:t>
            </a:r>
            <a:r>
              <a:rPr lang="en-US" sz="1600" dirty="0"/>
              <a:t>() to free resources, otherwise other tasks will not run anymore!</a:t>
            </a:r>
          </a:p>
        </p:txBody>
      </p:sp>
    </p:spTree>
    <p:extLst>
      <p:ext uri="{BB962C8B-B14F-4D97-AF65-F5344CB8AC3E}">
        <p14:creationId xmlns:p14="http://schemas.microsoft.com/office/powerpoint/2010/main" val="197189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tasks and interrupts</a:t>
            </a:r>
          </a:p>
        </p:txBody>
      </p:sp>
      <p:sp>
        <p:nvSpPr>
          <p:cNvPr id="7" name="TextBox 6">
            <a:extLst>
              <a:ext uri="{FF2B5EF4-FFF2-40B4-BE49-F238E27FC236}">
                <a16:creationId xmlns:a16="http://schemas.microsoft.com/office/drawing/2014/main" id="{A8D91771-CB2C-D447-A269-9F0D1630D9CD}"/>
              </a:ext>
            </a:extLst>
          </p:cNvPr>
          <p:cNvSpPr txBox="1"/>
          <p:nvPr/>
        </p:nvSpPr>
        <p:spPr>
          <a:xfrm>
            <a:off x="467544" y="4318066"/>
            <a:ext cx="8229600" cy="646331"/>
          </a:xfrm>
          <a:prstGeom prst="rect">
            <a:avLst/>
          </a:prstGeom>
          <a:noFill/>
        </p:spPr>
        <p:txBody>
          <a:bodyPr wrap="square" rtlCol="0">
            <a:spAutoFit/>
          </a:bodyPr>
          <a:lstStyle/>
          <a:p>
            <a:r>
              <a:rPr lang="en-US" sz="1200" dirty="0"/>
              <a:t>From </a:t>
            </a:r>
            <a:r>
              <a:rPr lang="en-US" sz="1200" dirty="0">
                <a:hlinkClick r:id="rId3"/>
              </a:rPr>
              <a:t>https://www.keil.com/pack/doc/CMSIS/RTOS2/html/theory_of_operation.html</a:t>
            </a:r>
            <a:r>
              <a:rPr lang="en-US" sz="1200" dirty="0"/>
              <a:t> and From </a:t>
            </a:r>
            <a:r>
              <a:rPr lang="en-US" sz="1200" dirty="0">
                <a:hlinkClick r:id="rId4"/>
              </a:rPr>
              <a:t>https://freertos.org/Documentation/161204_Mastering_the_FreeRTOS_Real_Time_Kernel-A_Hands-On_Tutorial_Guide.pdf</a:t>
            </a:r>
            <a:endParaRPr lang="en-US" sz="1200" dirty="0"/>
          </a:p>
          <a:p>
            <a:endParaRPr lang="en-US" sz="1200" dirty="0"/>
          </a:p>
        </p:txBody>
      </p:sp>
      <p:sp>
        <p:nvSpPr>
          <p:cNvPr id="8" name="TextBox 7">
            <a:extLst>
              <a:ext uri="{FF2B5EF4-FFF2-40B4-BE49-F238E27FC236}">
                <a16:creationId xmlns:a16="http://schemas.microsoft.com/office/drawing/2014/main" id="{AC1BEB8B-1D21-AB48-A85D-BCD2E10DFE48}"/>
              </a:ext>
            </a:extLst>
          </p:cNvPr>
          <p:cNvSpPr txBox="1"/>
          <p:nvPr/>
        </p:nvSpPr>
        <p:spPr>
          <a:xfrm>
            <a:off x="6232099" y="1263170"/>
            <a:ext cx="2804397" cy="1846659"/>
          </a:xfrm>
          <a:prstGeom prst="rect">
            <a:avLst/>
          </a:prstGeom>
          <a:solidFill>
            <a:srgbClr val="FFFF00">
              <a:alpha val="57000"/>
            </a:srgbClr>
          </a:solidFill>
        </p:spPr>
        <p:txBody>
          <a:bodyPr wrap="square" rtlCol="0">
            <a:spAutoFit/>
          </a:bodyPr>
          <a:lstStyle/>
          <a:p>
            <a:r>
              <a:rPr lang="en-US" sz="1600" b="1" i="1" dirty="0"/>
              <a:t>Note:</a:t>
            </a:r>
          </a:p>
          <a:p>
            <a:r>
              <a:rPr lang="en-US" sz="1600" dirty="0"/>
              <a:t>Tasks will only run when there are no ISRs running, so the lowest priority interrupt will interrupt the highest priority task, and there is no way for a task to pre-empt an ISR.</a:t>
            </a:r>
          </a:p>
        </p:txBody>
      </p:sp>
      <p:pic>
        <p:nvPicPr>
          <p:cNvPr id="4" name="Picture 3">
            <a:extLst>
              <a:ext uri="{FF2B5EF4-FFF2-40B4-BE49-F238E27FC236}">
                <a16:creationId xmlns:a16="http://schemas.microsoft.com/office/drawing/2014/main" id="{05481D9B-86B7-894E-B440-2311BDFEDC41}"/>
              </a:ext>
            </a:extLst>
          </p:cNvPr>
          <p:cNvPicPr>
            <a:picLocks noChangeAspect="1"/>
          </p:cNvPicPr>
          <p:nvPr/>
        </p:nvPicPr>
        <p:blipFill>
          <a:blip r:embed="rId5"/>
          <a:stretch>
            <a:fillRect/>
          </a:stretch>
        </p:blipFill>
        <p:spPr>
          <a:xfrm>
            <a:off x="482884" y="1203598"/>
            <a:ext cx="5549337" cy="2942588"/>
          </a:xfrm>
          <a:prstGeom prst="rect">
            <a:avLst/>
          </a:prstGeom>
        </p:spPr>
      </p:pic>
    </p:spTree>
    <p:extLst>
      <p:ext uri="{BB962C8B-B14F-4D97-AF65-F5344CB8AC3E}">
        <p14:creationId xmlns:p14="http://schemas.microsoft.com/office/powerpoint/2010/main" val="182516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normAutofit fontScale="90000"/>
          </a:bodyPr>
          <a:lstStyle/>
          <a:p>
            <a:pPr algn="l"/>
            <a:r>
              <a:rPr lang="en-GB" dirty="0"/>
              <a:t>Communication  / synchronisation between tasks</a:t>
            </a:r>
          </a:p>
        </p:txBody>
      </p:sp>
      <p:sp>
        <p:nvSpPr>
          <p:cNvPr id="8" name="TextBox 7">
            <a:extLst>
              <a:ext uri="{FF2B5EF4-FFF2-40B4-BE49-F238E27FC236}">
                <a16:creationId xmlns:a16="http://schemas.microsoft.com/office/drawing/2014/main" id="{AC1BEB8B-1D21-AB48-A85D-BCD2E10DFE48}"/>
              </a:ext>
            </a:extLst>
          </p:cNvPr>
          <p:cNvSpPr txBox="1"/>
          <p:nvPr/>
        </p:nvSpPr>
        <p:spPr>
          <a:xfrm>
            <a:off x="1025860" y="3003798"/>
            <a:ext cx="7092280" cy="584775"/>
          </a:xfrm>
          <a:prstGeom prst="rect">
            <a:avLst/>
          </a:prstGeom>
          <a:solidFill>
            <a:srgbClr val="FFC000">
              <a:alpha val="57000"/>
            </a:srgbClr>
          </a:solidFill>
        </p:spPr>
        <p:txBody>
          <a:bodyPr wrap="square" rtlCol="0">
            <a:spAutoFit/>
          </a:bodyPr>
          <a:lstStyle/>
          <a:p>
            <a:r>
              <a:rPr lang="en-US" sz="1600" b="1" i="1" dirty="0"/>
              <a:t>Discussion:</a:t>
            </a:r>
          </a:p>
          <a:p>
            <a:r>
              <a:rPr lang="en-US" sz="1600" dirty="0"/>
              <a:t>What is the purpose of each of these communication / synchronization techniques?</a:t>
            </a:r>
          </a:p>
        </p:txBody>
      </p:sp>
      <p:sp>
        <p:nvSpPr>
          <p:cNvPr id="3" name="TextBox 2">
            <a:extLst>
              <a:ext uri="{FF2B5EF4-FFF2-40B4-BE49-F238E27FC236}">
                <a16:creationId xmlns:a16="http://schemas.microsoft.com/office/drawing/2014/main" id="{17864815-BFD0-CD48-9068-B1E408C67586}"/>
              </a:ext>
            </a:extLst>
          </p:cNvPr>
          <p:cNvSpPr txBox="1"/>
          <p:nvPr/>
        </p:nvSpPr>
        <p:spPr>
          <a:xfrm>
            <a:off x="651479" y="1197090"/>
            <a:ext cx="511256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Memory pools</a:t>
            </a:r>
          </a:p>
          <a:p>
            <a:pPr marL="285750" indent="-285750">
              <a:buFont typeface="Arial" panose="020B0604020202020204" pitchFamily="34" charset="0"/>
              <a:buChar char="•"/>
            </a:pPr>
            <a:r>
              <a:rPr lang="en-US" sz="2000" dirty="0"/>
              <a:t>Message queues</a:t>
            </a:r>
          </a:p>
          <a:p>
            <a:pPr marL="285750" indent="-285750">
              <a:buFont typeface="Arial" panose="020B0604020202020204" pitchFamily="34" charset="0"/>
              <a:buChar char="•"/>
            </a:pPr>
            <a:r>
              <a:rPr lang="en-US" sz="2000" dirty="0"/>
              <a:t>Semaphores</a:t>
            </a:r>
          </a:p>
          <a:p>
            <a:pPr marL="285750" indent="-285750">
              <a:buFont typeface="Arial" panose="020B0604020202020204" pitchFamily="34" charset="0"/>
              <a:buChar char="•"/>
            </a:pPr>
            <a:r>
              <a:rPr lang="en-US" sz="2000" dirty="0"/>
              <a:t>Mutexes (not from ISR)</a:t>
            </a:r>
          </a:p>
        </p:txBody>
      </p:sp>
      <p:sp>
        <p:nvSpPr>
          <p:cNvPr id="9" name="TextBox 8">
            <a:extLst>
              <a:ext uri="{FF2B5EF4-FFF2-40B4-BE49-F238E27FC236}">
                <a16:creationId xmlns:a16="http://schemas.microsoft.com/office/drawing/2014/main" id="{83DEAE60-D70E-4645-A278-6D1432464779}"/>
              </a:ext>
            </a:extLst>
          </p:cNvPr>
          <p:cNvSpPr txBox="1"/>
          <p:nvPr/>
        </p:nvSpPr>
        <p:spPr>
          <a:xfrm>
            <a:off x="467544" y="4318066"/>
            <a:ext cx="8229600" cy="276999"/>
          </a:xfrm>
          <a:prstGeom prst="rect">
            <a:avLst/>
          </a:prstGeom>
          <a:noFill/>
        </p:spPr>
        <p:txBody>
          <a:bodyPr wrap="square" rtlCol="0">
            <a:spAutoFit/>
          </a:bodyPr>
          <a:lstStyle/>
          <a:p>
            <a:r>
              <a:rPr lang="en-US" sz="1200" dirty="0"/>
              <a:t>From </a:t>
            </a:r>
            <a:r>
              <a:rPr lang="en-US" sz="1200" dirty="0">
                <a:hlinkClick r:id="rId3"/>
              </a:rPr>
              <a:t>https://arm-software.github.io/CMSIS_5/RTOS2/html/rtos_api2.html#rtos_api2_functions</a:t>
            </a:r>
            <a:endParaRPr lang="en-US" sz="1200" dirty="0"/>
          </a:p>
        </p:txBody>
      </p:sp>
    </p:spTree>
    <p:extLst>
      <p:ext uri="{BB962C8B-B14F-4D97-AF65-F5344CB8AC3E}">
        <p14:creationId xmlns:p14="http://schemas.microsoft.com/office/powerpoint/2010/main" val="255970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normAutofit/>
          </a:bodyPr>
          <a:lstStyle/>
          <a:p>
            <a:r>
              <a:rPr lang="en-GB" dirty="0"/>
              <a:t>And last but not least: UI task</a:t>
            </a:r>
            <a:br>
              <a:rPr lang="en-GB" dirty="0"/>
            </a:br>
            <a:r>
              <a:rPr lang="en-US" sz="2000" dirty="0" err="1"/>
              <a:t>HAL_UART_Transmit</a:t>
            </a:r>
            <a:r>
              <a:rPr lang="en-US" sz="2000" dirty="0"/>
              <a:t>() and </a:t>
            </a:r>
            <a:r>
              <a:rPr lang="en-US" sz="2000" dirty="0" err="1"/>
              <a:t>HAL_UART_Receive</a:t>
            </a:r>
            <a:r>
              <a:rPr lang="en-US" sz="2000" dirty="0"/>
              <a:t>()</a:t>
            </a:r>
            <a:endParaRPr lang="en-GB" sz="2000" dirty="0"/>
          </a:p>
        </p:txBody>
      </p:sp>
      <p:sp>
        <p:nvSpPr>
          <p:cNvPr id="7" name="TextBox 6">
            <a:extLst>
              <a:ext uri="{FF2B5EF4-FFF2-40B4-BE49-F238E27FC236}">
                <a16:creationId xmlns:a16="http://schemas.microsoft.com/office/drawing/2014/main" id="{64809910-5B3A-484E-8D42-9EF2124B8E86}"/>
              </a:ext>
            </a:extLst>
          </p:cNvPr>
          <p:cNvSpPr txBox="1"/>
          <p:nvPr/>
        </p:nvSpPr>
        <p:spPr>
          <a:xfrm>
            <a:off x="1427913" y="3507879"/>
            <a:ext cx="6288174" cy="1354217"/>
          </a:xfrm>
          <a:prstGeom prst="rect">
            <a:avLst/>
          </a:prstGeom>
          <a:solidFill>
            <a:srgbClr val="FFFF00">
              <a:alpha val="57000"/>
            </a:srgbClr>
          </a:solidFill>
        </p:spPr>
        <p:txBody>
          <a:bodyPr wrap="square" rtlCol="0">
            <a:spAutoFit/>
          </a:bodyPr>
          <a:lstStyle/>
          <a:p>
            <a:r>
              <a:rPr lang="en-US" sz="1600" b="1" i="1" dirty="0"/>
              <a:t>Note:</a:t>
            </a:r>
          </a:p>
          <a:p>
            <a:r>
              <a:rPr lang="en-US" sz="1600" dirty="0"/>
              <a:t>Use </a:t>
            </a:r>
            <a:r>
              <a:rPr lang="en-US" sz="1600" dirty="0" err="1"/>
              <a:t>xPortGetFreeHeapSize</a:t>
            </a:r>
            <a:r>
              <a:rPr lang="en-US" sz="1600" dirty="0"/>
              <a:t>() and  </a:t>
            </a:r>
            <a:r>
              <a:rPr lang="en-US" sz="1600" dirty="0" err="1"/>
              <a:t>uxTaskGetStackHighWaterMark</a:t>
            </a:r>
            <a:r>
              <a:rPr lang="en-US" sz="1600" dirty="0"/>
              <a:t>(</a:t>
            </a:r>
            <a:r>
              <a:rPr lang="en-US" sz="1600" dirty="0" err="1"/>
              <a:t>TaskHandle_t</a:t>
            </a:r>
            <a:r>
              <a:rPr lang="en-US" sz="1600" dirty="0"/>
              <a:t> </a:t>
            </a:r>
            <a:r>
              <a:rPr lang="en-US" sz="1600" dirty="0" err="1"/>
              <a:t>xTask</a:t>
            </a:r>
            <a:r>
              <a:rPr lang="en-US" sz="1600" dirty="0"/>
              <a:t>) to check the free heap size (bytes) and the free stack size (words).</a:t>
            </a:r>
          </a:p>
          <a:p>
            <a:r>
              <a:rPr lang="en-US" sz="1600" dirty="0"/>
              <a:t>See Speaker Notes for more details!</a:t>
            </a:r>
          </a:p>
        </p:txBody>
      </p:sp>
      <p:sp>
        <p:nvSpPr>
          <p:cNvPr id="5" name="TextBox 4">
            <a:extLst>
              <a:ext uri="{FF2B5EF4-FFF2-40B4-BE49-F238E27FC236}">
                <a16:creationId xmlns:a16="http://schemas.microsoft.com/office/drawing/2014/main" id="{0C33D499-18D3-D743-AEBD-87DF306DE3A3}"/>
              </a:ext>
            </a:extLst>
          </p:cNvPr>
          <p:cNvSpPr txBox="1"/>
          <p:nvPr/>
        </p:nvSpPr>
        <p:spPr>
          <a:xfrm>
            <a:off x="539552" y="1131590"/>
            <a:ext cx="7776864"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Typically you want a separate UI task doing serial input and output.</a:t>
            </a:r>
          </a:p>
          <a:p>
            <a:pPr marL="285750" indent="-285750">
              <a:buFont typeface="Arial" panose="020B0604020202020204" pitchFamily="34" charset="0"/>
              <a:buChar char="•"/>
            </a:pPr>
            <a:r>
              <a:rPr lang="en-US" sz="1400" dirty="0"/>
              <a:t>When  </a:t>
            </a:r>
            <a:r>
              <a:rPr lang="en-US" sz="1400" dirty="0" err="1"/>
              <a:t>HAL_UART_Transmit</a:t>
            </a:r>
            <a:r>
              <a:rPr lang="en-US" sz="1400" dirty="0"/>
              <a:t>() and </a:t>
            </a:r>
            <a:r>
              <a:rPr lang="en-US" sz="1400" dirty="0" err="1"/>
              <a:t>HAL_UART_Receive</a:t>
            </a:r>
            <a:r>
              <a:rPr lang="en-US" sz="1400" dirty="0"/>
              <a:t>() with large buffers are used in a separate task there are some attention points:</a:t>
            </a:r>
          </a:p>
          <a:p>
            <a:pPr marL="742950" lvl="1" indent="-285750">
              <a:buFont typeface="Arial" panose="020B0604020202020204" pitchFamily="34" charset="0"/>
              <a:buChar char="•"/>
            </a:pPr>
            <a:r>
              <a:rPr lang="en-US" sz="1400" dirty="0" err="1"/>
              <a:t>HAL_UART_Transmit</a:t>
            </a:r>
            <a:r>
              <a:rPr lang="en-US" sz="1400" dirty="0"/>
              <a:t>() and </a:t>
            </a:r>
            <a:r>
              <a:rPr lang="en-US" sz="1400" dirty="0" err="1"/>
              <a:t>HAL_UART_Receive</a:t>
            </a:r>
            <a:r>
              <a:rPr lang="en-US" sz="1400" dirty="0"/>
              <a:t>() are blocking functions, although </a:t>
            </a:r>
            <a:r>
              <a:rPr lang="en-US" sz="1400" dirty="0" err="1"/>
              <a:t>HAL_UART_Receive</a:t>
            </a:r>
            <a:r>
              <a:rPr lang="en-US" sz="1400" dirty="0"/>
              <a:t>() can be used with timeout set to 0.</a:t>
            </a:r>
          </a:p>
          <a:p>
            <a:pPr marL="742950" lvl="1" indent="-285750">
              <a:buFont typeface="Arial" panose="020B0604020202020204" pitchFamily="34" charset="0"/>
              <a:buChar char="•"/>
            </a:pPr>
            <a:r>
              <a:rPr lang="en-US" sz="1400" dirty="0"/>
              <a:t>Do not use from interrupt handler, only for debugging!</a:t>
            </a:r>
          </a:p>
          <a:p>
            <a:pPr marL="742950" lvl="1" indent="-285750">
              <a:buFont typeface="Arial" panose="020B0604020202020204" pitchFamily="34" charset="0"/>
              <a:buChar char="•"/>
            </a:pPr>
            <a:r>
              <a:rPr lang="en-US" sz="1400" dirty="0"/>
              <a:t>Make sure your stack and heap size are large enough.</a:t>
            </a:r>
          </a:p>
          <a:p>
            <a:pPr marL="742950" lvl="1" indent="-285750">
              <a:buFont typeface="Arial" panose="020B0604020202020204" pitchFamily="34" charset="0"/>
              <a:buChar char="•"/>
            </a:pPr>
            <a:r>
              <a:rPr lang="en-US" sz="1400" dirty="0"/>
              <a:t>The UART hardware can only store one character, so when the the UI task is not running an overrun error can occur. See next slide.</a:t>
            </a:r>
          </a:p>
          <a:p>
            <a:pPr marL="742950" lvl="1" indent="-285750">
              <a:buFont typeface="Arial" panose="020B0604020202020204" pitchFamily="34" charset="0"/>
              <a:buChar char="•"/>
            </a:pPr>
            <a:r>
              <a:rPr lang="en-US" sz="1400" dirty="0"/>
              <a:t>There are also interrupt and DMA versions of </a:t>
            </a:r>
            <a:r>
              <a:rPr lang="en-US" sz="1400" dirty="0" err="1"/>
              <a:t>HAL_UART_Transmit</a:t>
            </a:r>
            <a:r>
              <a:rPr lang="en-US" sz="1400" dirty="0"/>
              <a:t>() and </a:t>
            </a:r>
            <a:r>
              <a:rPr lang="en-US" sz="1400" dirty="0" err="1"/>
              <a:t>HAL_UART_Receive</a:t>
            </a:r>
            <a:r>
              <a:rPr lang="en-US" sz="1400" dirty="0"/>
              <a:t>().</a:t>
            </a:r>
            <a:endParaRPr lang="en-US" dirty="0"/>
          </a:p>
        </p:txBody>
      </p:sp>
    </p:spTree>
    <p:extLst>
      <p:ext uri="{BB962C8B-B14F-4D97-AF65-F5344CB8AC3E}">
        <p14:creationId xmlns:p14="http://schemas.microsoft.com/office/powerpoint/2010/main" val="19338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normAutofit/>
          </a:bodyPr>
          <a:lstStyle/>
          <a:p>
            <a:r>
              <a:rPr lang="en-GB" dirty="0"/>
              <a:t>UI task</a:t>
            </a:r>
            <a:br>
              <a:rPr lang="en-GB" dirty="0"/>
            </a:br>
            <a:r>
              <a:rPr lang="nl-NL" sz="2000" dirty="0"/>
              <a:t>Code </a:t>
            </a:r>
            <a:r>
              <a:rPr lang="nl-NL" sz="2000" dirty="0" err="1"/>
              <a:t>example</a:t>
            </a:r>
            <a:r>
              <a:rPr lang="nl-NL" sz="2000" dirty="0"/>
              <a:t> (</a:t>
            </a:r>
            <a:r>
              <a:rPr lang="nl-NL" sz="2000" dirty="0" err="1"/>
              <a:t>adapt</a:t>
            </a:r>
            <a:r>
              <a:rPr lang="nl-NL" sz="2000" dirty="0"/>
              <a:t> </a:t>
            </a:r>
            <a:r>
              <a:rPr lang="nl-NL" sz="2000" dirty="0" err="1"/>
              <a:t>to</a:t>
            </a:r>
            <a:r>
              <a:rPr lang="nl-NL" sz="2000" dirty="0"/>
              <a:t> </a:t>
            </a:r>
            <a:r>
              <a:rPr lang="nl-NL" sz="2000" dirty="0" err="1"/>
              <a:t>your</a:t>
            </a:r>
            <a:r>
              <a:rPr lang="nl-NL" sz="2000" dirty="0"/>
              <a:t> </a:t>
            </a:r>
            <a:r>
              <a:rPr lang="nl-NL" sz="2000" dirty="0" err="1"/>
              <a:t>needs</a:t>
            </a:r>
            <a:r>
              <a:rPr lang="nl-NL" sz="2000" dirty="0"/>
              <a:t>)</a:t>
            </a:r>
            <a:endParaRPr lang="en-GB" sz="2000" dirty="0"/>
          </a:p>
        </p:txBody>
      </p:sp>
      <p:sp>
        <p:nvSpPr>
          <p:cNvPr id="3" name="TextBox 2">
            <a:extLst>
              <a:ext uri="{FF2B5EF4-FFF2-40B4-BE49-F238E27FC236}">
                <a16:creationId xmlns:a16="http://schemas.microsoft.com/office/drawing/2014/main" id="{8E55D155-AAFD-E941-A2D3-7B1D453207F9}"/>
              </a:ext>
            </a:extLst>
          </p:cNvPr>
          <p:cNvSpPr txBox="1"/>
          <p:nvPr/>
        </p:nvSpPr>
        <p:spPr>
          <a:xfrm>
            <a:off x="611560" y="1063625"/>
            <a:ext cx="7992888" cy="646331"/>
          </a:xfrm>
          <a:prstGeom prst="rect">
            <a:avLst/>
          </a:prstGeom>
          <a:solidFill>
            <a:schemeClr val="bg1">
              <a:lumMod val="75000"/>
            </a:schemeClr>
          </a:solidFill>
        </p:spPr>
        <p:txBody>
          <a:bodyPr wrap="square" rtlCol="0">
            <a:spAutoFit/>
          </a:bodyPr>
          <a:lstStyle/>
          <a:p>
            <a:r>
              <a:rPr lang="en-US" sz="1200" dirty="0">
                <a:latin typeface="Courier" pitchFamily="2" charset="0"/>
              </a:rPr>
              <a:t>char </a:t>
            </a:r>
            <a:r>
              <a:rPr lang="en-US" sz="1200" dirty="0" err="1">
                <a:latin typeface="Courier" pitchFamily="2" charset="0"/>
              </a:rPr>
              <a:t>txBuf</a:t>
            </a:r>
            <a:r>
              <a:rPr lang="en-US" sz="1200" dirty="0">
                <a:latin typeface="Courier" pitchFamily="2" charset="0"/>
              </a:rPr>
              <a:t>[80];</a:t>
            </a:r>
          </a:p>
          <a:p>
            <a:r>
              <a:rPr lang="en-US" sz="1200" dirty="0" err="1">
                <a:latin typeface="Courier" pitchFamily="2" charset="0"/>
              </a:rPr>
              <a:t>snprintf</a:t>
            </a:r>
            <a:r>
              <a:rPr lang="en-US" sz="1200" dirty="0">
                <a:latin typeface="Courier" pitchFamily="2" charset="0"/>
              </a:rPr>
              <a:t>(</a:t>
            </a:r>
            <a:r>
              <a:rPr lang="en-US" sz="1200" dirty="0" err="1">
                <a:latin typeface="Courier" pitchFamily="2" charset="0"/>
              </a:rPr>
              <a:t>txBuf</a:t>
            </a:r>
            <a:r>
              <a:rPr lang="en-US" sz="1200" dirty="0">
                <a:latin typeface="Courier" pitchFamily="2" charset="0"/>
              </a:rPr>
              <a:t>, 80, "In UI thread, </a:t>
            </a:r>
            <a:r>
              <a:rPr lang="en-US" sz="1200" dirty="0" err="1">
                <a:latin typeface="Courier" pitchFamily="2" charset="0"/>
              </a:rPr>
              <a:t>sensorValue</a:t>
            </a:r>
            <a:r>
              <a:rPr lang="en-US" sz="1200" dirty="0">
                <a:latin typeface="Courier" pitchFamily="2" charset="0"/>
              </a:rPr>
              <a:t>: %d\n", </a:t>
            </a:r>
            <a:r>
              <a:rPr lang="en-US" sz="1200" dirty="0" err="1">
                <a:latin typeface="Courier" pitchFamily="2" charset="0"/>
              </a:rPr>
              <a:t>sensorValue</a:t>
            </a:r>
            <a:r>
              <a:rPr lang="en-US" sz="1200" dirty="0">
                <a:latin typeface="Courier" pitchFamily="2" charset="0"/>
              </a:rPr>
              <a:t>);</a:t>
            </a:r>
          </a:p>
          <a:p>
            <a:r>
              <a:rPr lang="en-US" sz="1200" dirty="0" err="1">
                <a:latin typeface="Courier" pitchFamily="2" charset="0"/>
              </a:rPr>
              <a:t>HAL_UART_Transmit</a:t>
            </a:r>
            <a:r>
              <a:rPr lang="en-US" sz="1200" dirty="0">
                <a:latin typeface="Courier" pitchFamily="2" charset="0"/>
              </a:rPr>
              <a:t>(&amp;huart2, (uint8_t *)</a:t>
            </a:r>
            <a:r>
              <a:rPr lang="en-US" sz="1200" dirty="0" err="1">
                <a:latin typeface="Courier" pitchFamily="2" charset="0"/>
              </a:rPr>
              <a:t>txBuf</a:t>
            </a:r>
            <a:r>
              <a:rPr lang="en-US" sz="1200" dirty="0">
                <a:latin typeface="Courier" pitchFamily="2" charset="0"/>
              </a:rPr>
              <a:t>, </a:t>
            </a:r>
            <a:r>
              <a:rPr lang="en-US" sz="1200" dirty="0" err="1">
                <a:latin typeface="Courier" pitchFamily="2" charset="0"/>
              </a:rPr>
              <a:t>strlen</a:t>
            </a:r>
            <a:r>
              <a:rPr lang="en-US" sz="1200" dirty="0">
                <a:latin typeface="Courier" pitchFamily="2" charset="0"/>
              </a:rPr>
              <a:t>(</a:t>
            </a:r>
            <a:r>
              <a:rPr lang="en-US" sz="1200" dirty="0" err="1">
                <a:latin typeface="Courier" pitchFamily="2" charset="0"/>
              </a:rPr>
              <a:t>txBuf</a:t>
            </a:r>
            <a:r>
              <a:rPr lang="en-US" sz="1200" dirty="0">
                <a:latin typeface="Courier" pitchFamily="2" charset="0"/>
              </a:rPr>
              <a:t>), HAL_MAX_DELAY);</a:t>
            </a:r>
            <a:endParaRPr lang="en-US" dirty="0"/>
          </a:p>
        </p:txBody>
      </p:sp>
      <p:sp>
        <p:nvSpPr>
          <p:cNvPr id="6" name="TextBox 5">
            <a:extLst>
              <a:ext uri="{FF2B5EF4-FFF2-40B4-BE49-F238E27FC236}">
                <a16:creationId xmlns:a16="http://schemas.microsoft.com/office/drawing/2014/main" id="{2CCCE96B-E6D1-0C47-9E99-64A70334A0A7}"/>
              </a:ext>
            </a:extLst>
          </p:cNvPr>
          <p:cNvSpPr txBox="1"/>
          <p:nvPr/>
        </p:nvSpPr>
        <p:spPr>
          <a:xfrm>
            <a:off x="611560" y="1987939"/>
            <a:ext cx="7992888" cy="1938992"/>
          </a:xfrm>
          <a:prstGeom prst="rect">
            <a:avLst/>
          </a:prstGeom>
          <a:solidFill>
            <a:schemeClr val="bg1">
              <a:lumMod val="75000"/>
            </a:schemeClr>
          </a:solidFill>
        </p:spPr>
        <p:txBody>
          <a:bodyPr wrap="square" rtlCol="0">
            <a:spAutoFit/>
          </a:bodyPr>
          <a:lstStyle/>
          <a:p>
            <a:r>
              <a:rPr lang="en-US" sz="1200" dirty="0">
                <a:latin typeface="Courier" pitchFamily="2" charset="0"/>
              </a:rPr>
              <a:t>uint8_t </a:t>
            </a:r>
            <a:r>
              <a:rPr lang="en-US" sz="1200" dirty="0" err="1">
                <a:latin typeface="Courier" pitchFamily="2" charset="0"/>
              </a:rPr>
              <a:t>rxChar</a:t>
            </a:r>
            <a:r>
              <a:rPr lang="en-US" sz="1200" dirty="0">
                <a:latin typeface="Courier" pitchFamily="2" charset="0"/>
              </a:rPr>
              <a:t>;</a:t>
            </a:r>
          </a:p>
          <a:p>
            <a:r>
              <a:rPr lang="en-US" sz="1200" dirty="0" err="1">
                <a:latin typeface="Courier" pitchFamily="2" charset="0"/>
              </a:rPr>
              <a:t>HAL_StatusTypeDef</a:t>
            </a:r>
            <a:r>
              <a:rPr lang="en-US" sz="1200" dirty="0">
                <a:latin typeface="Courier" pitchFamily="2" charset="0"/>
              </a:rPr>
              <a:t> status;</a:t>
            </a:r>
          </a:p>
          <a:p>
            <a:r>
              <a:rPr lang="en-US" sz="1200" dirty="0">
                <a:latin typeface="Courier" pitchFamily="2" charset="0"/>
              </a:rPr>
              <a:t>USART2-&gt;ICR |= USART_ICR_ORECF; // Clear the overrun error bit.</a:t>
            </a:r>
          </a:p>
          <a:p>
            <a:r>
              <a:rPr lang="en-US" sz="1200" dirty="0">
                <a:latin typeface="Courier" pitchFamily="2" charset="0"/>
              </a:rPr>
              <a:t>// Set timeout to 0 so it will not block,</a:t>
            </a:r>
          </a:p>
          <a:p>
            <a:r>
              <a:rPr lang="en-US" sz="1200" dirty="0">
                <a:latin typeface="Courier" pitchFamily="2" charset="0"/>
              </a:rPr>
              <a:t>// just read one character if available.</a:t>
            </a:r>
          </a:p>
          <a:p>
            <a:r>
              <a:rPr lang="en-US" sz="1200" dirty="0">
                <a:latin typeface="Courier" pitchFamily="2" charset="0"/>
              </a:rPr>
              <a:t>status = </a:t>
            </a:r>
            <a:r>
              <a:rPr lang="en-US" sz="1200" dirty="0" err="1">
                <a:latin typeface="Courier" pitchFamily="2" charset="0"/>
              </a:rPr>
              <a:t>HAL_UART_Receive</a:t>
            </a:r>
            <a:r>
              <a:rPr lang="en-US" sz="1200" dirty="0">
                <a:latin typeface="Courier" pitchFamily="2" charset="0"/>
              </a:rPr>
              <a:t>(&amp;huart2, &amp;</a:t>
            </a:r>
            <a:r>
              <a:rPr lang="en-US" sz="1200" dirty="0" err="1">
                <a:latin typeface="Courier" pitchFamily="2" charset="0"/>
              </a:rPr>
              <a:t>rxChar</a:t>
            </a:r>
            <a:r>
              <a:rPr lang="en-US" sz="1200" dirty="0">
                <a:latin typeface="Courier" pitchFamily="2" charset="0"/>
              </a:rPr>
              <a:t>, 1, 0);</a:t>
            </a:r>
          </a:p>
          <a:p>
            <a:r>
              <a:rPr lang="en-US" sz="1200" dirty="0">
                <a:latin typeface="Courier" pitchFamily="2" charset="0"/>
              </a:rPr>
              <a:t>if (status == HAL_OK) // No HAL_TIMEOUT, so a character is read.</a:t>
            </a:r>
          </a:p>
          <a:p>
            <a:r>
              <a:rPr lang="en-US" sz="1200" dirty="0">
                <a:latin typeface="Courier" pitchFamily="2" charset="0"/>
              </a:rPr>
              <a:t>{</a:t>
            </a:r>
          </a:p>
          <a:p>
            <a:r>
              <a:rPr lang="en-US" sz="1200" dirty="0">
                <a:latin typeface="Courier" pitchFamily="2" charset="0"/>
              </a:rPr>
              <a:t>  ...</a:t>
            </a:r>
          </a:p>
          <a:p>
            <a:r>
              <a:rPr lang="en-US" sz="1200" dirty="0">
                <a:latin typeface="Courier" pitchFamily="2" charset="0"/>
              </a:rPr>
              <a:t>}</a:t>
            </a:r>
          </a:p>
        </p:txBody>
      </p:sp>
      <p:sp>
        <p:nvSpPr>
          <p:cNvPr id="8" name="TextBox 7">
            <a:extLst>
              <a:ext uri="{FF2B5EF4-FFF2-40B4-BE49-F238E27FC236}">
                <a16:creationId xmlns:a16="http://schemas.microsoft.com/office/drawing/2014/main" id="{1F787C7B-3A2E-EB4D-9F48-3EA19DCC537F}"/>
              </a:ext>
            </a:extLst>
          </p:cNvPr>
          <p:cNvSpPr txBox="1"/>
          <p:nvPr/>
        </p:nvSpPr>
        <p:spPr>
          <a:xfrm>
            <a:off x="1884226" y="4084801"/>
            <a:ext cx="5375548" cy="584775"/>
          </a:xfrm>
          <a:prstGeom prst="rect">
            <a:avLst/>
          </a:prstGeom>
          <a:solidFill>
            <a:srgbClr val="FFFF00">
              <a:alpha val="57000"/>
            </a:srgbClr>
          </a:solidFill>
        </p:spPr>
        <p:txBody>
          <a:bodyPr wrap="square" rtlCol="0">
            <a:spAutoFit/>
          </a:bodyPr>
          <a:lstStyle/>
          <a:p>
            <a:r>
              <a:rPr lang="en-US" sz="1600" b="1" i="1" dirty="0"/>
              <a:t>Note:</a:t>
            </a:r>
          </a:p>
          <a:p>
            <a:r>
              <a:rPr lang="en-US" sz="1600" dirty="0"/>
              <a:t>See Speaker Notes for details!</a:t>
            </a:r>
          </a:p>
        </p:txBody>
      </p:sp>
    </p:spTree>
    <p:extLst>
      <p:ext uri="{BB962C8B-B14F-4D97-AF65-F5344CB8AC3E}">
        <p14:creationId xmlns:p14="http://schemas.microsoft.com/office/powerpoint/2010/main" val="415204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normAutofit/>
          </a:bodyPr>
          <a:lstStyle/>
          <a:p>
            <a:r>
              <a:rPr lang="en-US" dirty="0"/>
              <a:t>Checklist</a:t>
            </a:r>
            <a:endParaRPr lang="en-GB" sz="2000" dirty="0"/>
          </a:p>
        </p:txBody>
      </p:sp>
      <p:sp>
        <p:nvSpPr>
          <p:cNvPr id="7" name="TextBox 6">
            <a:extLst>
              <a:ext uri="{FF2B5EF4-FFF2-40B4-BE49-F238E27FC236}">
                <a16:creationId xmlns:a16="http://schemas.microsoft.com/office/drawing/2014/main" id="{64809910-5B3A-484E-8D42-9EF2124B8E86}"/>
              </a:ext>
            </a:extLst>
          </p:cNvPr>
          <p:cNvSpPr txBox="1"/>
          <p:nvPr/>
        </p:nvSpPr>
        <p:spPr>
          <a:xfrm>
            <a:off x="1427913" y="4443958"/>
            <a:ext cx="6288174" cy="338554"/>
          </a:xfrm>
          <a:prstGeom prst="rect">
            <a:avLst/>
          </a:prstGeom>
          <a:solidFill>
            <a:srgbClr val="FFFF00">
              <a:alpha val="57000"/>
            </a:srgbClr>
          </a:solidFill>
        </p:spPr>
        <p:txBody>
          <a:bodyPr wrap="square" rtlCol="0">
            <a:spAutoFit/>
          </a:bodyPr>
          <a:lstStyle/>
          <a:p>
            <a:r>
              <a:rPr lang="en-US" sz="1600" b="1" i="1" dirty="0"/>
              <a:t>If you follow this checklist RTOS should not give you too much trouble!</a:t>
            </a:r>
            <a:endParaRPr lang="en-US" sz="1600" dirty="0"/>
          </a:p>
        </p:txBody>
      </p:sp>
      <p:sp>
        <p:nvSpPr>
          <p:cNvPr id="5" name="TextBox 4">
            <a:extLst>
              <a:ext uri="{FF2B5EF4-FFF2-40B4-BE49-F238E27FC236}">
                <a16:creationId xmlns:a16="http://schemas.microsoft.com/office/drawing/2014/main" id="{0C33D499-18D3-D743-AEBD-87DF306DE3A3}"/>
              </a:ext>
            </a:extLst>
          </p:cNvPr>
          <p:cNvSpPr txBox="1"/>
          <p:nvPr/>
        </p:nvSpPr>
        <p:spPr>
          <a:xfrm>
            <a:off x="539552" y="1131590"/>
            <a:ext cx="7776864"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Increase </a:t>
            </a:r>
            <a:r>
              <a:rPr lang="en-US" sz="1600" dirty="0" err="1"/>
              <a:t>configTOTAL_HEAP_SIZE</a:t>
            </a:r>
            <a:r>
              <a:rPr lang="en-US" sz="1600" dirty="0"/>
              <a:t> in </a:t>
            </a:r>
            <a:r>
              <a:rPr lang="en-US" sz="1600" dirty="0" err="1"/>
              <a:t>FreeRTOSConfig.h</a:t>
            </a:r>
            <a:r>
              <a:rPr lang="en-US" sz="1600" dirty="0"/>
              <a:t> to 10000</a:t>
            </a:r>
          </a:p>
          <a:p>
            <a:pPr marL="285750" indent="-285750">
              <a:buFont typeface="Arial" panose="020B0604020202020204" pitchFamily="34" charset="0"/>
              <a:buChar char="•"/>
            </a:pPr>
            <a:r>
              <a:rPr lang="en-US" sz="1600" dirty="0"/>
              <a:t>Set </a:t>
            </a:r>
            <a:r>
              <a:rPr lang="en-US" sz="1600" dirty="0" err="1"/>
              <a:t>stack_size</a:t>
            </a:r>
            <a:r>
              <a:rPr lang="en-US" sz="1600" dirty="0"/>
              <a:t> attribute in const </a:t>
            </a:r>
            <a:r>
              <a:rPr lang="en-US" sz="1600" dirty="0" err="1"/>
              <a:t>osThreadAttr_t</a:t>
            </a:r>
            <a:r>
              <a:rPr lang="en-US" sz="1600" dirty="0"/>
              <a:t> </a:t>
            </a:r>
            <a:r>
              <a:rPr lang="en-US" sz="1600" dirty="0" err="1"/>
              <a:t>defaultTask_attributes</a:t>
            </a:r>
            <a:r>
              <a:rPr lang="en-US" sz="1600" dirty="0"/>
              <a:t> to 128 * 4</a:t>
            </a:r>
          </a:p>
          <a:p>
            <a:pPr marL="285750" indent="-285750">
              <a:buFont typeface="Arial" panose="020B0604020202020204" pitchFamily="34" charset="0"/>
              <a:buChar char="•"/>
            </a:pPr>
            <a:r>
              <a:rPr lang="en-US" sz="1600" dirty="0"/>
              <a:t>Set </a:t>
            </a:r>
            <a:r>
              <a:rPr lang="en-US" sz="1600" dirty="0" err="1"/>
              <a:t>configUSE_NEWLIB_REENTRANT</a:t>
            </a:r>
            <a:r>
              <a:rPr lang="en-US" sz="1600" dirty="0"/>
              <a:t> in </a:t>
            </a:r>
            <a:r>
              <a:rPr lang="en-US" sz="1600" dirty="0" err="1"/>
              <a:t>FreeRTOSConfig.h</a:t>
            </a:r>
            <a:r>
              <a:rPr lang="en-US" sz="1600" dirty="0"/>
              <a:t> to 0</a:t>
            </a:r>
          </a:p>
          <a:p>
            <a:pPr marL="285750" indent="-285750">
              <a:buFont typeface="Arial" panose="020B0604020202020204" pitchFamily="34" charset="0"/>
              <a:buChar char="•"/>
            </a:pPr>
            <a:r>
              <a:rPr lang="en-US" sz="1600" dirty="0"/>
              <a:t>Only use library calls like sprint and </a:t>
            </a:r>
            <a:r>
              <a:rPr lang="en-US" sz="1600" dirty="0" err="1"/>
              <a:t>snprintf</a:t>
            </a:r>
            <a:r>
              <a:rPr lang="en-US" sz="1600" dirty="0"/>
              <a:t> from one thread</a:t>
            </a:r>
          </a:p>
          <a:p>
            <a:pPr marL="285750" indent="-285750">
              <a:buFont typeface="Arial" panose="020B0604020202020204" pitchFamily="34" charset="0"/>
              <a:buChar char="•"/>
            </a:pPr>
            <a:r>
              <a:rPr lang="en-US" sz="1600" dirty="0"/>
              <a:t>Only use USART communication from one UI thread. Other threads can send their output to be printed to the UI thread using a </a:t>
            </a:r>
            <a:r>
              <a:rPr lang="en-US" sz="1600"/>
              <a:t>message queue.</a:t>
            </a:r>
            <a:endParaRPr lang="en-US" sz="1600" dirty="0"/>
          </a:p>
          <a:p>
            <a:pPr marL="285750" indent="-285750">
              <a:buFont typeface="Arial" panose="020B0604020202020204" pitchFamily="34" charset="0"/>
              <a:buChar char="•"/>
            </a:pPr>
            <a:r>
              <a:rPr lang="en-US" sz="1600" dirty="0"/>
              <a:t>Put a delay like </a:t>
            </a:r>
            <a:r>
              <a:rPr lang="en-US" sz="1600" dirty="0" err="1"/>
              <a:t>osDelay</a:t>
            </a:r>
            <a:r>
              <a:rPr lang="en-US" sz="1600" dirty="0"/>
              <a:t>(1) in every task loop</a:t>
            </a:r>
          </a:p>
          <a:p>
            <a:pPr marL="285750" indent="-285750">
              <a:buFont typeface="Arial" panose="020B0604020202020204" pitchFamily="34" charset="0"/>
              <a:buChar char="•"/>
            </a:pPr>
            <a:r>
              <a:rPr lang="en-US" sz="1600" dirty="0"/>
              <a:t>Use </a:t>
            </a:r>
            <a:r>
              <a:rPr lang="en-US" sz="1600" dirty="0" err="1"/>
              <a:t>osThreadExit</a:t>
            </a:r>
            <a:r>
              <a:rPr lang="en-US" sz="1600" dirty="0"/>
              <a:t>() when exiting a thread</a:t>
            </a:r>
          </a:p>
        </p:txBody>
      </p:sp>
    </p:spTree>
    <p:extLst>
      <p:ext uri="{BB962C8B-B14F-4D97-AF65-F5344CB8AC3E}">
        <p14:creationId xmlns:p14="http://schemas.microsoft.com/office/powerpoint/2010/main" val="318082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US" dirty="0"/>
              <a:t>References</a:t>
            </a:r>
            <a:endParaRPr lang="en-GB" dirty="0"/>
          </a:p>
        </p:txBody>
      </p:sp>
      <p:sp>
        <p:nvSpPr>
          <p:cNvPr id="3" name="TextBox 2"/>
          <p:cNvSpPr txBox="1"/>
          <p:nvPr/>
        </p:nvSpPr>
        <p:spPr>
          <a:xfrm>
            <a:off x="611560" y="1063625"/>
            <a:ext cx="74888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https://deepbluembedded.com/stm32-arm-programming-tutorials/</a:t>
            </a:r>
            <a:endParaRPr lang="en-US" dirty="0"/>
          </a:p>
          <a:p>
            <a:pPr marL="285750" indent="-285750">
              <a:buFont typeface="Arial" panose="020B0604020202020204" pitchFamily="34" charset="0"/>
              <a:buChar char="•"/>
            </a:pPr>
            <a:r>
              <a:rPr lang="en-US" dirty="0">
                <a:hlinkClick r:id="rId4"/>
              </a:rPr>
              <a:t>https://embedded-lab.com/blog/stm32-tutorials/</a:t>
            </a:r>
            <a:endParaRPr lang="en-US" dirty="0"/>
          </a:p>
          <a:p>
            <a:pPr marL="285750" indent="-285750">
              <a:buFont typeface="Arial" panose="020B0604020202020204" pitchFamily="34" charset="0"/>
              <a:buChar char="•"/>
            </a:pPr>
            <a:r>
              <a:rPr lang="en-US" dirty="0">
                <a:hlinkClick r:id="rId5"/>
              </a:rPr>
              <a:t>https://www.keil.com/pack/doc/CMSIS/General/html/index.html</a:t>
            </a:r>
            <a:endParaRPr lang="en-US" dirty="0"/>
          </a:p>
          <a:p>
            <a:pPr marL="285750" indent="-285750">
              <a:buFont typeface="Arial" panose="020B0604020202020204" pitchFamily="34" charset="0"/>
              <a:buChar char="•"/>
            </a:pPr>
            <a:r>
              <a:rPr lang="en-US" dirty="0">
                <a:hlinkClick r:id="rId6"/>
              </a:rPr>
              <a:t>https://community.arm.com/arm-community-blogs/b/architectures-and-processors-blog/posts/how-much-stack-memory-do-i-need-for-my-arm-cortex--m-applications</a:t>
            </a:r>
            <a:endParaRPr lang="en-US" dirty="0"/>
          </a:p>
        </p:txBody>
      </p:sp>
    </p:spTree>
    <p:extLst>
      <p:ext uri="{BB962C8B-B14F-4D97-AF65-F5344CB8AC3E}">
        <p14:creationId xmlns:p14="http://schemas.microsoft.com/office/powerpoint/2010/main" val="408618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GB" dirty="0"/>
              <a:t>Today</a:t>
            </a:r>
          </a:p>
        </p:txBody>
      </p:sp>
      <p:sp>
        <p:nvSpPr>
          <p:cNvPr id="3" name="Tijdelijke aanduiding voor inhoud 2"/>
          <p:cNvSpPr>
            <a:spLocks noGrp="1"/>
          </p:cNvSpPr>
          <p:nvPr>
            <p:ph idx="1"/>
          </p:nvPr>
        </p:nvSpPr>
        <p:spPr/>
        <p:txBody>
          <a:bodyPr>
            <a:normAutofit/>
          </a:bodyPr>
          <a:lstStyle/>
          <a:p>
            <a:r>
              <a:rPr lang="en-GB" dirty="0"/>
              <a:t>CMSIS and RTOS</a:t>
            </a:r>
          </a:p>
          <a:p>
            <a:r>
              <a:rPr lang="en-GB" dirty="0" err="1"/>
              <a:t>FreeRTOS</a:t>
            </a:r>
            <a:r>
              <a:rPr lang="en-GB" dirty="0"/>
              <a:t> and memory usage</a:t>
            </a:r>
          </a:p>
          <a:p>
            <a:r>
              <a:rPr lang="en-GB" dirty="0" err="1"/>
              <a:t>FreeRTOS</a:t>
            </a:r>
            <a:r>
              <a:rPr lang="en-GB" dirty="0"/>
              <a:t> and tasks</a:t>
            </a:r>
          </a:p>
          <a:p>
            <a:r>
              <a:rPr lang="en-GB" dirty="0"/>
              <a:t>Main flow</a:t>
            </a:r>
          </a:p>
          <a:p>
            <a:r>
              <a:rPr lang="en-GB" dirty="0"/>
              <a:t>Tasks and interrupts</a:t>
            </a:r>
          </a:p>
          <a:p>
            <a:r>
              <a:rPr lang="en-GB" dirty="0"/>
              <a:t>Communication between tasks</a:t>
            </a:r>
          </a:p>
        </p:txBody>
      </p:sp>
    </p:spTree>
    <p:extLst>
      <p:ext uri="{BB962C8B-B14F-4D97-AF65-F5344CB8AC3E}">
        <p14:creationId xmlns:p14="http://schemas.microsoft.com/office/powerpoint/2010/main" val="254412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195486"/>
            <a:ext cx="3240360" cy="936104"/>
          </a:xfrm>
        </p:spPr>
        <p:txBody>
          <a:bodyPr/>
          <a:lstStyle/>
          <a:p>
            <a:pPr algn="l"/>
            <a:r>
              <a:rPr lang="en-GB" dirty="0"/>
              <a:t>CMSIS structure</a:t>
            </a:r>
          </a:p>
        </p:txBody>
      </p:sp>
      <p:pic>
        <p:nvPicPr>
          <p:cNvPr id="5" name="Picture 4">
            <a:extLst>
              <a:ext uri="{FF2B5EF4-FFF2-40B4-BE49-F238E27FC236}">
                <a16:creationId xmlns:a16="http://schemas.microsoft.com/office/drawing/2014/main" id="{8F7C7710-DE4B-6647-9D63-AA25D7CA8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131590"/>
            <a:ext cx="5527966" cy="3173462"/>
          </a:xfrm>
          <a:prstGeom prst="rect">
            <a:avLst/>
          </a:prstGeom>
        </p:spPr>
      </p:pic>
      <p:sp>
        <p:nvSpPr>
          <p:cNvPr id="7" name="TextBox 6">
            <a:extLst>
              <a:ext uri="{FF2B5EF4-FFF2-40B4-BE49-F238E27FC236}">
                <a16:creationId xmlns:a16="http://schemas.microsoft.com/office/drawing/2014/main" id="{F7244610-D20D-3548-9A43-70BDD2CAC71B}"/>
              </a:ext>
            </a:extLst>
          </p:cNvPr>
          <p:cNvSpPr txBox="1"/>
          <p:nvPr/>
        </p:nvSpPr>
        <p:spPr>
          <a:xfrm>
            <a:off x="1727684" y="4371950"/>
            <a:ext cx="5688632" cy="276999"/>
          </a:xfrm>
          <a:prstGeom prst="rect">
            <a:avLst/>
          </a:prstGeom>
          <a:noFill/>
        </p:spPr>
        <p:txBody>
          <a:bodyPr wrap="square" rtlCol="0">
            <a:spAutoFit/>
          </a:bodyPr>
          <a:lstStyle/>
          <a:p>
            <a:r>
              <a:rPr lang="en-US" sz="1200" dirty="0"/>
              <a:t>From </a:t>
            </a:r>
            <a:r>
              <a:rPr lang="en-US" sz="1200" dirty="0">
                <a:hlinkClick r:id="rId4"/>
              </a:rPr>
              <a:t>https://arm-software.github.io/CMSIS_5/General/html/index.html</a:t>
            </a:r>
            <a:endParaRPr lang="en-US" sz="1200" dirty="0"/>
          </a:p>
        </p:txBody>
      </p:sp>
    </p:spTree>
    <p:extLst>
      <p:ext uri="{BB962C8B-B14F-4D97-AF65-F5344CB8AC3E}">
        <p14:creationId xmlns:p14="http://schemas.microsoft.com/office/powerpoint/2010/main" val="178015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195486"/>
            <a:ext cx="3240360" cy="936104"/>
          </a:xfrm>
        </p:spPr>
        <p:txBody>
          <a:bodyPr>
            <a:normAutofit/>
          </a:bodyPr>
          <a:lstStyle/>
          <a:p>
            <a:pPr algn="l"/>
            <a:r>
              <a:rPr lang="en-GB" dirty="0"/>
              <a:t>CMSIS-RTOS</a:t>
            </a:r>
          </a:p>
        </p:txBody>
      </p:sp>
      <p:pic>
        <p:nvPicPr>
          <p:cNvPr id="4" name="Picture 3">
            <a:extLst>
              <a:ext uri="{FF2B5EF4-FFF2-40B4-BE49-F238E27FC236}">
                <a16:creationId xmlns:a16="http://schemas.microsoft.com/office/drawing/2014/main" id="{CF4B7A9D-D064-0040-B030-5E4E6A3D1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289050"/>
            <a:ext cx="5080000" cy="2565400"/>
          </a:xfrm>
          <a:prstGeom prst="rect">
            <a:avLst/>
          </a:prstGeom>
        </p:spPr>
      </p:pic>
      <p:sp>
        <p:nvSpPr>
          <p:cNvPr id="6" name="TextBox 5">
            <a:extLst>
              <a:ext uri="{FF2B5EF4-FFF2-40B4-BE49-F238E27FC236}">
                <a16:creationId xmlns:a16="http://schemas.microsoft.com/office/drawing/2014/main" id="{5AFCCC78-F6B8-094D-BB12-30C7C7C871F9}"/>
              </a:ext>
            </a:extLst>
          </p:cNvPr>
          <p:cNvSpPr txBox="1"/>
          <p:nvPr/>
        </p:nvSpPr>
        <p:spPr>
          <a:xfrm rot="20988284">
            <a:off x="4598857" y="3423564"/>
            <a:ext cx="3498504" cy="861774"/>
          </a:xfrm>
          <a:prstGeom prst="rect">
            <a:avLst/>
          </a:prstGeom>
          <a:solidFill>
            <a:srgbClr val="FFFF00">
              <a:alpha val="57000"/>
            </a:srgbClr>
          </a:solidFill>
        </p:spPr>
        <p:txBody>
          <a:bodyPr wrap="square" rtlCol="0">
            <a:spAutoFit/>
          </a:bodyPr>
          <a:lstStyle/>
          <a:p>
            <a:r>
              <a:rPr lang="en-US" sz="1600" b="1" i="1" dirty="0"/>
              <a:t>Note:</a:t>
            </a:r>
          </a:p>
          <a:p>
            <a:r>
              <a:rPr lang="en-US" sz="1600" dirty="0"/>
              <a:t>In this course as Real-time Kernel </a:t>
            </a:r>
            <a:r>
              <a:rPr lang="en-US" sz="1600" dirty="0" err="1"/>
              <a:t>FreeRTOS</a:t>
            </a:r>
            <a:r>
              <a:rPr lang="en-US" sz="1600" dirty="0"/>
              <a:t> is used.</a:t>
            </a:r>
          </a:p>
        </p:txBody>
      </p:sp>
      <p:sp>
        <p:nvSpPr>
          <p:cNvPr id="7" name="TextBox 6">
            <a:extLst>
              <a:ext uri="{FF2B5EF4-FFF2-40B4-BE49-F238E27FC236}">
                <a16:creationId xmlns:a16="http://schemas.microsoft.com/office/drawing/2014/main" id="{7A5F293C-2676-CD44-9B1A-2FBC3F467E0D}"/>
              </a:ext>
            </a:extLst>
          </p:cNvPr>
          <p:cNvSpPr txBox="1"/>
          <p:nvPr/>
        </p:nvSpPr>
        <p:spPr>
          <a:xfrm>
            <a:off x="1979712" y="4731990"/>
            <a:ext cx="5688632" cy="276999"/>
          </a:xfrm>
          <a:prstGeom prst="rect">
            <a:avLst/>
          </a:prstGeom>
          <a:noFill/>
        </p:spPr>
        <p:txBody>
          <a:bodyPr wrap="square" rtlCol="0">
            <a:spAutoFit/>
          </a:bodyPr>
          <a:lstStyle/>
          <a:p>
            <a:r>
              <a:rPr lang="en-US" sz="1200" dirty="0"/>
              <a:t>From </a:t>
            </a:r>
            <a:r>
              <a:rPr lang="en-US" sz="1200" dirty="0">
                <a:hlinkClick r:id="rId4"/>
              </a:rPr>
              <a:t>https://www.keil.com/pack/doc/CMSIS/RTOS2/html/genRTOS2IF.html</a:t>
            </a:r>
            <a:endParaRPr lang="en-US" sz="1200" dirty="0"/>
          </a:p>
        </p:txBody>
      </p:sp>
    </p:spTree>
    <p:extLst>
      <p:ext uri="{BB962C8B-B14F-4D97-AF65-F5344CB8AC3E}">
        <p14:creationId xmlns:p14="http://schemas.microsoft.com/office/powerpoint/2010/main" val="262018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features</a:t>
            </a:r>
          </a:p>
        </p:txBody>
      </p:sp>
      <p:sp>
        <p:nvSpPr>
          <p:cNvPr id="3" name="TextBox 2">
            <a:extLst>
              <a:ext uri="{FF2B5EF4-FFF2-40B4-BE49-F238E27FC236}">
                <a16:creationId xmlns:a16="http://schemas.microsoft.com/office/drawing/2014/main" id="{034F131D-8C56-6F49-97DD-D9FD25EDF52D}"/>
              </a:ext>
            </a:extLst>
          </p:cNvPr>
          <p:cNvSpPr txBox="1"/>
          <p:nvPr/>
        </p:nvSpPr>
        <p:spPr>
          <a:xfrm>
            <a:off x="611560" y="1063625"/>
            <a:ext cx="6840760" cy="3323987"/>
          </a:xfrm>
          <a:prstGeom prst="rect">
            <a:avLst/>
          </a:prstGeom>
          <a:noFill/>
        </p:spPr>
        <p:txBody>
          <a:bodyPr wrap="square" rtlCol="0">
            <a:spAutoFit/>
          </a:bodyPr>
          <a:lstStyle/>
          <a:p>
            <a:pPr lvl="0"/>
            <a:r>
              <a:rPr lang="en-US" sz="1400" dirty="0" err="1"/>
              <a:t>FreeRTOS</a:t>
            </a:r>
            <a:r>
              <a:rPr lang="en-US" sz="1400" dirty="0"/>
              <a:t> offers:</a:t>
            </a:r>
          </a:p>
          <a:p>
            <a:pPr marL="285750" lvl="0" indent="-285750">
              <a:buFont typeface="Arial" panose="020B0604020202020204" pitchFamily="34" charset="0"/>
              <a:buChar char="•"/>
            </a:pPr>
            <a:r>
              <a:rPr lang="en-US" sz="1400" dirty="0"/>
              <a:t>Threads</a:t>
            </a:r>
          </a:p>
          <a:p>
            <a:pPr marL="285750" lvl="0" indent="-285750">
              <a:buFont typeface="Arial" panose="020B0604020202020204" pitchFamily="34" charset="0"/>
              <a:buChar char="•"/>
            </a:pPr>
            <a:r>
              <a:rPr lang="en-US" sz="1400" dirty="0"/>
              <a:t>Mutexes</a:t>
            </a:r>
          </a:p>
          <a:p>
            <a:pPr marL="285750" lvl="0" indent="-285750">
              <a:buFont typeface="Arial" panose="020B0604020202020204" pitchFamily="34" charset="0"/>
              <a:buChar char="•"/>
            </a:pPr>
            <a:r>
              <a:rPr lang="en-US" sz="1400" dirty="0"/>
              <a:t>Semaphores</a:t>
            </a:r>
          </a:p>
          <a:p>
            <a:pPr marL="285750" lvl="0" indent="-285750">
              <a:buFont typeface="Arial" panose="020B0604020202020204" pitchFamily="34" charset="0"/>
              <a:buChar char="•"/>
            </a:pPr>
            <a:r>
              <a:rPr lang="en-US" sz="1400" dirty="0"/>
              <a:t>Software timers</a:t>
            </a:r>
          </a:p>
          <a:p>
            <a:pPr marL="285750" lvl="0" indent="-285750">
              <a:buFont typeface="Arial" panose="020B0604020202020204" pitchFamily="34" charset="0"/>
              <a:buChar char="•"/>
            </a:pPr>
            <a:r>
              <a:rPr lang="en-US" sz="1400" dirty="0"/>
              <a:t>Basic memory management</a:t>
            </a:r>
          </a:p>
          <a:p>
            <a:pPr marL="285750" lvl="0" indent="-285750">
              <a:buFont typeface="Arial" panose="020B0604020202020204" pitchFamily="34" charset="0"/>
              <a:buChar char="•"/>
            </a:pPr>
            <a:r>
              <a:rPr lang="en-US" sz="1400" dirty="0" err="1"/>
              <a:t>InterTask</a:t>
            </a:r>
            <a:r>
              <a:rPr lang="en-US" sz="1400" dirty="0"/>
              <a:t> communication with queues</a:t>
            </a:r>
          </a:p>
          <a:p>
            <a:pPr marL="285750" indent="-285750">
              <a:buFont typeface="Arial" panose="020B0604020202020204" pitchFamily="34" charset="0"/>
              <a:buChar char="•"/>
            </a:pPr>
            <a:r>
              <a:rPr lang="en-US" sz="1400" dirty="0"/>
              <a:t>Libraries for TCP/IP stack, IoT, CLI etc.</a:t>
            </a:r>
          </a:p>
          <a:p>
            <a:pPr lvl="0"/>
            <a:r>
              <a:rPr lang="en-US" sz="1400" dirty="0" err="1"/>
              <a:t>FreeRTOS</a:t>
            </a:r>
            <a:r>
              <a:rPr lang="en-US" sz="1400" dirty="0"/>
              <a:t> does </a:t>
            </a:r>
            <a:r>
              <a:rPr lang="en-US" sz="1400" b="1" dirty="0"/>
              <a:t>not</a:t>
            </a:r>
            <a:r>
              <a:rPr lang="en-US" sz="1400" dirty="0"/>
              <a:t> offer:</a:t>
            </a:r>
          </a:p>
          <a:p>
            <a:pPr marL="285750" lvl="0" indent="-285750">
              <a:buFont typeface="Arial" panose="020B0604020202020204" pitchFamily="34" charset="0"/>
              <a:buChar char="•"/>
            </a:pPr>
            <a:r>
              <a:rPr lang="en-US" sz="1400" dirty="0"/>
              <a:t>POSIX compliant API.</a:t>
            </a:r>
          </a:p>
          <a:p>
            <a:pPr marL="285750" lvl="0" indent="-285750">
              <a:buFont typeface="Arial" panose="020B0604020202020204" pitchFamily="34" charset="0"/>
              <a:buChar char="•"/>
            </a:pPr>
            <a:r>
              <a:rPr lang="en-US" sz="1400" dirty="0" err="1"/>
              <a:t>FreeRTOS</a:t>
            </a:r>
            <a:r>
              <a:rPr lang="en-US" sz="1400" dirty="0"/>
              <a:t> kernel does not support I/O, so no virtual file system, network stack, device drivers.</a:t>
            </a:r>
          </a:p>
          <a:p>
            <a:pPr marL="285750" lvl="0" indent="-285750">
              <a:buFont typeface="Arial" panose="020B0604020202020204" pitchFamily="34" charset="0"/>
              <a:buChar char="•"/>
            </a:pPr>
            <a:endParaRPr lang="en-US" sz="1400" dirty="0"/>
          </a:p>
          <a:p>
            <a:pPr lvl="0"/>
            <a:r>
              <a:rPr lang="en-US" sz="1400" dirty="0">
                <a:hlinkClick r:id="rId3"/>
              </a:rPr>
              <a:t>https://arm-software.github.io/CMSIS_5/RTOS2/html/index.html</a:t>
            </a:r>
            <a:r>
              <a:rPr lang="en-US" sz="1400" dirty="0"/>
              <a:t> is your starting point for programming RTOS!</a:t>
            </a:r>
          </a:p>
        </p:txBody>
      </p:sp>
      <p:pic>
        <p:nvPicPr>
          <p:cNvPr id="8" name="Picture 7">
            <a:extLst>
              <a:ext uri="{FF2B5EF4-FFF2-40B4-BE49-F238E27FC236}">
                <a16:creationId xmlns:a16="http://schemas.microsoft.com/office/drawing/2014/main" id="{B46194A4-2B87-B648-BF5F-B4527CA7DEBA}"/>
              </a:ext>
            </a:extLst>
          </p:cNvPr>
          <p:cNvPicPr>
            <a:picLocks noChangeAspect="1"/>
          </p:cNvPicPr>
          <p:nvPr/>
        </p:nvPicPr>
        <p:blipFill>
          <a:blip r:embed="rId4"/>
          <a:stretch>
            <a:fillRect/>
          </a:stretch>
        </p:blipFill>
        <p:spPr>
          <a:xfrm>
            <a:off x="4139952" y="415481"/>
            <a:ext cx="1152128" cy="439039"/>
          </a:xfrm>
          <a:prstGeom prst="rect">
            <a:avLst/>
          </a:prstGeom>
        </p:spPr>
      </p:pic>
    </p:spTree>
    <p:extLst>
      <p:ext uri="{BB962C8B-B14F-4D97-AF65-F5344CB8AC3E}">
        <p14:creationId xmlns:p14="http://schemas.microsoft.com/office/powerpoint/2010/main" val="85820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memory footprint</a:t>
            </a:r>
          </a:p>
        </p:txBody>
      </p:sp>
      <p:sp>
        <p:nvSpPr>
          <p:cNvPr id="3" name="TextBox 2">
            <a:extLst>
              <a:ext uri="{FF2B5EF4-FFF2-40B4-BE49-F238E27FC236}">
                <a16:creationId xmlns:a16="http://schemas.microsoft.com/office/drawing/2014/main" id="{034F131D-8C56-6F49-97DD-D9FD25EDF52D}"/>
              </a:ext>
            </a:extLst>
          </p:cNvPr>
          <p:cNvSpPr txBox="1"/>
          <p:nvPr/>
        </p:nvSpPr>
        <p:spPr>
          <a:xfrm>
            <a:off x="539552" y="1131590"/>
            <a:ext cx="6840760" cy="1231106"/>
          </a:xfrm>
          <a:prstGeom prst="rect">
            <a:avLst/>
          </a:prstGeom>
          <a:noFill/>
        </p:spPr>
        <p:txBody>
          <a:bodyPr wrap="square" rtlCol="0">
            <a:spAutoFit/>
          </a:bodyPr>
          <a:lstStyle/>
          <a:p>
            <a:r>
              <a:rPr lang="en-US" sz="1400" dirty="0"/>
              <a:t>For a very basic configuration (just to get the idea)</a:t>
            </a:r>
          </a:p>
          <a:p>
            <a:pPr marL="285750" indent="-285750">
              <a:buFont typeface="Arial" panose="020B0604020202020204" pitchFamily="34" charset="0"/>
              <a:buChar char="•"/>
            </a:pPr>
            <a:r>
              <a:rPr lang="en-US" sz="1400" dirty="0"/>
              <a:t>RAM &lt; 500 bytes</a:t>
            </a:r>
          </a:p>
          <a:p>
            <a:pPr marL="285750" indent="-285750">
              <a:buFont typeface="Arial" panose="020B0604020202020204" pitchFamily="34" charset="0"/>
              <a:buChar char="•"/>
            </a:pPr>
            <a:r>
              <a:rPr lang="en-US" sz="1400" dirty="0"/>
              <a:t>ROM &lt; 10 </a:t>
            </a:r>
            <a:r>
              <a:rPr lang="en-US" sz="1400" dirty="0" err="1"/>
              <a:t>KBytes</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F42C99E-7B38-824D-99C6-4E9B80C4B63E}"/>
              </a:ext>
            </a:extLst>
          </p:cNvPr>
          <p:cNvSpPr txBox="1"/>
          <p:nvPr/>
        </p:nvSpPr>
        <p:spPr>
          <a:xfrm>
            <a:off x="683568" y="4299942"/>
            <a:ext cx="5688632" cy="276999"/>
          </a:xfrm>
          <a:prstGeom prst="rect">
            <a:avLst/>
          </a:prstGeom>
          <a:noFill/>
        </p:spPr>
        <p:txBody>
          <a:bodyPr wrap="square" rtlCol="0">
            <a:spAutoFit/>
          </a:bodyPr>
          <a:lstStyle/>
          <a:p>
            <a:r>
              <a:rPr lang="en-US" sz="1200" dirty="0"/>
              <a:t>From </a:t>
            </a:r>
            <a:r>
              <a:rPr lang="en-US" sz="1200" dirty="0">
                <a:hlinkClick r:id="rId3"/>
              </a:rPr>
              <a:t>https://www.freertos.org/FAQMem.html</a:t>
            </a:r>
            <a:endParaRPr lang="en-US" sz="1200" dirty="0"/>
          </a:p>
        </p:txBody>
      </p:sp>
      <p:pic>
        <p:nvPicPr>
          <p:cNvPr id="7" name="Picture 6">
            <a:extLst>
              <a:ext uri="{FF2B5EF4-FFF2-40B4-BE49-F238E27FC236}">
                <a16:creationId xmlns:a16="http://schemas.microsoft.com/office/drawing/2014/main" id="{BE246DFE-8A76-8F4F-B946-8C322A2A73AE}"/>
              </a:ext>
            </a:extLst>
          </p:cNvPr>
          <p:cNvPicPr>
            <a:picLocks noChangeAspect="1"/>
          </p:cNvPicPr>
          <p:nvPr/>
        </p:nvPicPr>
        <p:blipFill>
          <a:blip r:embed="rId4"/>
          <a:stretch>
            <a:fillRect/>
          </a:stretch>
        </p:blipFill>
        <p:spPr>
          <a:xfrm>
            <a:off x="5652120" y="415480"/>
            <a:ext cx="1152128" cy="439039"/>
          </a:xfrm>
          <a:prstGeom prst="rect">
            <a:avLst/>
          </a:prstGeom>
        </p:spPr>
      </p:pic>
      <p:sp>
        <p:nvSpPr>
          <p:cNvPr id="8" name="TextBox 7">
            <a:extLst>
              <a:ext uri="{FF2B5EF4-FFF2-40B4-BE49-F238E27FC236}">
                <a16:creationId xmlns:a16="http://schemas.microsoft.com/office/drawing/2014/main" id="{2D409475-77B8-034C-9D5D-84BCB69B9562}"/>
              </a:ext>
            </a:extLst>
          </p:cNvPr>
          <p:cNvSpPr txBox="1"/>
          <p:nvPr/>
        </p:nvSpPr>
        <p:spPr>
          <a:xfrm rot="20905738">
            <a:off x="1627812" y="2386050"/>
            <a:ext cx="3779596" cy="584775"/>
          </a:xfrm>
          <a:prstGeom prst="rect">
            <a:avLst/>
          </a:prstGeom>
          <a:solidFill>
            <a:srgbClr val="FFFF00">
              <a:alpha val="57000"/>
            </a:srgbClr>
          </a:solidFill>
        </p:spPr>
        <p:txBody>
          <a:bodyPr wrap="square" rtlCol="0">
            <a:spAutoFit/>
          </a:bodyPr>
          <a:lstStyle/>
          <a:p>
            <a:r>
              <a:rPr lang="en-US" sz="1600" b="1" i="1" dirty="0"/>
              <a:t>Note:</a:t>
            </a:r>
          </a:p>
          <a:p>
            <a:r>
              <a:rPr lang="en-US" sz="1600" dirty="0" err="1"/>
              <a:t>FreeRTOS</a:t>
            </a:r>
            <a:r>
              <a:rPr lang="en-US" sz="1600" dirty="0"/>
              <a:t> is ideal for small MCU’s!</a:t>
            </a:r>
          </a:p>
        </p:txBody>
      </p:sp>
    </p:spTree>
    <p:extLst>
      <p:ext uri="{BB962C8B-B14F-4D97-AF65-F5344CB8AC3E}">
        <p14:creationId xmlns:p14="http://schemas.microsoft.com/office/powerpoint/2010/main" val="379626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74649" y="310444"/>
            <a:ext cx="8229600" cy="857250"/>
          </a:xfrm>
        </p:spPr>
        <p:txBody>
          <a:bodyPr/>
          <a:lstStyle/>
          <a:p>
            <a:pPr algn="l"/>
            <a:r>
              <a:rPr lang="en-GB" dirty="0" err="1"/>
              <a:t>FreeRTOS</a:t>
            </a:r>
            <a:r>
              <a:rPr lang="en-GB" dirty="0"/>
              <a:t> memory usage</a:t>
            </a:r>
          </a:p>
        </p:txBody>
      </p:sp>
      <p:sp>
        <p:nvSpPr>
          <p:cNvPr id="5" name="TextBox 4">
            <a:extLst>
              <a:ext uri="{FF2B5EF4-FFF2-40B4-BE49-F238E27FC236}">
                <a16:creationId xmlns:a16="http://schemas.microsoft.com/office/drawing/2014/main" id="{1F42C99E-7B38-824D-99C6-4E9B80C4B63E}"/>
              </a:ext>
            </a:extLst>
          </p:cNvPr>
          <p:cNvSpPr txBox="1"/>
          <p:nvPr/>
        </p:nvSpPr>
        <p:spPr>
          <a:xfrm>
            <a:off x="484106" y="4352189"/>
            <a:ext cx="8229600" cy="276999"/>
          </a:xfrm>
          <a:prstGeom prst="rect">
            <a:avLst/>
          </a:prstGeom>
          <a:noFill/>
        </p:spPr>
        <p:txBody>
          <a:bodyPr wrap="square" rtlCol="0">
            <a:spAutoFit/>
          </a:bodyPr>
          <a:lstStyle/>
          <a:p>
            <a:r>
              <a:rPr lang="en-US" sz="1200" dirty="0"/>
              <a:t>From </a:t>
            </a:r>
            <a:r>
              <a:rPr lang="en-US" sz="1200" dirty="0">
                <a:hlinkClick r:id="rId3"/>
              </a:rPr>
              <a:t>https://freertos.org/Documentation/161204_Mastering_the_FreeRTOS_Real_Time_Kernel-A_Hands-On_Tutorial_Guide.pdf</a:t>
            </a:r>
            <a:endParaRPr lang="en-US" sz="1200" dirty="0"/>
          </a:p>
        </p:txBody>
      </p:sp>
      <p:pic>
        <p:nvPicPr>
          <p:cNvPr id="4" name="Picture 3">
            <a:extLst>
              <a:ext uri="{FF2B5EF4-FFF2-40B4-BE49-F238E27FC236}">
                <a16:creationId xmlns:a16="http://schemas.microsoft.com/office/drawing/2014/main" id="{98D27402-FA05-184C-B188-5878FCF4ABC7}"/>
              </a:ext>
            </a:extLst>
          </p:cNvPr>
          <p:cNvPicPr>
            <a:picLocks noChangeAspect="1"/>
          </p:cNvPicPr>
          <p:nvPr/>
        </p:nvPicPr>
        <p:blipFill>
          <a:blip r:embed="rId4"/>
          <a:stretch>
            <a:fillRect/>
          </a:stretch>
        </p:blipFill>
        <p:spPr>
          <a:xfrm>
            <a:off x="474871" y="971808"/>
            <a:ext cx="3187080" cy="2380825"/>
          </a:xfrm>
          <a:prstGeom prst="rect">
            <a:avLst/>
          </a:prstGeom>
        </p:spPr>
      </p:pic>
      <p:pic>
        <p:nvPicPr>
          <p:cNvPr id="8" name="Picture 7">
            <a:extLst>
              <a:ext uri="{FF2B5EF4-FFF2-40B4-BE49-F238E27FC236}">
                <a16:creationId xmlns:a16="http://schemas.microsoft.com/office/drawing/2014/main" id="{EE70B50F-F0D7-E542-8C5D-B7E886691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106" y="3527844"/>
            <a:ext cx="7200900" cy="635000"/>
          </a:xfrm>
          <a:prstGeom prst="rect">
            <a:avLst/>
          </a:prstGeom>
        </p:spPr>
      </p:pic>
      <p:sp>
        <p:nvSpPr>
          <p:cNvPr id="7" name="TextBox 6">
            <a:extLst>
              <a:ext uri="{FF2B5EF4-FFF2-40B4-BE49-F238E27FC236}">
                <a16:creationId xmlns:a16="http://schemas.microsoft.com/office/drawing/2014/main" id="{05B4EFE1-AC6D-8344-BFED-80C728C78985}"/>
              </a:ext>
            </a:extLst>
          </p:cNvPr>
          <p:cNvSpPr txBox="1"/>
          <p:nvPr/>
        </p:nvSpPr>
        <p:spPr>
          <a:xfrm rot="21251451">
            <a:off x="3728497" y="1051133"/>
            <a:ext cx="3507107" cy="584775"/>
          </a:xfrm>
          <a:prstGeom prst="rect">
            <a:avLst/>
          </a:prstGeom>
          <a:solidFill>
            <a:srgbClr val="FFFF00">
              <a:alpha val="57000"/>
            </a:srgbClr>
          </a:solidFill>
        </p:spPr>
        <p:txBody>
          <a:bodyPr wrap="square" rtlCol="0">
            <a:spAutoFit/>
          </a:bodyPr>
          <a:lstStyle/>
          <a:p>
            <a:r>
              <a:rPr lang="en-US" sz="1600" b="1" i="1" dirty="0"/>
              <a:t>Note:</a:t>
            </a:r>
          </a:p>
          <a:p>
            <a:r>
              <a:rPr lang="en-US" sz="1600" dirty="0"/>
              <a:t>Beware of words and bytes!</a:t>
            </a:r>
          </a:p>
        </p:txBody>
      </p:sp>
      <p:sp>
        <p:nvSpPr>
          <p:cNvPr id="9" name="TextBox 8">
            <a:extLst>
              <a:ext uri="{FF2B5EF4-FFF2-40B4-BE49-F238E27FC236}">
                <a16:creationId xmlns:a16="http://schemas.microsoft.com/office/drawing/2014/main" id="{2341E3C8-B13E-8E4A-88D6-750152827EC5}"/>
              </a:ext>
            </a:extLst>
          </p:cNvPr>
          <p:cNvSpPr txBox="1"/>
          <p:nvPr/>
        </p:nvSpPr>
        <p:spPr>
          <a:xfrm>
            <a:off x="5209745" y="206535"/>
            <a:ext cx="3733421" cy="615553"/>
          </a:xfrm>
          <a:prstGeom prst="rect">
            <a:avLst/>
          </a:prstGeom>
          <a:solidFill>
            <a:srgbClr val="FFC000">
              <a:alpha val="57000"/>
            </a:srgbClr>
          </a:solidFill>
        </p:spPr>
        <p:txBody>
          <a:bodyPr wrap="square" rtlCol="0">
            <a:spAutoFit/>
          </a:bodyPr>
          <a:lstStyle/>
          <a:p>
            <a:r>
              <a:rPr lang="en-US" b="1" i="1" dirty="0"/>
              <a:t>Discussion:</a:t>
            </a:r>
          </a:p>
          <a:p>
            <a:r>
              <a:rPr lang="en-US" sz="1600" dirty="0">
                <a:latin typeface="Courier" pitchFamily="2" charset="0"/>
              </a:rPr>
              <a:t>What happens if a task ends?</a:t>
            </a:r>
            <a:endParaRPr lang="en-US" sz="1600" dirty="0"/>
          </a:p>
        </p:txBody>
      </p:sp>
      <p:sp>
        <p:nvSpPr>
          <p:cNvPr id="10" name="TextBox 9">
            <a:extLst>
              <a:ext uri="{FF2B5EF4-FFF2-40B4-BE49-F238E27FC236}">
                <a16:creationId xmlns:a16="http://schemas.microsoft.com/office/drawing/2014/main" id="{2B5C4CEB-BB9E-FF43-B355-04B3447EA548}"/>
              </a:ext>
            </a:extLst>
          </p:cNvPr>
          <p:cNvSpPr txBox="1"/>
          <p:nvPr/>
        </p:nvSpPr>
        <p:spPr>
          <a:xfrm rot="21251451">
            <a:off x="5065245" y="1648927"/>
            <a:ext cx="3507107" cy="1600438"/>
          </a:xfrm>
          <a:prstGeom prst="rect">
            <a:avLst/>
          </a:prstGeom>
          <a:solidFill>
            <a:srgbClr val="FF0000"/>
          </a:solidFill>
        </p:spPr>
        <p:txBody>
          <a:bodyPr wrap="square" rtlCol="0">
            <a:spAutoFit/>
          </a:bodyPr>
          <a:lstStyle/>
          <a:p>
            <a:r>
              <a:rPr lang="en-US" b="1" i="1"/>
              <a:t>Very important </a:t>
            </a:r>
            <a:r>
              <a:rPr lang="en-US" b="1" i="1" dirty="0"/>
              <a:t>note:</a:t>
            </a:r>
          </a:p>
          <a:p>
            <a:r>
              <a:rPr lang="en-US" sz="1600" dirty="0">
                <a:latin typeface="Courier" pitchFamily="2" charset="0"/>
              </a:rPr>
              <a:t>When using </a:t>
            </a:r>
            <a:r>
              <a:rPr lang="en-US" sz="1600" dirty="0" err="1">
                <a:latin typeface="Courier" pitchFamily="2" charset="0"/>
              </a:rPr>
              <a:t>FreeRTOS</a:t>
            </a:r>
            <a:r>
              <a:rPr lang="en-US" sz="1600" dirty="0">
                <a:latin typeface="Courier" pitchFamily="2" charset="0"/>
              </a:rPr>
              <a:t>, do not use the main stack, so make all variables in main() static. See Speaker Notes for details!</a:t>
            </a:r>
            <a:endParaRPr lang="en-US" sz="1600" dirty="0"/>
          </a:p>
        </p:txBody>
      </p:sp>
    </p:spTree>
    <p:extLst>
      <p:ext uri="{BB962C8B-B14F-4D97-AF65-F5344CB8AC3E}">
        <p14:creationId xmlns:p14="http://schemas.microsoft.com/office/powerpoint/2010/main" val="419128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tasks - states</a:t>
            </a:r>
          </a:p>
        </p:txBody>
      </p:sp>
      <p:sp>
        <p:nvSpPr>
          <p:cNvPr id="5" name="TextBox 4">
            <a:extLst>
              <a:ext uri="{FF2B5EF4-FFF2-40B4-BE49-F238E27FC236}">
                <a16:creationId xmlns:a16="http://schemas.microsoft.com/office/drawing/2014/main" id="{1F42C99E-7B38-824D-99C6-4E9B80C4B63E}"/>
              </a:ext>
            </a:extLst>
          </p:cNvPr>
          <p:cNvSpPr txBox="1"/>
          <p:nvPr/>
        </p:nvSpPr>
        <p:spPr>
          <a:xfrm>
            <a:off x="2433172" y="4451021"/>
            <a:ext cx="3888432" cy="276999"/>
          </a:xfrm>
          <a:prstGeom prst="rect">
            <a:avLst/>
          </a:prstGeom>
          <a:noFill/>
        </p:spPr>
        <p:txBody>
          <a:bodyPr wrap="square" rtlCol="0">
            <a:spAutoFit/>
          </a:bodyPr>
          <a:lstStyle/>
          <a:p>
            <a:r>
              <a:rPr lang="en-US" sz="1200" dirty="0"/>
              <a:t>From </a:t>
            </a:r>
            <a:r>
              <a:rPr lang="en-US" sz="1200" dirty="0">
                <a:hlinkClick r:id="rId3"/>
              </a:rPr>
              <a:t>https://www.freertos.org/RTOS-task-states.html</a:t>
            </a:r>
            <a:endParaRPr lang="en-US" sz="1200" dirty="0"/>
          </a:p>
        </p:txBody>
      </p:sp>
      <p:pic>
        <p:nvPicPr>
          <p:cNvPr id="9" name="Picture 8">
            <a:extLst>
              <a:ext uri="{FF2B5EF4-FFF2-40B4-BE49-F238E27FC236}">
                <a16:creationId xmlns:a16="http://schemas.microsoft.com/office/drawing/2014/main" id="{079B230A-6DFB-8144-845C-758323EE252A}"/>
              </a:ext>
            </a:extLst>
          </p:cNvPr>
          <p:cNvPicPr>
            <a:picLocks noChangeAspect="1"/>
          </p:cNvPicPr>
          <p:nvPr/>
        </p:nvPicPr>
        <p:blipFill>
          <a:blip r:embed="rId4"/>
          <a:stretch>
            <a:fillRect/>
          </a:stretch>
        </p:blipFill>
        <p:spPr>
          <a:xfrm>
            <a:off x="467544" y="945612"/>
            <a:ext cx="3096344" cy="3252275"/>
          </a:xfrm>
          <a:prstGeom prst="rect">
            <a:avLst/>
          </a:prstGeom>
        </p:spPr>
      </p:pic>
      <p:sp>
        <p:nvSpPr>
          <p:cNvPr id="10" name="TextBox 9">
            <a:extLst>
              <a:ext uri="{FF2B5EF4-FFF2-40B4-BE49-F238E27FC236}">
                <a16:creationId xmlns:a16="http://schemas.microsoft.com/office/drawing/2014/main" id="{635F8FC8-2557-C549-B196-87B551C39BF9}"/>
              </a:ext>
            </a:extLst>
          </p:cNvPr>
          <p:cNvSpPr txBox="1"/>
          <p:nvPr/>
        </p:nvSpPr>
        <p:spPr>
          <a:xfrm>
            <a:off x="4139952" y="987574"/>
            <a:ext cx="381642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New task is created using </a:t>
            </a:r>
            <a:r>
              <a:rPr lang="en-US" dirty="0" err="1"/>
              <a:t>osThreadNew</a:t>
            </a:r>
            <a:r>
              <a:rPr lang="en-US" dirty="0"/>
              <a:t>()</a:t>
            </a:r>
          </a:p>
          <a:p>
            <a:pPr marL="285750" indent="-285750">
              <a:buFont typeface="Arial" panose="020B0604020202020204" pitchFamily="34" charset="0"/>
              <a:buChar char="•"/>
            </a:pPr>
            <a:r>
              <a:rPr lang="en-US" dirty="0"/>
              <a:t>Round Robin preemptive scheduling is used (see next slide)</a:t>
            </a:r>
          </a:p>
        </p:txBody>
      </p:sp>
    </p:spTree>
    <p:extLst>
      <p:ext uri="{BB962C8B-B14F-4D97-AF65-F5344CB8AC3E}">
        <p14:creationId xmlns:p14="http://schemas.microsoft.com/office/powerpoint/2010/main" val="221558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tasks - scheduling</a:t>
            </a:r>
          </a:p>
        </p:txBody>
      </p:sp>
      <p:pic>
        <p:nvPicPr>
          <p:cNvPr id="3" name="Picture 2">
            <a:extLst>
              <a:ext uri="{FF2B5EF4-FFF2-40B4-BE49-F238E27FC236}">
                <a16:creationId xmlns:a16="http://schemas.microsoft.com/office/drawing/2014/main" id="{D4F0A93B-FBAE-0D42-8042-012196B983DB}"/>
              </a:ext>
            </a:extLst>
          </p:cNvPr>
          <p:cNvPicPr>
            <a:picLocks noChangeAspect="1"/>
          </p:cNvPicPr>
          <p:nvPr/>
        </p:nvPicPr>
        <p:blipFill>
          <a:blip r:embed="rId3"/>
          <a:stretch>
            <a:fillRect/>
          </a:stretch>
        </p:blipFill>
        <p:spPr>
          <a:xfrm>
            <a:off x="483349" y="1038022"/>
            <a:ext cx="5548917" cy="2805335"/>
          </a:xfrm>
          <a:prstGeom prst="rect">
            <a:avLst/>
          </a:prstGeom>
        </p:spPr>
      </p:pic>
      <p:sp>
        <p:nvSpPr>
          <p:cNvPr id="7" name="TextBox 6">
            <a:extLst>
              <a:ext uri="{FF2B5EF4-FFF2-40B4-BE49-F238E27FC236}">
                <a16:creationId xmlns:a16="http://schemas.microsoft.com/office/drawing/2014/main" id="{A8D91771-CB2C-D447-A269-9F0D1630D9CD}"/>
              </a:ext>
            </a:extLst>
          </p:cNvPr>
          <p:cNvSpPr txBox="1"/>
          <p:nvPr/>
        </p:nvSpPr>
        <p:spPr>
          <a:xfrm>
            <a:off x="467544" y="4318066"/>
            <a:ext cx="8229600" cy="276999"/>
          </a:xfrm>
          <a:prstGeom prst="rect">
            <a:avLst/>
          </a:prstGeom>
          <a:noFill/>
        </p:spPr>
        <p:txBody>
          <a:bodyPr wrap="square" rtlCol="0">
            <a:spAutoFit/>
          </a:bodyPr>
          <a:lstStyle/>
          <a:p>
            <a:r>
              <a:rPr lang="en-US" sz="1200" dirty="0"/>
              <a:t>From </a:t>
            </a:r>
            <a:r>
              <a:rPr lang="en-US" sz="1200" dirty="0">
                <a:hlinkClick r:id="rId4"/>
              </a:rPr>
              <a:t>https://freertos.org/Documentation/161204_Mastering_the_FreeRTOS_Real_Time_Kernel-A_Hands-On_Tutorial_Guide.pdf</a:t>
            </a:r>
            <a:endParaRPr lang="en-US" sz="1200" dirty="0"/>
          </a:p>
        </p:txBody>
      </p:sp>
      <p:sp>
        <p:nvSpPr>
          <p:cNvPr id="8" name="TextBox 7">
            <a:extLst>
              <a:ext uri="{FF2B5EF4-FFF2-40B4-BE49-F238E27FC236}">
                <a16:creationId xmlns:a16="http://schemas.microsoft.com/office/drawing/2014/main" id="{AC1BEB8B-1D21-AB48-A85D-BCD2E10DFE48}"/>
              </a:ext>
            </a:extLst>
          </p:cNvPr>
          <p:cNvSpPr txBox="1"/>
          <p:nvPr/>
        </p:nvSpPr>
        <p:spPr>
          <a:xfrm>
            <a:off x="6251759" y="2735361"/>
            <a:ext cx="2416787" cy="1107996"/>
          </a:xfrm>
          <a:prstGeom prst="rect">
            <a:avLst/>
          </a:prstGeom>
          <a:solidFill>
            <a:srgbClr val="FFC000">
              <a:alpha val="57000"/>
            </a:srgbClr>
          </a:solidFill>
        </p:spPr>
        <p:txBody>
          <a:bodyPr wrap="square" rtlCol="0">
            <a:spAutoFit/>
          </a:bodyPr>
          <a:lstStyle/>
          <a:p>
            <a:r>
              <a:rPr lang="en-US" sz="1600" b="1" i="1" dirty="0"/>
              <a:t>Discussion:</a:t>
            </a:r>
          </a:p>
          <a:p>
            <a:r>
              <a:rPr lang="en-US" sz="1600" dirty="0"/>
              <a:t>What makes </a:t>
            </a:r>
            <a:r>
              <a:rPr lang="en-US" sz="1600" dirty="0" err="1"/>
              <a:t>FreeRTOS</a:t>
            </a:r>
            <a:r>
              <a:rPr lang="en-US" sz="1600" dirty="0"/>
              <a:t> a Real-time OS? Is Linux also a Real-time OS?</a:t>
            </a:r>
          </a:p>
        </p:txBody>
      </p:sp>
      <p:sp>
        <p:nvSpPr>
          <p:cNvPr id="10" name="TextBox 9">
            <a:extLst>
              <a:ext uri="{FF2B5EF4-FFF2-40B4-BE49-F238E27FC236}">
                <a16:creationId xmlns:a16="http://schemas.microsoft.com/office/drawing/2014/main" id="{5A7CF7AD-16B0-D836-7C57-4198722D91E8}"/>
              </a:ext>
            </a:extLst>
          </p:cNvPr>
          <p:cNvSpPr txBox="1"/>
          <p:nvPr/>
        </p:nvSpPr>
        <p:spPr>
          <a:xfrm>
            <a:off x="6226272" y="1056936"/>
            <a:ext cx="2810224" cy="1323439"/>
          </a:xfrm>
          <a:prstGeom prst="rect">
            <a:avLst/>
          </a:prstGeom>
          <a:solidFill>
            <a:srgbClr val="FFFF00">
              <a:alpha val="57000"/>
            </a:srgbClr>
          </a:solidFill>
        </p:spPr>
        <p:txBody>
          <a:bodyPr wrap="square" rtlCol="0">
            <a:spAutoFit/>
          </a:bodyPr>
          <a:lstStyle/>
          <a:p>
            <a:r>
              <a:rPr lang="en-US" sz="1600" b="1" i="1" dirty="0"/>
              <a:t>Note:</a:t>
            </a:r>
          </a:p>
          <a:p>
            <a:r>
              <a:rPr lang="en-US" sz="1600" dirty="0"/>
              <a:t>Add a small delay like ‘</a:t>
            </a:r>
            <a:r>
              <a:rPr lang="en-US" sz="1600" dirty="0" err="1"/>
              <a:t>osDelay</a:t>
            </a:r>
            <a:r>
              <a:rPr lang="en-US" sz="1600" dirty="0"/>
              <a:t>(1)’ in every task loop to give other tasks (like the Idle task) the opportunity to run!</a:t>
            </a:r>
          </a:p>
        </p:txBody>
      </p:sp>
    </p:spTree>
    <p:extLst>
      <p:ext uri="{BB962C8B-B14F-4D97-AF65-F5344CB8AC3E}">
        <p14:creationId xmlns:p14="http://schemas.microsoft.com/office/powerpoint/2010/main" val="1603191727"/>
      </p:ext>
    </p:extLst>
  </p:cSld>
  <p:clrMapOvr>
    <a:masterClrMapping/>
  </p:clrMapOvr>
</p:sld>
</file>

<file path=ppt/theme/theme1.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ontys">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PPT_Fontys_NL_universeel</Template>
  <TotalTime>0</TotalTime>
  <Words>3422</Words>
  <Application>Microsoft Office PowerPoint</Application>
  <PresentationFormat>On-screen Show (16:9)</PresentationFormat>
  <Paragraphs>195</Paragraphs>
  <Slides>16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Calibri</vt:lpstr>
      <vt:lpstr>Consolas</vt:lpstr>
      <vt:lpstr>Courier</vt:lpstr>
      <vt:lpstr>Courier New</vt:lpstr>
      <vt:lpstr>Aangepast ontwerp</vt:lpstr>
      <vt:lpstr>1_Aangepast ontwerp</vt:lpstr>
      <vt:lpstr>fontys</vt:lpstr>
      <vt:lpstr>Embedded Systems: RTOS</vt:lpstr>
      <vt:lpstr>Today</vt:lpstr>
      <vt:lpstr>CMSIS structure</vt:lpstr>
      <vt:lpstr>CMSIS-RTOS</vt:lpstr>
      <vt:lpstr>FreeRTOS features</vt:lpstr>
      <vt:lpstr>FreeRTOS memory footprint</vt:lpstr>
      <vt:lpstr>FreeRTOS memory usage</vt:lpstr>
      <vt:lpstr>FreeRTOS tasks - states</vt:lpstr>
      <vt:lpstr>FreeRTOS tasks - scheduling</vt:lpstr>
      <vt:lpstr>FreeRTOS – main flow (CMSIS-RTOS2)</vt:lpstr>
      <vt:lpstr>FreeRTOS tasks and interrupts</vt:lpstr>
      <vt:lpstr>Communication  / synchronisation between tasks</vt:lpstr>
      <vt:lpstr>And last but not least: UI task HAL_UART_Transmit() and HAL_UART_Receive()</vt:lpstr>
      <vt:lpstr>UI task Code example (adapt to your needs)</vt:lpstr>
      <vt:lpstr>Checklist</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PRC3 - Introduction</dc:title>
  <dc:subject/>
  <dc:creator>Freddy Hurkmans</dc:creator>
  <cp:keywords/>
  <dc:description/>
  <cp:lastModifiedBy>Bakx,René R.P.M.</cp:lastModifiedBy>
  <cp:revision>551</cp:revision>
  <dcterms:created xsi:type="dcterms:W3CDTF">2012-05-11T07:21:45Z</dcterms:created>
  <dcterms:modified xsi:type="dcterms:W3CDTF">2023-02-21T15:48:13Z</dcterms:modified>
  <cp:category/>
</cp:coreProperties>
</file>