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1" r:id="rId4"/>
    <p:sldId id="262" r:id="rId5"/>
    <p:sldId id="277" r:id="rId6"/>
    <p:sldId id="279" r:id="rId7"/>
    <p:sldId id="265" r:id="rId8"/>
    <p:sldId id="270" r:id="rId9"/>
    <p:sldId id="274" r:id="rId10"/>
    <p:sldId id="275" r:id="rId11"/>
    <p:sldId id="276" r:id="rId12"/>
    <p:sldId id="280" r:id="rId13"/>
    <p:sldId id="271" r:id="rId14"/>
    <p:sldId id="269" r:id="rId15"/>
    <p:sldId id="299" r:id="rId16"/>
    <p:sldId id="268" r:id="rId17"/>
    <p:sldId id="264" r:id="rId18"/>
    <p:sldId id="295" r:id="rId19"/>
    <p:sldId id="281" r:id="rId20"/>
    <p:sldId id="296" r:id="rId21"/>
    <p:sldId id="272" r:id="rId22"/>
    <p:sldId id="273" r:id="rId23"/>
    <p:sldId id="285" r:id="rId24"/>
    <p:sldId id="283" r:id="rId25"/>
    <p:sldId id="284" r:id="rId26"/>
    <p:sldId id="286" r:id="rId27"/>
    <p:sldId id="288" r:id="rId28"/>
    <p:sldId id="291" r:id="rId29"/>
    <p:sldId id="293" r:id="rId30"/>
    <p:sldId id="294" r:id="rId31"/>
    <p:sldId id="300" r:id="rId32"/>
    <p:sldId id="301" r:id="rId33"/>
    <p:sldId id="302" r:id="rId34"/>
    <p:sldId id="304" r:id="rId35"/>
    <p:sldId id="305" r:id="rId36"/>
    <p:sldId id="306" r:id="rId37"/>
    <p:sldId id="292" r:id="rId38"/>
    <p:sldId id="266" r:id="rId39"/>
    <p:sldId id="290" r:id="rId40"/>
    <p:sldId id="517" r:id="rId41"/>
    <p:sldId id="518" r:id="rId42"/>
    <p:sldId id="308" r:id="rId43"/>
    <p:sldId id="307" r:id="rId44"/>
    <p:sldId id="309" r:id="rId45"/>
    <p:sldId id="310" r:id="rId46"/>
    <p:sldId id="311" r:id="rId47"/>
    <p:sldId id="312" r:id="rId48"/>
    <p:sldId id="313" r:id="rId49"/>
    <p:sldId id="314" r:id="rId50"/>
    <p:sldId id="315" r:id="rId51"/>
    <p:sldId id="316" r:id="rId52"/>
    <p:sldId id="317" r:id="rId53"/>
    <p:sldId id="318" r:id="rId54"/>
    <p:sldId id="519" r:id="rId55"/>
    <p:sldId id="320" r:id="rId56"/>
    <p:sldId id="520" r:id="rId57"/>
    <p:sldId id="521" r:id="rId58"/>
    <p:sldId id="522" r:id="rId59"/>
    <p:sldId id="524" r:id="rId60"/>
    <p:sldId id="523" r:id="rId61"/>
    <p:sldId id="525" r:id="rId62"/>
    <p:sldId id="526" r:id="rId63"/>
    <p:sldId id="368" r:id="rId64"/>
    <p:sldId id="370" r:id="rId65"/>
    <p:sldId id="374" r:id="rId66"/>
    <p:sldId id="375" r:id="rId67"/>
    <p:sldId id="377" r:id="rId68"/>
    <p:sldId id="367" r:id="rId69"/>
    <p:sldId id="378" r:id="rId70"/>
    <p:sldId id="379" r:id="rId71"/>
    <p:sldId id="380" r:id="rId72"/>
    <p:sldId id="382" r:id="rId73"/>
    <p:sldId id="321" r:id="rId74"/>
    <p:sldId id="390" r:id="rId75"/>
    <p:sldId id="373" r:id="rId76"/>
    <p:sldId id="389" r:id="rId77"/>
    <p:sldId id="383" r:id="rId78"/>
    <p:sldId id="393" r:id="rId79"/>
    <p:sldId id="384" r:id="rId80"/>
    <p:sldId id="385" r:id="rId81"/>
    <p:sldId id="386" r:id="rId82"/>
    <p:sldId id="395" r:id="rId83"/>
    <p:sldId id="396" r:id="rId84"/>
    <p:sldId id="394" r:id="rId85"/>
    <p:sldId id="381" r:id="rId86"/>
    <p:sldId id="392" r:id="rId87"/>
    <p:sldId id="398" r:id="rId88"/>
    <p:sldId id="397" r:id="rId89"/>
    <p:sldId id="399" r:id="rId90"/>
    <p:sldId id="437" r:id="rId91"/>
    <p:sldId id="438" r:id="rId92"/>
    <p:sldId id="439" r:id="rId93"/>
    <p:sldId id="440" r:id="rId94"/>
    <p:sldId id="441" r:id="rId95"/>
    <p:sldId id="442" r:id="rId96"/>
    <p:sldId id="330" r:id="rId97"/>
    <p:sldId id="611" r:id="rId98"/>
    <p:sldId id="480" r:id="rId99"/>
    <p:sldId id="613" r:id="rId100"/>
    <p:sldId id="612" r:id="rId101"/>
    <p:sldId id="614" r:id="rId102"/>
    <p:sldId id="479" r:id="rId103"/>
    <p:sldId id="652" r:id="rId104"/>
    <p:sldId id="655" r:id="rId105"/>
    <p:sldId id="656" r:id="rId106"/>
    <p:sldId id="658" r:id="rId107"/>
    <p:sldId id="659" r:id="rId108"/>
    <p:sldId id="711" r:id="rId109"/>
    <p:sldId id="712" r:id="rId110"/>
    <p:sldId id="666" r:id="rId111"/>
    <p:sldId id="657" r:id="rId112"/>
    <p:sldId id="400" r:id="rId113"/>
    <p:sldId id="476" r:id="rId114"/>
    <p:sldId id="477" r:id="rId115"/>
    <p:sldId id="478" r:id="rId116"/>
    <p:sldId id="372" r:id="rId117"/>
    <p:sldId id="326" r:id="rId118"/>
    <p:sldId id="327" r:id="rId119"/>
    <p:sldId id="328" r:id="rId120"/>
    <p:sldId id="653" r:id="rId121"/>
    <p:sldId id="443" r:id="rId122"/>
    <p:sldId id="475" r:id="rId123"/>
    <p:sldId id="329" r:id="rId124"/>
    <p:sldId id="654" r:id="rId125"/>
    <p:sldId id="332" r:id="rId126"/>
    <p:sldId id="331" r:id="rId127"/>
    <p:sldId id="660" r:id="rId128"/>
    <p:sldId id="661" r:id="rId129"/>
    <p:sldId id="662" r:id="rId130"/>
    <p:sldId id="663" r:id="rId131"/>
    <p:sldId id="664" r:id="rId132"/>
    <p:sldId id="665" r:id="rId133"/>
    <p:sldId id="333" r:id="rId134"/>
    <p:sldId id="340" r:id="rId135"/>
    <p:sldId id="335" r:id="rId136"/>
    <p:sldId id="341" r:id="rId137"/>
    <p:sldId id="338" r:id="rId138"/>
    <p:sldId id="336" r:id="rId139"/>
    <p:sldId id="342" r:id="rId140"/>
    <p:sldId id="339" r:id="rId141"/>
    <p:sldId id="343" r:id="rId1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60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5" Type="http://schemas.openxmlformats.org/officeDocument/2006/relationships/tableStyles" Target="tableStyles.xml"/><Relationship Id="rId144" Type="http://schemas.openxmlformats.org/officeDocument/2006/relationships/viewProps" Target="viewProps.xml"/><Relationship Id="rId143" Type="http://schemas.openxmlformats.org/officeDocument/2006/relationships/presProps" Target="presProps.xml"/><Relationship Id="rId142" Type="http://schemas.openxmlformats.org/officeDocument/2006/relationships/slide" Target="slides/slide140.xml"/><Relationship Id="rId141" Type="http://schemas.openxmlformats.org/officeDocument/2006/relationships/slide" Target="slides/slide139.xml"/><Relationship Id="rId140" Type="http://schemas.openxmlformats.org/officeDocument/2006/relationships/slide" Target="slides/slide138.xml"/><Relationship Id="rId14" Type="http://schemas.openxmlformats.org/officeDocument/2006/relationships/slide" Target="slides/slide12.xml"/><Relationship Id="rId139" Type="http://schemas.openxmlformats.org/officeDocument/2006/relationships/slide" Target="slides/slide137.xml"/><Relationship Id="rId138" Type="http://schemas.openxmlformats.org/officeDocument/2006/relationships/slide" Target="slides/slide136.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0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9.png"/><Relationship Id="rId1" Type="http://schemas.openxmlformats.org/officeDocument/2006/relationships/image" Target="../media/image57.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2.png"/><Relationship Id="rId1" Type="http://schemas.openxmlformats.org/officeDocument/2006/relationships/image" Target="../media/image61.png"/></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3.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4.png"/></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5.png"/></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7.png"/></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8.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9.jpe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0.jpe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1.jpe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2.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6.jpe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6.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6.jpe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8.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9.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9.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0.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1.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1.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7.png"/><Relationship Id="rId1" Type="http://schemas.openxmlformats.org/officeDocument/2006/relationships/image" Target="../media/image3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1.png"/><Relationship Id="rId1" Type="http://schemas.openxmlformats.org/officeDocument/2006/relationships/image" Target="../media/image2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2.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2.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image" Target="../media/image3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image" Target="../media/image41.png"/></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image" Target="../media/image4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image" Target="../media/image43.png"/></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image" Target="../media/image43.png"/></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4.png"/><Relationship Id="rId1" Type="http://schemas.openxmlformats.org/officeDocument/2006/relationships/image" Target="../media/image42.pn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image" Target="../media/image46.png"/></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image" Target="../media/image47.png"/></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8.png"/><Relationship Id="rId1" Type="http://schemas.openxmlformats.org/officeDocument/2006/relationships/image" Target="../media/image4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9.png"/><Relationship Id="rId1" Type="http://schemas.openxmlformats.org/officeDocument/2006/relationships/image" Target="../media/image42.png"/></Relationships>
</file>

<file path=ppt/slides/_rels/slide9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image" Target="../media/image50.png"/></Relationships>
</file>

<file path=ppt/slides/_rels/slide9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1.png"/><Relationship Id="rId1" Type="http://schemas.openxmlformats.org/officeDocument/2006/relationships/image" Target="../media/image42.png"/></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2.png"/><Relationship Id="rId1" Type="http://schemas.openxmlformats.org/officeDocument/2006/relationships/image" Target="../media/image42.png"/></Relationships>
</file>

<file path=ppt/slides/_rels/slide9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3.png"/><Relationship Id="rId1" Type="http://schemas.openxmlformats.org/officeDocument/2006/relationships/image" Target="../media/image42.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5.png"/><Relationship Id="rId1" Type="http://schemas.openxmlformats.org/officeDocument/2006/relationships/image" Target="../media/image54.png"/></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4.png"/><Relationship Id="rId1" Type="http://schemas.openxmlformats.org/officeDocument/2006/relationships/image" Target="../media/image56.png"/></Relationships>
</file>

<file path=ppt/slides/_rels/slide9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8.png"/><Relationship Id="rId1" Type="http://schemas.openxmlformats.org/officeDocument/2006/relationships/image" Target="../media/image5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charset="0"/>
                <a:cs typeface="Times New Roman" panose="02020603050405020304" charset="0"/>
              </a:rPr>
              <a:t>Fundamentals of</a:t>
            </a:r>
            <a:br>
              <a:rPr lang="en-US" dirty="0">
                <a:latin typeface="Times New Roman" panose="02020603050405020304" charset="0"/>
                <a:cs typeface="Times New Roman" panose="02020603050405020304" charset="0"/>
              </a:rPr>
            </a:br>
            <a:r>
              <a:rPr lang="en-US" dirty="0">
                <a:latin typeface="Times New Roman" panose="02020603050405020304" charset="0"/>
                <a:cs typeface="Times New Roman" panose="02020603050405020304" charset="0"/>
              </a:rPr>
              <a:t>Electrical Engineering</a:t>
            </a:r>
            <a:endParaRPr lang="en-US" dirty="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p:txBody>
          <a:bodyPr/>
          <a:lstStyle/>
          <a:p>
            <a:r>
              <a:rPr lang="en-US">
                <a:latin typeface="Times New Roman" panose="02020603050405020304" charset="0"/>
                <a:cs typeface="Times New Roman" panose="02020603050405020304" charset="0"/>
              </a:rPr>
              <a:t>Fall 2021</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Slideshow by: Lily Zimmermann</a:t>
            </a:r>
            <a:endParaRPr lang="en-US">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circuit - nodes"/>
          <p:cNvPicPr>
            <a:picLocks noChangeAspect="1"/>
          </p:cNvPicPr>
          <p:nvPr/>
        </p:nvPicPr>
        <p:blipFill>
          <a:blip r:embed="rId1"/>
          <a:stretch>
            <a:fillRect/>
          </a:stretch>
        </p:blipFill>
        <p:spPr>
          <a:xfrm>
            <a:off x="95885" y="2103755"/>
            <a:ext cx="6092825" cy="3181985"/>
          </a:xfrm>
          <a:prstGeom prst="rect">
            <a:avLst/>
          </a:prstGeom>
        </p:spPr>
      </p:pic>
      <p:sp>
        <p:nvSpPr>
          <p:cNvPr id="2" name="Title 1"/>
          <p:cNvSpPr>
            <a:spLocks noGrp="1"/>
          </p:cNvSpPr>
          <p:nvPr>
            <p:ph type="title"/>
          </p:nvPr>
        </p:nvSpPr>
        <p:spPr>
          <a:xfrm>
            <a:off x="838200" y="243840"/>
            <a:ext cx="10749280" cy="1325880"/>
          </a:xfrm>
        </p:spPr>
        <p:txBody>
          <a:bodyPr/>
          <a:p>
            <a:pPr algn="ctr"/>
            <a:r>
              <a:rPr lang="en-US">
                <a:latin typeface="Times New Roman" panose="02020603050405020304" charset="0"/>
                <a:cs typeface="Times New Roman" panose="02020603050405020304" charset="0"/>
                <a:sym typeface="+mn-ea"/>
              </a:rPr>
              <a:t>Elements of a Circuit Diagram:</a:t>
            </a:r>
            <a:br>
              <a:rPr lang="en-US">
                <a:latin typeface="Times New Roman" panose="02020603050405020304" charset="0"/>
                <a:cs typeface="Times New Roman" panose="02020603050405020304" charset="0"/>
                <a:sym typeface="+mn-ea"/>
              </a:rPr>
            </a:br>
            <a:r>
              <a:rPr lang="en-US">
                <a:latin typeface="Times New Roman" panose="02020603050405020304" charset="0"/>
                <a:cs typeface="Times New Roman" panose="02020603050405020304" charset="0"/>
                <a:sym typeface="+mn-ea"/>
              </a:rPr>
              <a:t>Nodes (part 2)</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5723255" y="1569085"/>
            <a:ext cx="6402070" cy="5289550"/>
          </a:xfrm>
        </p:spPr>
        <p:txBody>
          <a:bodyPr/>
          <a:p>
            <a:r>
              <a:rPr lang="en-US" sz="2400">
                <a:latin typeface="Times New Roman" panose="02020603050405020304" charset="0"/>
                <a:cs typeface="Times New Roman" panose="02020603050405020304" charset="0"/>
              </a:rPr>
              <a:t>In the diagrams we will be using, we will reference the spots like A or C as nodes but please remember that a node is the full area between circuit elements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sym typeface="+mn-ea"/>
              </a:rPr>
              <a:t>Again, F, E, and D will be referenced separately to make explaining easier, but please remember that they are all technically part of the same node. </a:t>
            </a:r>
            <a:endParaRPr lang="en-US" sz="2400">
              <a:latin typeface="Times New Roman" panose="02020603050405020304" charset="0"/>
              <a:cs typeface="Times New Roman" panose="02020603050405020304" charset="0"/>
              <a:sym typeface="+mn-ea"/>
            </a:endParaRPr>
          </a:p>
          <a:p>
            <a:r>
              <a:rPr lang="en-US" sz="2400">
                <a:latin typeface="Times New Roman" panose="02020603050405020304" charset="0"/>
                <a:cs typeface="Times New Roman" panose="02020603050405020304" charset="0"/>
                <a:sym typeface="+mn-ea"/>
              </a:rPr>
              <a:t>The main time when these points will count as the same area versus separate points is when we discuss the locations were voltage changes in contrast to where current changes in a circuit, but that will be discussed much later</a:t>
            </a:r>
            <a:endParaRPr lang="en-US" sz="1800">
              <a:sym typeface="+mn-ea"/>
            </a:endParaRPr>
          </a:p>
          <a:p>
            <a:endParaRPr lang="en-US"/>
          </a:p>
          <a:p>
            <a:endParaRPr 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current division"/>
          <p:cNvPicPr>
            <a:picLocks noChangeAspect="1"/>
          </p:cNvPicPr>
          <p:nvPr/>
        </p:nvPicPr>
        <p:blipFill>
          <a:blip r:embed="rId1"/>
          <a:stretch>
            <a:fillRect/>
          </a:stretch>
        </p:blipFill>
        <p:spPr>
          <a:xfrm>
            <a:off x="7212330" y="1290320"/>
            <a:ext cx="4979670" cy="2670810"/>
          </a:xfrm>
          <a:prstGeom prst="rect">
            <a:avLst/>
          </a:prstGeom>
        </p:spPr>
      </p:pic>
      <p:pic>
        <p:nvPicPr>
          <p:cNvPr id="4" name="Picture 3" descr="current division example"/>
          <p:cNvPicPr>
            <a:picLocks noChangeAspect="1"/>
          </p:cNvPicPr>
          <p:nvPr/>
        </p:nvPicPr>
        <p:blipFill>
          <a:blip r:embed="rId2"/>
          <a:stretch>
            <a:fillRect/>
          </a:stretch>
        </p:blipFill>
        <p:spPr>
          <a:xfrm>
            <a:off x="0" y="635"/>
            <a:ext cx="7080250" cy="4640580"/>
          </a:xfrm>
          <a:prstGeom prst="rect">
            <a:avLst/>
          </a:prstGeom>
        </p:spPr>
      </p:pic>
      <p:sp>
        <p:nvSpPr>
          <p:cNvPr id="2" name="Title 1"/>
          <p:cNvSpPr>
            <a:spLocks noGrp="1"/>
          </p:cNvSpPr>
          <p:nvPr>
            <p:ph type="title"/>
          </p:nvPr>
        </p:nvSpPr>
        <p:spPr>
          <a:xfrm>
            <a:off x="6181725" y="635"/>
            <a:ext cx="5878830" cy="829945"/>
          </a:xfrm>
        </p:spPr>
        <p:txBody>
          <a:bodyPr anchor="t" anchorCtr="0"/>
          <a:p>
            <a:r>
              <a:rPr lang="en-US">
                <a:latin typeface="Times New Roman" panose="02020603050405020304" charset="0"/>
                <a:cs typeface="Times New Roman" panose="02020603050405020304" charset="0"/>
              </a:rPr>
              <a:t>Current Division Example</a:t>
            </a:r>
            <a:br>
              <a:rPr lang="en-US">
                <a:latin typeface="Times New Roman" panose="02020603050405020304" charset="0"/>
                <a:cs typeface="Times New Roman" panose="02020603050405020304" charset="0"/>
              </a:rPr>
            </a:b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35" y="4576445"/>
            <a:ext cx="12190730" cy="2281555"/>
          </a:xfrm>
        </p:spPr>
        <p:txBody>
          <a:bodyPr/>
          <a:p>
            <a:r>
              <a:rPr lang="en-US" sz="1800">
                <a:solidFill>
                  <a:schemeClr val="tx1"/>
                </a:solidFill>
                <a:latin typeface="Times New Roman" panose="02020603050405020304" charset="0"/>
                <a:cs typeface="Times New Roman" panose="02020603050405020304" charset="0"/>
                <a:sym typeface="+mn-ea"/>
              </a:rPr>
              <a:t>In this example, we are trying to find the current running through R1. Remember that in voltage division the same resistor that we wanted the voltage for was in the numerator by itself? In current division it is the opposite. Besides that, and the power sources current being swapped for the power sources voltage, current division is almost the same equation as voltage division. </a:t>
            </a:r>
            <a:endParaRPr lang="en-US" sz="1800">
              <a:solidFill>
                <a:schemeClr val="tx1"/>
              </a:solidFill>
              <a:latin typeface="Times New Roman" panose="02020603050405020304" charset="0"/>
              <a:cs typeface="Times New Roman" panose="02020603050405020304" charset="0"/>
              <a:sym typeface="+mn-ea"/>
            </a:endParaRPr>
          </a:p>
          <a:p>
            <a:r>
              <a:rPr lang="en-US" sz="1800">
                <a:solidFill>
                  <a:schemeClr val="tx1"/>
                </a:solidFill>
                <a:latin typeface="Times New Roman" panose="02020603050405020304" charset="0"/>
                <a:cs typeface="Times New Roman" panose="02020603050405020304" charset="0"/>
                <a:sym typeface="+mn-ea"/>
              </a:rPr>
              <a:t>As seen above, we can do voltage division on R1 and R2 because they are parallel. </a:t>
            </a:r>
            <a:endParaRPr lang="en-US" sz="1800">
              <a:solidFill>
                <a:schemeClr val="tx1"/>
              </a:solidFill>
              <a:latin typeface="Times New Roman" panose="02020603050405020304" charset="0"/>
              <a:cs typeface="Times New Roman" panose="02020603050405020304" charset="0"/>
              <a:sym typeface="+mn-ea"/>
            </a:endParaRPr>
          </a:p>
          <a:p>
            <a:r>
              <a:rPr lang="en-US" sz="1800">
                <a:solidFill>
                  <a:schemeClr val="tx1"/>
                </a:solidFill>
                <a:latin typeface="Times New Roman" panose="02020603050405020304" charset="0"/>
                <a:cs typeface="Times New Roman" panose="02020603050405020304" charset="0"/>
                <a:sym typeface="+mn-ea"/>
              </a:rPr>
              <a:t>We take the voltage of the opposite resistor we are calculating for, divide it by the sum of the two resistors, and then multiply that by the current of the power source, or the total current. </a:t>
            </a:r>
            <a:endParaRPr lang="en-US" sz="1800">
              <a:solidFill>
                <a:schemeClr val="tx1"/>
              </a:solidFill>
              <a:latin typeface="Times New Roman" panose="02020603050405020304" charset="0"/>
              <a:cs typeface="Times New Roman" panose="02020603050405020304" charset="0"/>
              <a:sym typeface="+mn-ea"/>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3840"/>
            <a:ext cx="10749280" cy="4872355"/>
          </a:xfrm>
        </p:spPr>
        <p:txBody>
          <a:bodyPr/>
          <a:p>
            <a:pPr algn="ctr"/>
            <a:r>
              <a:rPr lang="en-US">
                <a:latin typeface="Times New Roman" panose="02020603050405020304" charset="0"/>
                <a:cs typeface="Times New Roman" panose="02020603050405020304" charset="0"/>
                <a:sym typeface="+mn-ea"/>
              </a:rPr>
              <a:t>Time Constant</a:t>
            </a:r>
            <a:br>
              <a:rPr lang="en-US">
                <a:latin typeface="Times New Roman" panose="02020603050405020304" charset="0"/>
                <a:cs typeface="Times New Roman" panose="02020603050405020304" charset="0"/>
                <a:sym typeface="+mn-ea"/>
              </a:rPr>
            </a:br>
            <a:r>
              <a:rPr lang="en-US">
                <a:latin typeface="Times New Roman" panose="02020603050405020304" charset="0"/>
                <a:cs typeface="Times New Roman" panose="02020603050405020304" charset="0"/>
                <a:sym typeface="+mn-ea"/>
              </a:rPr>
              <a:t>Tau</a:t>
            </a:r>
            <a:endParaRPr lang="en-US">
              <a:latin typeface="Times New Roman" panose="02020603050405020304" charset="0"/>
              <a:cs typeface="Times New Roman" panose="02020603050405020304" charset="0"/>
              <a:sym typeface="+mn-ea"/>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100965"/>
            <a:ext cx="11875135" cy="1012190"/>
          </a:xfrm>
        </p:spPr>
        <p:txBody>
          <a:bodyPr/>
          <a:p>
            <a:r>
              <a:rPr lang="en-US" sz="6000" u="sng">
                <a:latin typeface="Times New Roman" panose="02020603050405020304" charset="0"/>
                <a:cs typeface="Times New Roman" panose="02020603050405020304" charset="0"/>
              </a:rPr>
              <a:t>RC Time Constant - Tau</a:t>
            </a:r>
            <a:endParaRPr lang="en-US" sz="6000" u="sng">
              <a:latin typeface="Times New Roman" panose="02020603050405020304" charset="0"/>
              <a:cs typeface="Times New Roman" panose="02020603050405020304" charset="0"/>
            </a:endParaRPr>
          </a:p>
        </p:txBody>
      </p:sp>
      <p:sp>
        <p:nvSpPr>
          <p:cNvPr id="8" name="Content Placeholder 2"/>
          <p:cNvSpPr>
            <a:spLocks noGrp="1"/>
          </p:cNvSpPr>
          <p:nvPr/>
        </p:nvSpPr>
        <p:spPr>
          <a:xfrm>
            <a:off x="657225" y="3914140"/>
            <a:ext cx="7719695" cy="2943860"/>
          </a:xfrm>
          <a:prstGeom prst="rect">
            <a:avLst/>
          </a:prstGeom>
          <a:noFill/>
          <a:ln w="9525">
            <a:noFill/>
          </a:ln>
        </p:spPr>
        <p:txBody>
          <a:bodyPr anchor="b" anchorCtr="0"/>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3200" u="sng">
                <a:latin typeface="Times New Roman" panose="02020603050405020304" charset="0"/>
                <a:cs typeface="Times New Roman" panose="02020603050405020304" charset="0"/>
                <a:sym typeface="+mn-ea"/>
              </a:rPr>
              <a:t>Time Constant of a Capacitor</a:t>
            </a:r>
            <a:endParaRPr lang="en-US" sz="3200">
              <a:latin typeface="Times New Roman" panose="02020603050405020304" charset="0"/>
              <a:cs typeface="Times New Roman" panose="02020603050405020304" charset="0"/>
              <a:sym typeface="+mn-ea"/>
            </a:endParaRPr>
          </a:p>
          <a:p>
            <a:r>
              <a:rPr lang="en-US" sz="3200">
                <a:latin typeface="Times New Roman" panose="02020603050405020304" charset="0"/>
                <a:cs typeface="Times New Roman" panose="02020603050405020304" charset="0"/>
                <a:sym typeface="+mn-ea"/>
              </a:rPr>
              <a:t>Time = Resistance*Capacitance</a:t>
            </a:r>
            <a:endParaRPr lang="en-US" sz="3200">
              <a:latin typeface="Times New Roman" panose="02020603050405020304" charset="0"/>
              <a:cs typeface="Times New Roman" panose="02020603050405020304" charset="0"/>
              <a:sym typeface="+mn-ea"/>
            </a:endParaRPr>
          </a:p>
          <a:p>
            <a:pPr lvl="1"/>
            <a:r>
              <a:rPr lang="en-US" sz="3200">
                <a:latin typeface="Times New Roman" panose="02020603050405020304" charset="0"/>
                <a:cs typeface="Times New Roman" panose="02020603050405020304" charset="0"/>
                <a:sym typeface="+mn-ea"/>
              </a:rPr>
              <a:t>Seconds = Ohms*Farads</a:t>
            </a:r>
            <a:endParaRPr lang="en-US" sz="3200">
              <a:latin typeface="Times New Roman" panose="02020603050405020304" charset="0"/>
              <a:cs typeface="Times New Roman" panose="02020603050405020304" charset="0"/>
              <a:sym typeface="+mn-ea"/>
            </a:endParaRPr>
          </a:p>
          <a:p>
            <a:pPr lvl="1"/>
            <a:r>
              <a:rPr lang="en-US" sz="3200">
                <a:latin typeface="Times New Roman" panose="02020603050405020304" charset="0"/>
                <a:cs typeface="Times New Roman" panose="02020603050405020304" charset="0"/>
              </a:rPr>
              <a:t>t (tau) = R*C</a:t>
            </a:r>
            <a:endParaRPr lang="en-US" sz="3200">
              <a:latin typeface="Times New Roman" panose="02020603050405020304" charset="0"/>
              <a:cs typeface="Times New Roman" panose="02020603050405020304" charset="0"/>
            </a:endParaRPr>
          </a:p>
        </p:txBody>
      </p:sp>
      <p:sp>
        <p:nvSpPr>
          <p:cNvPr id="9" name="Content Placeholder 8"/>
          <p:cNvSpPr>
            <a:spLocks noGrp="1"/>
          </p:cNvSpPr>
          <p:nvPr>
            <p:ph idx="1"/>
          </p:nvPr>
        </p:nvSpPr>
        <p:spPr>
          <a:xfrm>
            <a:off x="0" y="1543050"/>
            <a:ext cx="12192000" cy="2567305"/>
          </a:xfrm>
        </p:spPr>
        <p:txBody>
          <a:bodyPr/>
          <a:p>
            <a:r>
              <a:rPr lang="en-US" sz="2800" b="1">
                <a:latin typeface="Times New Roman" panose="02020603050405020304" charset="0"/>
                <a:cs typeface="Times New Roman" panose="02020603050405020304" charset="0"/>
              </a:rPr>
              <a:t>Tau or the RC time constant</a:t>
            </a:r>
            <a:r>
              <a:rPr lang="en-US" sz="2800">
                <a:latin typeface="Times New Roman" panose="02020603050405020304" charset="0"/>
                <a:cs typeface="Times New Roman" panose="02020603050405020304" charset="0"/>
              </a:rPr>
              <a:t> is the time required to charge the capacitor, through the resistor, from an initial charge voltage of zero to approximately 63.2% of the value of an applied DC voltage, or to discharge the capacitor through the same resistor to approximately 36.8% of its initial charge voltage</a:t>
            </a:r>
            <a:endParaRPr lang="en-US" sz="2800">
              <a:latin typeface="Times New Roman" panose="02020603050405020304" charset="0"/>
              <a:cs typeface="Times New Roman" panose="02020603050405020304"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100965"/>
            <a:ext cx="11875135" cy="1012190"/>
          </a:xfrm>
        </p:spPr>
        <p:txBody>
          <a:bodyPr/>
          <a:p>
            <a:r>
              <a:rPr lang="en-US" sz="6000" u="sng">
                <a:latin typeface="Times New Roman" panose="02020603050405020304" charset="0"/>
                <a:cs typeface="Times New Roman" panose="02020603050405020304" charset="0"/>
              </a:rPr>
              <a:t>RL Time Constant - Tau</a:t>
            </a:r>
            <a:endParaRPr lang="en-US" sz="6000" u="sng">
              <a:latin typeface="Times New Roman" panose="02020603050405020304" charset="0"/>
              <a:cs typeface="Times New Roman" panose="02020603050405020304" charset="0"/>
            </a:endParaRPr>
          </a:p>
        </p:txBody>
      </p:sp>
      <p:sp>
        <p:nvSpPr>
          <p:cNvPr id="5" name="Content Placeholder 2"/>
          <p:cNvSpPr>
            <a:spLocks noGrp="1"/>
          </p:cNvSpPr>
          <p:nvPr/>
        </p:nvSpPr>
        <p:spPr>
          <a:xfrm>
            <a:off x="712470" y="3674110"/>
            <a:ext cx="7101840" cy="3183890"/>
          </a:xfrm>
          <a:prstGeom prst="rect">
            <a:avLst/>
          </a:prstGeom>
          <a:noFill/>
          <a:ln w="9525">
            <a:noFill/>
          </a:ln>
        </p:spPr>
        <p:txBody>
          <a:bodyPr anchor="b" anchorCtr="0"/>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3200" u="sng">
                <a:latin typeface="Times New Roman" panose="02020603050405020304" charset="0"/>
                <a:cs typeface="Times New Roman" panose="02020603050405020304" charset="0"/>
                <a:sym typeface="+mn-ea"/>
              </a:rPr>
              <a:t>Time Constant of an Inductor</a:t>
            </a:r>
            <a:endParaRPr lang="en-US" sz="3200">
              <a:latin typeface="Times New Roman" panose="02020603050405020304" charset="0"/>
              <a:cs typeface="Times New Roman" panose="02020603050405020304" charset="0"/>
            </a:endParaRPr>
          </a:p>
          <a:p>
            <a:r>
              <a:rPr lang="en-US" sz="3200">
                <a:latin typeface="Times New Roman" panose="02020603050405020304" charset="0"/>
                <a:cs typeface="Times New Roman" panose="02020603050405020304" charset="0"/>
              </a:rPr>
              <a:t>Time = Inductance / Resistance</a:t>
            </a:r>
            <a:endParaRPr lang="en-US" sz="3200">
              <a:latin typeface="Times New Roman" panose="02020603050405020304" charset="0"/>
              <a:cs typeface="Times New Roman" panose="02020603050405020304" charset="0"/>
            </a:endParaRPr>
          </a:p>
          <a:p>
            <a:pPr lvl="1"/>
            <a:r>
              <a:rPr lang="en-US" sz="3200">
                <a:latin typeface="Times New Roman" panose="02020603050405020304" charset="0"/>
                <a:cs typeface="Times New Roman" panose="02020603050405020304" charset="0"/>
              </a:rPr>
              <a:t>Seconds = Henrys / Ohms</a:t>
            </a:r>
            <a:endParaRPr lang="en-US" sz="3200">
              <a:latin typeface="Times New Roman" panose="02020603050405020304" charset="0"/>
              <a:cs typeface="Times New Roman" panose="02020603050405020304" charset="0"/>
            </a:endParaRPr>
          </a:p>
          <a:p>
            <a:pPr lvl="1"/>
            <a:r>
              <a:rPr lang="en-US" sz="3200">
                <a:latin typeface="Times New Roman" panose="02020603050405020304" charset="0"/>
                <a:cs typeface="Times New Roman" panose="02020603050405020304" charset="0"/>
              </a:rPr>
              <a:t>t (tau) = L/R</a:t>
            </a:r>
            <a:endParaRPr lang="en-US" sz="3200">
              <a:latin typeface="Times New Roman" panose="02020603050405020304" charset="0"/>
              <a:cs typeface="Times New Roman" panose="02020603050405020304" charset="0"/>
            </a:endParaRPr>
          </a:p>
        </p:txBody>
      </p:sp>
      <p:sp>
        <p:nvSpPr>
          <p:cNvPr id="9" name="Content Placeholder 8"/>
          <p:cNvSpPr>
            <a:spLocks noGrp="1"/>
          </p:cNvSpPr>
          <p:nvPr>
            <p:ph idx="1"/>
          </p:nvPr>
        </p:nvSpPr>
        <p:spPr>
          <a:xfrm>
            <a:off x="0" y="1551305"/>
            <a:ext cx="12192000" cy="2559050"/>
          </a:xfrm>
        </p:spPr>
        <p:txBody>
          <a:bodyPr/>
          <a:p>
            <a:r>
              <a:rPr lang="en-US" sz="2800" b="1">
                <a:latin typeface="Times New Roman" panose="02020603050405020304" charset="0"/>
                <a:cs typeface="Times New Roman" panose="02020603050405020304" charset="0"/>
              </a:rPr>
              <a:t>Tau or the RL time constant</a:t>
            </a:r>
            <a:r>
              <a:rPr lang="en-US" sz="2800">
                <a:latin typeface="Times New Roman" panose="02020603050405020304" charset="0"/>
                <a:cs typeface="Times New Roman" panose="02020603050405020304" charset="0"/>
              </a:rPr>
              <a:t> indicates the amount of time that it takes to conduct 63.2% of the current that results from a voltage applied across an inductor. The value 63.2% derives from the calculus equations used to determine the exact time constants for both resistor-capacitor and resistor-inductor networks.</a:t>
            </a:r>
            <a:endParaRPr lang="en-US" sz="2800">
              <a:latin typeface="Times New Roman" panose="02020603050405020304" charset="0"/>
              <a:cs typeface="Times New Roman" panose="02020603050405020304"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3840"/>
            <a:ext cx="10749280" cy="4872355"/>
          </a:xfrm>
        </p:spPr>
        <p:txBody>
          <a:bodyPr/>
          <a:p>
            <a:pPr algn="ctr"/>
            <a:r>
              <a:rPr lang="en-US">
                <a:latin typeface="Times New Roman" panose="02020603050405020304" charset="0"/>
                <a:cs typeface="Times New Roman" panose="02020603050405020304" charset="0"/>
                <a:sym typeface="+mn-ea"/>
              </a:rPr>
              <a:t>Linearity</a:t>
            </a:r>
            <a:endParaRPr lang="en-US">
              <a:latin typeface="Times New Roman" panose="02020603050405020304" charset="0"/>
              <a:cs typeface="Times New Roman" panose="02020603050405020304" charset="0"/>
              <a:sym typeface="+mn-ea"/>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100965"/>
            <a:ext cx="11875135" cy="1012190"/>
          </a:xfrm>
        </p:spPr>
        <p:txBody>
          <a:bodyPr/>
          <a:p>
            <a:r>
              <a:rPr lang="en-US" sz="5400">
                <a:latin typeface="Times New Roman" panose="02020603050405020304" charset="0"/>
                <a:cs typeface="Times New Roman" panose="02020603050405020304" charset="0"/>
              </a:rPr>
              <a:t>Linearity</a:t>
            </a:r>
            <a:endParaRPr lang="en-US" sz="5400">
              <a:latin typeface="Times New Roman" panose="02020603050405020304" charset="0"/>
              <a:cs typeface="Times New Roman" panose="02020603050405020304" charset="0"/>
            </a:endParaRPr>
          </a:p>
        </p:txBody>
      </p:sp>
      <p:sp>
        <p:nvSpPr>
          <p:cNvPr id="9" name="Content Placeholder 8"/>
          <p:cNvSpPr>
            <a:spLocks noGrp="1"/>
          </p:cNvSpPr>
          <p:nvPr>
            <p:ph idx="1"/>
          </p:nvPr>
        </p:nvSpPr>
        <p:spPr>
          <a:xfrm>
            <a:off x="0" y="1551305"/>
            <a:ext cx="12192000" cy="2559050"/>
          </a:xfrm>
        </p:spPr>
        <p:txBody>
          <a:bodyPr/>
          <a:p>
            <a:r>
              <a:rPr lang="en-US" sz="2800">
                <a:latin typeface="Times New Roman" panose="02020603050405020304" charset="0"/>
                <a:cs typeface="Times New Roman" panose="02020603050405020304" charset="0"/>
              </a:rPr>
              <a:t>If two things together added up, then they have a linear relationship</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sym typeface="+mn-ea"/>
              </a:rPr>
              <a:t>System has to be linear for distance 1 and distance 2 to equal the total distance</a:t>
            </a:r>
            <a:endParaRPr lang="en-US" sz="2800">
              <a:latin typeface="Times New Roman" panose="02020603050405020304" charset="0"/>
              <a:cs typeface="Times New Roman" panose="02020603050405020304" charset="0"/>
            </a:endParaRPr>
          </a:p>
          <a:p>
            <a:pPr lvl="1"/>
            <a:r>
              <a:rPr lang="en-US" sz="2800">
                <a:latin typeface="Times New Roman" panose="02020603050405020304" charset="0"/>
                <a:cs typeface="Times New Roman" panose="02020603050405020304" charset="0"/>
                <a:sym typeface="+mn-ea"/>
              </a:rPr>
              <a:t>Dtotal</a:t>
            </a:r>
            <a:r>
              <a:rPr lang="en-US" sz="2800">
                <a:latin typeface="Times New Roman" panose="02020603050405020304" charset="0"/>
                <a:cs typeface="Times New Roman" panose="02020603050405020304" charset="0"/>
                <a:sym typeface="+mn-ea"/>
              </a:rPr>
              <a:t> = d1</a:t>
            </a:r>
            <a:r>
              <a:rPr lang="en-US" sz="2800">
                <a:latin typeface="Times New Roman" panose="02020603050405020304" charset="0"/>
                <a:cs typeface="Times New Roman" panose="02020603050405020304" charset="0"/>
                <a:sym typeface="+mn-ea"/>
              </a:rPr>
              <a:t> + d2</a:t>
            </a:r>
            <a:endParaRPr lang="en-US" sz="2800">
              <a:latin typeface="Times New Roman" panose="02020603050405020304" charset="0"/>
              <a:cs typeface="Times New Roman" panose="02020603050405020304" charset="0"/>
            </a:endParaRPr>
          </a:p>
          <a:p>
            <a:endParaRPr lang="en-US" sz="2800">
              <a:latin typeface="Times New Roman" panose="02020603050405020304" charset="0"/>
              <a:cs typeface="Times New Roman" panose="02020603050405020304" charset="0"/>
            </a:endParaRPr>
          </a:p>
          <a:p>
            <a:endParaRPr lang="en-US" sz="2800">
              <a:latin typeface="Times New Roman" panose="02020603050405020304" charset="0"/>
              <a:cs typeface="Times New Roman" panose="02020603050405020304" charset="0"/>
            </a:endParaRPr>
          </a:p>
          <a:p>
            <a:endParaRPr lang="en-US" sz="2000">
              <a:latin typeface="Times New Roman" panose="02020603050405020304" charset="0"/>
              <a:cs typeface="Times New Roman" panose="02020603050405020304"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3840"/>
            <a:ext cx="10749280" cy="4872355"/>
          </a:xfrm>
        </p:spPr>
        <p:txBody>
          <a:bodyPr/>
          <a:p>
            <a:pPr algn="ctr"/>
            <a:r>
              <a:rPr lang="en-US">
                <a:latin typeface="Times New Roman" panose="02020603050405020304" charset="0"/>
                <a:cs typeface="Times New Roman" panose="02020603050405020304" charset="0"/>
                <a:sym typeface="+mn-ea"/>
              </a:rPr>
              <a:t>Thevenin Voltage</a:t>
            </a:r>
            <a:br>
              <a:rPr lang="en-US">
                <a:latin typeface="Times New Roman" panose="02020603050405020304" charset="0"/>
                <a:cs typeface="Times New Roman" panose="02020603050405020304" charset="0"/>
                <a:sym typeface="+mn-ea"/>
              </a:rPr>
            </a:br>
            <a:r>
              <a:rPr lang="en-US">
                <a:latin typeface="Times New Roman" panose="02020603050405020304" charset="0"/>
                <a:cs typeface="Times New Roman" panose="02020603050405020304" charset="0"/>
                <a:sym typeface="+mn-ea"/>
              </a:rPr>
              <a:t>and</a:t>
            </a:r>
            <a:br>
              <a:rPr lang="en-US">
                <a:latin typeface="Times New Roman" panose="02020603050405020304" charset="0"/>
                <a:cs typeface="Times New Roman" panose="02020603050405020304" charset="0"/>
                <a:sym typeface="+mn-ea"/>
              </a:rPr>
            </a:br>
            <a:r>
              <a:rPr lang="en-US">
                <a:latin typeface="Times New Roman" panose="02020603050405020304" charset="0"/>
                <a:cs typeface="Times New Roman" panose="02020603050405020304" charset="0"/>
                <a:sym typeface="+mn-ea"/>
              </a:rPr>
              <a:t>Thevenin Current</a:t>
            </a:r>
            <a:endParaRPr lang="en-US">
              <a:latin typeface="Times New Roman" panose="02020603050405020304" charset="0"/>
              <a:cs typeface="Times New Roman" panose="02020603050405020304" charset="0"/>
              <a:sym typeface="+mn-ea"/>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100965"/>
            <a:ext cx="11875135" cy="1012190"/>
          </a:xfrm>
        </p:spPr>
        <p:txBody>
          <a:bodyPr/>
          <a:p>
            <a:r>
              <a:rPr lang="en-US" sz="5400">
                <a:latin typeface="Times New Roman" panose="02020603050405020304" charset="0"/>
                <a:cs typeface="Times New Roman" panose="02020603050405020304" charset="0"/>
                <a:sym typeface="+mn-ea"/>
              </a:rPr>
              <a:t>Thevenin Voltage and Thevenin Current</a:t>
            </a:r>
            <a:endParaRPr lang="en-US" sz="5400">
              <a:latin typeface="Times New Roman" panose="02020603050405020304" charset="0"/>
              <a:cs typeface="Times New Roman" panose="02020603050405020304" charset="0"/>
            </a:endParaRPr>
          </a:p>
        </p:txBody>
      </p:sp>
      <p:sp>
        <p:nvSpPr>
          <p:cNvPr id="9" name="Content Placeholder 8"/>
          <p:cNvSpPr>
            <a:spLocks noGrp="1"/>
          </p:cNvSpPr>
          <p:nvPr>
            <p:ph idx="1"/>
          </p:nvPr>
        </p:nvSpPr>
        <p:spPr>
          <a:xfrm>
            <a:off x="0" y="1551305"/>
            <a:ext cx="12192000" cy="5205730"/>
          </a:xfrm>
        </p:spPr>
        <p:txBody>
          <a:bodyPr/>
          <a:p>
            <a:r>
              <a:rPr lang="en-US" sz="2800">
                <a:latin typeface="Times New Roman" panose="02020603050405020304" charset="0"/>
                <a:cs typeface="Times New Roman" panose="02020603050405020304" charset="0"/>
              </a:rPr>
              <a:t>Thevenin's Theorem states that “Any linear circuit containing several voltages and resistances can be replaced by just one single voltage in series with a single resistance connected across the load.”</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The point of using Thevenin’s Theorem is to find the voltage and current at one point in a circuit</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So far in our past examples, they each had one single power source (and/or current source). Using thevenin’s voltage and current help us understand the current and voltage at a certain point in a circuit when there are multiple power (and/or current) sources in the entire circuit.</a:t>
            </a:r>
            <a:endParaRPr lang="en-US" sz="2800">
              <a:latin typeface="Times New Roman" panose="02020603050405020304" charset="0"/>
              <a:cs typeface="Times New Roman" panose="02020603050405020304" charset="0"/>
            </a:endParaRPr>
          </a:p>
          <a:p>
            <a:endParaRPr lang="en-US" sz="2800">
              <a:latin typeface="Times New Roman" panose="02020603050405020304" charset="0"/>
              <a:cs typeface="Times New Roman" panose="02020603050405020304" charset="0"/>
            </a:endParaRPr>
          </a:p>
          <a:p>
            <a:endParaRPr lang="en-US" sz="2000">
              <a:latin typeface="Times New Roman" panose="02020603050405020304" charset="0"/>
              <a:cs typeface="Times New Roman" panose="02020603050405020304"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35" y="-635"/>
            <a:ext cx="6111240" cy="2885440"/>
          </a:xfrm>
        </p:spPr>
        <p:txBody>
          <a:bodyPr/>
          <a:p>
            <a:pPr algn="ctr"/>
            <a:r>
              <a:rPr lang="en-US">
                <a:latin typeface="Times New Roman" panose="02020603050405020304" charset="0"/>
                <a:cs typeface="Times New Roman" panose="02020603050405020304" charset="0"/>
                <a:sym typeface="+mn-ea"/>
              </a:rPr>
              <a:t>Thevenin’s Theorem</a:t>
            </a:r>
            <a:br>
              <a:rPr lang="en-US">
                <a:latin typeface="Times New Roman" panose="02020603050405020304" charset="0"/>
                <a:cs typeface="Times New Roman" panose="02020603050405020304" charset="0"/>
                <a:sym typeface="+mn-ea"/>
              </a:rPr>
            </a:br>
            <a:r>
              <a:rPr lang="en-US">
                <a:latin typeface="Times New Roman" panose="02020603050405020304" charset="0"/>
                <a:cs typeface="Times New Roman" panose="02020603050405020304" charset="0"/>
                <a:sym typeface="+mn-ea"/>
              </a:rPr>
              <a:t>(make circuit below of basic thevenin circuit)</a:t>
            </a:r>
            <a:endParaRPr lang="en-US">
              <a:latin typeface="Times New Roman" panose="02020603050405020304" charset="0"/>
              <a:cs typeface="Times New Roman" panose="02020603050405020304" charset="0"/>
              <a:sym typeface="+mn-ea"/>
            </a:endParaRPr>
          </a:p>
        </p:txBody>
      </p:sp>
      <p:sp>
        <p:nvSpPr>
          <p:cNvPr id="9" name="Content Placeholder 8"/>
          <p:cNvSpPr>
            <a:spLocks noGrp="1"/>
          </p:cNvSpPr>
          <p:nvPr>
            <p:ph idx="1"/>
          </p:nvPr>
        </p:nvSpPr>
        <p:spPr>
          <a:xfrm>
            <a:off x="635" y="3884930"/>
            <a:ext cx="12191365" cy="2973705"/>
          </a:xfrm>
        </p:spPr>
        <p:txBody>
          <a:bodyPr/>
          <a:p>
            <a:r>
              <a:rPr lang="en-US" sz="2800">
                <a:latin typeface="Times New Roman" panose="02020603050405020304" charset="0"/>
                <a:cs typeface="Times New Roman" panose="02020603050405020304" charset="0"/>
              </a:rPr>
              <a:t>As we said before, </a:t>
            </a:r>
            <a:r>
              <a:rPr lang="en-US" sz="2800">
                <a:latin typeface="Times New Roman" panose="02020603050405020304" charset="0"/>
                <a:cs typeface="Times New Roman" panose="02020603050405020304" charset="0"/>
                <a:sym typeface="+mn-ea"/>
              </a:rPr>
              <a:t>Thevenin's Theorem states that “Any linear circuit containing several voltages and resistances can be replaced by just one single voltage in series with a single resistance connected across the load.” So any circuit can be represented with a single voltage source (V-thevenin), a single resistor (R-thevenin), and a load resistor (R</a:t>
            </a:r>
            <a:r>
              <a:rPr lang="en-US" sz="1000">
                <a:latin typeface="Times New Roman" panose="02020603050405020304" charset="0"/>
                <a:cs typeface="Times New Roman" panose="02020603050405020304" charset="0"/>
                <a:sym typeface="+mn-ea"/>
              </a:rPr>
              <a:t>L</a:t>
            </a:r>
            <a:r>
              <a:rPr lang="en-US" sz="2800">
                <a:latin typeface="Times New Roman" panose="02020603050405020304" charset="0"/>
                <a:cs typeface="Times New Roman" panose="02020603050405020304" charset="0"/>
                <a:sym typeface="+mn-ea"/>
              </a:rPr>
              <a:t>) or the resistor that we are making calculations on</a:t>
            </a:r>
            <a:endParaRPr lang="en-US" sz="2800">
              <a:latin typeface="Times New Roman" panose="02020603050405020304" charset="0"/>
              <a:cs typeface="Times New Roman" panose="02020603050405020304"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thevenin current and voltage"/>
          <p:cNvPicPr>
            <a:picLocks noChangeAspect="1"/>
          </p:cNvPicPr>
          <p:nvPr/>
        </p:nvPicPr>
        <p:blipFill>
          <a:blip r:embed="rId1"/>
          <a:stretch>
            <a:fillRect/>
          </a:stretch>
        </p:blipFill>
        <p:spPr>
          <a:xfrm>
            <a:off x="71120" y="0"/>
            <a:ext cx="7792085" cy="2756535"/>
          </a:xfrm>
          <a:prstGeom prst="rect">
            <a:avLst/>
          </a:prstGeom>
        </p:spPr>
      </p:pic>
      <p:sp>
        <p:nvSpPr>
          <p:cNvPr id="2" name="Title 1"/>
          <p:cNvSpPr>
            <a:spLocks noGrp="1"/>
          </p:cNvSpPr>
          <p:nvPr>
            <p:ph type="title"/>
          </p:nvPr>
        </p:nvSpPr>
        <p:spPr>
          <a:xfrm>
            <a:off x="7232650" y="2482850"/>
            <a:ext cx="4959350" cy="1235075"/>
          </a:xfrm>
        </p:spPr>
        <p:txBody>
          <a:bodyPr/>
          <a:p>
            <a:pPr algn="r"/>
            <a:r>
              <a:rPr lang="en-US">
                <a:latin typeface="Times New Roman" panose="02020603050405020304" charset="0"/>
                <a:cs typeface="Times New Roman" panose="02020603050405020304" charset="0"/>
                <a:sym typeface="+mn-ea"/>
              </a:rPr>
              <a:t>Thevenin’s Theorem</a:t>
            </a:r>
            <a:endParaRPr lang="en-US">
              <a:latin typeface="Times New Roman" panose="02020603050405020304" charset="0"/>
              <a:cs typeface="Times New Roman" panose="02020603050405020304" charset="0"/>
              <a:sym typeface="+mn-ea"/>
            </a:endParaRPr>
          </a:p>
        </p:txBody>
      </p:sp>
      <p:sp>
        <p:nvSpPr>
          <p:cNvPr id="9" name="Content Placeholder 8"/>
          <p:cNvSpPr>
            <a:spLocks noGrp="1"/>
          </p:cNvSpPr>
          <p:nvPr>
            <p:ph idx="1"/>
          </p:nvPr>
        </p:nvSpPr>
        <p:spPr>
          <a:xfrm>
            <a:off x="635" y="3884930"/>
            <a:ext cx="12191365" cy="2973705"/>
          </a:xfrm>
        </p:spPr>
        <p:txBody>
          <a:bodyPr/>
          <a:p>
            <a:r>
              <a:rPr lang="en-US" sz="2800">
                <a:latin typeface="Times New Roman" panose="02020603050405020304" charset="0"/>
                <a:cs typeface="Times New Roman" panose="02020603050405020304" charset="0"/>
              </a:rPr>
              <a:t>We are going to use the circuit above to show how to use Thevenin’s Theorem.</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We want to find V-thevenin, or the voltage potential between points A and B.</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Remember that voltage on a circuit diagram can either be the voltage present at a certain point (represented in green), or the change in voltage from a circuit element, like a resistor (represented in orange). V-thevenin would be the change in voltage, or the type of voltage represented in orange in past diagrams.  </a:t>
            </a:r>
            <a:endParaRPr lang="en-US" sz="2800">
              <a:latin typeface="Times New Roman" panose="02020603050405020304" charset="0"/>
              <a:cs typeface="Times New Roman" panose="02020603050405020304" charset="0"/>
            </a:endParaRPr>
          </a:p>
          <a:p>
            <a:endParaRPr lang="en-US" sz="28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3840"/>
            <a:ext cx="10749280" cy="4872355"/>
          </a:xfrm>
        </p:spPr>
        <p:txBody>
          <a:bodyPr/>
          <a:p>
            <a:pPr algn="ctr"/>
            <a:r>
              <a:rPr lang="en-US">
                <a:latin typeface="Times New Roman" panose="02020603050405020304" charset="0"/>
                <a:cs typeface="Times New Roman" panose="02020603050405020304" charset="0"/>
              </a:rPr>
              <a:t>VOLTAGE, RESISTANCE,</a:t>
            </a:r>
            <a:br>
              <a:rPr lang="en-US">
                <a:latin typeface="Times New Roman" panose="02020603050405020304" charset="0"/>
                <a:cs typeface="Times New Roman" panose="02020603050405020304" charset="0"/>
              </a:rPr>
            </a:br>
            <a:r>
              <a:rPr lang="en-US">
                <a:latin typeface="Times New Roman" panose="02020603050405020304" charset="0"/>
                <a:cs typeface="Times New Roman" panose="02020603050405020304" charset="0"/>
              </a:rPr>
              <a:t>AND</a:t>
            </a:r>
            <a:br>
              <a:rPr lang="en-US">
                <a:latin typeface="Times New Roman" panose="02020603050405020304" charset="0"/>
                <a:cs typeface="Times New Roman" panose="02020603050405020304" charset="0"/>
              </a:rPr>
            </a:br>
            <a:r>
              <a:rPr lang="en-US">
                <a:latin typeface="Times New Roman" panose="02020603050405020304" charset="0"/>
                <a:cs typeface="Times New Roman" panose="02020603050405020304" charset="0"/>
              </a:rPr>
              <a:t>CURRENT</a:t>
            </a:r>
            <a:endParaRPr lang="en-US">
              <a:latin typeface="Times New Roman" panose="02020603050405020304" charset="0"/>
              <a:cs typeface="Times New Roman" panose="02020603050405020304"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3840"/>
            <a:ext cx="10749280" cy="4872355"/>
          </a:xfrm>
        </p:spPr>
        <p:txBody>
          <a:bodyPr/>
          <a:p>
            <a:pPr algn="ctr"/>
            <a:r>
              <a:rPr lang="en-US">
                <a:latin typeface="Times New Roman" panose="02020603050405020304" charset="0"/>
                <a:cs typeface="Times New Roman" panose="02020603050405020304" charset="0"/>
                <a:sym typeface="+mn-ea"/>
              </a:rPr>
              <a:t>Index / Resources</a:t>
            </a:r>
            <a:endParaRPr lang="en-US">
              <a:latin typeface="Times New Roman" panose="02020603050405020304" charset="0"/>
              <a:cs typeface="Times New Roman" panose="02020603050405020304" charset="0"/>
              <a:sym typeface="+mn-ea"/>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3840"/>
            <a:ext cx="10749280" cy="4872355"/>
          </a:xfrm>
        </p:spPr>
        <p:txBody>
          <a:bodyPr/>
          <a:p>
            <a:pPr algn="ctr"/>
            <a:r>
              <a:rPr lang="en-US">
                <a:latin typeface="Times New Roman" panose="02020603050405020304" charset="0"/>
                <a:cs typeface="Times New Roman" panose="02020603050405020304" charset="0"/>
                <a:sym typeface="+mn-ea"/>
              </a:rPr>
              <a:t>Units of Measurement</a:t>
            </a:r>
            <a:endParaRPr lang="en-US">
              <a:latin typeface="Times New Roman" panose="02020603050405020304" charset="0"/>
              <a:cs typeface="Times New Roman" panose="02020603050405020304" charset="0"/>
              <a:sym typeface="+mn-ea"/>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73075" y="71120"/>
            <a:ext cx="6137275" cy="1498600"/>
          </a:xfrm>
        </p:spPr>
        <p:txBody>
          <a:bodyPr/>
          <a:p>
            <a:pPr algn="ctr"/>
            <a:r>
              <a:rPr lang="en-US" sz="5400">
                <a:latin typeface="Times New Roman" panose="02020603050405020304" charset="0"/>
                <a:cs typeface="Times New Roman" panose="02020603050405020304" charset="0"/>
              </a:rPr>
              <a:t>Resistance</a:t>
            </a:r>
            <a:endParaRPr lang="en-US" sz="54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348095" y="1028065"/>
            <a:ext cx="5492750" cy="5617845"/>
          </a:xfrm>
        </p:spPr>
        <p:txBody>
          <a:bodyPr/>
          <a:p>
            <a:r>
              <a:rPr lang="en-US">
                <a:latin typeface="Times New Roman" panose="02020603050405020304" charset="0"/>
                <a:cs typeface="Times New Roman" panose="02020603050405020304" charset="0"/>
                <a:sym typeface="+mn-ea"/>
              </a:rPr>
              <a:t>Electrical resistance is the measure of a circuit element’s opposition to the flow of electric current. It is usually measuring how much something interrupts the flow of electrons.</a:t>
            </a:r>
            <a:endParaRPr lang="en-US">
              <a:latin typeface="Times New Roman" panose="02020603050405020304" charset="0"/>
              <a:cs typeface="Times New Roman" panose="02020603050405020304" charset="0"/>
              <a:sym typeface="+mn-ea"/>
            </a:endParaRPr>
          </a:p>
          <a:p>
            <a:r>
              <a:rPr lang="en-US">
                <a:latin typeface="Times New Roman" panose="02020603050405020304" charset="0"/>
                <a:cs typeface="Times New Roman" panose="02020603050405020304" charset="0"/>
                <a:sym typeface="+mn-ea"/>
              </a:rPr>
              <a:t>Because of resistance, voltage will lower after passing through a circuit element like a resistor</a:t>
            </a:r>
            <a:endParaRPr lang="en-US">
              <a:latin typeface="Times New Roman" panose="02020603050405020304" charset="0"/>
              <a:cs typeface="Times New Roman" panose="02020603050405020304" charset="0"/>
              <a:sym typeface="+mn-ea"/>
            </a:endParaRPr>
          </a:p>
          <a:p>
            <a:endParaRPr lang="en-US"/>
          </a:p>
          <a:p>
            <a:endParaRPr lang="en-US"/>
          </a:p>
        </p:txBody>
      </p:sp>
      <p:sp>
        <p:nvSpPr>
          <p:cNvPr id="4" name="Title 1"/>
          <p:cNvSpPr>
            <a:spLocks noGrp="1"/>
          </p:cNvSpPr>
          <p:nvPr/>
        </p:nvSpPr>
        <p:spPr>
          <a:xfrm>
            <a:off x="7228205" y="71120"/>
            <a:ext cx="4335145" cy="1097915"/>
          </a:xfrm>
          <a:prstGeom prst="rect">
            <a:avLst/>
          </a:prstGeom>
          <a:noFill/>
          <a:ln w="9525">
            <a:noFill/>
          </a:ln>
        </p:spPr>
        <p:txBody>
          <a:bodyPr anchor="ctr"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algn="l"/>
            <a:r>
              <a:rPr lang="en-US" sz="2800">
                <a:solidFill>
                  <a:srgbClr val="00B0F0"/>
                </a:solidFill>
                <a:latin typeface="Times New Roman" panose="02020603050405020304" charset="0"/>
                <a:cs typeface="Times New Roman" panose="02020603050405020304" charset="0"/>
                <a:sym typeface="+mn-ea"/>
              </a:rPr>
              <a:t>SI unit for resistance: ohms </a:t>
            </a:r>
            <a:endParaRPr lang="en-US" sz="2800">
              <a:solidFill>
                <a:srgbClr val="00B0F0"/>
              </a:solidFill>
              <a:latin typeface="Times New Roman" panose="02020603050405020304" charset="0"/>
              <a:cs typeface="Times New Roman" panose="02020603050405020304" charset="0"/>
              <a:sym typeface="+mn-ea"/>
            </a:endParaRPr>
          </a:p>
          <a:p>
            <a:pPr algn="l"/>
            <a:r>
              <a:rPr lang="en-US" sz="2800">
                <a:solidFill>
                  <a:srgbClr val="00B0F0"/>
                </a:solidFill>
                <a:latin typeface="Times New Roman" panose="02020603050405020304" charset="0"/>
                <a:cs typeface="Times New Roman" panose="02020603050405020304" charset="0"/>
                <a:sym typeface="+mn-ea"/>
              </a:rPr>
              <a:t>Symbol: Ω</a:t>
            </a:r>
            <a:endParaRPr lang="en-US" sz="2800">
              <a:solidFill>
                <a:srgbClr val="00B0F0"/>
              </a:solidFill>
              <a:latin typeface="Times New Roman" panose="02020603050405020304" charset="0"/>
              <a:cs typeface="Times New Roman" panose="02020603050405020304" charset="0"/>
              <a:sym typeface="+mn-ea"/>
            </a:endParaRPr>
          </a:p>
        </p:txBody>
      </p:sp>
      <p:pic>
        <p:nvPicPr>
          <p:cNvPr id="6" name="Picture 5" descr="circuit - current path"/>
          <p:cNvPicPr>
            <a:picLocks noChangeAspect="1"/>
          </p:cNvPicPr>
          <p:nvPr/>
        </p:nvPicPr>
        <p:blipFill>
          <a:blip r:embed="rId1"/>
          <a:stretch>
            <a:fillRect/>
          </a:stretch>
        </p:blipFill>
        <p:spPr>
          <a:xfrm>
            <a:off x="473075" y="2094230"/>
            <a:ext cx="5648325" cy="3713480"/>
          </a:xfrm>
          <a:prstGeom prst="rect">
            <a:avLst/>
          </a:prstGeo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73075" y="71120"/>
            <a:ext cx="6137275" cy="1498600"/>
          </a:xfrm>
        </p:spPr>
        <p:txBody>
          <a:bodyPr/>
          <a:p>
            <a:pPr algn="ctr"/>
            <a:r>
              <a:rPr lang="en-US" sz="5400">
                <a:latin typeface="Times New Roman" panose="02020603050405020304" charset="0"/>
                <a:cs typeface="Times New Roman" panose="02020603050405020304" charset="0"/>
              </a:rPr>
              <a:t>Current</a:t>
            </a:r>
            <a:endParaRPr lang="en-US" sz="54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844030" y="1304290"/>
            <a:ext cx="5146675" cy="5341620"/>
          </a:xfrm>
        </p:spPr>
        <p:txBody>
          <a:bodyPr/>
          <a:p>
            <a:r>
              <a:rPr lang="en-US" sz="2400">
                <a:latin typeface="Times New Roman" panose="02020603050405020304" charset="0"/>
                <a:cs typeface="Times New Roman" panose="02020603050405020304" charset="0"/>
                <a:sym typeface="+mn-ea"/>
              </a:rPr>
              <a:t>Current is the rate of flow of electric charge or movement of charges. </a:t>
            </a:r>
            <a:endParaRPr lang="en-US" sz="2400">
              <a:latin typeface="Times New Roman" panose="02020603050405020304" charset="0"/>
              <a:cs typeface="Times New Roman" panose="02020603050405020304" charset="0"/>
              <a:sym typeface="+mn-ea"/>
            </a:endParaRPr>
          </a:p>
          <a:p>
            <a:r>
              <a:rPr lang="en-US" sz="2400">
                <a:latin typeface="Times New Roman" panose="02020603050405020304" charset="0"/>
                <a:cs typeface="Times New Roman" panose="02020603050405020304" charset="0"/>
                <a:sym typeface="+mn-ea"/>
              </a:rPr>
              <a:t>It usually is measuring the flow of electrons through a circuit.</a:t>
            </a:r>
            <a:endParaRPr lang="en-US" sz="2400">
              <a:latin typeface="Times New Roman" panose="02020603050405020304" charset="0"/>
              <a:cs typeface="Times New Roman" panose="02020603050405020304" charset="0"/>
              <a:sym typeface="+mn-ea"/>
            </a:endParaRPr>
          </a:p>
          <a:p>
            <a:r>
              <a:rPr lang="en-US" sz="2400">
                <a:latin typeface="Times New Roman" panose="02020603050405020304" charset="0"/>
                <a:cs typeface="Times New Roman" panose="02020603050405020304" charset="0"/>
                <a:sym typeface="+mn-ea"/>
              </a:rPr>
              <a:t>Current always goes from the positive end of the power source through the circuit until it reaches the negative end of the power source and goes through the loop again.</a:t>
            </a:r>
            <a:endParaRPr lang="en-US" sz="2400">
              <a:latin typeface="Times New Roman" panose="02020603050405020304" charset="0"/>
              <a:cs typeface="Times New Roman" panose="02020603050405020304" charset="0"/>
              <a:sym typeface="+mn-ea"/>
            </a:endParaRPr>
          </a:p>
          <a:p>
            <a:r>
              <a:rPr lang="en-US" sz="2400">
                <a:latin typeface="Times New Roman" panose="02020603050405020304" charset="0"/>
                <a:cs typeface="Times New Roman" panose="02020603050405020304" charset="0"/>
                <a:sym typeface="+mn-ea"/>
              </a:rPr>
              <a:t>Normally the current would be electrons aimlessly moving around, but they are given a direction of flow from the push from voltage</a:t>
            </a:r>
            <a:endParaRPr lang="en-US" sz="2400">
              <a:latin typeface="Times New Roman" panose="02020603050405020304" charset="0"/>
              <a:cs typeface="Times New Roman" panose="02020603050405020304" charset="0"/>
              <a:sym typeface="+mn-ea"/>
            </a:endParaRPr>
          </a:p>
          <a:p>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
        <p:nvSpPr>
          <p:cNvPr id="4" name="Title 1"/>
          <p:cNvSpPr>
            <a:spLocks noGrp="1"/>
          </p:cNvSpPr>
          <p:nvPr/>
        </p:nvSpPr>
        <p:spPr>
          <a:xfrm>
            <a:off x="7228205" y="149860"/>
            <a:ext cx="4681220" cy="1019175"/>
          </a:xfrm>
          <a:prstGeom prst="rect">
            <a:avLst/>
          </a:prstGeom>
          <a:noFill/>
          <a:ln w="9525">
            <a:noFill/>
          </a:ln>
        </p:spPr>
        <p:txBody>
          <a:bodyPr anchor="ctr"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algn="l"/>
            <a:r>
              <a:rPr lang="en-US" sz="2800">
                <a:solidFill>
                  <a:srgbClr val="00B0F0"/>
                </a:solidFill>
                <a:latin typeface="Times New Roman" panose="02020603050405020304" charset="0"/>
                <a:cs typeface="Times New Roman" panose="02020603050405020304" charset="0"/>
                <a:sym typeface="+mn-ea"/>
              </a:rPr>
              <a:t>SI unit for current: amps </a:t>
            </a:r>
            <a:endParaRPr lang="en-US" sz="2800">
              <a:solidFill>
                <a:srgbClr val="00B0F0"/>
              </a:solidFill>
              <a:latin typeface="Times New Roman" panose="02020603050405020304" charset="0"/>
              <a:cs typeface="Times New Roman" panose="02020603050405020304" charset="0"/>
              <a:sym typeface="+mn-ea"/>
            </a:endParaRPr>
          </a:p>
          <a:p>
            <a:pPr algn="l"/>
            <a:r>
              <a:rPr lang="en-US" sz="2800">
                <a:solidFill>
                  <a:srgbClr val="00B0F0"/>
                </a:solidFill>
                <a:latin typeface="Times New Roman" panose="02020603050405020304" charset="0"/>
                <a:cs typeface="Times New Roman" panose="02020603050405020304" charset="0"/>
                <a:sym typeface="+mn-ea"/>
              </a:rPr>
              <a:t>Symbol: I</a:t>
            </a:r>
            <a:endParaRPr lang="en-US" sz="2800">
              <a:solidFill>
                <a:srgbClr val="00B0F0"/>
              </a:solidFill>
              <a:latin typeface="Times New Roman" panose="02020603050405020304" charset="0"/>
              <a:cs typeface="Times New Roman" panose="02020603050405020304" charset="0"/>
              <a:sym typeface="+mn-ea"/>
            </a:endParaRPr>
          </a:p>
        </p:txBody>
      </p:sp>
      <p:pic>
        <p:nvPicPr>
          <p:cNvPr id="6" name="Picture 5" descr="circuit - current path"/>
          <p:cNvPicPr>
            <a:picLocks noChangeAspect="1"/>
          </p:cNvPicPr>
          <p:nvPr/>
        </p:nvPicPr>
        <p:blipFill>
          <a:blip r:embed="rId1"/>
          <a:stretch>
            <a:fillRect/>
          </a:stretch>
        </p:blipFill>
        <p:spPr>
          <a:xfrm>
            <a:off x="473075" y="2094230"/>
            <a:ext cx="5648325" cy="3713480"/>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circuit with battery"/>
          <p:cNvPicPr>
            <a:picLocks noChangeAspect="1"/>
          </p:cNvPicPr>
          <p:nvPr/>
        </p:nvPicPr>
        <p:blipFill>
          <a:blip r:embed="rId1"/>
          <a:stretch>
            <a:fillRect/>
          </a:stretch>
        </p:blipFill>
        <p:spPr>
          <a:xfrm>
            <a:off x="133985" y="1935480"/>
            <a:ext cx="6906895" cy="3632835"/>
          </a:xfrm>
          <a:prstGeom prst="rect">
            <a:avLst/>
          </a:prstGeom>
        </p:spPr>
      </p:pic>
      <p:sp>
        <p:nvSpPr>
          <p:cNvPr id="2" name="Title 1"/>
          <p:cNvSpPr>
            <a:spLocks noGrp="1"/>
          </p:cNvSpPr>
          <p:nvPr>
            <p:ph type="title"/>
          </p:nvPr>
        </p:nvSpPr>
        <p:spPr>
          <a:xfrm>
            <a:off x="473075" y="71120"/>
            <a:ext cx="6137275" cy="1222375"/>
          </a:xfrm>
        </p:spPr>
        <p:txBody>
          <a:bodyPr/>
          <a:p>
            <a:pPr algn="ctr"/>
            <a:r>
              <a:rPr lang="en-US" sz="5400">
                <a:latin typeface="Times New Roman" panose="02020603050405020304" charset="0"/>
                <a:cs typeface="Times New Roman" panose="02020603050405020304" charset="0"/>
              </a:rPr>
              <a:t>Voltage</a:t>
            </a:r>
            <a:endParaRPr lang="en-US" sz="54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823075" y="1822450"/>
            <a:ext cx="5289550" cy="4823460"/>
          </a:xfrm>
        </p:spPr>
        <p:txBody>
          <a:bodyPr/>
          <a:p>
            <a:r>
              <a:rPr lang="en-US" sz="2000">
                <a:latin typeface="Times New Roman" panose="02020603050405020304" charset="0"/>
                <a:cs typeface="Times New Roman" panose="02020603050405020304" charset="0"/>
                <a:sym typeface="+mn-ea"/>
              </a:rPr>
              <a:t>Voltage is a measure of how much pressure is applied to a current (or how much pressure is applied to charged electrons).</a:t>
            </a:r>
            <a:endParaRPr lang="en-US" sz="2000">
              <a:latin typeface="Times New Roman" panose="02020603050405020304" charset="0"/>
              <a:cs typeface="Times New Roman" panose="02020603050405020304" charset="0"/>
              <a:sym typeface="+mn-ea"/>
            </a:endParaRPr>
          </a:p>
          <a:p>
            <a:r>
              <a:rPr lang="en-US" sz="2000">
                <a:latin typeface="Times New Roman" panose="02020603050405020304" charset="0"/>
                <a:cs typeface="Times New Roman" panose="02020603050405020304" charset="0"/>
                <a:sym typeface="+mn-ea"/>
              </a:rPr>
              <a:t>Voltage can also be described as the potential difference in electrical energy between two points in an electrical field or circuit.</a:t>
            </a:r>
            <a:endParaRPr lang="en-US" sz="2000">
              <a:latin typeface="Times New Roman" panose="02020603050405020304" charset="0"/>
              <a:cs typeface="Times New Roman" panose="02020603050405020304" charset="0"/>
              <a:sym typeface="+mn-ea"/>
            </a:endParaRPr>
          </a:p>
          <a:p>
            <a:pPr marL="0" indent="0">
              <a:buNone/>
            </a:pPr>
            <a:endParaRPr lang="en-US" sz="2000">
              <a:latin typeface="Times New Roman" panose="02020603050405020304" charset="0"/>
              <a:cs typeface="Times New Roman" panose="02020603050405020304" charset="0"/>
              <a:sym typeface="+mn-ea"/>
            </a:endParaRPr>
          </a:p>
          <a:p>
            <a:pPr marL="0" indent="0">
              <a:buNone/>
            </a:pPr>
            <a:r>
              <a:rPr lang="en-US" sz="2000">
                <a:latin typeface="Times New Roman" panose="02020603050405020304" charset="0"/>
                <a:cs typeface="Times New Roman" panose="02020603050405020304" charset="0"/>
                <a:sym typeface="+mn-ea"/>
              </a:rPr>
              <a:t>NOTE:</a:t>
            </a:r>
            <a:endParaRPr lang="en-US" sz="2000">
              <a:latin typeface="Times New Roman" panose="02020603050405020304" charset="0"/>
              <a:cs typeface="Times New Roman" panose="02020603050405020304" charset="0"/>
              <a:sym typeface="+mn-ea"/>
            </a:endParaRPr>
          </a:p>
          <a:p>
            <a:r>
              <a:rPr lang="en-US" sz="2000">
                <a:latin typeface="Times New Roman" panose="02020603050405020304" charset="0"/>
                <a:cs typeface="Times New Roman" panose="02020603050405020304" charset="0"/>
                <a:sym typeface="+mn-ea"/>
              </a:rPr>
              <a:t>Sometimes the number of volts on the diagram will show the voltage present at that location in the circuit</a:t>
            </a:r>
            <a:endParaRPr lang="en-US" sz="2000">
              <a:latin typeface="Times New Roman" panose="02020603050405020304" charset="0"/>
              <a:cs typeface="Times New Roman" panose="02020603050405020304" charset="0"/>
              <a:sym typeface="+mn-ea"/>
            </a:endParaRPr>
          </a:p>
          <a:p>
            <a:r>
              <a:rPr lang="en-US" sz="2000">
                <a:latin typeface="Times New Roman" panose="02020603050405020304" charset="0"/>
                <a:cs typeface="Times New Roman" panose="02020603050405020304" charset="0"/>
                <a:sym typeface="+mn-ea"/>
              </a:rPr>
              <a:t>Other times, the number of volts will represent the difference between two locations, but that will be discussed later</a:t>
            </a:r>
            <a:endParaRPr lang="en-US" sz="2000">
              <a:latin typeface="Times New Roman" panose="02020603050405020304" charset="0"/>
              <a:cs typeface="Times New Roman" panose="02020603050405020304" charset="0"/>
              <a:sym typeface="+mn-ea"/>
            </a:endParaRPr>
          </a:p>
          <a:p>
            <a:endParaRPr lang="en-US"/>
          </a:p>
          <a:p>
            <a:endParaRPr lang="en-US"/>
          </a:p>
        </p:txBody>
      </p:sp>
      <p:sp>
        <p:nvSpPr>
          <p:cNvPr id="4" name="Title 1"/>
          <p:cNvSpPr>
            <a:spLocks noGrp="1"/>
          </p:cNvSpPr>
          <p:nvPr/>
        </p:nvSpPr>
        <p:spPr>
          <a:xfrm>
            <a:off x="7430770" y="426720"/>
            <a:ext cx="4478655" cy="1223010"/>
          </a:xfrm>
          <a:prstGeom prst="rect">
            <a:avLst/>
          </a:prstGeom>
          <a:noFill/>
          <a:ln w="9525">
            <a:noFill/>
          </a:ln>
        </p:spPr>
        <p:txBody>
          <a:bodyPr anchor="ctr"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algn="l"/>
            <a:r>
              <a:rPr lang="en-US" sz="2800">
                <a:solidFill>
                  <a:srgbClr val="00B0F0"/>
                </a:solidFill>
                <a:latin typeface="Times New Roman" panose="02020603050405020304" charset="0"/>
                <a:cs typeface="Times New Roman" panose="02020603050405020304" charset="0"/>
                <a:sym typeface="+mn-ea"/>
              </a:rPr>
              <a:t>SI unit for voltage: volts</a:t>
            </a:r>
            <a:endParaRPr lang="en-US" sz="2800">
              <a:solidFill>
                <a:srgbClr val="00B0F0"/>
              </a:solidFill>
              <a:latin typeface="Times New Roman" panose="02020603050405020304" charset="0"/>
              <a:cs typeface="Times New Roman" panose="02020603050405020304" charset="0"/>
              <a:sym typeface="+mn-ea"/>
            </a:endParaRPr>
          </a:p>
          <a:p>
            <a:pPr algn="l"/>
            <a:r>
              <a:rPr lang="en-US" sz="2800">
                <a:solidFill>
                  <a:srgbClr val="00B0F0"/>
                </a:solidFill>
                <a:latin typeface="Times New Roman" panose="02020603050405020304" charset="0"/>
                <a:cs typeface="Times New Roman" panose="02020603050405020304" charset="0"/>
                <a:sym typeface="+mn-ea"/>
              </a:rPr>
              <a:t>Symbol: V</a:t>
            </a:r>
            <a:endParaRPr lang="en-US" sz="2800">
              <a:solidFill>
                <a:srgbClr val="00B0F0"/>
              </a:solidFill>
              <a:latin typeface="Times New Roman" panose="02020603050405020304" charset="0"/>
              <a:cs typeface="Times New Roman" panose="02020603050405020304" charset="0"/>
              <a:sym typeface="+mn-ea"/>
            </a:endParaRPr>
          </a:p>
          <a:p>
            <a:pPr algn="ctr"/>
            <a:endParaRPr lang="en-US" sz="2800">
              <a:solidFill>
                <a:srgbClr val="00B0F0"/>
              </a:solidFill>
              <a:latin typeface="Times New Roman" panose="02020603050405020304" charset="0"/>
              <a:cs typeface="Times New Roman" panose="02020603050405020304" charset="0"/>
              <a:sym typeface="+mn-ea"/>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5420" y="274955"/>
            <a:ext cx="11875135" cy="1143000"/>
          </a:xfrm>
        </p:spPr>
        <p:txBody>
          <a:bodyPr/>
          <a:p>
            <a:r>
              <a:rPr lang="en-US">
                <a:latin typeface="Times New Roman" panose="02020603050405020304" charset="0"/>
                <a:cs typeface="Times New Roman" panose="02020603050405020304" charset="0"/>
              </a:rPr>
              <a:t>Charge</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80695" y="3514090"/>
            <a:ext cx="11580495" cy="3058160"/>
          </a:xfrm>
        </p:spPr>
        <p:txBody>
          <a:bodyPr/>
          <a:p>
            <a:r>
              <a:rPr lang="en-US">
                <a:latin typeface="Times New Roman" panose="02020603050405020304" charset="0"/>
                <a:cs typeface="Times New Roman" panose="02020603050405020304" charset="0"/>
              </a:rPr>
              <a:t>Charge is the physical property of matter that causes it to experience a force when placed in an electromagnetic field. Electric charge can be positive or negative (commonly carried by protons and electrons respectively).</a:t>
            </a:r>
            <a:endParaRPr lang="en-US">
              <a:latin typeface="Times New Roman" panose="02020603050405020304" charset="0"/>
              <a:cs typeface="Times New Roman" panose="02020603050405020304" charset="0"/>
            </a:endParaRPr>
          </a:p>
        </p:txBody>
      </p:sp>
      <p:sp>
        <p:nvSpPr>
          <p:cNvPr id="4" name="Title 1"/>
          <p:cNvSpPr>
            <a:spLocks noGrp="1"/>
          </p:cNvSpPr>
          <p:nvPr/>
        </p:nvSpPr>
        <p:spPr>
          <a:xfrm>
            <a:off x="937260" y="1694180"/>
            <a:ext cx="5058410" cy="1527175"/>
          </a:xfrm>
          <a:prstGeom prst="rect">
            <a:avLst/>
          </a:prstGeom>
          <a:noFill/>
          <a:ln w="9525">
            <a:noFill/>
          </a:ln>
        </p:spPr>
        <p:txBody>
          <a:bodyPr anchor="t"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algn="l"/>
            <a:r>
              <a:rPr lang="en-US" sz="3600">
                <a:solidFill>
                  <a:srgbClr val="00B0F0"/>
                </a:solidFill>
                <a:latin typeface="Times New Roman" panose="02020603050405020304" charset="0"/>
                <a:cs typeface="Times New Roman" panose="02020603050405020304" charset="0"/>
              </a:rPr>
              <a:t>SI Unit: Columb</a:t>
            </a:r>
            <a:endParaRPr lang="en-US" sz="3600">
              <a:solidFill>
                <a:srgbClr val="00B0F0"/>
              </a:solidFill>
              <a:latin typeface="Times New Roman" panose="02020603050405020304" charset="0"/>
              <a:cs typeface="Times New Roman" panose="02020603050405020304" charset="0"/>
            </a:endParaRPr>
          </a:p>
          <a:p>
            <a:pPr algn="l"/>
            <a:r>
              <a:rPr lang="en-US" sz="3600">
                <a:solidFill>
                  <a:srgbClr val="00B0F0"/>
                </a:solidFill>
                <a:latin typeface="Times New Roman" panose="02020603050405020304" charset="0"/>
                <a:cs typeface="Times New Roman" panose="02020603050405020304" charset="0"/>
              </a:rPr>
              <a:t>Symbol: q</a:t>
            </a:r>
            <a:endParaRPr lang="en-US" sz="3600">
              <a:solidFill>
                <a:srgbClr val="00B0F0"/>
              </a:solidFill>
              <a:latin typeface="Times New Roman" panose="02020603050405020304" charset="0"/>
              <a:cs typeface="Times New Roman" panose="02020603050405020304" charset="0"/>
            </a:endParaRPr>
          </a:p>
        </p:txBody>
      </p:sp>
      <p:sp>
        <p:nvSpPr>
          <p:cNvPr id="5" name="Content Placeholder 2"/>
          <p:cNvSpPr>
            <a:spLocks noGrp="1"/>
          </p:cNvSpPr>
          <p:nvPr/>
        </p:nvSpPr>
        <p:spPr>
          <a:xfrm>
            <a:off x="6118225" y="1620520"/>
            <a:ext cx="5669915" cy="181356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r>
              <a:rPr lang="en-US" sz="2800">
                <a:latin typeface="Times New Roman" panose="02020603050405020304" charset="0"/>
                <a:cs typeface="Times New Roman" panose="02020603050405020304" charset="0"/>
              </a:rPr>
              <a:t>Charge = Current * Time</a:t>
            </a:r>
            <a:endParaRPr lang="en-US" sz="2800">
              <a:latin typeface="Times New Roman" panose="02020603050405020304" charset="0"/>
              <a:cs typeface="Times New Roman" panose="02020603050405020304" charset="0"/>
            </a:endParaRPr>
          </a:p>
          <a:p>
            <a:pPr lvl="1"/>
            <a:r>
              <a:rPr lang="en-US" sz="2450">
                <a:latin typeface="Times New Roman" panose="02020603050405020304" charset="0"/>
                <a:cs typeface="Times New Roman" panose="02020603050405020304" charset="0"/>
              </a:rPr>
              <a:t>columbs = amps * seconds</a:t>
            </a:r>
            <a:endParaRPr lang="en-US" sz="2450">
              <a:latin typeface="Times New Roman" panose="02020603050405020304" charset="0"/>
              <a:cs typeface="Times New Roman" panose="02020603050405020304" charset="0"/>
            </a:endParaRPr>
          </a:p>
          <a:p>
            <a:pPr lvl="1"/>
            <a:r>
              <a:rPr lang="en-US" sz="2450">
                <a:latin typeface="Times New Roman" panose="02020603050405020304" charset="0"/>
                <a:cs typeface="Times New Roman" panose="02020603050405020304" charset="0"/>
                <a:sym typeface="+mn-ea"/>
              </a:rPr>
              <a:t>q = I * t</a:t>
            </a:r>
            <a:endParaRPr lang="en-US" sz="2450">
              <a:latin typeface="Times New Roman" panose="02020603050405020304" charset="0"/>
              <a:cs typeface="Times New Roman" panose="02020603050405020304" charset="0"/>
            </a:endParaRPr>
          </a:p>
          <a:p>
            <a:endParaRPr lang="en-US" sz="2800">
              <a:latin typeface="Times New Roman" panose="02020603050405020304" charset="0"/>
              <a:cs typeface="Times New Roman" panose="02020603050405020304" charset="0"/>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5420" y="274955"/>
            <a:ext cx="11875135" cy="1143000"/>
          </a:xfrm>
        </p:spPr>
        <p:txBody>
          <a:bodyPr/>
          <a:p>
            <a:r>
              <a:rPr lang="en-US">
                <a:latin typeface="Times New Roman" panose="02020603050405020304" charset="0"/>
                <a:cs typeface="Times New Roman" panose="02020603050405020304" charset="0"/>
              </a:rPr>
              <a:t>Power</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80695" y="4080510"/>
            <a:ext cx="11124565" cy="2491740"/>
          </a:xfrm>
        </p:spPr>
        <p:txBody>
          <a:bodyPr/>
          <a:p>
            <a:r>
              <a:rPr lang="en-US">
                <a:latin typeface="Times New Roman" panose="02020603050405020304" charset="0"/>
                <a:cs typeface="Times New Roman" panose="02020603050405020304" charset="0"/>
              </a:rPr>
              <a:t>Power is the rate at which work (or a unit of energy) is done or the amount of energy transferred or converted per unit time.</a:t>
            </a:r>
            <a:endParaRPr lang="en-US">
              <a:latin typeface="Times New Roman" panose="02020603050405020304" charset="0"/>
              <a:cs typeface="Times New Roman" panose="02020603050405020304" charset="0"/>
            </a:endParaRPr>
          </a:p>
        </p:txBody>
      </p:sp>
      <p:sp>
        <p:nvSpPr>
          <p:cNvPr id="4" name="Title 1"/>
          <p:cNvSpPr>
            <a:spLocks noGrp="1"/>
          </p:cNvSpPr>
          <p:nvPr/>
        </p:nvSpPr>
        <p:spPr>
          <a:xfrm>
            <a:off x="403860" y="1708150"/>
            <a:ext cx="5591810" cy="1513205"/>
          </a:xfrm>
          <a:prstGeom prst="rect">
            <a:avLst/>
          </a:prstGeom>
          <a:noFill/>
          <a:ln w="9525">
            <a:noFill/>
          </a:ln>
        </p:spPr>
        <p:txBody>
          <a:bodyPr anchor="t"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algn="l"/>
            <a:r>
              <a:rPr lang="en-US" sz="3600">
                <a:solidFill>
                  <a:srgbClr val="00B0F0"/>
                </a:solidFill>
                <a:latin typeface="Times New Roman" panose="02020603050405020304" charset="0"/>
                <a:cs typeface="Times New Roman" panose="02020603050405020304" charset="0"/>
              </a:rPr>
              <a:t>SI Unit: Watts</a:t>
            </a:r>
            <a:endParaRPr lang="en-US" sz="3600">
              <a:solidFill>
                <a:srgbClr val="00B0F0"/>
              </a:solidFill>
              <a:latin typeface="Times New Roman" panose="02020603050405020304" charset="0"/>
              <a:cs typeface="Times New Roman" panose="02020603050405020304" charset="0"/>
            </a:endParaRPr>
          </a:p>
          <a:p>
            <a:pPr algn="l"/>
            <a:r>
              <a:rPr lang="en-US" sz="3600">
                <a:solidFill>
                  <a:srgbClr val="00B0F0"/>
                </a:solidFill>
                <a:latin typeface="Times New Roman" panose="02020603050405020304" charset="0"/>
                <a:cs typeface="Times New Roman" panose="02020603050405020304" charset="0"/>
              </a:rPr>
              <a:t>Symbol: W (sometimes p)</a:t>
            </a:r>
            <a:endParaRPr lang="en-US" sz="3600">
              <a:solidFill>
                <a:srgbClr val="00B0F0"/>
              </a:solidFill>
              <a:latin typeface="Times New Roman" panose="02020603050405020304" charset="0"/>
              <a:cs typeface="Times New Roman" panose="02020603050405020304" charset="0"/>
            </a:endParaRPr>
          </a:p>
        </p:txBody>
      </p:sp>
      <p:sp>
        <p:nvSpPr>
          <p:cNvPr id="5" name="Content Placeholder 2"/>
          <p:cNvSpPr>
            <a:spLocks noGrp="1"/>
          </p:cNvSpPr>
          <p:nvPr/>
        </p:nvSpPr>
        <p:spPr>
          <a:xfrm>
            <a:off x="6248400" y="1708150"/>
            <a:ext cx="5539740" cy="185166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r>
              <a:rPr lang="en-US" sz="2800">
                <a:latin typeface="Times New Roman" panose="02020603050405020304" charset="0"/>
                <a:cs typeface="Times New Roman" panose="02020603050405020304" charset="0"/>
              </a:rPr>
              <a:t>Power = Voltage x Current</a:t>
            </a:r>
            <a:endParaRPr lang="en-US" sz="2800">
              <a:latin typeface="Times New Roman" panose="02020603050405020304" charset="0"/>
              <a:cs typeface="Times New Roman" panose="02020603050405020304" charset="0"/>
            </a:endParaRPr>
          </a:p>
          <a:p>
            <a:pPr lvl="1"/>
            <a:r>
              <a:rPr lang="en-US" sz="2450">
                <a:latin typeface="Times New Roman" panose="02020603050405020304" charset="0"/>
                <a:cs typeface="Times New Roman" panose="02020603050405020304" charset="0"/>
              </a:rPr>
              <a:t>Watts = Volts x Amps</a:t>
            </a:r>
            <a:endParaRPr lang="en-US" sz="2450">
              <a:latin typeface="Times New Roman" panose="02020603050405020304" charset="0"/>
              <a:cs typeface="Times New Roman" panose="02020603050405020304" charset="0"/>
            </a:endParaRPr>
          </a:p>
          <a:p>
            <a:pPr lvl="1"/>
            <a:r>
              <a:rPr lang="en-US" sz="2450">
                <a:latin typeface="Times New Roman" panose="02020603050405020304" charset="0"/>
                <a:cs typeface="Times New Roman" panose="02020603050405020304" charset="0"/>
              </a:rPr>
              <a:t>W = V x I</a:t>
            </a:r>
            <a:endParaRPr lang="en-US" sz="2450">
              <a:latin typeface="Times New Roman" panose="02020603050405020304" charset="0"/>
              <a:cs typeface="Times New Roman" panose="02020603050405020304"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5420" y="274955"/>
            <a:ext cx="11875135" cy="1143000"/>
          </a:xfrm>
        </p:spPr>
        <p:txBody>
          <a:bodyPr/>
          <a:p>
            <a:r>
              <a:rPr lang="en-US">
                <a:latin typeface="Times New Roman" panose="02020603050405020304" charset="0"/>
                <a:cs typeface="Times New Roman" panose="02020603050405020304" charset="0"/>
              </a:rPr>
              <a:t>Energy</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80695" y="3514090"/>
            <a:ext cx="11580495" cy="3058160"/>
          </a:xfrm>
        </p:spPr>
        <p:txBody>
          <a:bodyPr/>
          <a:p>
            <a:r>
              <a:rPr lang="en-US">
                <a:latin typeface="Times New Roman" panose="02020603050405020304" charset="0"/>
                <a:cs typeface="Times New Roman" panose="02020603050405020304" charset="0"/>
              </a:rPr>
              <a:t>Energy is the capacity to do work. </a:t>
            </a:r>
            <a:endParaRPr lang="en-US">
              <a:latin typeface="Times New Roman" panose="02020603050405020304" charset="0"/>
              <a:cs typeface="Times New Roman" panose="02020603050405020304" charset="0"/>
            </a:endParaRPr>
          </a:p>
        </p:txBody>
      </p:sp>
      <p:sp>
        <p:nvSpPr>
          <p:cNvPr id="4" name="Title 1"/>
          <p:cNvSpPr>
            <a:spLocks noGrp="1"/>
          </p:cNvSpPr>
          <p:nvPr/>
        </p:nvSpPr>
        <p:spPr>
          <a:xfrm>
            <a:off x="937260" y="1694180"/>
            <a:ext cx="5058410" cy="1527175"/>
          </a:xfrm>
          <a:prstGeom prst="rect">
            <a:avLst/>
          </a:prstGeom>
          <a:noFill/>
          <a:ln w="9525">
            <a:noFill/>
          </a:ln>
        </p:spPr>
        <p:txBody>
          <a:bodyPr anchor="t"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algn="l"/>
            <a:r>
              <a:rPr lang="en-US" sz="3600">
                <a:solidFill>
                  <a:srgbClr val="00B0F0"/>
                </a:solidFill>
                <a:latin typeface="Times New Roman" panose="02020603050405020304" charset="0"/>
                <a:cs typeface="Times New Roman" panose="02020603050405020304" charset="0"/>
              </a:rPr>
              <a:t>SI Unit: Joules</a:t>
            </a:r>
            <a:endParaRPr lang="en-US" sz="3600">
              <a:solidFill>
                <a:srgbClr val="00B0F0"/>
              </a:solidFill>
              <a:latin typeface="Times New Roman" panose="02020603050405020304" charset="0"/>
              <a:cs typeface="Times New Roman" panose="02020603050405020304" charset="0"/>
            </a:endParaRPr>
          </a:p>
          <a:p>
            <a:pPr algn="l"/>
            <a:r>
              <a:rPr lang="en-US" sz="3600">
                <a:solidFill>
                  <a:srgbClr val="00B0F0"/>
                </a:solidFill>
                <a:latin typeface="Times New Roman" panose="02020603050405020304" charset="0"/>
                <a:cs typeface="Times New Roman" panose="02020603050405020304" charset="0"/>
              </a:rPr>
              <a:t>Symbol: J or E</a:t>
            </a:r>
            <a:endParaRPr lang="en-US" sz="3600">
              <a:solidFill>
                <a:srgbClr val="00B0F0"/>
              </a:solidFill>
              <a:latin typeface="Times New Roman" panose="02020603050405020304" charset="0"/>
              <a:cs typeface="Times New Roman" panose="02020603050405020304" charset="0"/>
            </a:endParaRPr>
          </a:p>
        </p:txBody>
      </p:sp>
      <p:sp>
        <p:nvSpPr>
          <p:cNvPr id="5" name="Content Placeholder 2"/>
          <p:cNvSpPr>
            <a:spLocks noGrp="1"/>
          </p:cNvSpPr>
          <p:nvPr/>
        </p:nvSpPr>
        <p:spPr>
          <a:xfrm>
            <a:off x="6248400" y="1674495"/>
            <a:ext cx="5539740" cy="1966595"/>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r>
              <a:rPr lang="en-US" sz="2800">
                <a:latin typeface="Times New Roman" panose="02020603050405020304" charset="0"/>
                <a:cs typeface="Times New Roman" panose="02020603050405020304" charset="0"/>
                <a:sym typeface="+mn-ea"/>
              </a:rPr>
              <a:t>Electrical Energy = Power x Time</a:t>
            </a:r>
            <a:endParaRPr lang="en-US" sz="2800">
              <a:latin typeface="Times New Roman" panose="02020603050405020304" charset="0"/>
              <a:cs typeface="Times New Roman" panose="02020603050405020304" charset="0"/>
            </a:endParaRPr>
          </a:p>
          <a:p>
            <a:pPr lvl="1"/>
            <a:r>
              <a:rPr lang="en-US" sz="2800">
                <a:latin typeface="Times New Roman" panose="02020603050405020304" charset="0"/>
                <a:cs typeface="Times New Roman" panose="02020603050405020304" charset="0"/>
                <a:sym typeface="+mn-ea"/>
              </a:rPr>
              <a:t>Joules = Watts x Seconds</a:t>
            </a:r>
            <a:endParaRPr lang="en-US" sz="2800">
              <a:latin typeface="Times New Roman" panose="02020603050405020304" charset="0"/>
              <a:cs typeface="Times New Roman" panose="02020603050405020304" charset="0"/>
            </a:endParaRPr>
          </a:p>
          <a:p>
            <a:pPr lvl="1"/>
            <a:r>
              <a:rPr lang="en-US" sz="2800">
                <a:latin typeface="Times New Roman" panose="02020603050405020304" charset="0"/>
                <a:cs typeface="Times New Roman" panose="02020603050405020304" charset="0"/>
                <a:sym typeface="+mn-ea"/>
              </a:rPr>
              <a:t>J = W x s</a:t>
            </a:r>
            <a:endParaRPr lang="en-US" sz="2800">
              <a:latin typeface="Times New Roman" panose="02020603050405020304" charset="0"/>
              <a:cs typeface="Times New Roman" panose="02020603050405020304" charset="0"/>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5420" y="274955"/>
            <a:ext cx="11875135" cy="1143000"/>
          </a:xfrm>
        </p:spPr>
        <p:txBody>
          <a:bodyPr/>
          <a:p>
            <a:r>
              <a:rPr lang="en-US">
                <a:latin typeface="Times New Roman" panose="02020603050405020304" charset="0"/>
                <a:cs typeface="Times New Roman" panose="02020603050405020304" charset="0"/>
              </a:rPr>
              <a:t>Capacitance</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80695" y="3514090"/>
            <a:ext cx="11580495" cy="3058160"/>
          </a:xfrm>
        </p:spPr>
        <p:txBody>
          <a:bodyPr/>
          <a:p>
            <a:r>
              <a:rPr lang="en-US">
                <a:latin typeface="Times New Roman" panose="02020603050405020304" charset="0"/>
                <a:cs typeface="Times New Roman" panose="02020603050405020304" charset="0"/>
              </a:rPr>
              <a:t>Capacitance is the ability of a body to store electric charge</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A capacitor is a passive linear component, which stores electrical energy.</a:t>
            </a:r>
            <a:endParaRPr lang="en-US">
              <a:latin typeface="Times New Roman" panose="02020603050405020304" charset="0"/>
              <a:cs typeface="Times New Roman" panose="02020603050405020304" charset="0"/>
            </a:endParaRPr>
          </a:p>
        </p:txBody>
      </p:sp>
      <p:sp>
        <p:nvSpPr>
          <p:cNvPr id="4" name="Title 1"/>
          <p:cNvSpPr>
            <a:spLocks noGrp="1"/>
          </p:cNvSpPr>
          <p:nvPr/>
        </p:nvSpPr>
        <p:spPr>
          <a:xfrm>
            <a:off x="937260" y="1694180"/>
            <a:ext cx="5058410" cy="1527175"/>
          </a:xfrm>
          <a:prstGeom prst="rect">
            <a:avLst/>
          </a:prstGeom>
          <a:noFill/>
          <a:ln w="9525">
            <a:noFill/>
          </a:ln>
        </p:spPr>
        <p:txBody>
          <a:bodyPr anchor="t"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algn="l"/>
            <a:r>
              <a:rPr lang="en-US" sz="3600">
                <a:solidFill>
                  <a:srgbClr val="00B0F0"/>
                </a:solidFill>
                <a:latin typeface="Times New Roman" panose="02020603050405020304" charset="0"/>
                <a:cs typeface="Times New Roman" panose="02020603050405020304" charset="0"/>
              </a:rPr>
              <a:t>SI Unit: Farads</a:t>
            </a:r>
            <a:endParaRPr lang="en-US" sz="3600">
              <a:solidFill>
                <a:srgbClr val="00B0F0"/>
              </a:solidFill>
              <a:latin typeface="Times New Roman" panose="02020603050405020304" charset="0"/>
              <a:cs typeface="Times New Roman" panose="02020603050405020304" charset="0"/>
            </a:endParaRPr>
          </a:p>
          <a:p>
            <a:pPr algn="l"/>
            <a:r>
              <a:rPr lang="en-US" sz="3600">
                <a:solidFill>
                  <a:srgbClr val="00B0F0"/>
                </a:solidFill>
                <a:latin typeface="Times New Roman" panose="02020603050405020304" charset="0"/>
                <a:cs typeface="Times New Roman" panose="02020603050405020304" charset="0"/>
              </a:rPr>
              <a:t>Symbol: C</a:t>
            </a:r>
            <a:endParaRPr lang="en-US" sz="3600">
              <a:solidFill>
                <a:srgbClr val="00B0F0"/>
              </a:solidFill>
              <a:latin typeface="Times New Roman" panose="02020603050405020304" charset="0"/>
              <a:cs typeface="Times New Roman" panose="02020603050405020304" charset="0"/>
            </a:endParaRPr>
          </a:p>
        </p:txBody>
      </p:sp>
      <p:sp>
        <p:nvSpPr>
          <p:cNvPr id="5" name="Content Placeholder 2"/>
          <p:cNvSpPr>
            <a:spLocks noGrp="1"/>
          </p:cNvSpPr>
          <p:nvPr/>
        </p:nvSpPr>
        <p:spPr>
          <a:xfrm>
            <a:off x="5105400" y="1674495"/>
            <a:ext cx="6682740" cy="1966595"/>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r>
              <a:rPr lang="en-US" sz="2800">
                <a:latin typeface="Times New Roman" panose="02020603050405020304" charset="0"/>
                <a:cs typeface="Times New Roman" panose="02020603050405020304" charset="0"/>
              </a:rPr>
              <a:t>Capacitance = Charge/Voltage</a:t>
            </a:r>
            <a:endParaRPr lang="en-US" sz="2800">
              <a:latin typeface="Times New Roman" panose="02020603050405020304" charset="0"/>
              <a:cs typeface="Times New Roman" panose="02020603050405020304" charset="0"/>
            </a:endParaRPr>
          </a:p>
          <a:p>
            <a:pPr lvl="1"/>
            <a:r>
              <a:rPr lang="en-US" sz="2800">
                <a:latin typeface="Times New Roman" panose="02020603050405020304" charset="0"/>
                <a:cs typeface="Times New Roman" panose="02020603050405020304" charset="0"/>
              </a:rPr>
              <a:t>Farads = Columbs/Volts</a:t>
            </a:r>
            <a:endParaRPr lang="en-US" sz="2800">
              <a:latin typeface="Times New Roman" panose="02020603050405020304" charset="0"/>
              <a:cs typeface="Times New Roman" panose="02020603050405020304" charset="0"/>
            </a:endParaRPr>
          </a:p>
          <a:p>
            <a:pPr lvl="1"/>
            <a:r>
              <a:rPr lang="en-US" sz="2800">
                <a:latin typeface="Times New Roman" panose="02020603050405020304" charset="0"/>
                <a:cs typeface="Times New Roman" panose="02020603050405020304" charset="0"/>
              </a:rPr>
              <a:t>C = Q/V</a:t>
            </a:r>
            <a:endParaRPr lang="en-US" sz="2800">
              <a:latin typeface="Times New Roman" panose="02020603050405020304" charset="0"/>
              <a:cs typeface="Times New Roman" panose="02020603050405020304"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5420" y="274955"/>
            <a:ext cx="11875135" cy="1143000"/>
          </a:xfrm>
        </p:spPr>
        <p:txBody>
          <a:bodyPr/>
          <a:p>
            <a:r>
              <a:rPr lang="en-US">
                <a:latin typeface="Times New Roman" panose="02020603050405020304" charset="0"/>
                <a:cs typeface="Times New Roman" panose="02020603050405020304" charset="0"/>
              </a:rPr>
              <a:t>Inductance</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80695" y="3514090"/>
            <a:ext cx="11580495" cy="3058160"/>
          </a:xfrm>
        </p:spPr>
        <p:txBody>
          <a:bodyPr/>
          <a:p>
            <a:r>
              <a:rPr lang="en-US" sz="2400">
                <a:latin typeface="Times New Roman" panose="02020603050405020304" charset="0"/>
                <a:cs typeface="Times New Roman" panose="02020603050405020304" charset="0"/>
              </a:rPr>
              <a:t>Inductance is the property of an inductor by which a change in current flowing through it “induces” (creates) a voltage (electromotive force) in both the inductor itself (self-inductance), and in any nearby inductors (mutual inductance).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When the current flowing through an inductor changes, it creates a time-varying magnetic field inside the coil, and a voltage is induced. </a:t>
            </a:r>
            <a:endParaRPr lang="en-US" sz="2400">
              <a:latin typeface="Times New Roman" panose="02020603050405020304" charset="0"/>
              <a:cs typeface="Times New Roman" panose="02020603050405020304" charset="0"/>
            </a:endParaRPr>
          </a:p>
        </p:txBody>
      </p:sp>
      <p:sp>
        <p:nvSpPr>
          <p:cNvPr id="4" name="Title 1"/>
          <p:cNvSpPr>
            <a:spLocks noGrp="1"/>
          </p:cNvSpPr>
          <p:nvPr/>
        </p:nvSpPr>
        <p:spPr>
          <a:xfrm>
            <a:off x="937260" y="1694180"/>
            <a:ext cx="3300730" cy="1527175"/>
          </a:xfrm>
          <a:prstGeom prst="rect">
            <a:avLst/>
          </a:prstGeom>
          <a:noFill/>
          <a:ln w="9525">
            <a:noFill/>
          </a:ln>
        </p:spPr>
        <p:txBody>
          <a:bodyPr anchor="t"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algn="l"/>
            <a:r>
              <a:rPr lang="en-US" sz="3600">
                <a:solidFill>
                  <a:srgbClr val="00B0F0"/>
                </a:solidFill>
                <a:latin typeface="Times New Roman" panose="02020603050405020304" charset="0"/>
                <a:cs typeface="Times New Roman" panose="02020603050405020304" charset="0"/>
              </a:rPr>
              <a:t>SI Unit: Henrys</a:t>
            </a:r>
            <a:endParaRPr lang="en-US" sz="3600">
              <a:solidFill>
                <a:srgbClr val="00B0F0"/>
              </a:solidFill>
              <a:latin typeface="Times New Roman" panose="02020603050405020304" charset="0"/>
              <a:cs typeface="Times New Roman" panose="02020603050405020304" charset="0"/>
            </a:endParaRPr>
          </a:p>
          <a:p>
            <a:pPr algn="l"/>
            <a:r>
              <a:rPr lang="en-US" sz="3600">
                <a:solidFill>
                  <a:srgbClr val="00B0F0"/>
                </a:solidFill>
                <a:latin typeface="Times New Roman" panose="02020603050405020304" charset="0"/>
                <a:cs typeface="Times New Roman" panose="02020603050405020304" charset="0"/>
              </a:rPr>
              <a:t>Symbol: H or L</a:t>
            </a:r>
            <a:endParaRPr lang="en-US" sz="3600">
              <a:solidFill>
                <a:srgbClr val="00B0F0"/>
              </a:solidFill>
              <a:latin typeface="Times New Roman" panose="02020603050405020304" charset="0"/>
              <a:cs typeface="Times New Roman" panose="02020603050405020304" charset="0"/>
            </a:endParaRPr>
          </a:p>
        </p:txBody>
      </p:sp>
      <p:sp>
        <p:nvSpPr>
          <p:cNvPr id="5" name="Content Placeholder 2"/>
          <p:cNvSpPr>
            <a:spLocks noGrp="1"/>
          </p:cNvSpPr>
          <p:nvPr/>
        </p:nvSpPr>
        <p:spPr>
          <a:xfrm>
            <a:off x="5105400" y="1674495"/>
            <a:ext cx="6682740" cy="1966595"/>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r>
              <a:rPr lang="en-US" sz="2800">
                <a:latin typeface="Times New Roman" panose="02020603050405020304" charset="0"/>
                <a:cs typeface="Times New Roman" panose="02020603050405020304" charset="0"/>
              </a:rPr>
              <a:t>Time = Inductance / Resistance</a:t>
            </a:r>
            <a:endParaRPr lang="en-US" sz="2800">
              <a:latin typeface="Times New Roman" panose="02020603050405020304" charset="0"/>
              <a:cs typeface="Times New Roman" panose="02020603050405020304" charset="0"/>
            </a:endParaRPr>
          </a:p>
          <a:p>
            <a:pPr lvl="1"/>
            <a:r>
              <a:rPr lang="en-US" sz="2800">
                <a:latin typeface="Times New Roman" panose="02020603050405020304" charset="0"/>
                <a:cs typeface="Times New Roman" panose="02020603050405020304" charset="0"/>
              </a:rPr>
              <a:t>Seconds = Henrys / Ohms</a:t>
            </a:r>
            <a:endParaRPr lang="en-US" sz="2800">
              <a:latin typeface="Times New Roman" panose="02020603050405020304" charset="0"/>
              <a:cs typeface="Times New Roman" panose="02020603050405020304" charset="0"/>
            </a:endParaRPr>
          </a:p>
          <a:p>
            <a:pPr lvl="1"/>
            <a:r>
              <a:rPr lang="en-US" sz="2800">
                <a:latin typeface="Times New Roman" panose="02020603050405020304" charset="0"/>
                <a:cs typeface="Times New Roman" panose="02020603050405020304" charset="0"/>
              </a:rPr>
              <a:t>t = L / R</a:t>
            </a:r>
            <a:endParaRPr lang="en-US" sz="280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Picture 8" descr="plain circuit"/>
          <p:cNvPicPr>
            <a:picLocks noChangeAspect="1"/>
          </p:cNvPicPr>
          <p:nvPr/>
        </p:nvPicPr>
        <p:blipFill>
          <a:blip r:embed="rId1"/>
          <a:stretch>
            <a:fillRect/>
          </a:stretch>
        </p:blipFill>
        <p:spPr>
          <a:xfrm>
            <a:off x="297815" y="2286635"/>
            <a:ext cx="7858125" cy="4103370"/>
          </a:xfrm>
          <a:prstGeom prst="rect">
            <a:avLst/>
          </a:prstGeom>
        </p:spPr>
      </p:pic>
      <p:sp>
        <p:nvSpPr>
          <p:cNvPr id="2" name="Title 1"/>
          <p:cNvSpPr>
            <a:spLocks noGrp="1"/>
          </p:cNvSpPr>
          <p:nvPr>
            <p:ph type="title"/>
          </p:nvPr>
        </p:nvSpPr>
        <p:spPr/>
        <p:txBody>
          <a:bodyPr/>
          <a:p>
            <a:pPr algn="ctr"/>
            <a:r>
              <a:rPr lang="en-US">
                <a:latin typeface="Times New Roman" panose="02020603050405020304" charset="0"/>
                <a:cs typeface="Times New Roman" panose="02020603050405020304" charset="0"/>
              </a:rPr>
              <a:t>Voltage, Resistance and Current</a:t>
            </a:r>
            <a:endParaRPr lang="en-US" sz="3200">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7466965" y="1417955"/>
            <a:ext cx="4004945" cy="4708525"/>
          </a:xfrm>
        </p:spPr>
        <p:txBody>
          <a:bodyPr/>
          <a:p>
            <a:r>
              <a:rPr lang="en-US" sz="2400">
                <a:sym typeface="+mn-ea"/>
              </a:rPr>
              <a:t>We will be learning about certain laws in electrical engineering that involve voltage, resistance, and current.</a:t>
            </a:r>
            <a:endParaRPr lang="en-US" sz="2400">
              <a:sym typeface="+mn-ea"/>
            </a:endParaRPr>
          </a:p>
          <a:p>
            <a:r>
              <a:rPr lang="en-US" sz="2400">
                <a:sym typeface="+mn-ea"/>
              </a:rPr>
              <a:t>Before learning about those laws, we will touch on what voltage, resistance, and current are.</a:t>
            </a:r>
            <a:endParaRPr lang="en-US"/>
          </a:p>
          <a:p>
            <a:endParaRPr 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5420" y="92075"/>
            <a:ext cx="11875135" cy="1132840"/>
          </a:xfrm>
        </p:spPr>
        <p:txBody>
          <a:bodyPr/>
          <a:p>
            <a:r>
              <a:rPr lang="en-US">
                <a:latin typeface="Times New Roman" panose="02020603050405020304" charset="0"/>
                <a:cs typeface="Times New Roman" panose="02020603050405020304" charset="0"/>
              </a:rPr>
              <a:t>Energy Stored in a Capacitor</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80695" y="4777105"/>
            <a:ext cx="11580495" cy="1795145"/>
          </a:xfrm>
        </p:spPr>
        <p:txBody>
          <a:bodyPr/>
          <a:p>
            <a:r>
              <a:rPr lang="en-US">
                <a:latin typeface="Times New Roman" panose="02020603050405020304" charset="0"/>
                <a:cs typeface="Times New Roman" panose="02020603050405020304" charset="0"/>
              </a:rPr>
              <a:t>Capacitance is the ability of a body to store electric charge</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A capacitor is a passive linear component, which stores electrical energy.</a:t>
            </a:r>
            <a:endParaRPr lang="en-US">
              <a:latin typeface="Times New Roman" panose="02020603050405020304" charset="0"/>
              <a:cs typeface="Times New Roman" panose="02020603050405020304" charset="0"/>
            </a:endParaRPr>
          </a:p>
        </p:txBody>
      </p:sp>
      <p:sp>
        <p:nvSpPr>
          <p:cNvPr id="4" name="Title 1"/>
          <p:cNvSpPr>
            <a:spLocks noGrp="1"/>
          </p:cNvSpPr>
          <p:nvPr/>
        </p:nvSpPr>
        <p:spPr>
          <a:xfrm>
            <a:off x="184785" y="1429385"/>
            <a:ext cx="3016885" cy="1791970"/>
          </a:xfrm>
          <a:prstGeom prst="rect">
            <a:avLst/>
          </a:prstGeom>
          <a:noFill/>
          <a:ln w="9525">
            <a:noFill/>
          </a:ln>
        </p:spPr>
        <p:txBody>
          <a:bodyPr anchor="t"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algn="l"/>
            <a:r>
              <a:rPr lang="en-US" sz="3600">
                <a:solidFill>
                  <a:srgbClr val="00B0F0"/>
                </a:solidFill>
                <a:latin typeface="Times New Roman" panose="02020603050405020304" charset="0"/>
                <a:cs typeface="Times New Roman" panose="02020603050405020304" charset="0"/>
              </a:rPr>
              <a:t>SI Unit: Joules</a:t>
            </a:r>
            <a:endParaRPr lang="en-US" sz="3600">
              <a:solidFill>
                <a:srgbClr val="00B0F0"/>
              </a:solidFill>
              <a:latin typeface="Times New Roman" panose="02020603050405020304" charset="0"/>
              <a:cs typeface="Times New Roman" panose="02020603050405020304" charset="0"/>
            </a:endParaRPr>
          </a:p>
          <a:p>
            <a:pPr algn="l"/>
            <a:r>
              <a:rPr lang="en-US" sz="3600">
                <a:solidFill>
                  <a:srgbClr val="00B0F0"/>
                </a:solidFill>
                <a:latin typeface="Times New Roman" panose="02020603050405020304" charset="0"/>
                <a:cs typeface="Times New Roman" panose="02020603050405020304" charset="0"/>
              </a:rPr>
              <a:t>Symbol: U</a:t>
            </a:r>
            <a:endParaRPr lang="en-US" sz="3600">
              <a:solidFill>
                <a:srgbClr val="00B0F0"/>
              </a:solidFill>
              <a:latin typeface="Times New Roman" panose="02020603050405020304" charset="0"/>
              <a:cs typeface="Times New Roman" panose="02020603050405020304" charset="0"/>
            </a:endParaRPr>
          </a:p>
        </p:txBody>
      </p:sp>
      <p:sp>
        <p:nvSpPr>
          <p:cNvPr id="5" name="Content Placeholder 2"/>
          <p:cNvSpPr>
            <a:spLocks noGrp="1"/>
          </p:cNvSpPr>
          <p:nvPr/>
        </p:nvSpPr>
        <p:spPr>
          <a:xfrm>
            <a:off x="3201670" y="1102995"/>
            <a:ext cx="8749030" cy="3820795"/>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r>
              <a:rPr lang="en-US" sz="2000">
                <a:latin typeface="Times New Roman" panose="02020603050405020304" charset="0"/>
                <a:cs typeface="Times New Roman" panose="02020603050405020304" charset="0"/>
              </a:rPr>
              <a:t>Energy Stored in a Capacitor = Charge * Change in Voltage</a:t>
            </a:r>
            <a:endParaRPr lang="en-US" sz="2000">
              <a:latin typeface="Times New Roman" panose="02020603050405020304" charset="0"/>
              <a:cs typeface="Times New Roman" panose="02020603050405020304" charset="0"/>
            </a:endParaRPr>
          </a:p>
          <a:p>
            <a:pPr lvl="1"/>
            <a:r>
              <a:rPr lang="en-US" sz="2000">
                <a:latin typeface="Times New Roman" panose="02020603050405020304" charset="0"/>
                <a:cs typeface="Times New Roman" panose="02020603050405020304" charset="0"/>
                <a:sym typeface="+mn-ea"/>
              </a:rPr>
              <a:t>Joules = Columbs* Change in Volts</a:t>
            </a:r>
            <a:endParaRPr lang="en-US" sz="2000">
              <a:latin typeface="Times New Roman" panose="02020603050405020304" charset="0"/>
              <a:cs typeface="Times New Roman" panose="02020603050405020304" charset="0"/>
            </a:endParaRPr>
          </a:p>
          <a:p>
            <a:pPr lvl="1"/>
            <a:r>
              <a:rPr lang="en-US" sz="2000">
                <a:latin typeface="Times New Roman" panose="02020603050405020304" charset="0"/>
                <a:cs typeface="Times New Roman" panose="02020603050405020304" charset="0"/>
                <a:sym typeface="+mn-ea"/>
              </a:rPr>
              <a:t>U = (Q)*(ΔV)</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sym typeface="+mn-ea"/>
              </a:rPr>
              <a:t>Energy Stored in a Capacitor = (1/2)*[(Charge^2)/</a:t>
            </a:r>
            <a:r>
              <a:rPr lang="en-US" sz="2000">
                <a:latin typeface="Times New Roman" panose="02020603050405020304" charset="0"/>
                <a:cs typeface="Times New Roman" panose="02020603050405020304" charset="0"/>
                <a:sym typeface="+mn-ea"/>
              </a:rPr>
              <a:t>Capacitance</a:t>
            </a:r>
            <a:r>
              <a:rPr lang="en-US" sz="2000">
                <a:latin typeface="Times New Roman" panose="02020603050405020304" charset="0"/>
                <a:cs typeface="Times New Roman" panose="02020603050405020304" charset="0"/>
                <a:sym typeface="+mn-ea"/>
              </a:rPr>
              <a:t>]</a:t>
            </a:r>
            <a:endParaRPr lang="en-US" sz="2000">
              <a:latin typeface="Times New Roman" panose="02020603050405020304" charset="0"/>
              <a:cs typeface="Times New Roman" panose="02020603050405020304" charset="0"/>
              <a:sym typeface="+mn-ea"/>
            </a:endParaRPr>
          </a:p>
          <a:p>
            <a:pPr lvl="1"/>
            <a:r>
              <a:rPr lang="en-US" sz="2000">
                <a:latin typeface="Times New Roman" panose="02020603050405020304" charset="0"/>
                <a:cs typeface="Times New Roman" panose="02020603050405020304" charset="0"/>
                <a:sym typeface="+mn-ea"/>
              </a:rPr>
              <a:t>Joules = (1/2)*[(Columbs^2)/Farads</a:t>
            </a:r>
            <a:endParaRPr lang="en-US" sz="2000">
              <a:latin typeface="Times New Roman" panose="02020603050405020304" charset="0"/>
              <a:cs typeface="Times New Roman" panose="02020603050405020304" charset="0"/>
            </a:endParaRPr>
          </a:p>
          <a:p>
            <a:pPr lvl="1"/>
            <a:r>
              <a:rPr lang="en-US" sz="2000">
                <a:latin typeface="Times New Roman" panose="02020603050405020304" charset="0"/>
                <a:cs typeface="Times New Roman" panose="02020603050405020304" charset="0"/>
                <a:sym typeface="+mn-ea"/>
              </a:rPr>
              <a:t>U = (1/2)*[(Q^2)/C]</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sym typeface="+mn-ea"/>
              </a:rPr>
              <a:t>Energy Stored in a Capacitor = </a:t>
            </a:r>
            <a:r>
              <a:rPr lang="en-US" sz="2000">
                <a:latin typeface="Times New Roman" panose="02020603050405020304" charset="0"/>
                <a:cs typeface="Times New Roman" panose="02020603050405020304" charset="0"/>
                <a:sym typeface="+mn-ea"/>
              </a:rPr>
              <a:t>(1/2)*[Capacitance*(Change in Voltage^2)]</a:t>
            </a:r>
            <a:endParaRPr lang="en-US" sz="2000">
              <a:latin typeface="Times New Roman" panose="02020603050405020304" charset="0"/>
              <a:cs typeface="Times New Roman" panose="02020603050405020304" charset="0"/>
            </a:endParaRPr>
          </a:p>
          <a:p>
            <a:pPr lvl="1"/>
            <a:r>
              <a:rPr lang="en-US" sz="2000">
                <a:latin typeface="Times New Roman" panose="02020603050405020304" charset="0"/>
                <a:cs typeface="Times New Roman" panose="02020603050405020304" charset="0"/>
              </a:rPr>
              <a:t>Joules = </a:t>
            </a:r>
            <a:r>
              <a:rPr lang="en-US" sz="2000">
                <a:latin typeface="Times New Roman" panose="02020603050405020304" charset="0"/>
                <a:cs typeface="Times New Roman" panose="02020603050405020304" charset="0"/>
                <a:sym typeface="+mn-ea"/>
              </a:rPr>
              <a:t>(1/2)*[</a:t>
            </a:r>
            <a:r>
              <a:rPr lang="en-US" sz="2000">
                <a:latin typeface="Times New Roman" panose="02020603050405020304" charset="0"/>
                <a:cs typeface="Times New Roman" panose="02020603050405020304" charset="0"/>
              </a:rPr>
              <a:t>Farads</a:t>
            </a:r>
            <a:r>
              <a:rPr lang="en-US" sz="2000">
                <a:latin typeface="Times New Roman" panose="02020603050405020304" charset="0"/>
                <a:cs typeface="Times New Roman" panose="02020603050405020304" charset="0"/>
              </a:rPr>
              <a:t>* (Change in Volts^2)]</a:t>
            </a:r>
            <a:endParaRPr lang="en-US" sz="2000">
              <a:latin typeface="Times New Roman" panose="02020603050405020304" charset="0"/>
              <a:cs typeface="Times New Roman" panose="02020603050405020304" charset="0"/>
            </a:endParaRPr>
          </a:p>
          <a:p>
            <a:pPr lvl="1"/>
            <a:r>
              <a:rPr lang="en-US" sz="2000">
                <a:latin typeface="Times New Roman" panose="02020603050405020304" charset="0"/>
                <a:cs typeface="Times New Roman" panose="02020603050405020304" charset="0"/>
              </a:rPr>
              <a:t>U = </a:t>
            </a:r>
            <a:r>
              <a:rPr lang="en-US" sz="2000">
                <a:latin typeface="Times New Roman" panose="02020603050405020304" charset="0"/>
                <a:cs typeface="Times New Roman" panose="02020603050405020304" charset="0"/>
                <a:sym typeface="+mn-ea"/>
              </a:rPr>
              <a:t>(1/2)*[C*(ΔV^2)]</a:t>
            </a:r>
            <a:endParaRPr lang="en-US" sz="2000">
              <a:latin typeface="Times New Roman" panose="02020603050405020304" charset="0"/>
              <a:cs typeface="Times New Roman" panose="02020603050405020304" charset="0"/>
            </a:endParaRPr>
          </a:p>
          <a:p>
            <a:pPr lvl="1"/>
            <a:endParaRPr lang="en-US" sz="2000">
              <a:latin typeface="Times New Roman" panose="02020603050405020304" charset="0"/>
              <a:cs typeface="Times New Roman" panose="02020603050405020304"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3840"/>
            <a:ext cx="10749280" cy="4872355"/>
          </a:xfrm>
        </p:spPr>
        <p:txBody>
          <a:bodyPr/>
          <a:p>
            <a:pPr algn="ctr"/>
            <a:r>
              <a:rPr lang="en-US">
                <a:latin typeface="Times New Roman" panose="02020603050405020304" charset="0"/>
                <a:cs typeface="Times New Roman" panose="02020603050405020304" charset="0"/>
                <a:sym typeface="+mn-ea"/>
              </a:rPr>
              <a:t>Derivations</a:t>
            </a:r>
            <a:endParaRPr lang="en-US">
              <a:latin typeface="Times New Roman" panose="02020603050405020304" charset="0"/>
              <a:cs typeface="Times New Roman" panose="02020603050405020304" charset="0"/>
              <a:sym typeface="+mn-ea"/>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70" y="1270"/>
            <a:ext cx="3093085" cy="675005"/>
          </a:xfrm>
        </p:spPr>
        <p:txBody>
          <a:bodyPr anchor="t" anchorCtr="0"/>
          <a:p>
            <a:pPr algn="l"/>
            <a:r>
              <a:rPr lang="en-US">
                <a:latin typeface="Times New Roman" panose="02020603050405020304" charset="0"/>
                <a:cs typeface="Times New Roman" panose="02020603050405020304" charset="0"/>
              </a:rPr>
              <a:t>Derivations</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35" y="960120"/>
            <a:ext cx="2750820" cy="2737485"/>
          </a:xfrm>
        </p:spPr>
        <p:txBody>
          <a:bodyPr/>
          <a:p>
            <a:pPr marL="0" indent="0">
              <a:buNone/>
            </a:pPr>
            <a:r>
              <a:rPr lang="en-US" sz="1400" b="1">
                <a:latin typeface="Times New Roman" panose="02020603050405020304" charset="0"/>
                <a:cs typeface="Times New Roman" panose="02020603050405020304" charset="0"/>
              </a:rPr>
              <a:t>CURRENT</a:t>
            </a:r>
            <a:endParaRPr lang="en-US" sz="1400" b="1">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Current = Voltage / Resistance</a:t>
            </a:r>
            <a:endParaRPr lang="en-US" sz="1400">
              <a:latin typeface="Times New Roman" panose="02020603050405020304" charset="0"/>
              <a:cs typeface="Times New Roman" panose="02020603050405020304" charset="0"/>
            </a:endParaRPr>
          </a:p>
          <a:p>
            <a:pPr lvl="1"/>
            <a:r>
              <a:rPr lang="en-US" sz="1400">
                <a:latin typeface="Times New Roman" panose="02020603050405020304" charset="0"/>
                <a:cs typeface="Times New Roman" panose="02020603050405020304" charset="0"/>
              </a:rPr>
              <a:t>Amps = Volts/ Ohms</a:t>
            </a:r>
            <a:endParaRPr lang="en-US" sz="1400">
              <a:latin typeface="Times New Roman" panose="02020603050405020304" charset="0"/>
              <a:cs typeface="Times New Roman" panose="02020603050405020304" charset="0"/>
            </a:endParaRPr>
          </a:p>
          <a:p>
            <a:pPr lvl="1"/>
            <a:r>
              <a:rPr lang="en-US" sz="1400">
                <a:latin typeface="Times New Roman" panose="02020603050405020304" charset="0"/>
                <a:cs typeface="Times New Roman" panose="02020603050405020304" charset="0"/>
              </a:rPr>
              <a:t>I = V/Ω</a:t>
            </a:r>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Current = √(Power/ Resistance)</a:t>
            </a:r>
            <a:endParaRPr lang="en-US" sz="1400">
              <a:latin typeface="Times New Roman" panose="02020603050405020304" charset="0"/>
              <a:cs typeface="Times New Roman" panose="02020603050405020304" charset="0"/>
            </a:endParaRPr>
          </a:p>
          <a:p>
            <a:pPr lvl="1"/>
            <a:r>
              <a:rPr lang="en-US" sz="1400">
                <a:latin typeface="Times New Roman" panose="02020603050405020304" charset="0"/>
                <a:cs typeface="Times New Roman" panose="02020603050405020304" charset="0"/>
              </a:rPr>
              <a:t>Amps = √(Watts/Ohms)</a:t>
            </a:r>
            <a:endParaRPr lang="en-US" sz="1400">
              <a:latin typeface="Times New Roman" panose="02020603050405020304" charset="0"/>
              <a:cs typeface="Times New Roman" panose="02020603050405020304" charset="0"/>
            </a:endParaRPr>
          </a:p>
          <a:p>
            <a:pPr lvl="1"/>
            <a:r>
              <a:rPr lang="en-US" sz="1400">
                <a:latin typeface="Times New Roman" panose="02020603050405020304" charset="0"/>
                <a:cs typeface="Times New Roman" panose="02020603050405020304" charset="0"/>
              </a:rPr>
              <a:t>I = √(W/Ω)</a:t>
            </a:r>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Current = Power / Voltage</a:t>
            </a:r>
            <a:endParaRPr lang="en-US" sz="1400">
              <a:latin typeface="Times New Roman" panose="02020603050405020304" charset="0"/>
              <a:cs typeface="Times New Roman" panose="02020603050405020304" charset="0"/>
            </a:endParaRPr>
          </a:p>
          <a:p>
            <a:pPr lvl="1"/>
            <a:r>
              <a:rPr lang="en-US" sz="1400">
                <a:latin typeface="Times New Roman" panose="02020603050405020304" charset="0"/>
                <a:cs typeface="Times New Roman" panose="02020603050405020304" charset="0"/>
              </a:rPr>
              <a:t>Amps = Watts/Volts</a:t>
            </a:r>
            <a:endParaRPr lang="en-US" sz="1400">
              <a:latin typeface="Times New Roman" panose="02020603050405020304" charset="0"/>
              <a:cs typeface="Times New Roman" panose="02020603050405020304" charset="0"/>
            </a:endParaRPr>
          </a:p>
          <a:p>
            <a:pPr lvl="1"/>
            <a:r>
              <a:rPr lang="en-US" sz="1400">
                <a:latin typeface="Times New Roman" panose="02020603050405020304" charset="0"/>
                <a:cs typeface="Times New Roman" panose="02020603050405020304" charset="0"/>
              </a:rPr>
              <a:t>I = W/V</a:t>
            </a:r>
            <a:endParaRPr lang="en-US" sz="1400">
              <a:latin typeface="Times New Roman" panose="02020603050405020304" charset="0"/>
              <a:cs typeface="Times New Roman" panose="02020603050405020304" charset="0"/>
            </a:endParaRPr>
          </a:p>
        </p:txBody>
      </p:sp>
      <p:sp>
        <p:nvSpPr>
          <p:cNvPr id="7" name="Content Placeholder 2"/>
          <p:cNvSpPr>
            <a:spLocks noGrp="1"/>
          </p:cNvSpPr>
          <p:nvPr/>
        </p:nvSpPr>
        <p:spPr>
          <a:xfrm>
            <a:off x="0" y="3770630"/>
            <a:ext cx="2752090" cy="295275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1400" b="1">
                <a:latin typeface="Times New Roman" panose="02020603050405020304" charset="0"/>
                <a:cs typeface="Times New Roman" panose="02020603050405020304" charset="0"/>
              </a:rPr>
              <a:t>VOLTAGE</a:t>
            </a:r>
            <a:endParaRPr lang="en-US" sz="1400" b="1">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Voltage = Current x Resistance</a:t>
            </a:r>
            <a:endParaRPr lang="en-US" sz="1400">
              <a:latin typeface="Times New Roman" panose="02020603050405020304" charset="0"/>
              <a:cs typeface="Times New Roman" panose="02020603050405020304" charset="0"/>
            </a:endParaRPr>
          </a:p>
          <a:p>
            <a:pPr lvl="1"/>
            <a:r>
              <a:rPr lang="en-US" sz="1400">
                <a:latin typeface="Times New Roman" panose="02020603050405020304" charset="0"/>
                <a:cs typeface="Times New Roman" panose="02020603050405020304" charset="0"/>
              </a:rPr>
              <a:t>Volts = Amps x Ohms</a:t>
            </a:r>
            <a:endParaRPr lang="en-US" sz="1400">
              <a:latin typeface="Times New Roman" panose="02020603050405020304" charset="0"/>
              <a:cs typeface="Times New Roman" panose="02020603050405020304" charset="0"/>
            </a:endParaRPr>
          </a:p>
          <a:p>
            <a:pPr lvl="1"/>
            <a:r>
              <a:rPr lang="en-US" sz="1400">
                <a:latin typeface="Times New Roman" panose="02020603050405020304" charset="0"/>
                <a:cs typeface="Times New Roman" panose="02020603050405020304" charset="0"/>
              </a:rPr>
              <a:t>V = I x Ω</a:t>
            </a:r>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Voltage = Power / Current</a:t>
            </a:r>
            <a:endParaRPr lang="en-US" sz="1400">
              <a:latin typeface="Times New Roman" panose="02020603050405020304" charset="0"/>
              <a:cs typeface="Times New Roman" panose="02020603050405020304" charset="0"/>
            </a:endParaRPr>
          </a:p>
          <a:p>
            <a:pPr lvl="1"/>
            <a:r>
              <a:rPr lang="en-US" sz="1400">
                <a:latin typeface="Times New Roman" panose="02020603050405020304" charset="0"/>
                <a:cs typeface="Times New Roman" panose="02020603050405020304" charset="0"/>
              </a:rPr>
              <a:t>Volts = Watts / Amps</a:t>
            </a:r>
            <a:endParaRPr lang="en-US" sz="1400">
              <a:latin typeface="Times New Roman" panose="02020603050405020304" charset="0"/>
              <a:cs typeface="Times New Roman" panose="02020603050405020304" charset="0"/>
            </a:endParaRPr>
          </a:p>
          <a:p>
            <a:pPr lvl="1"/>
            <a:r>
              <a:rPr lang="en-US" sz="1400">
                <a:latin typeface="Times New Roman" panose="02020603050405020304" charset="0"/>
                <a:cs typeface="Times New Roman" panose="02020603050405020304" charset="0"/>
              </a:rPr>
              <a:t>V = W / I</a:t>
            </a:r>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Voltage = √(Power x Resistance)</a:t>
            </a:r>
            <a:endParaRPr lang="en-US" sz="1400">
              <a:latin typeface="Times New Roman" panose="02020603050405020304" charset="0"/>
              <a:cs typeface="Times New Roman" panose="02020603050405020304" charset="0"/>
            </a:endParaRPr>
          </a:p>
          <a:p>
            <a:pPr lvl="1"/>
            <a:r>
              <a:rPr lang="en-US" sz="1400">
                <a:latin typeface="Times New Roman" panose="02020603050405020304" charset="0"/>
                <a:cs typeface="Times New Roman" panose="02020603050405020304" charset="0"/>
              </a:rPr>
              <a:t>Volts = √(Watts / Ohms)</a:t>
            </a:r>
            <a:endParaRPr lang="en-US" sz="1400">
              <a:latin typeface="Times New Roman" panose="02020603050405020304" charset="0"/>
              <a:cs typeface="Times New Roman" panose="02020603050405020304" charset="0"/>
            </a:endParaRPr>
          </a:p>
          <a:p>
            <a:pPr lvl="1"/>
            <a:r>
              <a:rPr lang="en-US" sz="1400">
                <a:latin typeface="Times New Roman" panose="02020603050405020304" charset="0"/>
                <a:cs typeface="Times New Roman" panose="02020603050405020304" charset="0"/>
              </a:rPr>
              <a:t>V = √(W x Ω)</a:t>
            </a:r>
            <a:endParaRPr lang="en-US" sz="1400">
              <a:latin typeface="Times New Roman" panose="02020603050405020304" charset="0"/>
              <a:cs typeface="Times New Roman" panose="02020603050405020304" charset="0"/>
            </a:endParaRPr>
          </a:p>
        </p:txBody>
      </p:sp>
      <p:sp>
        <p:nvSpPr>
          <p:cNvPr id="8" name="Content Placeholder 2"/>
          <p:cNvSpPr>
            <a:spLocks noGrp="1"/>
          </p:cNvSpPr>
          <p:nvPr/>
        </p:nvSpPr>
        <p:spPr>
          <a:xfrm>
            <a:off x="2850515" y="133350"/>
            <a:ext cx="2972435" cy="257429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1400" b="1">
                <a:latin typeface="Times New Roman" panose="02020603050405020304" charset="0"/>
                <a:cs typeface="Times New Roman" panose="02020603050405020304" charset="0"/>
              </a:rPr>
              <a:t>POWER</a:t>
            </a:r>
            <a:endParaRPr lang="en-US" sz="1400" b="1">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Power = Voltage x Current</a:t>
            </a:r>
            <a:endParaRPr lang="en-US" sz="1400">
              <a:latin typeface="Times New Roman" panose="02020603050405020304" charset="0"/>
              <a:cs typeface="Times New Roman" panose="02020603050405020304" charset="0"/>
            </a:endParaRPr>
          </a:p>
          <a:p>
            <a:pPr lvl="1"/>
            <a:r>
              <a:rPr lang="en-US" sz="1400">
                <a:latin typeface="Times New Roman" panose="02020603050405020304" charset="0"/>
                <a:cs typeface="Times New Roman" panose="02020603050405020304" charset="0"/>
                <a:sym typeface="+mn-ea"/>
              </a:rPr>
              <a:t>Watts = Volts x Amps</a:t>
            </a:r>
            <a:endParaRPr lang="en-US" sz="1400">
              <a:latin typeface="Times New Roman" panose="02020603050405020304" charset="0"/>
              <a:cs typeface="Times New Roman" panose="02020603050405020304" charset="0"/>
            </a:endParaRPr>
          </a:p>
          <a:p>
            <a:pPr lvl="1"/>
            <a:r>
              <a:rPr lang="en-US" sz="1400">
                <a:latin typeface="Times New Roman" panose="02020603050405020304" charset="0"/>
                <a:cs typeface="Times New Roman" panose="02020603050405020304" charset="0"/>
                <a:sym typeface="+mn-ea"/>
              </a:rPr>
              <a:t>W = V x I</a:t>
            </a:r>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Power = [ (Voltage)^2 ] ÷ Resistance</a:t>
            </a:r>
            <a:endParaRPr lang="en-US" sz="1400">
              <a:latin typeface="Times New Roman" panose="02020603050405020304" charset="0"/>
              <a:cs typeface="Times New Roman" panose="02020603050405020304" charset="0"/>
            </a:endParaRPr>
          </a:p>
          <a:p>
            <a:pPr lvl="1"/>
            <a:r>
              <a:rPr lang="en-US" sz="1225">
                <a:latin typeface="Times New Roman" panose="02020603050405020304" charset="0"/>
                <a:cs typeface="Times New Roman" panose="02020603050405020304" charset="0"/>
              </a:rPr>
              <a:t>Watts = [ (Volts)^2 ] ÷ Ohms</a:t>
            </a:r>
            <a:endParaRPr lang="en-US" sz="1225">
              <a:latin typeface="Times New Roman" panose="02020603050405020304" charset="0"/>
              <a:cs typeface="Times New Roman" panose="02020603050405020304" charset="0"/>
            </a:endParaRPr>
          </a:p>
          <a:p>
            <a:pPr lvl="1"/>
            <a:r>
              <a:rPr lang="en-US" sz="1225">
                <a:latin typeface="Times New Roman" panose="02020603050405020304" charset="0"/>
                <a:cs typeface="Times New Roman" panose="02020603050405020304" charset="0"/>
              </a:rPr>
              <a:t>W = V^2 ÷ Ω</a:t>
            </a:r>
            <a:endParaRPr lang="en-US" sz="1225">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Power = (Current)^2 x Resistance</a:t>
            </a:r>
            <a:endParaRPr lang="en-US" sz="1400">
              <a:latin typeface="Times New Roman" panose="02020603050405020304" charset="0"/>
              <a:cs typeface="Times New Roman" panose="02020603050405020304" charset="0"/>
            </a:endParaRPr>
          </a:p>
          <a:p>
            <a:pPr lvl="1"/>
            <a:r>
              <a:rPr lang="en-US" sz="1225">
                <a:latin typeface="Times New Roman" panose="02020603050405020304" charset="0"/>
                <a:cs typeface="Times New Roman" panose="02020603050405020304" charset="0"/>
              </a:rPr>
              <a:t>Watts = (Amps)^2 x Ohms</a:t>
            </a:r>
            <a:endParaRPr lang="en-US" sz="1225">
              <a:latin typeface="Times New Roman" panose="02020603050405020304" charset="0"/>
              <a:cs typeface="Times New Roman" panose="02020603050405020304" charset="0"/>
            </a:endParaRPr>
          </a:p>
          <a:p>
            <a:pPr lvl="1"/>
            <a:r>
              <a:rPr lang="en-US" sz="1225">
                <a:latin typeface="Times New Roman" panose="02020603050405020304" charset="0"/>
                <a:cs typeface="Times New Roman" panose="02020603050405020304" charset="0"/>
              </a:rPr>
              <a:t>W = I^2 x Ω </a:t>
            </a:r>
            <a:endParaRPr lang="en-US" sz="1225">
              <a:latin typeface="Times New Roman" panose="02020603050405020304" charset="0"/>
              <a:cs typeface="Times New Roman" panose="02020603050405020304" charset="0"/>
            </a:endParaRPr>
          </a:p>
          <a:p>
            <a:pPr lvl="1"/>
            <a:endParaRPr lang="en-US" sz="1400">
              <a:latin typeface="Times New Roman" panose="02020603050405020304" charset="0"/>
              <a:cs typeface="Times New Roman" panose="02020603050405020304" charset="0"/>
            </a:endParaRPr>
          </a:p>
        </p:txBody>
      </p:sp>
      <p:sp>
        <p:nvSpPr>
          <p:cNvPr id="9" name="Content Placeholder 2"/>
          <p:cNvSpPr>
            <a:spLocks noGrp="1"/>
          </p:cNvSpPr>
          <p:nvPr/>
        </p:nvSpPr>
        <p:spPr>
          <a:xfrm>
            <a:off x="7685405" y="635"/>
            <a:ext cx="4506595" cy="3334385"/>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1400" b="1">
                <a:latin typeface="Times New Roman" panose="02020603050405020304" charset="0"/>
                <a:cs typeface="Times New Roman" panose="02020603050405020304" charset="0"/>
              </a:rPr>
              <a:t>ENERGY</a:t>
            </a:r>
            <a:endParaRPr lang="en-US" sz="1400" b="1">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Electrical Energy = Power x Time</a:t>
            </a:r>
            <a:endParaRPr lang="en-US" sz="1400">
              <a:latin typeface="Times New Roman" panose="02020603050405020304" charset="0"/>
              <a:cs typeface="Times New Roman" panose="02020603050405020304" charset="0"/>
            </a:endParaRPr>
          </a:p>
          <a:p>
            <a:pPr lvl="1"/>
            <a:r>
              <a:rPr lang="en-US" sz="1400">
                <a:latin typeface="Times New Roman" panose="02020603050405020304" charset="0"/>
                <a:cs typeface="Times New Roman" panose="02020603050405020304" charset="0"/>
              </a:rPr>
              <a:t>Joules = Watts x Seconds</a:t>
            </a:r>
            <a:endParaRPr lang="en-US" sz="1400">
              <a:latin typeface="Times New Roman" panose="02020603050405020304" charset="0"/>
              <a:cs typeface="Times New Roman" panose="02020603050405020304" charset="0"/>
            </a:endParaRPr>
          </a:p>
          <a:p>
            <a:pPr lvl="1"/>
            <a:r>
              <a:rPr lang="en-US" sz="1400">
                <a:latin typeface="Times New Roman" panose="02020603050405020304" charset="0"/>
                <a:cs typeface="Times New Roman" panose="02020603050405020304" charset="0"/>
              </a:rPr>
              <a:t>J = W x s</a:t>
            </a:r>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Electrical Energy = Voltage x Current x Time</a:t>
            </a:r>
            <a:endParaRPr lang="en-US" sz="1400">
              <a:latin typeface="Times New Roman" panose="02020603050405020304" charset="0"/>
              <a:cs typeface="Times New Roman" panose="02020603050405020304" charset="0"/>
            </a:endParaRPr>
          </a:p>
          <a:p>
            <a:pPr lvl="1"/>
            <a:r>
              <a:rPr lang="en-US" sz="1400">
                <a:latin typeface="Times New Roman" panose="02020603050405020304" charset="0"/>
                <a:cs typeface="Times New Roman" panose="02020603050405020304" charset="0"/>
              </a:rPr>
              <a:t>Joules = Volts x Amps x Seconds</a:t>
            </a:r>
            <a:endParaRPr lang="en-US" sz="1400">
              <a:latin typeface="Times New Roman" panose="02020603050405020304" charset="0"/>
              <a:cs typeface="Times New Roman" panose="02020603050405020304" charset="0"/>
            </a:endParaRPr>
          </a:p>
          <a:p>
            <a:pPr lvl="1"/>
            <a:r>
              <a:rPr lang="en-US" sz="1400">
                <a:latin typeface="Times New Roman" panose="02020603050405020304" charset="0"/>
                <a:cs typeface="Times New Roman" panose="02020603050405020304" charset="0"/>
              </a:rPr>
              <a:t>J = V x I x s</a:t>
            </a:r>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Electrical Energy = [ (Voltage)^2 ] ÷ Resistance x Time</a:t>
            </a:r>
            <a:endParaRPr lang="en-US" sz="1400">
              <a:latin typeface="Times New Roman" panose="02020603050405020304" charset="0"/>
              <a:cs typeface="Times New Roman" panose="02020603050405020304" charset="0"/>
            </a:endParaRPr>
          </a:p>
          <a:p>
            <a:pPr lvl="1"/>
            <a:r>
              <a:rPr lang="en-US" sz="1400">
                <a:latin typeface="Times New Roman" panose="02020603050405020304" charset="0"/>
                <a:cs typeface="Times New Roman" panose="02020603050405020304" charset="0"/>
              </a:rPr>
              <a:t>Joules = {[ (Volts)^2 ] ÷ Ohms} x Seconds</a:t>
            </a:r>
            <a:endParaRPr lang="en-US" sz="1400">
              <a:latin typeface="Times New Roman" panose="02020603050405020304" charset="0"/>
              <a:cs typeface="Times New Roman" panose="02020603050405020304" charset="0"/>
            </a:endParaRPr>
          </a:p>
          <a:p>
            <a:pPr lvl="1"/>
            <a:r>
              <a:rPr lang="en-US" sz="1400">
                <a:latin typeface="Times New Roman" panose="02020603050405020304" charset="0"/>
                <a:cs typeface="Times New Roman" panose="02020603050405020304" charset="0"/>
              </a:rPr>
              <a:t>J = (V^2 ÷ Ω) x s</a:t>
            </a:r>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Electrical Energy = (Current)^2 x Resistance x Time</a:t>
            </a:r>
            <a:endParaRPr lang="en-US" sz="1400">
              <a:latin typeface="Times New Roman" panose="02020603050405020304" charset="0"/>
              <a:cs typeface="Times New Roman" panose="02020603050405020304" charset="0"/>
            </a:endParaRPr>
          </a:p>
          <a:p>
            <a:pPr lvl="1"/>
            <a:r>
              <a:rPr lang="en-US" sz="1400">
                <a:latin typeface="Times New Roman" panose="02020603050405020304" charset="0"/>
                <a:cs typeface="Times New Roman" panose="02020603050405020304" charset="0"/>
              </a:rPr>
              <a:t>Joules = (Amps)^2 x Ohms x Seconds</a:t>
            </a:r>
            <a:endParaRPr lang="en-US" sz="1400">
              <a:latin typeface="Times New Roman" panose="02020603050405020304" charset="0"/>
              <a:cs typeface="Times New Roman" panose="02020603050405020304" charset="0"/>
            </a:endParaRPr>
          </a:p>
          <a:p>
            <a:pPr lvl="1"/>
            <a:r>
              <a:rPr lang="en-US" sz="1400">
                <a:latin typeface="Times New Roman" panose="02020603050405020304" charset="0"/>
                <a:cs typeface="Times New Roman" panose="02020603050405020304" charset="0"/>
              </a:rPr>
              <a:t>J = I^2 x Ω x s</a:t>
            </a:r>
            <a:endParaRPr lang="en-US" sz="1400">
              <a:latin typeface="Times New Roman" panose="02020603050405020304" charset="0"/>
              <a:cs typeface="Times New Roman" panose="02020603050405020304" charset="0"/>
            </a:endParaRPr>
          </a:p>
        </p:txBody>
      </p:sp>
      <p:sp>
        <p:nvSpPr>
          <p:cNvPr id="10" name="Content Placeholder 2"/>
          <p:cNvSpPr>
            <a:spLocks noGrp="1"/>
          </p:cNvSpPr>
          <p:nvPr/>
        </p:nvSpPr>
        <p:spPr>
          <a:xfrm>
            <a:off x="2752090" y="2791460"/>
            <a:ext cx="2971165" cy="2459355"/>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1400" b="1">
                <a:latin typeface="Times New Roman" panose="02020603050405020304" charset="0"/>
                <a:cs typeface="Times New Roman" panose="02020603050405020304" charset="0"/>
              </a:rPr>
              <a:t>RESISTANCE</a:t>
            </a:r>
            <a:endParaRPr lang="en-US" sz="1400" b="1">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Resistance = Voltage / Current</a:t>
            </a:r>
            <a:endParaRPr lang="en-US" sz="1400">
              <a:latin typeface="Times New Roman" panose="02020603050405020304" charset="0"/>
              <a:cs typeface="Times New Roman" panose="02020603050405020304" charset="0"/>
            </a:endParaRPr>
          </a:p>
          <a:p>
            <a:pPr lvl="1"/>
            <a:r>
              <a:rPr lang="en-US" sz="1225">
                <a:latin typeface="Times New Roman" panose="02020603050405020304" charset="0"/>
                <a:cs typeface="Times New Roman" panose="02020603050405020304" charset="0"/>
              </a:rPr>
              <a:t>Ohms = Volts / Amps</a:t>
            </a:r>
            <a:endParaRPr lang="en-US" sz="1225">
              <a:latin typeface="Times New Roman" panose="02020603050405020304" charset="0"/>
              <a:cs typeface="Times New Roman" panose="02020603050405020304" charset="0"/>
            </a:endParaRPr>
          </a:p>
          <a:p>
            <a:pPr lvl="1"/>
            <a:r>
              <a:rPr lang="en-US" sz="1225">
                <a:latin typeface="Times New Roman" panose="02020603050405020304" charset="0"/>
                <a:cs typeface="Times New Roman" panose="02020603050405020304" charset="0"/>
              </a:rPr>
              <a:t>Ω = V / I</a:t>
            </a:r>
            <a:endParaRPr lang="en-US" sz="1225">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Resistance = Power / (Current^2)</a:t>
            </a:r>
            <a:endParaRPr lang="en-US" sz="1400">
              <a:latin typeface="Times New Roman" panose="02020603050405020304" charset="0"/>
              <a:cs typeface="Times New Roman" panose="02020603050405020304" charset="0"/>
            </a:endParaRPr>
          </a:p>
          <a:p>
            <a:pPr lvl="1"/>
            <a:r>
              <a:rPr lang="en-US" sz="1225">
                <a:latin typeface="Times New Roman" panose="02020603050405020304" charset="0"/>
                <a:cs typeface="Times New Roman" panose="02020603050405020304" charset="0"/>
              </a:rPr>
              <a:t>Ohms = Watts / (Amps^2)</a:t>
            </a:r>
            <a:endParaRPr lang="en-US" sz="1225">
              <a:latin typeface="Times New Roman" panose="02020603050405020304" charset="0"/>
              <a:cs typeface="Times New Roman" panose="02020603050405020304" charset="0"/>
            </a:endParaRPr>
          </a:p>
          <a:p>
            <a:pPr lvl="1"/>
            <a:r>
              <a:rPr lang="en-US" sz="1225">
                <a:latin typeface="Times New Roman" panose="02020603050405020304" charset="0"/>
                <a:cs typeface="Times New Roman" panose="02020603050405020304" charset="0"/>
              </a:rPr>
              <a:t>Ω = W / (I^2)</a:t>
            </a:r>
            <a:endParaRPr lang="en-US" sz="1225">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rPr>
              <a:t>Resistance = (Voltage^2) / Power</a:t>
            </a:r>
            <a:endParaRPr lang="en-US" sz="1400">
              <a:latin typeface="Times New Roman" panose="02020603050405020304" charset="0"/>
              <a:cs typeface="Times New Roman" panose="02020603050405020304" charset="0"/>
            </a:endParaRPr>
          </a:p>
          <a:p>
            <a:pPr lvl="1"/>
            <a:r>
              <a:rPr lang="en-US" sz="1225">
                <a:latin typeface="Times New Roman" panose="02020603050405020304" charset="0"/>
                <a:cs typeface="Times New Roman" panose="02020603050405020304" charset="0"/>
              </a:rPr>
              <a:t>Ohms = (Volts^2) / Watts</a:t>
            </a:r>
            <a:endParaRPr lang="en-US" sz="1225">
              <a:latin typeface="Times New Roman" panose="02020603050405020304" charset="0"/>
              <a:cs typeface="Times New Roman" panose="02020603050405020304" charset="0"/>
            </a:endParaRPr>
          </a:p>
          <a:p>
            <a:pPr lvl="1"/>
            <a:r>
              <a:rPr lang="en-US" sz="1225">
                <a:latin typeface="Times New Roman" panose="02020603050405020304" charset="0"/>
                <a:cs typeface="Times New Roman" panose="02020603050405020304" charset="0"/>
              </a:rPr>
              <a:t>Ω = V^2 / W</a:t>
            </a:r>
            <a:endParaRPr lang="en-US" sz="1225">
              <a:latin typeface="Times New Roman" panose="02020603050405020304" charset="0"/>
              <a:cs typeface="Times New Roman" panose="02020603050405020304" charset="0"/>
            </a:endParaRPr>
          </a:p>
        </p:txBody>
      </p:sp>
      <p:sp>
        <p:nvSpPr>
          <p:cNvPr id="11" name="Content Placeholder 2"/>
          <p:cNvSpPr>
            <a:spLocks noGrp="1"/>
          </p:cNvSpPr>
          <p:nvPr/>
        </p:nvSpPr>
        <p:spPr>
          <a:xfrm>
            <a:off x="2995295" y="5567045"/>
            <a:ext cx="2727960" cy="128270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1400" b="1">
                <a:latin typeface="Times New Roman" panose="02020603050405020304" charset="0"/>
                <a:cs typeface="Times New Roman" panose="02020603050405020304" charset="0"/>
              </a:rPr>
              <a:t>CAPACITANCE</a:t>
            </a:r>
            <a:endParaRPr lang="en-US" sz="1400" b="1">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sym typeface="+mn-ea"/>
              </a:rPr>
              <a:t>Capacitance = Charge/Voltage</a:t>
            </a:r>
            <a:endParaRPr lang="en-US" sz="1400">
              <a:latin typeface="Times New Roman" panose="02020603050405020304" charset="0"/>
              <a:cs typeface="Times New Roman" panose="02020603050405020304" charset="0"/>
            </a:endParaRPr>
          </a:p>
          <a:p>
            <a:pPr lvl="1"/>
            <a:r>
              <a:rPr lang="en-US" sz="1400">
                <a:latin typeface="Times New Roman" panose="02020603050405020304" charset="0"/>
                <a:cs typeface="Times New Roman" panose="02020603050405020304" charset="0"/>
                <a:sym typeface="+mn-ea"/>
              </a:rPr>
              <a:t>Farads = Columbs/Volts</a:t>
            </a:r>
            <a:endParaRPr lang="en-US" sz="1400">
              <a:latin typeface="Times New Roman" panose="02020603050405020304" charset="0"/>
              <a:cs typeface="Times New Roman" panose="02020603050405020304" charset="0"/>
            </a:endParaRPr>
          </a:p>
          <a:p>
            <a:pPr lvl="1"/>
            <a:r>
              <a:rPr lang="en-US" sz="1400">
                <a:latin typeface="Times New Roman" panose="02020603050405020304" charset="0"/>
                <a:cs typeface="Times New Roman" panose="02020603050405020304" charset="0"/>
                <a:sym typeface="+mn-ea"/>
              </a:rPr>
              <a:t>C = Q/V</a:t>
            </a:r>
            <a:endParaRPr lang="en-US" sz="1400">
              <a:latin typeface="Times New Roman" panose="02020603050405020304" charset="0"/>
              <a:cs typeface="Times New Roman" panose="02020603050405020304" charset="0"/>
            </a:endParaRPr>
          </a:p>
          <a:p>
            <a:endParaRPr lang="en-US" sz="1225">
              <a:latin typeface="Times New Roman" panose="02020603050405020304" charset="0"/>
              <a:cs typeface="Times New Roman" panose="02020603050405020304" charset="0"/>
            </a:endParaRPr>
          </a:p>
        </p:txBody>
      </p:sp>
      <p:sp>
        <p:nvSpPr>
          <p:cNvPr id="12" name="Content Placeholder 2"/>
          <p:cNvSpPr>
            <a:spLocks noGrp="1"/>
          </p:cNvSpPr>
          <p:nvPr/>
        </p:nvSpPr>
        <p:spPr>
          <a:xfrm>
            <a:off x="5723255" y="5474970"/>
            <a:ext cx="2378075" cy="124841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1400" b="1">
                <a:latin typeface="Times New Roman" panose="02020603050405020304" charset="0"/>
                <a:cs typeface="Times New Roman" panose="02020603050405020304" charset="0"/>
              </a:rPr>
              <a:t>CHARGE</a:t>
            </a:r>
            <a:endParaRPr lang="en-US" sz="1400" b="1">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sym typeface="+mn-ea"/>
              </a:rPr>
              <a:t>Charge = Current * Time</a:t>
            </a:r>
            <a:endParaRPr lang="en-US" sz="1400">
              <a:latin typeface="Times New Roman" panose="02020603050405020304" charset="0"/>
              <a:cs typeface="Times New Roman" panose="02020603050405020304" charset="0"/>
            </a:endParaRPr>
          </a:p>
          <a:p>
            <a:pPr lvl="1"/>
            <a:r>
              <a:rPr lang="en-US" sz="1400">
                <a:latin typeface="Times New Roman" panose="02020603050405020304" charset="0"/>
                <a:cs typeface="Times New Roman" panose="02020603050405020304" charset="0"/>
                <a:sym typeface="+mn-ea"/>
              </a:rPr>
              <a:t>columbs = amps * seconds</a:t>
            </a:r>
            <a:endParaRPr lang="en-US" sz="1400">
              <a:latin typeface="Times New Roman" panose="02020603050405020304" charset="0"/>
              <a:cs typeface="Times New Roman" panose="02020603050405020304" charset="0"/>
            </a:endParaRPr>
          </a:p>
          <a:p>
            <a:pPr lvl="1"/>
            <a:r>
              <a:rPr lang="en-US" sz="1400">
                <a:latin typeface="Times New Roman" panose="02020603050405020304" charset="0"/>
                <a:cs typeface="Times New Roman" panose="02020603050405020304" charset="0"/>
                <a:sym typeface="+mn-ea"/>
              </a:rPr>
              <a:t>q = I * t</a:t>
            </a:r>
            <a:endParaRPr lang="en-US" sz="1400">
              <a:latin typeface="Times New Roman" panose="02020603050405020304" charset="0"/>
              <a:cs typeface="Times New Roman" panose="02020603050405020304" charset="0"/>
            </a:endParaRPr>
          </a:p>
          <a:p>
            <a:endParaRPr lang="en-US" sz="1225">
              <a:latin typeface="Times New Roman" panose="02020603050405020304" charset="0"/>
              <a:cs typeface="Times New Roman" panose="02020603050405020304" charset="0"/>
            </a:endParaRPr>
          </a:p>
        </p:txBody>
      </p:sp>
      <p:sp>
        <p:nvSpPr>
          <p:cNvPr id="4" name="Content Placeholder 2"/>
          <p:cNvSpPr>
            <a:spLocks noGrp="1"/>
          </p:cNvSpPr>
          <p:nvPr/>
        </p:nvSpPr>
        <p:spPr>
          <a:xfrm>
            <a:off x="8179435" y="3335020"/>
            <a:ext cx="4011930" cy="351536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1400" b="1">
                <a:latin typeface="Times New Roman" panose="02020603050405020304" charset="0"/>
                <a:cs typeface="Times New Roman" panose="02020603050405020304" charset="0"/>
              </a:rPr>
              <a:t>ENERGY STORED IN A CAPACITOR</a:t>
            </a:r>
            <a:endParaRPr lang="en-US" sz="1400" b="1">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sym typeface="+mn-ea"/>
              </a:rPr>
              <a:t>Energy Stored in a Capacitor = Charge * Change in Voltage</a:t>
            </a:r>
            <a:endParaRPr lang="en-US" sz="1400">
              <a:latin typeface="Times New Roman" panose="02020603050405020304" charset="0"/>
              <a:cs typeface="Times New Roman" panose="02020603050405020304" charset="0"/>
            </a:endParaRPr>
          </a:p>
          <a:p>
            <a:pPr lvl="1"/>
            <a:r>
              <a:rPr lang="en-US" sz="1400">
                <a:latin typeface="Times New Roman" panose="02020603050405020304" charset="0"/>
                <a:cs typeface="Times New Roman" panose="02020603050405020304" charset="0"/>
                <a:sym typeface="+mn-ea"/>
              </a:rPr>
              <a:t>Joules = Columbs* Change in Volts</a:t>
            </a:r>
            <a:endParaRPr lang="en-US" sz="1400">
              <a:latin typeface="Times New Roman" panose="02020603050405020304" charset="0"/>
              <a:cs typeface="Times New Roman" panose="02020603050405020304" charset="0"/>
            </a:endParaRPr>
          </a:p>
          <a:p>
            <a:pPr lvl="1"/>
            <a:r>
              <a:rPr lang="en-US" sz="1400">
                <a:latin typeface="Times New Roman" panose="02020603050405020304" charset="0"/>
                <a:cs typeface="Times New Roman" panose="02020603050405020304" charset="0"/>
                <a:sym typeface="+mn-ea"/>
              </a:rPr>
              <a:t>U = (Q)*(ΔV)</a:t>
            </a:r>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sym typeface="+mn-ea"/>
              </a:rPr>
              <a:t>Energy Stored in a Capacitor = (1/2)*[(Charge^2)/Capacitance]</a:t>
            </a:r>
            <a:endParaRPr lang="en-US" sz="1400">
              <a:latin typeface="Times New Roman" panose="02020603050405020304" charset="0"/>
              <a:cs typeface="Times New Roman" panose="02020603050405020304" charset="0"/>
              <a:sym typeface="+mn-ea"/>
            </a:endParaRPr>
          </a:p>
          <a:p>
            <a:pPr lvl="1"/>
            <a:r>
              <a:rPr lang="en-US" sz="1400">
                <a:latin typeface="Times New Roman" panose="02020603050405020304" charset="0"/>
                <a:cs typeface="Times New Roman" panose="02020603050405020304" charset="0"/>
                <a:sym typeface="+mn-ea"/>
              </a:rPr>
              <a:t>Joules = (1/2)*[(Columbs^2)/Farads</a:t>
            </a:r>
            <a:endParaRPr lang="en-US" sz="1400">
              <a:latin typeface="Times New Roman" panose="02020603050405020304" charset="0"/>
              <a:cs typeface="Times New Roman" panose="02020603050405020304" charset="0"/>
            </a:endParaRPr>
          </a:p>
          <a:p>
            <a:pPr lvl="1"/>
            <a:r>
              <a:rPr lang="en-US" sz="1400">
                <a:latin typeface="Times New Roman" panose="02020603050405020304" charset="0"/>
                <a:cs typeface="Times New Roman" panose="02020603050405020304" charset="0"/>
                <a:sym typeface="+mn-ea"/>
              </a:rPr>
              <a:t>U = (1/2)*[(Q^2)/C]</a:t>
            </a:r>
            <a:endParaRPr lang="en-US" sz="1400">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sym typeface="+mn-ea"/>
              </a:rPr>
              <a:t>Energy Stored in a Capacitor = (1/2)*[Capacitance*(Change in Voltage^2)]</a:t>
            </a:r>
            <a:endParaRPr lang="en-US" sz="1400">
              <a:latin typeface="Times New Roman" panose="02020603050405020304" charset="0"/>
              <a:cs typeface="Times New Roman" panose="02020603050405020304" charset="0"/>
            </a:endParaRPr>
          </a:p>
          <a:p>
            <a:pPr lvl="1"/>
            <a:r>
              <a:rPr lang="en-US" sz="1400">
                <a:latin typeface="Times New Roman" panose="02020603050405020304" charset="0"/>
                <a:cs typeface="Times New Roman" panose="02020603050405020304" charset="0"/>
                <a:sym typeface="+mn-ea"/>
              </a:rPr>
              <a:t>Joules = </a:t>
            </a:r>
            <a:r>
              <a:rPr lang="en-US" sz="1400">
                <a:latin typeface="Times New Roman" panose="02020603050405020304" charset="0"/>
                <a:cs typeface="Times New Roman" panose="02020603050405020304" charset="0"/>
                <a:sym typeface="+mn-ea"/>
              </a:rPr>
              <a:t>(1/2)*[</a:t>
            </a:r>
            <a:r>
              <a:rPr lang="en-US" sz="1400">
                <a:latin typeface="Times New Roman" panose="02020603050405020304" charset="0"/>
                <a:cs typeface="Times New Roman" panose="02020603050405020304" charset="0"/>
                <a:sym typeface="+mn-ea"/>
              </a:rPr>
              <a:t>Farads* (Change in Volts^2)]</a:t>
            </a:r>
            <a:endParaRPr lang="en-US" sz="1400">
              <a:latin typeface="Times New Roman" panose="02020603050405020304" charset="0"/>
              <a:cs typeface="Times New Roman" panose="02020603050405020304" charset="0"/>
            </a:endParaRPr>
          </a:p>
          <a:p>
            <a:pPr lvl="1"/>
            <a:r>
              <a:rPr lang="en-US" sz="1400">
                <a:latin typeface="Times New Roman" panose="02020603050405020304" charset="0"/>
                <a:cs typeface="Times New Roman" panose="02020603050405020304" charset="0"/>
                <a:sym typeface="+mn-ea"/>
              </a:rPr>
              <a:t>U = </a:t>
            </a:r>
            <a:r>
              <a:rPr lang="en-US" sz="1400">
                <a:latin typeface="Times New Roman" panose="02020603050405020304" charset="0"/>
                <a:cs typeface="Times New Roman" panose="02020603050405020304" charset="0"/>
                <a:sym typeface="+mn-ea"/>
              </a:rPr>
              <a:t>(1/2)*[C*(ΔV^2)]</a:t>
            </a:r>
            <a:endParaRPr lang="en-US" sz="1400">
              <a:latin typeface="Times New Roman" panose="02020603050405020304" charset="0"/>
              <a:cs typeface="Times New Roman" panose="02020603050405020304" charset="0"/>
            </a:endParaRPr>
          </a:p>
          <a:p>
            <a:endParaRPr lang="en-US" sz="1225">
              <a:latin typeface="Times New Roman" panose="02020603050405020304" charset="0"/>
              <a:cs typeface="Times New Roman" panose="02020603050405020304"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70" y="1270"/>
            <a:ext cx="3093085" cy="675005"/>
          </a:xfrm>
        </p:spPr>
        <p:txBody>
          <a:bodyPr anchor="t" anchorCtr="0"/>
          <a:p>
            <a:pPr algn="l"/>
            <a:r>
              <a:rPr lang="en-US">
                <a:latin typeface="Times New Roman" panose="02020603050405020304" charset="0"/>
                <a:cs typeface="Times New Roman" panose="02020603050405020304" charset="0"/>
              </a:rPr>
              <a:t>Derivations</a:t>
            </a:r>
            <a:endParaRPr lang="en-US">
              <a:latin typeface="Times New Roman" panose="02020603050405020304" charset="0"/>
              <a:cs typeface="Times New Roman" panose="02020603050405020304" charset="0"/>
            </a:endParaRPr>
          </a:p>
        </p:txBody>
      </p:sp>
      <p:sp>
        <p:nvSpPr>
          <p:cNvPr id="5" name="Text Box 4"/>
          <p:cNvSpPr txBox="1"/>
          <p:nvPr/>
        </p:nvSpPr>
        <p:spPr>
          <a:xfrm>
            <a:off x="2891790" y="78740"/>
            <a:ext cx="4159250" cy="1168400"/>
          </a:xfrm>
          <a:prstGeom prst="rect">
            <a:avLst/>
          </a:prstGeom>
          <a:noFill/>
        </p:spPr>
        <p:txBody>
          <a:bodyPr wrap="square" rtlCol="0" anchor="t">
            <a:spAutoFit/>
          </a:bodyPr>
          <a:p>
            <a:pPr indent="0">
              <a:buFont typeface="Arial" panose="020B0604020202020204" pitchFamily="34" charset="0"/>
              <a:buNone/>
            </a:pPr>
            <a:r>
              <a:rPr lang="en-US" sz="1400" b="1">
                <a:latin typeface="Times New Roman" panose="02020603050405020304" charset="0"/>
                <a:cs typeface="Times New Roman" panose="02020603050405020304" charset="0"/>
                <a:sym typeface="+mn-ea"/>
              </a:rPr>
              <a:t>INDUCTANCE THROUGH</a:t>
            </a:r>
            <a:endParaRPr lang="en-US" sz="1400" b="1">
              <a:latin typeface="Times New Roman" panose="02020603050405020304" charset="0"/>
              <a:cs typeface="Times New Roman" panose="02020603050405020304" charset="0"/>
              <a:sym typeface="+mn-ea"/>
            </a:endParaRPr>
          </a:p>
          <a:p>
            <a:pPr indent="0">
              <a:buFont typeface="Arial" panose="020B0604020202020204" pitchFamily="34" charset="0"/>
              <a:buNone/>
            </a:pPr>
            <a:r>
              <a:rPr lang="en-US" sz="1400" b="1">
                <a:latin typeface="Times New Roman" panose="02020603050405020304" charset="0"/>
                <a:cs typeface="Times New Roman" panose="02020603050405020304" charset="0"/>
                <a:sym typeface="+mn-ea"/>
              </a:rPr>
              <a:t>AN INDUCTOR</a:t>
            </a:r>
            <a:endParaRPr lang="en-US" sz="1400" b="1">
              <a:latin typeface="Times New Roman" panose="02020603050405020304" charset="0"/>
              <a:cs typeface="Times New Roman" panose="02020603050405020304" charset="0"/>
              <a:sym typeface="+mn-ea"/>
            </a:endParaRPr>
          </a:p>
          <a:p>
            <a:pPr marL="171450" indent="-171450">
              <a:buFont typeface="Arial" panose="020B0604020202020204" pitchFamily="34" charset="0"/>
              <a:buChar char="•"/>
            </a:pPr>
            <a:r>
              <a:rPr lang="en-US" sz="1400">
                <a:latin typeface="Times New Roman" panose="02020603050405020304" charset="0"/>
                <a:cs typeface="Times New Roman" panose="02020603050405020304" charset="0"/>
                <a:sym typeface="+mn-ea"/>
              </a:rPr>
              <a:t>[2</a:t>
            </a:r>
            <a:r>
              <a:rPr lang="en-US" sz="1400">
                <a:latin typeface="Times New Roman" panose="02020603050405020304" charset="0"/>
                <a:cs typeface="Times New Roman" panose="02020603050405020304" charset="0"/>
                <a:sym typeface="+mn-ea"/>
              </a:rPr>
              <a:t>π(Frequency)] = [1/ √(Inductance*Capacitance)]</a:t>
            </a:r>
            <a:endParaRPr lang="en-US" sz="1400">
              <a:latin typeface="Times New Roman" panose="02020603050405020304" charset="0"/>
              <a:cs typeface="Times New Roman" panose="02020603050405020304" charset="0"/>
              <a:sym typeface="+mn-ea"/>
            </a:endParaRPr>
          </a:p>
          <a:p>
            <a:pPr marL="628650" lvl="1" indent="-171450">
              <a:buFont typeface="Arial" panose="020B0604020202020204" pitchFamily="34" charset="0"/>
              <a:buChar char="•"/>
            </a:pPr>
            <a:r>
              <a:rPr lang="en-US" sz="1400">
                <a:latin typeface="Times New Roman" panose="02020603050405020304" charset="0"/>
                <a:cs typeface="Times New Roman" panose="02020603050405020304" charset="0"/>
                <a:sym typeface="+mn-ea"/>
              </a:rPr>
              <a:t>[2</a:t>
            </a:r>
            <a:r>
              <a:rPr lang="en-US" sz="1400">
                <a:latin typeface="Times New Roman" panose="02020603050405020304" charset="0"/>
                <a:cs typeface="Times New Roman" panose="02020603050405020304" charset="0"/>
                <a:sym typeface="+mn-ea"/>
              </a:rPr>
              <a:t>π(Hertz)] = [1/ √(Henrys*Farads)]</a:t>
            </a:r>
            <a:endParaRPr lang="en-US" sz="1400">
              <a:latin typeface="Times New Roman" panose="02020603050405020304" charset="0"/>
              <a:cs typeface="Times New Roman" panose="02020603050405020304" charset="0"/>
              <a:sym typeface="+mn-ea"/>
            </a:endParaRPr>
          </a:p>
          <a:p>
            <a:pPr marL="628650" lvl="1" indent="-171450">
              <a:buFont typeface="Arial" panose="020B0604020202020204" pitchFamily="34" charset="0"/>
              <a:buChar char="•"/>
            </a:pPr>
            <a:r>
              <a:rPr lang="en-US" sz="1400">
                <a:latin typeface="Times New Roman" panose="02020603050405020304" charset="0"/>
                <a:cs typeface="Times New Roman" panose="02020603050405020304" charset="0"/>
                <a:sym typeface="+mn-ea"/>
              </a:rPr>
              <a:t>[ 2πf ] = [1 / √(LC)]</a:t>
            </a:r>
            <a:endParaRPr lang="en-US" sz="1400"/>
          </a:p>
        </p:txBody>
      </p:sp>
      <p:sp>
        <p:nvSpPr>
          <p:cNvPr id="13" name="Content Placeholder 2"/>
          <p:cNvSpPr>
            <a:spLocks noGrp="1"/>
          </p:cNvSpPr>
          <p:nvPr/>
        </p:nvSpPr>
        <p:spPr>
          <a:xfrm>
            <a:off x="6987540" y="78740"/>
            <a:ext cx="5203825" cy="1332865"/>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1400" b="1">
                <a:latin typeface="Times New Roman" panose="02020603050405020304" charset="0"/>
                <a:cs typeface="Times New Roman" panose="02020603050405020304" charset="0"/>
              </a:rPr>
              <a:t>CURRENT PASSING THROUGH AN INDUCTOR</a:t>
            </a:r>
            <a:endParaRPr lang="en-US" sz="1400" b="1">
              <a:latin typeface="Times New Roman" panose="02020603050405020304" charset="0"/>
              <a:cs typeface="Times New Roman" panose="02020603050405020304" charset="0"/>
            </a:endParaRPr>
          </a:p>
          <a:p>
            <a:r>
              <a:rPr lang="en-US" sz="1400">
                <a:latin typeface="Times New Roman" panose="02020603050405020304" charset="0"/>
                <a:cs typeface="Times New Roman" panose="02020603050405020304" charset="0"/>
                <a:sym typeface="+mn-ea"/>
              </a:rPr>
              <a:t>Voltage = inductance of inductor * (current of inductor / seconds from inductor)</a:t>
            </a:r>
            <a:endParaRPr lang="en-US" sz="1400">
              <a:latin typeface="Times New Roman" panose="02020603050405020304" charset="0"/>
              <a:cs typeface="Times New Roman" panose="02020603050405020304" charset="0"/>
              <a:sym typeface="+mn-ea"/>
            </a:endParaRPr>
          </a:p>
          <a:p>
            <a:pPr lvl="1"/>
            <a:r>
              <a:rPr lang="en-US" sz="1400">
                <a:latin typeface="Times New Roman" panose="02020603050405020304" charset="0"/>
                <a:cs typeface="Times New Roman" panose="02020603050405020304" charset="0"/>
                <a:sym typeface="+mn-ea"/>
              </a:rPr>
              <a:t>Volts = Henrys * (amps / seconds)</a:t>
            </a:r>
            <a:endParaRPr lang="en-US" sz="1400">
              <a:latin typeface="Times New Roman" panose="02020603050405020304" charset="0"/>
              <a:cs typeface="Times New Roman" panose="02020603050405020304" charset="0"/>
              <a:sym typeface="+mn-ea"/>
            </a:endParaRPr>
          </a:p>
          <a:p>
            <a:pPr lvl="1"/>
            <a:r>
              <a:rPr lang="en-US" sz="1400">
                <a:latin typeface="Times New Roman" panose="02020603050405020304" charset="0"/>
                <a:cs typeface="Times New Roman" panose="02020603050405020304" charset="0"/>
                <a:sym typeface="+mn-ea"/>
              </a:rPr>
              <a:t>V = L*(di / dt)</a:t>
            </a:r>
            <a:endParaRPr lang="en-US" sz="1400">
              <a:latin typeface="Times New Roman" panose="02020603050405020304" charset="0"/>
              <a:cs typeface="Times New Roman" panose="02020603050405020304" charset="0"/>
            </a:endParaRPr>
          </a:p>
          <a:p>
            <a:pPr lvl="1"/>
            <a:endParaRPr lang="en-US" sz="1400">
              <a:latin typeface="Times New Roman" panose="02020603050405020304" charset="0"/>
              <a:cs typeface="Times New Roman" panose="02020603050405020304" charset="0"/>
            </a:endParaRPr>
          </a:p>
          <a:p>
            <a:endParaRPr lang="en-US" sz="1225">
              <a:latin typeface="Times New Roman" panose="02020603050405020304" charset="0"/>
              <a:cs typeface="Times New Roman" panose="02020603050405020304" charset="0"/>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US"/>
              <a:t>Ohms Law Formulas</a:t>
            </a:r>
            <a:endParaRPr lang="en-US"/>
          </a:p>
        </p:txBody>
      </p:sp>
      <p:pic>
        <p:nvPicPr>
          <p:cNvPr id="4" name="Picture 2" descr="ohms law formulas"/>
          <p:cNvPicPr>
            <a:picLocks noChangeAspect="1"/>
          </p:cNvPicPr>
          <p:nvPr>
            <p:ph sz="half" idx="1"/>
          </p:nvPr>
        </p:nvPicPr>
        <p:blipFill>
          <a:blip r:embed="rId1"/>
          <a:stretch>
            <a:fillRect/>
          </a:stretch>
        </p:blipFill>
        <p:spPr>
          <a:xfrm>
            <a:off x="0" y="2281555"/>
            <a:ext cx="6729095" cy="4576445"/>
          </a:xfrm>
          <a:prstGeom prst="rect">
            <a:avLst/>
          </a:prstGeom>
        </p:spPr>
      </p:pic>
      <p:pic>
        <p:nvPicPr>
          <p:cNvPr id="6" name="Picture 3" descr="ohms law pie chart"/>
          <p:cNvPicPr>
            <a:picLocks noChangeAspect="1"/>
          </p:cNvPicPr>
          <p:nvPr>
            <p:ph sz="half" idx="2"/>
          </p:nvPr>
        </p:nvPicPr>
        <p:blipFill>
          <a:blip r:embed="rId2"/>
          <a:stretch>
            <a:fillRect/>
          </a:stretch>
        </p:blipFill>
        <p:spPr>
          <a:xfrm>
            <a:off x="6729095" y="2233930"/>
            <a:ext cx="5462905" cy="4624070"/>
          </a:xfrm>
          <a:prstGeom prst="rect">
            <a:avLst/>
          </a:prstGeom>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1605" y="102870"/>
            <a:ext cx="4104005" cy="2489200"/>
          </a:xfrm>
        </p:spPr>
        <p:txBody>
          <a:bodyPr anchor="t" anchorCtr="0"/>
          <a:p>
            <a:pPr algn="ctr"/>
            <a:r>
              <a:rPr lang="en-US">
                <a:latin typeface="Times New Roman" panose="02020603050405020304" charset="0"/>
                <a:cs typeface="Times New Roman" panose="02020603050405020304" charset="0"/>
              </a:rPr>
              <a:t>Measurement</a:t>
            </a:r>
            <a:br>
              <a:rPr lang="en-US">
                <a:latin typeface="Times New Roman" panose="02020603050405020304" charset="0"/>
                <a:cs typeface="Times New Roman" panose="02020603050405020304" charset="0"/>
              </a:rPr>
            </a:br>
            <a:r>
              <a:rPr lang="en-US">
                <a:latin typeface="Times New Roman" panose="02020603050405020304" charset="0"/>
                <a:cs typeface="Times New Roman" panose="02020603050405020304" charset="0"/>
              </a:rPr>
              <a:t>Conversion</a:t>
            </a:r>
            <a:br>
              <a:rPr lang="en-US">
                <a:latin typeface="Times New Roman" panose="02020603050405020304" charset="0"/>
                <a:cs typeface="Times New Roman" panose="02020603050405020304" charset="0"/>
              </a:rPr>
            </a:br>
            <a:r>
              <a:rPr lang="en-US">
                <a:latin typeface="Times New Roman" panose="02020603050405020304" charset="0"/>
                <a:cs typeface="Times New Roman" panose="02020603050405020304" charset="0"/>
              </a:rPr>
              <a:t>Chart</a:t>
            </a:r>
            <a:endParaRPr lang="en-US">
              <a:latin typeface="Times New Roman" panose="02020603050405020304" charset="0"/>
              <a:cs typeface="Times New Roman" panose="02020603050405020304" charset="0"/>
            </a:endParaRPr>
          </a:p>
        </p:txBody>
      </p:sp>
      <p:pic>
        <p:nvPicPr>
          <p:cNvPr id="5" name="Picture 4" descr="measurement conversion chart"/>
          <p:cNvPicPr>
            <a:picLocks noChangeAspect="1"/>
          </p:cNvPicPr>
          <p:nvPr/>
        </p:nvPicPr>
        <p:blipFill>
          <a:blip r:embed="rId1"/>
          <a:stretch>
            <a:fillRect/>
          </a:stretch>
        </p:blipFill>
        <p:spPr>
          <a:xfrm>
            <a:off x="4321810" y="102870"/>
            <a:ext cx="7668895" cy="6652260"/>
          </a:xfrm>
          <a:prstGeom prst="rect">
            <a:avLst/>
          </a:prstGeom>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3840"/>
            <a:ext cx="10749280" cy="4872355"/>
          </a:xfrm>
        </p:spPr>
        <p:txBody>
          <a:bodyPr/>
          <a:p>
            <a:pPr algn="ctr"/>
            <a:r>
              <a:rPr lang="en-US" sz="6600">
                <a:latin typeface="Times New Roman" panose="02020603050405020304" charset="0"/>
                <a:cs typeface="Times New Roman" panose="02020603050405020304" charset="0"/>
                <a:sym typeface="+mn-ea"/>
              </a:rPr>
              <a:t>Circuit Diagram Schematic Symbols</a:t>
            </a:r>
            <a:endParaRPr lang="en-US" sz="6600">
              <a:latin typeface="Times New Roman" panose="02020603050405020304" charset="0"/>
              <a:cs typeface="Times New Roman" panose="02020603050405020304" charset="0"/>
              <a:sym typeface="+mn-ea"/>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5420" y="92075"/>
            <a:ext cx="11875135" cy="836930"/>
          </a:xfrm>
        </p:spPr>
        <p:txBody>
          <a:bodyPr anchor="ctr" anchorCtr="0"/>
          <a:p>
            <a:r>
              <a:rPr lang="en-US">
                <a:latin typeface="Times New Roman" panose="02020603050405020304" charset="0"/>
                <a:cs typeface="Times New Roman" panose="02020603050405020304" charset="0"/>
              </a:rPr>
              <a:t>Capacitor Schematic Symbols</a:t>
            </a:r>
            <a:endParaRPr lang="en-US">
              <a:latin typeface="Times New Roman" panose="02020603050405020304" charset="0"/>
              <a:cs typeface="Times New Roman" panose="02020603050405020304" charset="0"/>
            </a:endParaRPr>
          </a:p>
        </p:txBody>
      </p:sp>
      <p:pic>
        <p:nvPicPr>
          <p:cNvPr id="7" name="Picture 6" descr="capacitor schematic symbols"/>
          <p:cNvPicPr>
            <a:picLocks noChangeAspect="1"/>
          </p:cNvPicPr>
          <p:nvPr/>
        </p:nvPicPr>
        <p:blipFill>
          <a:blip r:embed="rId1"/>
          <a:stretch>
            <a:fillRect/>
          </a:stretch>
        </p:blipFill>
        <p:spPr>
          <a:xfrm>
            <a:off x="897890" y="929005"/>
            <a:ext cx="10201275" cy="5803265"/>
          </a:xfrm>
          <a:prstGeom prst="rect">
            <a:avLst/>
          </a:prstGeom>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5420" y="92075"/>
            <a:ext cx="11875135" cy="836930"/>
          </a:xfrm>
        </p:spPr>
        <p:txBody>
          <a:bodyPr anchor="ctr" anchorCtr="0"/>
          <a:p>
            <a:r>
              <a:rPr lang="en-US">
                <a:latin typeface="Times New Roman" panose="02020603050405020304" charset="0"/>
                <a:cs typeface="Times New Roman" panose="02020603050405020304" charset="0"/>
              </a:rPr>
              <a:t>Electrical Grounding Schematic Symbols</a:t>
            </a:r>
            <a:endParaRPr lang="en-US">
              <a:latin typeface="Times New Roman" panose="02020603050405020304" charset="0"/>
              <a:cs typeface="Times New Roman" panose="02020603050405020304" charset="0"/>
            </a:endParaRPr>
          </a:p>
        </p:txBody>
      </p:sp>
      <p:pic>
        <p:nvPicPr>
          <p:cNvPr id="3" name="Picture 2" descr="electrical grounding schematic symbols"/>
          <p:cNvPicPr>
            <a:picLocks noChangeAspect="1"/>
          </p:cNvPicPr>
          <p:nvPr/>
        </p:nvPicPr>
        <p:blipFill>
          <a:blip r:embed="rId1"/>
          <a:stretch>
            <a:fillRect/>
          </a:stretch>
        </p:blipFill>
        <p:spPr>
          <a:xfrm>
            <a:off x="353060" y="1764030"/>
            <a:ext cx="11540490" cy="5010785"/>
          </a:xfrm>
          <a:prstGeom prst="rect">
            <a:avLst/>
          </a:prstGeom>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5420" y="92075"/>
            <a:ext cx="11875135" cy="836930"/>
          </a:xfrm>
        </p:spPr>
        <p:txBody>
          <a:bodyPr anchor="ctr" anchorCtr="0"/>
          <a:p>
            <a:r>
              <a:rPr lang="en-US">
                <a:latin typeface="Times New Roman" panose="02020603050405020304" charset="0"/>
                <a:cs typeface="Times New Roman" panose="02020603050405020304" charset="0"/>
              </a:rPr>
              <a:t>Inductor and Coil Schematic Symbols</a:t>
            </a:r>
            <a:endParaRPr lang="en-US">
              <a:latin typeface="Times New Roman" panose="02020603050405020304" charset="0"/>
              <a:cs typeface="Times New Roman" panose="02020603050405020304" charset="0"/>
            </a:endParaRPr>
          </a:p>
        </p:txBody>
      </p:sp>
      <p:pic>
        <p:nvPicPr>
          <p:cNvPr id="4" name="Picture 3" descr="inductor and coil schematic symbols"/>
          <p:cNvPicPr>
            <a:picLocks noChangeAspect="1"/>
          </p:cNvPicPr>
          <p:nvPr/>
        </p:nvPicPr>
        <p:blipFill>
          <a:blip r:embed="rId1"/>
          <a:stretch>
            <a:fillRect/>
          </a:stretch>
        </p:blipFill>
        <p:spPr>
          <a:xfrm>
            <a:off x="185420" y="1360170"/>
            <a:ext cx="11898630" cy="52584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73075" y="71120"/>
            <a:ext cx="6137275" cy="1498600"/>
          </a:xfrm>
        </p:spPr>
        <p:txBody>
          <a:bodyPr/>
          <a:p>
            <a:pPr algn="ctr"/>
            <a:r>
              <a:rPr lang="en-US" sz="5400">
                <a:latin typeface="Times New Roman" panose="02020603050405020304" charset="0"/>
                <a:cs typeface="Times New Roman" panose="02020603050405020304" charset="0"/>
              </a:rPr>
              <a:t>Resistance</a:t>
            </a:r>
            <a:endParaRPr lang="en-US" sz="54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348095" y="1028065"/>
            <a:ext cx="5492750" cy="5617845"/>
          </a:xfrm>
        </p:spPr>
        <p:txBody>
          <a:bodyPr/>
          <a:p>
            <a:r>
              <a:rPr lang="en-US">
                <a:latin typeface="Times New Roman" panose="02020603050405020304" charset="0"/>
                <a:cs typeface="Times New Roman" panose="02020603050405020304" charset="0"/>
                <a:sym typeface="+mn-ea"/>
              </a:rPr>
              <a:t>Electrical resistance is the measure of a circuit element’s opposition to the flow of electric current. It is usually measuring how much something interrupts the flow of electrons.</a:t>
            </a:r>
            <a:endParaRPr lang="en-US">
              <a:latin typeface="Times New Roman" panose="02020603050405020304" charset="0"/>
              <a:cs typeface="Times New Roman" panose="02020603050405020304" charset="0"/>
              <a:sym typeface="+mn-ea"/>
            </a:endParaRPr>
          </a:p>
          <a:p>
            <a:r>
              <a:rPr lang="en-US">
                <a:latin typeface="Times New Roman" panose="02020603050405020304" charset="0"/>
                <a:cs typeface="Times New Roman" panose="02020603050405020304" charset="0"/>
                <a:sym typeface="+mn-ea"/>
              </a:rPr>
              <a:t>Because of resistance, voltage will lower after passing through a circuit element like a resistor</a:t>
            </a:r>
            <a:endParaRPr lang="en-US">
              <a:latin typeface="Times New Roman" panose="02020603050405020304" charset="0"/>
              <a:cs typeface="Times New Roman" panose="02020603050405020304" charset="0"/>
              <a:sym typeface="+mn-ea"/>
            </a:endParaRPr>
          </a:p>
          <a:p>
            <a:endParaRPr lang="en-US"/>
          </a:p>
          <a:p>
            <a:endParaRPr lang="en-US"/>
          </a:p>
        </p:txBody>
      </p:sp>
      <p:sp>
        <p:nvSpPr>
          <p:cNvPr id="4" name="Title 1"/>
          <p:cNvSpPr>
            <a:spLocks noGrp="1"/>
          </p:cNvSpPr>
          <p:nvPr/>
        </p:nvSpPr>
        <p:spPr>
          <a:xfrm>
            <a:off x="7228205" y="71120"/>
            <a:ext cx="4335145" cy="1097915"/>
          </a:xfrm>
          <a:prstGeom prst="rect">
            <a:avLst/>
          </a:prstGeom>
          <a:noFill/>
          <a:ln w="9525">
            <a:noFill/>
          </a:ln>
        </p:spPr>
        <p:txBody>
          <a:bodyPr anchor="ctr"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algn="l"/>
            <a:r>
              <a:rPr lang="en-US" sz="2800">
                <a:solidFill>
                  <a:srgbClr val="00B0F0"/>
                </a:solidFill>
                <a:latin typeface="Times New Roman" panose="02020603050405020304" charset="0"/>
                <a:cs typeface="Times New Roman" panose="02020603050405020304" charset="0"/>
                <a:sym typeface="+mn-ea"/>
              </a:rPr>
              <a:t>SI unit for resistance: ohms </a:t>
            </a:r>
            <a:endParaRPr lang="en-US" sz="2800">
              <a:solidFill>
                <a:srgbClr val="00B0F0"/>
              </a:solidFill>
              <a:latin typeface="Times New Roman" panose="02020603050405020304" charset="0"/>
              <a:cs typeface="Times New Roman" panose="02020603050405020304" charset="0"/>
              <a:sym typeface="+mn-ea"/>
            </a:endParaRPr>
          </a:p>
          <a:p>
            <a:pPr algn="l"/>
            <a:r>
              <a:rPr lang="en-US" sz="2800">
                <a:solidFill>
                  <a:srgbClr val="00B0F0"/>
                </a:solidFill>
                <a:latin typeface="Times New Roman" panose="02020603050405020304" charset="0"/>
                <a:cs typeface="Times New Roman" panose="02020603050405020304" charset="0"/>
                <a:sym typeface="+mn-ea"/>
              </a:rPr>
              <a:t>Symbol: Ω</a:t>
            </a:r>
            <a:endParaRPr lang="en-US" sz="2800">
              <a:solidFill>
                <a:srgbClr val="00B0F0"/>
              </a:solidFill>
              <a:latin typeface="Times New Roman" panose="02020603050405020304" charset="0"/>
              <a:cs typeface="Times New Roman" panose="02020603050405020304" charset="0"/>
              <a:sym typeface="+mn-ea"/>
            </a:endParaRPr>
          </a:p>
        </p:txBody>
      </p:sp>
      <p:pic>
        <p:nvPicPr>
          <p:cNvPr id="6" name="Picture 5" descr="circuit - current path"/>
          <p:cNvPicPr>
            <a:picLocks noChangeAspect="1"/>
          </p:cNvPicPr>
          <p:nvPr/>
        </p:nvPicPr>
        <p:blipFill>
          <a:blip r:embed="rId1"/>
          <a:stretch>
            <a:fillRect/>
          </a:stretch>
        </p:blipFill>
        <p:spPr>
          <a:xfrm>
            <a:off x="473075" y="2094230"/>
            <a:ext cx="5648325" cy="3713480"/>
          </a:xfrm>
          <a:prstGeom prst="rect">
            <a:avLst/>
          </a:prstGeom>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35" y="0"/>
            <a:ext cx="4849495" cy="1585595"/>
          </a:xfrm>
        </p:spPr>
        <p:txBody>
          <a:bodyPr anchor="ctr" anchorCtr="0"/>
          <a:p>
            <a:r>
              <a:rPr lang="en-US">
                <a:latin typeface="Times New Roman" panose="02020603050405020304" charset="0"/>
                <a:cs typeface="Times New Roman" panose="02020603050405020304" charset="0"/>
              </a:rPr>
              <a:t>Power Source Schematic Symbols</a:t>
            </a:r>
            <a:endParaRPr lang="en-US">
              <a:latin typeface="Times New Roman" panose="02020603050405020304" charset="0"/>
              <a:cs typeface="Times New Roman" panose="02020603050405020304" charset="0"/>
            </a:endParaRPr>
          </a:p>
        </p:txBody>
      </p:sp>
      <p:pic>
        <p:nvPicPr>
          <p:cNvPr id="3" name="Picture 2" descr="power source schematic symbols"/>
          <p:cNvPicPr>
            <a:picLocks noChangeAspect="1"/>
          </p:cNvPicPr>
          <p:nvPr/>
        </p:nvPicPr>
        <p:blipFill>
          <a:blip r:embed="rId1"/>
          <a:stretch>
            <a:fillRect/>
          </a:stretch>
        </p:blipFill>
        <p:spPr>
          <a:xfrm>
            <a:off x="4849495" y="92075"/>
            <a:ext cx="7276465" cy="6696075"/>
          </a:xfrm>
          <a:prstGeom prst="rect">
            <a:avLst/>
          </a:prstGeom>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35" y="0"/>
            <a:ext cx="4849495" cy="1585595"/>
          </a:xfrm>
        </p:spPr>
        <p:txBody>
          <a:bodyPr anchor="ctr" anchorCtr="0"/>
          <a:p>
            <a:r>
              <a:rPr lang="en-US">
                <a:latin typeface="Times New Roman" panose="02020603050405020304" charset="0"/>
                <a:cs typeface="Times New Roman" panose="02020603050405020304" charset="0"/>
              </a:rPr>
              <a:t>Resistor Schematic Symbols</a:t>
            </a:r>
            <a:endParaRPr lang="en-US">
              <a:latin typeface="Times New Roman" panose="02020603050405020304" charset="0"/>
              <a:cs typeface="Times New Roman" panose="02020603050405020304" charset="0"/>
            </a:endParaRPr>
          </a:p>
        </p:txBody>
      </p:sp>
      <p:pic>
        <p:nvPicPr>
          <p:cNvPr id="4" name="Picture 3" descr="resistor schematic symbols"/>
          <p:cNvPicPr>
            <a:picLocks noChangeAspect="1"/>
          </p:cNvPicPr>
          <p:nvPr/>
        </p:nvPicPr>
        <p:blipFill>
          <a:blip r:embed="rId1"/>
          <a:stretch>
            <a:fillRect/>
          </a:stretch>
        </p:blipFill>
        <p:spPr>
          <a:xfrm>
            <a:off x="5932170" y="0"/>
            <a:ext cx="6259830" cy="6783070"/>
          </a:xfrm>
          <a:prstGeom prst="rect">
            <a:avLst/>
          </a:prstGeom>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3840"/>
            <a:ext cx="10749280" cy="4872355"/>
          </a:xfrm>
        </p:spPr>
        <p:txBody>
          <a:bodyPr/>
          <a:p>
            <a:pPr algn="ctr"/>
            <a:r>
              <a:rPr lang="en-US" sz="6600">
                <a:latin typeface="Times New Roman" panose="02020603050405020304" charset="0"/>
                <a:cs typeface="Times New Roman" panose="02020603050405020304" charset="0"/>
                <a:sym typeface="+mn-ea"/>
              </a:rPr>
              <a:t>Lab Equipment</a:t>
            </a:r>
            <a:endParaRPr lang="en-US" sz="6600">
              <a:latin typeface="Times New Roman" panose="02020603050405020304" charset="0"/>
              <a:cs typeface="Times New Roman" panose="02020603050405020304" charset="0"/>
              <a:sym typeface="+mn-ea"/>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63830" y="144780"/>
            <a:ext cx="5268595" cy="837565"/>
          </a:xfrm>
        </p:spPr>
        <p:txBody>
          <a:bodyPr/>
          <a:p>
            <a:pPr algn="l"/>
            <a:r>
              <a:rPr lang="en-US"/>
              <a:t>DC Power Supply</a:t>
            </a:r>
            <a:endParaRPr lang="en-US"/>
          </a:p>
        </p:txBody>
      </p:sp>
      <p:sp>
        <p:nvSpPr>
          <p:cNvPr id="5" name="Title 1"/>
          <p:cNvSpPr>
            <a:spLocks noGrp="1"/>
          </p:cNvSpPr>
          <p:nvPr/>
        </p:nvSpPr>
        <p:spPr>
          <a:xfrm>
            <a:off x="5160645" y="144780"/>
            <a:ext cx="6899910" cy="838200"/>
          </a:xfrm>
          <a:prstGeom prst="rect">
            <a:avLst/>
          </a:prstGeom>
          <a:noFill/>
          <a:ln w="9525">
            <a:noFill/>
          </a:ln>
        </p:spPr>
        <p:txBody>
          <a:bodyPr anchor="ctr"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algn="r"/>
            <a:r>
              <a:rPr lang="en-US" sz="2800"/>
              <a:t>Model: Elenco DC Power Supply XP-770</a:t>
            </a:r>
            <a:endParaRPr lang="en-US" sz="2800"/>
          </a:p>
        </p:txBody>
      </p:sp>
      <p:pic>
        <p:nvPicPr>
          <p:cNvPr id="6" name="Content Placeholder 5" descr="DC power supply"/>
          <p:cNvPicPr>
            <a:picLocks noChangeAspect="1"/>
          </p:cNvPicPr>
          <p:nvPr>
            <p:ph idx="1"/>
          </p:nvPr>
        </p:nvPicPr>
        <p:blipFill>
          <a:blip r:embed="rId1"/>
          <a:stretch>
            <a:fillRect/>
          </a:stretch>
        </p:blipFill>
        <p:spPr>
          <a:xfrm>
            <a:off x="163830" y="1122680"/>
            <a:ext cx="11887200" cy="5492750"/>
          </a:xfrm>
          <a:prstGeom prst="rect">
            <a:avLst/>
          </a:prstGeom>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2400" y="144780"/>
            <a:ext cx="4866640" cy="784860"/>
          </a:xfrm>
        </p:spPr>
        <p:txBody>
          <a:bodyPr/>
          <a:p>
            <a:pPr algn="l"/>
            <a:r>
              <a:rPr lang="en-US"/>
              <a:t>DC Power Supply</a:t>
            </a:r>
            <a:endParaRPr lang="en-US"/>
          </a:p>
        </p:txBody>
      </p:sp>
      <p:sp>
        <p:nvSpPr>
          <p:cNvPr id="4" name="Content Placeholder 2"/>
          <p:cNvSpPr>
            <a:spLocks noGrp="1"/>
          </p:cNvSpPr>
          <p:nvPr/>
        </p:nvSpPr>
        <p:spPr>
          <a:xfrm>
            <a:off x="338455" y="1180465"/>
            <a:ext cx="11504930" cy="535559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r>
              <a:rPr lang="en-US" sz="2000">
                <a:sym typeface="+mn-ea"/>
              </a:rPr>
              <a:t>DC power supply is only a voltage source</a:t>
            </a:r>
            <a:endParaRPr lang="en-US" sz="2000">
              <a:sym typeface="+mn-ea"/>
            </a:endParaRPr>
          </a:p>
          <a:p>
            <a:r>
              <a:rPr lang="en-US" sz="2000"/>
              <a:t>Direct current (DC) power, as you may suss from the name, is a linear electrical current—it moves in a straight line. ... DC power is far more consistent in terms of voltage delivery, meaning that most electronics rely on it and use DC power sources such as batteries.</a:t>
            </a:r>
            <a:endParaRPr lang="en-US" sz="2000"/>
          </a:p>
          <a:p>
            <a:endParaRPr lang="en-US" sz="2000"/>
          </a:p>
        </p:txBody>
      </p:sp>
      <p:sp>
        <p:nvSpPr>
          <p:cNvPr id="5" name="Title 1"/>
          <p:cNvSpPr>
            <a:spLocks noGrp="1"/>
          </p:cNvSpPr>
          <p:nvPr/>
        </p:nvSpPr>
        <p:spPr>
          <a:xfrm>
            <a:off x="5201285" y="144780"/>
            <a:ext cx="6859270" cy="704850"/>
          </a:xfrm>
          <a:prstGeom prst="rect">
            <a:avLst/>
          </a:prstGeom>
          <a:noFill/>
          <a:ln w="9525">
            <a:noFill/>
          </a:ln>
        </p:spPr>
        <p:txBody>
          <a:bodyPr anchor="ctr"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algn="r"/>
            <a:r>
              <a:rPr lang="en-US" sz="2800">
                <a:sym typeface="+mn-ea"/>
              </a:rPr>
              <a:t>Model: Elenco DC Power Supply XP-770</a:t>
            </a:r>
            <a:endParaRPr lang="en-US" sz="280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2400" y="144780"/>
            <a:ext cx="3549015" cy="784860"/>
          </a:xfrm>
        </p:spPr>
        <p:txBody>
          <a:bodyPr/>
          <a:p>
            <a:pPr algn="l"/>
            <a:r>
              <a:rPr lang="en-US"/>
              <a:t>Oscilloscope</a:t>
            </a:r>
            <a:endParaRPr lang="en-US"/>
          </a:p>
        </p:txBody>
      </p:sp>
      <p:sp>
        <p:nvSpPr>
          <p:cNvPr id="3" name="Title 1"/>
          <p:cNvSpPr>
            <a:spLocks noGrp="1"/>
          </p:cNvSpPr>
          <p:nvPr/>
        </p:nvSpPr>
        <p:spPr>
          <a:xfrm>
            <a:off x="3701415" y="145415"/>
            <a:ext cx="8420100" cy="911225"/>
          </a:xfrm>
          <a:prstGeom prst="rect">
            <a:avLst/>
          </a:prstGeom>
          <a:noFill/>
          <a:ln w="9525">
            <a:noFill/>
          </a:ln>
        </p:spPr>
        <p:txBody>
          <a:bodyPr anchor="ctr"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algn="r"/>
            <a:r>
              <a:rPr lang="en-US" sz="2800"/>
              <a:t>Model: Agilent Technologies InfiniiVision DSO7012B</a:t>
            </a:r>
            <a:endParaRPr lang="en-US" sz="2800"/>
          </a:p>
        </p:txBody>
      </p:sp>
      <p:pic>
        <p:nvPicPr>
          <p:cNvPr id="5" name="Picture 4" descr="oscilloscope"/>
          <p:cNvPicPr>
            <a:picLocks noChangeAspect="1"/>
          </p:cNvPicPr>
          <p:nvPr/>
        </p:nvPicPr>
        <p:blipFill>
          <a:blip r:embed="rId1"/>
          <a:stretch>
            <a:fillRect/>
          </a:stretch>
        </p:blipFill>
        <p:spPr>
          <a:xfrm>
            <a:off x="-635" y="1022985"/>
            <a:ext cx="12192635" cy="5738495"/>
          </a:xfrm>
          <a:prstGeom prst="rect">
            <a:avLst/>
          </a:prstGeom>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2400" y="144780"/>
            <a:ext cx="3549015" cy="784860"/>
          </a:xfrm>
        </p:spPr>
        <p:txBody>
          <a:bodyPr/>
          <a:p>
            <a:pPr algn="l"/>
            <a:r>
              <a:rPr lang="en-US"/>
              <a:t>Oscilloscope</a:t>
            </a:r>
            <a:endParaRPr lang="en-US"/>
          </a:p>
        </p:txBody>
      </p:sp>
      <p:sp>
        <p:nvSpPr>
          <p:cNvPr id="4" name="Content Placeholder 2"/>
          <p:cNvSpPr>
            <a:spLocks noGrp="1"/>
          </p:cNvSpPr>
          <p:nvPr/>
        </p:nvSpPr>
        <p:spPr>
          <a:xfrm>
            <a:off x="338455" y="929640"/>
            <a:ext cx="5014595" cy="5606415"/>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r>
              <a:rPr lang="en-US" sz="2000"/>
              <a:t>Oscilloscope</a:t>
            </a:r>
            <a:endParaRPr lang="en-US" sz="2000"/>
          </a:p>
          <a:p>
            <a:pPr lvl="1"/>
            <a:r>
              <a:rPr lang="en-US" sz="2000"/>
              <a:t>An oscilloscope is a type of electronic test instrument that graphically displays varying signal voltages, usually as a calibrated two-dimensional plot of one or more signals as a function of time.</a:t>
            </a:r>
            <a:endParaRPr lang="en-US" sz="2000"/>
          </a:p>
          <a:p>
            <a:r>
              <a:rPr lang="en-US" sz="2000"/>
              <a:t>X and Y axis</a:t>
            </a:r>
            <a:endParaRPr lang="en-US" sz="2000"/>
          </a:p>
          <a:p>
            <a:pPr lvl="1"/>
            <a:r>
              <a:rPr lang="en-US" sz="2000">
                <a:sym typeface="+mn-ea"/>
              </a:rPr>
              <a:t>Hortizontal (x-axis) is time in seconds</a:t>
            </a:r>
            <a:endParaRPr lang="en-US" sz="2000"/>
          </a:p>
          <a:p>
            <a:pPr lvl="1"/>
            <a:r>
              <a:rPr lang="en-US" sz="2000">
                <a:sym typeface="+mn-ea"/>
              </a:rPr>
              <a:t>Vertical (y-axis) is voltage</a:t>
            </a:r>
            <a:endParaRPr lang="en-US" sz="2000"/>
          </a:p>
          <a:p>
            <a:endParaRPr lang="en-US" sz="2000"/>
          </a:p>
        </p:txBody>
      </p:sp>
      <p:sp>
        <p:nvSpPr>
          <p:cNvPr id="3" name="Title 1"/>
          <p:cNvSpPr>
            <a:spLocks noGrp="1"/>
          </p:cNvSpPr>
          <p:nvPr/>
        </p:nvSpPr>
        <p:spPr>
          <a:xfrm>
            <a:off x="3559175" y="145415"/>
            <a:ext cx="8562340" cy="911225"/>
          </a:xfrm>
          <a:prstGeom prst="rect">
            <a:avLst/>
          </a:prstGeom>
          <a:noFill/>
          <a:ln w="9525">
            <a:noFill/>
          </a:ln>
        </p:spPr>
        <p:txBody>
          <a:bodyPr anchor="ctr"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algn="r"/>
            <a:r>
              <a:rPr lang="en-US" sz="2800"/>
              <a:t>Model: Agilent Technologies InfiniiVision DSO7012B</a:t>
            </a:r>
            <a:endParaRPr lang="en-US" sz="280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2400" y="144780"/>
            <a:ext cx="4474845" cy="784860"/>
          </a:xfrm>
        </p:spPr>
        <p:txBody>
          <a:bodyPr/>
          <a:p>
            <a:pPr algn="l"/>
            <a:r>
              <a:rPr lang="en-US"/>
              <a:t>Signal Generator</a:t>
            </a:r>
            <a:endParaRPr lang="en-US"/>
          </a:p>
        </p:txBody>
      </p:sp>
      <p:sp>
        <p:nvSpPr>
          <p:cNvPr id="6" name="Text Box 5"/>
          <p:cNvSpPr txBox="1"/>
          <p:nvPr/>
        </p:nvSpPr>
        <p:spPr>
          <a:xfrm>
            <a:off x="6136640" y="144780"/>
            <a:ext cx="5982335" cy="829945"/>
          </a:xfrm>
          <a:prstGeom prst="rect">
            <a:avLst/>
          </a:prstGeom>
          <a:noFill/>
        </p:spPr>
        <p:txBody>
          <a:bodyPr wrap="square" rtlCol="0" anchor="t">
            <a:spAutoFit/>
          </a:bodyPr>
          <a:p>
            <a:pPr algn="ctr"/>
            <a:r>
              <a:rPr lang="en-US" sz="2400">
                <a:sym typeface="+mn-ea"/>
              </a:rPr>
              <a:t>Agilent 33220A 20MHz </a:t>
            </a:r>
            <a:endParaRPr lang="en-US" sz="2400">
              <a:sym typeface="+mn-ea"/>
            </a:endParaRPr>
          </a:p>
          <a:p>
            <a:pPr algn="ctr"/>
            <a:r>
              <a:rPr lang="en-US" sz="2400">
                <a:sym typeface="+mn-ea"/>
              </a:rPr>
              <a:t>Function/Arbitrary  Waveform Generator </a:t>
            </a:r>
            <a:endParaRPr lang="en-US" sz="2400"/>
          </a:p>
        </p:txBody>
      </p:sp>
      <p:pic>
        <p:nvPicPr>
          <p:cNvPr id="7" name="Picture 6" descr="signal generator"/>
          <p:cNvPicPr>
            <a:picLocks noChangeAspect="1"/>
          </p:cNvPicPr>
          <p:nvPr/>
        </p:nvPicPr>
        <p:blipFill>
          <a:blip r:embed="rId1"/>
          <a:stretch>
            <a:fillRect/>
          </a:stretch>
        </p:blipFill>
        <p:spPr>
          <a:xfrm>
            <a:off x="0" y="1224915"/>
            <a:ext cx="12192000" cy="5633085"/>
          </a:xfrm>
          <a:prstGeom prst="rect">
            <a:avLst/>
          </a:prstGeom>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2400" y="144780"/>
            <a:ext cx="5215255" cy="784860"/>
          </a:xfrm>
        </p:spPr>
        <p:txBody>
          <a:bodyPr/>
          <a:p>
            <a:pPr algn="l"/>
            <a:r>
              <a:rPr lang="en-US"/>
              <a:t>Signal Generator</a:t>
            </a:r>
            <a:endParaRPr lang="en-US"/>
          </a:p>
        </p:txBody>
      </p:sp>
      <p:sp>
        <p:nvSpPr>
          <p:cNvPr id="4" name="Content Placeholder 2"/>
          <p:cNvSpPr>
            <a:spLocks noGrp="1"/>
          </p:cNvSpPr>
          <p:nvPr/>
        </p:nvSpPr>
        <p:spPr>
          <a:xfrm>
            <a:off x="229870" y="929005"/>
            <a:ext cx="5789930" cy="560705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r>
              <a:rPr lang="en-US" sz="2000"/>
              <a:t>Signal Generator</a:t>
            </a:r>
            <a:endParaRPr lang="en-US" sz="2000"/>
          </a:p>
          <a:p>
            <a:pPr lvl="1"/>
            <a:r>
              <a:rPr lang="en-US" sz="2000"/>
              <a:t>A signal generator is one of a class of electronic devices that generates electronic signals with set properties of amplitude, frequency, and wave shape.</a:t>
            </a:r>
            <a:endParaRPr lang="en-US" sz="2000"/>
          </a:p>
          <a:p>
            <a:endParaRPr lang="en-US" sz="2000"/>
          </a:p>
        </p:txBody>
      </p:sp>
      <p:sp>
        <p:nvSpPr>
          <p:cNvPr id="6" name="Text Box 5"/>
          <p:cNvSpPr txBox="1"/>
          <p:nvPr/>
        </p:nvSpPr>
        <p:spPr>
          <a:xfrm>
            <a:off x="8595995" y="144780"/>
            <a:ext cx="3294380" cy="1198880"/>
          </a:xfrm>
          <a:prstGeom prst="rect">
            <a:avLst/>
          </a:prstGeom>
          <a:noFill/>
        </p:spPr>
        <p:txBody>
          <a:bodyPr wrap="square" rtlCol="0" anchor="t">
            <a:spAutoFit/>
          </a:bodyPr>
          <a:p>
            <a:pPr algn="ctr"/>
            <a:r>
              <a:rPr lang="en-US" sz="2400">
                <a:sym typeface="+mn-ea"/>
              </a:rPr>
              <a:t>Agilent 33220A 20MHz Function/Arbitrary Waveform Generator </a:t>
            </a:r>
            <a:endParaRPr lang="en-US" sz="240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2400" y="144780"/>
            <a:ext cx="5215255" cy="784860"/>
          </a:xfrm>
        </p:spPr>
        <p:txBody>
          <a:bodyPr/>
          <a:p>
            <a:pPr algn="l"/>
            <a:r>
              <a:rPr lang="en-US"/>
              <a:t>Multimeter</a:t>
            </a:r>
            <a:endParaRPr lang="en-US"/>
          </a:p>
        </p:txBody>
      </p:sp>
      <p:sp>
        <p:nvSpPr>
          <p:cNvPr id="6" name="Text Box 5"/>
          <p:cNvSpPr txBox="1"/>
          <p:nvPr/>
        </p:nvSpPr>
        <p:spPr>
          <a:xfrm>
            <a:off x="4709795" y="144780"/>
            <a:ext cx="7278370" cy="460375"/>
          </a:xfrm>
          <a:prstGeom prst="rect">
            <a:avLst/>
          </a:prstGeom>
          <a:noFill/>
        </p:spPr>
        <p:txBody>
          <a:bodyPr wrap="square" rtlCol="0" anchor="t">
            <a:spAutoFit/>
          </a:bodyPr>
          <a:p>
            <a:pPr algn="r"/>
            <a:r>
              <a:rPr lang="en-US" sz="2400">
                <a:sym typeface="+mn-ea"/>
              </a:rPr>
              <a:t>Agilent 34401A 6.5 Digit Multimeter </a:t>
            </a:r>
            <a:endParaRPr lang="en-US" sz="2400"/>
          </a:p>
        </p:txBody>
      </p:sp>
      <p:pic>
        <p:nvPicPr>
          <p:cNvPr id="3" name="Picture 2" descr="multimeter"/>
          <p:cNvPicPr>
            <a:picLocks noChangeAspect="1"/>
          </p:cNvPicPr>
          <p:nvPr/>
        </p:nvPicPr>
        <p:blipFill>
          <a:blip r:embed="rId1"/>
          <a:stretch>
            <a:fillRect/>
          </a:stretch>
        </p:blipFill>
        <p:spPr>
          <a:xfrm>
            <a:off x="0" y="1224915"/>
            <a:ext cx="12192000" cy="56330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73075" y="71120"/>
            <a:ext cx="6137275" cy="1498600"/>
          </a:xfrm>
        </p:spPr>
        <p:txBody>
          <a:bodyPr/>
          <a:p>
            <a:pPr algn="ctr"/>
            <a:r>
              <a:rPr lang="en-US" sz="5400">
                <a:latin typeface="Times New Roman" panose="02020603050405020304" charset="0"/>
                <a:cs typeface="Times New Roman" panose="02020603050405020304" charset="0"/>
              </a:rPr>
              <a:t>Current</a:t>
            </a:r>
            <a:endParaRPr lang="en-US" sz="54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844030" y="1304290"/>
            <a:ext cx="5146675" cy="5341620"/>
          </a:xfrm>
        </p:spPr>
        <p:txBody>
          <a:bodyPr/>
          <a:p>
            <a:r>
              <a:rPr lang="en-US" sz="2400">
                <a:latin typeface="Times New Roman" panose="02020603050405020304" charset="0"/>
                <a:cs typeface="Times New Roman" panose="02020603050405020304" charset="0"/>
                <a:sym typeface="+mn-ea"/>
              </a:rPr>
              <a:t>Current is the rate of flow of electric charge or movement of charges. </a:t>
            </a:r>
            <a:endParaRPr lang="en-US" sz="2400">
              <a:latin typeface="Times New Roman" panose="02020603050405020304" charset="0"/>
              <a:cs typeface="Times New Roman" panose="02020603050405020304" charset="0"/>
              <a:sym typeface="+mn-ea"/>
            </a:endParaRPr>
          </a:p>
          <a:p>
            <a:r>
              <a:rPr lang="en-US" sz="2400">
                <a:latin typeface="Times New Roman" panose="02020603050405020304" charset="0"/>
                <a:cs typeface="Times New Roman" panose="02020603050405020304" charset="0"/>
                <a:sym typeface="+mn-ea"/>
              </a:rPr>
              <a:t>It usually is measuring the flow of electrons through a circuit.</a:t>
            </a:r>
            <a:endParaRPr lang="en-US" sz="2400">
              <a:latin typeface="Times New Roman" panose="02020603050405020304" charset="0"/>
              <a:cs typeface="Times New Roman" panose="02020603050405020304" charset="0"/>
              <a:sym typeface="+mn-ea"/>
            </a:endParaRPr>
          </a:p>
          <a:p>
            <a:r>
              <a:rPr lang="en-US" sz="2400">
                <a:latin typeface="Times New Roman" panose="02020603050405020304" charset="0"/>
                <a:cs typeface="Times New Roman" panose="02020603050405020304" charset="0"/>
                <a:sym typeface="+mn-ea"/>
              </a:rPr>
              <a:t>Current always goes from the positive end of the power source through the circuit until it reaches the negative end of the power source and goes through the loop again.</a:t>
            </a:r>
            <a:endParaRPr lang="en-US" sz="2400">
              <a:latin typeface="Times New Roman" panose="02020603050405020304" charset="0"/>
              <a:cs typeface="Times New Roman" panose="02020603050405020304" charset="0"/>
              <a:sym typeface="+mn-ea"/>
            </a:endParaRPr>
          </a:p>
          <a:p>
            <a:r>
              <a:rPr lang="en-US" sz="2400">
                <a:latin typeface="Times New Roman" panose="02020603050405020304" charset="0"/>
                <a:cs typeface="Times New Roman" panose="02020603050405020304" charset="0"/>
                <a:sym typeface="+mn-ea"/>
              </a:rPr>
              <a:t>Normally the current would be electrons aimlessly moving around, but they are given a direction of flow from the push from voltage</a:t>
            </a:r>
            <a:endParaRPr lang="en-US" sz="2400">
              <a:latin typeface="Times New Roman" panose="02020603050405020304" charset="0"/>
              <a:cs typeface="Times New Roman" panose="02020603050405020304" charset="0"/>
              <a:sym typeface="+mn-ea"/>
            </a:endParaRPr>
          </a:p>
          <a:p>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
        <p:nvSpPr>
          <p:cNvPr id="4" name="Title 1"/>
          <p:cNvSpPr>
            <a:spLocks noGrp="1"/>
          </p:cNvSpPr>
          <p:nvPr/>
        </p:nvSpPr>
        <p:spPr>
          <a:xfrm>
            <a:off x="7228205" y="149860"/>
            <a:ext cx="4681220" cy="1019175"/>
          </a:xfrm>
          <a:prstGeom prst="rect">
            <a:avLst/>
          </a:prstGeom>
          <a:noFill/>
          <a:ln w="9525">
            <a:noFill/>
          </a:ln>
        </p:spPr>
        <p:txBody>
          <a:bodyPr anchor="ctr"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algn="l"/>
            <a:r>
              <a:rPr lang="en-US" sz="2800">
                <a:solidFill>
                  <a:srgbClr val="00B0F0"/>
                </a:solidFill>
                <a:latin typeface="Times New Roman" panose="02020603050405020304" charset="0"/>
                <a:cs typeface="Times New Roman" panose="02020603050405020304" charset="0"/>
                <a:sym typeface="+mn-ea"/>
              </a:rPr>
              <a:t>SI unit for current: amps </a:t>
            </a:r>
            <a:endParaRPr lang="en-US" sz="2800">
              <a:solidFill>
                <a:srgbClr val="00B0F0"/>
              </a:solidFill>
              <a:latin typeface="Times New Roman" panose="02020603050405020304" charset="0"/>
              <a:cs typeface="Times New Roman" panose="02020603050405020304" charset="0"/>
              <a:sym typeface="+mn-ea"/>
            </a:endParaRPr>
          </a:p>
          <a:p>
            <a:pPr algn="l"/>
            <a:r>
              <a:rPr lang="en-US" sz="2800">
                <a:solidFill>
                  <a:srgbClr val="00B0F0"/>
                </a:solidFill>
                <a:latin typeface="Times New Roman" panose="02020603050405020304" charset="0"/>
                <a:cs typeface="Times New Roman" panose="02020603050405020304" charset="0"/>
                <a:sym typeface="+mn-ea"/>
              </a:rPr>
              <a:t>Symbol: I</a:t>
            </a:r>
            <a:endParaRPr lang="en-US" sz="2800">
              <a:solidFill>
                <a:srgbClr val="00B0F0"/>
              </a:solidFill>
              <a:latin typeface="Times New Roman" panose="02020603050405020304" charset="0"/>
              <a:cs typeface="Times New Roman" panose="02020603050405020304" charset="0"/>
              <a:sym typeface="+mn-ea"/>
            </a:endParaRPr>
          </a:p>
        </p:txBody>
      </p:sp>
      <p:pic>
        <p:nvPicPr>
          <p:cNvPr id="6" name="Picture 5" descr="circuit - current path"/>
          <p:cNvPicPr>
            <a:picLocks noChangeAspect="1"/>
          </p:cNvPicPr>
          <p:nvPr/>
        </p:nvPicPr>
        <p:blipFill>
          <a:blip r:embed="rId1"/>
          <a:stretch>
            <a:fillRect/>
          </a:stretch>
        </p:blipFill>
        <p:spPr>
          <a:xfrm>
            <a:off x="473075" y="2094230"/>
            <a:ext cx="5648325" cy="3713480"/>
          </a:xfrm>
          <a:prstGeom prst="rect">
            <a:avLst/>
          </a:prstGeom>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2400" y="144780"/>
            <a:ext cx="5215255" cy="784860"/>
          </a:xfrm>
        </p:spPr>
        <p:txBody>
          <a:bodyPr/>
          <a:p>
            <a:pPr algn="l"/>
            <a:r>
              <a:rPr lang="en-US"/>
              <a:t>Multimeter</a:t>
            </a:r>
            <a:endParaRPr lang="en-US"/>
          </a:p>
        </p:txBody>
      </p:sp>
      <p:sp>
        <p:nvSpPr>
          <p:cNvPr id="4" name="Content Placeholder 2"/>
          <p:cNvSpPr>
            <a:spLocks noGrp="1"/>
          </p:cNvSpPr>
          <p:nvPr/>
        </p:nvSpPr>
        <p:spPr>
          <a:xfrm>
            <a:off x="229870" y="929005"/>
            <a:ext cx="5789930" cy="560705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r>
              <a:rPr lang="en-US" sz="2000"/>
              <a:t>Multimeter</a:t>
            </a:r>
            <a:endParaRPr lang="en-US" sz="2000"/>
          </a:p>
          <a:p>
            <a:pPr lvl="1"/>
            <a:r>
              <a:rPr lang="en-US" sz="2000"/>
              <a:t>A multimeter is a measuring instrument that can measure multiple electrical properties. A typical multimeter can measure voltage, resistance, and current, in which case it is also known as a volt-ohm-milliammeter, as the unit is equipped with voltmeter, ammeter, and ohmmeter functionality.</a:t>
            </a:r>
            <a:endParaRPr lang="en-US" sz="2000"/>
          </a:p>
          <a:p>
            <a:endParaRPr lang="en-US" sz="2000"/>
          </a:p>
        </p:txBody>
      </p:sp>
      <p:sp>
        <p:nvSpPr>
          <p:cNvPr id="6" name="Text Box 5"/>
          <p:cNvSpPr txBox="1"/>
          <p:nvPr/>
        </p:nvSpPr>
        <p:spPr>
          <a:xfrm>
            <a:off x="8900795" y="144780"/>
            <a:ext cx="2989580" cy="829945"/>
          </a:xfrm>
          <a:prstGeom prst="rect">
            <a:avLst/>
          </a:prstGeom>
          <a:noFill/>
        </p:spPr>
        <p:txBody>
          <a:bodyPr wrap="square" rtlCol="0" anchor="t">
            <a:spAutoFit/>
          </a:bodyPr>
          <a:p>
            <a:pPr algn="ctr"/>
            <a:r>
              <a:rPr lang="en-US" sz="2400">
                <a:sym typeface="+mn-ea"/>
              </a:rPr>
              <a:t>Agilent 34401A 6.5 Digit Multimeter </a:t>
            </a:r>
            <a:endParaRPr 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circuit with battery"/>
          <p:cNvPicPr>
            <a:picLocks noChangeAspect="1"/>
          </p:cNvPicPr>
          <p:nvPr/>
        </p:nvPicPr>
        <p:blipFill>
          <a:blip r:embed="rId1"/>
          <a:stretch>
            <a:fillRect/>
          </a:stretch>
        </p:blipFill>
        <p:spPr>
          <a:xfrm>
            <a:off x="133985" y="1935480"/>
            <a:ext cx="6906895" cy="3632835"/>
          </a:xfrm>
          <a:prstGeom prst="rect">
            <a:avLst/>
          </a:prstGeom>
        </p:spPr>
      </p:pic>
      <p:sp>
        <p:nvSpPr>
          <p:cNvPr id="2" name="Title 1"/>
          <p:cNvSpPr>
            <a:spLocks noGrp="1"/>
          </p:cNvSpPr>
          <p:nvPr>
            <p:ph type="title"/>
          </p:nvPr>
        </p:nvSpPr>
        <p:spPr>
          <a:xfrm>
            <a:off x="473075" y="71120"/>
            <a:ext cx="6137275" cy="1222375"/>
          </a:xfrm>
        </p:spPr>
        <p:txBody>
          <a:bodyPr/>
          <a:p>
            <a:pPr algn="ctr"/>
            <a:r>
              <a:rPr lang="en-US" sz="5400">
                <a:latin typeface="Times New Roman" panose="02020603050405020304" charset="0"/>
                <a:cs typeface="Times New Roman" panose="02020603050405020304" charset="0"/>
              </a:rPr>
              <a:t>Voltage</a:t>
            </a:r>
            <a:endParaRPr lang="en-US" sz="54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823075" y="1822450"/>
            <a:ext cx="5289550" cy="4823460"/>
          </a:xfrm>
        </p:spPr>
        <p:txBody>
          <a:bodyPr/>
          <a:p>
            <a:r>
              <a:rPr lang="en-US" sz="2000">
                <a:latin typeface="Times New Roman" panose="02020603050405020304" charset="0"/>
                <a:cs typeface="Times New Roman" panose="02020603050405020304" charset="0"/>
                <a:sym typeface="+mn-ea"/>
              </a:rPr>
              <a:t>Voltage is a measure of how much pressure is applied to a current (or how much pressure is applied to charged electrons).</a:t>
            </a:r>
            <a:endParaRPr lang="en-US" sz="2000">
              <a:latin typeface="Times New Roman" panose="02020603050405020304" charset="0"/>
              <a:cs typeface="Times New Roman" panose="02020603050405020304" charset="0"/>
              <a:sym typeface="+mn-ea"/>
            </a:endParaRPr>
          </a:p>
          <a:p>
            <a:r>
              <a:rPr lang="en-US" sz="2000">
                <a:latin typeface="Times New Roman" panose="02020603050405020304" charset="0"/>
                <a:cs typeface="Times New Roman" panose="02020603050405020304" charset="0"/>
                <a:sym typeface="+mn-ea"/>
              </a:rPr>
              <a:t>Voltage can also be described as the potential difference in electrical energy between two points in an electrical field or circuit.</a:t>
            </a:r>
            <a:endParaRPr lang="en-US" sz="2000">
              <a:latin typeface="Times New Roman" panose="02020603050405020304" charset="0"/>
              <a:cs typeface="Times New Roman" panose="02020603050405020304" charset="0"/>
              <a:sym typeface="+mn-ea"/>
            </a:endParaRPr>
          </a:p>
          <a:p>
            <a:pPr marL="0" indent="0">
              <a:buNone/>
            </a:pPr>
            <a:endParaRPr lang="en-US" sz="2000">
              <a:latin typeface="Times New Roman" panose="02020603050405020304" charset="0"/>
              <a:cs typeface="Times New Roman" panose="02020603050405020304" charset="0"/>
              <a:sym typeface="+mn-ea"/>
            </a:endParaRPr>
          </a:p>
          <a:p>
            <a:pPr marL="0" indent="0">
              <a:buNone/>
            </a:pPr>
            <a:r>
              <a:rPr lang="en-US" sz="2000">
                <a:latin typeface="Times New Roman" panose="02020603050405020304" charset="0"/>
                <a:cs typeface="Times New Roman" panose="02020603050405020304" charset="0"/>
                <a:sym typeface="+mn-ea"/>
              </a:rPr>
              <a:t>NOTE:</a:t>
            </a:r>
            <a:endParaRPr lang="en-US" sz="2000">
              <a:latin typeface="Times New Roman" panose="02020603050405020304" charset="0"/>
              <a:cs typeface="Times New Roman" panose="02020603050405020304" charset="0"/>
              <a:sym typeface="+mn-ea"/>
            </a:endParaRPr>
          </a:p>
          <a:p>
            <a:r>
              <a:rPr lang="en-US" sz="2000">
                <a:latin typeface="Times New Roman" panose="02020603050405020304" charset="0"/>
                <a:cs typeface="Times New Roman" panose="02020603050405020304" charset="0"/>
                <a:sym typeface="+mn-ea"/>
              </a:rPr>
              <a:t>Sometimes the number of volts on the diagram will show the voltage present at that location in the circuit</a:t>
            </a:r>
            <a:endParaRPr lang="en-US" sz="2000">
              <a:latin typeface="Times New Roman" panose="02020603050405020304" charset="0"/>
              <a:cs typeface="Times New Roman" panose="02020603050405020304" charset="0"/>
              <a:sym typeface="+mn-ea"/>
            </a:endParaRPr>
          </a:p>
          <a:p>
            <a:r>
              <a:rPr lang="en-US" sz="2000">
                <a:latin typeface="Times New Roman" panose="02020603050405020304" charset="0"/>
                <a:cs typeface="Times New Roman" panose="02020603050405020304" charset="0"/>
                <a:sym typeface="+mn-ea"/>
              </a:rPr>
              <a:t>Other times, the number of volts will represent the difference between two locations, but that will be discussed later</a:t>
            </a:r>
            <a:endParaRPr lang="en-US" sz="2000">
              <a:latin typeface="Times New Roman" panose="02020603050405020304" charset="0"/>
              <a:cs typeface="Times New Roman" panose="02020603050405020304" charset="0"/>
              <a:sym typeface="+mn-ea"/>
            </a:endParaRPr>
          </a:p>
          <a:p>
            <a:endParaRPr lang="en-US"/>
          </a:p>
          <a:p>
            <a:endParaRPr lang="en-US"/>
          </a:p>
        </p:txBody>
      </p:sp>
      <p:sp>
        <p:nvSpPr>
          <p:cNvPr id="4" name="Title 1"/>
          <p:cNvSpPr>
            <a:spLocks noGrp="1"/>
          </p:cNvSpPr>
          <p:nvPr/>
        </p:nvSpPr>
        <p:spPr>
          <a:xfrm>
            <a:off x="7430770" y="426720"/>
            <a:ext cx="4478655" cy="1223010"/>
          </a:xfrm>
          <a:prstGeom prst="rect">
            <a:avLst/>
          </a:prstGeom>
          <a:noFill/>
          <a:ln w="9525">
            <a:noFill/>
          </a:ln>
        </p:spPr>
        <p:txBody>
          <a:bodyPr anchor="ctr"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algn="l"/>
            <a:r>
              <a:rPr lang="en-US" sz="2800">
                <a:solidFill>
                  <a:srgbClr val="00B0F0"/>
                </a:solidFill>
                <a:latin typeface="Times New Roman" panose="02020603050405020304" charset="0"/>
                <a:cs typeface="Times New Roman" panose="02020603050405020304" charset="0"/>
                <a:sym typeface="+mn-ea"/>
              </a:rPr>
              <a:t>SI unit for voltage: volts</a:t>
            </a:r>
            <a:endParaRPr lang="en-US" sz="2800">
              <a:solidFill>
                <a:srgbClr val="00B0F0"/>
              </a:solidFill>
              <a:latin typeface="Times New Roman" panose="02020603050405020304" charset="0"/>
              <a:cs typeface="Times New Roman" panose="02020603050405020304" charset="0"/>
              <a:sym typeface="+mn-ea"/>
            </a:endParaRPr>
          </a:p>
          <a:p>
            <a:pPr algn="l"/>
            <a:r>
              <a:rPr lang="en-US" sz="2800">
                <a:solidFill>
                  <a:srgbClr val="00B0F0"/>
                </a:solidFill>
                <a:latin typeface="Times New Roman" panose="02020603050405020304" charset="0"/>
                <a:cs typeface="Times New Roman" panose="02020603050405020304" charset="0"/>
                <a:sym typeface="+mn-ea"/>
              </a:rPr>
              <a:t>Symbol: V</a:t>
            </a:r>
            <a:endParaRPr lang="en-US" sz="2800">
              <a:solidFill>
                <a:srgbClr val="00B0F0"/>
              </a:solidFill>
              <a:latin typeface="Times New Roman" panose="02020603050405020304" charset="0"/>
              <a:cs typeface="Times New Roman" panose="02020603050405020304" charset="0"/>
              <a:sym typeface="+mn-ea"/>
            </a:endParaRPr>
          </a:p>
          <a:p>
            <a:pPr algn="ctr"/>
            <a:endParaRPr lang="en-US" sz="2800">
              <a:solidFill>
                <a:srgbClr val="00B0F0"/>
              </a:solidFill>
              <a:latin typeface="Times New Roman" panose="02020603050405020304" charset="0"/>
              <a:cs typeface="Times New Roman" panose="02020603050405020304" charset="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3840"/>
            <a:ext cx="11065510" cy="1026160"/>
          </a:xfrm>
        </p:spPr>
        <p:txBody>
          <a:bodyPr/>
          <a:p>
            <a:pPr algn="ctr"/>
            <a:r>
              <a:rPr lang="en-US">
                <a:latin typeface="Times New Roman" panose="02020603050405020304" charset="0"/>
                <a:cs typeface="Times New Roman" panose="02020603050405020304" charset="0"/>
              </a:rPr>
              <a:t>Path of Voltage through a circuit</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201025" y="1069340"/>
            <a:ext cx="3702685" cy="5107940"/>
          </a:xfrm>
        </p:spPr>
        <p:txBody>
          <a:bodyPr/>
          <a:p>
            <a:r>
              <a:rPr lang="en-US" sz="2800">
                <a:latin typeface="Times New Roman" panose="02020603050405020304" charset="0"/>
                <a:cs typeface="Times New Roman" panose="02020603050405020304" charset="0"/>
              </a:rPr>
              <a:t>The voltage from a power source will always go from the positive end of the power source to the negative end of the power source</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When we talk about the path however, we want to refer to the </a:t>
            </a:r>
            <a:r>
              <a:rPr lang="en-US" sz="2800" u="sng">
                <a:latin typeface="Times New Roman" panose="02020603050405020304" charset="0"/>
                <a:cs typeface="Times New Roman" panose="02020603050405020304" charset="0"/>
              </a:rPr>
              <a:t>current</a:t>
            </a:r>
            <a:endParaRPr lang="en-US" sz="2800">
              <a:latin typeface="Times New Roman" panose="02020603050405020304" charset="0"/>
              <a:cs typeface="Times New Roman" panose="02020603050405020304" charset="0"/>
            </a:endParaRPr>
          </a:p>
          <a:p>
            <a:endParaRPr lang="en-US" sz="2800">
              <a:latin typeface="Times New Roman" panose="02020603050405020304" charset="0"/>
              <a:cs typeface="Times New Roman" panose="02020603050405020304" charset="0"/>
            </a:endParaRPr>
          </a:p>
        </p:txBody>
      </p:sp>
      <p:pic>
        <p:nvPicPr>
          <p:cNvPr id="5" name="Picture 4" descr="circuit - voltage path"/>
          <p:cNvPicPr>
            <a:picLocks noChangeAspect="1"/>
          </p:cNvPicPr>
          <p:nvPr/>
        </p:nvPicPr>
        <p:blipFill>
          <a:blip r:embed="rId1"/>
          <a:stretch>
            <a:fillRect/>
          </a:stretch>
        </p:blipFill>
        <p:spPr>
          <a:xfrm>
            <a:off x="671830" y="1686560"/>
            <a:ext cx="6892290" cy="45313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3840"/>
            <a:ext cx="10749280" cy="4872355"/>
          </a:xfrm>
        </p:spPr>
        <p:txBody>
          <a:bodyPr/>
          <a:p>
            <a:pPr algn="ctr"/>
            <a:r>
              <a:rPr lang="en-US">
                <a:latin typeface="Times New Roman" panose="02020603050405020304" charset="0"/>
                <a:cs typeface="Times New Roman" panose="02020603050405020304" charset="0"/>
                <a:sym typeface="+mn-ea"/>
              </a:rPr>
              <a:t>Two Uses of the Word Voltage </a:t>
            </a:r>
            <a:br>
              <a:rPr lang="en-US">
                <a:latin typeface="Times New Roman" panose="02020603050405020304" charset="0"/>
                <a:cs typeface="Times New Roman" panose="02020603050405020304" charset="0"/>
                <a:sym typeface="+mn-ea"/>
              </a:rPr>
            </a:br>
            <a:r>
              <a:rPr lang="en-US">
                <a:latin typeface="Times New Roman" panose="02020603050405020304" charset="0"/>
                <a:cs typeface="Times New Roman" panose="02020603050405020304" charset="0"/>
                <a:sym typeface="+mn-ea"/>
              </a:rPr>
              <a:t>on a Circuit Diagram</a:t>
            </a:r>
            <a:endParaRPr lang="en-US">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3840"/>
            <a:ext cx="10749280" cy="1703070"/>
          </a:xfrm>
        </p:spPr>
        <p:txBody>
          <a:bodyPr/>
          <a:p>
            <a:pPr algn="ctr"/>
            <a:r>
              <a:rPr lang="en-US">
                <a:latin typeface="Times New Roman" panose="02020603050405020304" charset="0"/>
                <a:cs typeface="Times New Roman" panose="02020603050405020304" charset="0"/>
                <a:sym typeface="+mn-ea"/>
              </a:rPr>
              <a:t>Two Uses of the Word Voltage </a:t>
            </a:r>
            <a:br>
              <a:rPr lang="en-US">
                <a:latin typeface="Times New Roman" panose="02020603050405020304" charset="0"/>
                <a:cs typeface="Times New Roman" panose="02020603050405020304" charset="0"/>
                <a:sym typeface="+mn-ea"/>
              </a:rPr>
            </a:br>
            <a:r>
              <a:rPr lang="en-US">
                <a:latin typeface="Times New Roman" panose="02020603050405020304" charset="0"/>
                <a:cs typeface="Times New Roman" panose="02020603050405020304" charset="0"/>
                <a:sym typeface="+mn-ea"/>
              </a:rPr>
              <a:t>on a Circuit Diagram</a:t>
            </a:r>
            <a:endParaRPr lang="en-US">
              <a:latin typeface="Times New Roman" panose="02020603050405020304" charset="0"/>
              <a:cs typeface="Times New Roman" panose="02020603050405020304" charset="0"/>
            </a:endParaRPr>
          </a:p>
        </p:txBody>
      </p:sp>
      <p:sp>
        <p:nvSpPr>
          <p:cNvPr id="7" name="Content Placeholder 6"/>
          <p:cNvSpPr>
            <a:spLocks noGrp="1"/>
          </p:cNvSpPr>
          <p:nvPr>
            <p:ph sz="half" idx="1"/>
          </p:nvPr>
        </p:nvSpPr>
        <p:spPr>
          <a:xfrm>
            <a:off x="1132205" y="2371725"/>
            <a:ext cx="10339705" cy="3754755"/>
          </a:xfrm>
        </p:spPr>
        <p:txBody>
          <a:bodyPr/>
          <a:p>
            <a:pPr marL="0" indent="0">
              <a:buNone/>
            </a:pPr>
            <a:r>
              <a:rPr lang="en-US" sz="2400">
                <a:solidFill>
                  <a:srgbClr val="00B050"/>
                </a:solidFill>
                <a:latin typeface="Times New Roman" panose="02020603050405020304" charset="0"/>
                <a:cs typeface="Times New Roman" panose="02020603050405020304" charset="0"/>
              </a:rPr>
              <a:t>1. The voltage present</a:t>
            </a:r>
            <a:endParaRPr lang="en-US" sz="2400">
              <a:solidFill>
                <a:srgbClr val="00B050"/>
              </a:solidFill>
              <a:latin typeface="Times New Roman" panose="02020603050405020304" charset="0"/>
              <a:cs typeface="Times New Roman" panose="02020603050405020304" charset="0"/>
            </a:endParaRPr>
          </a:p>
          <a:p>
            <a:pPr marL="0" indent="0">
              <a:buNone/>
            </a:pPr>
            <a:r>
              <a:rPr lang="en-US" sz="2400">
                <a:solidFill>
                  <a:srgbClr val="E86016"/>
                </a:solidFill>
                <a:latin typeface="Times New Roman" panose="02020603050405020304" charset="0"/>
                <a:cs typeface="Times New Roman" panose="02020603050405020304" charset="0"/>
              </a:rPr>
              <a:t>2. The change in voltage or difference of voltage between two points</a:t>
            </a:r>
            <a:endParaRPr lang="en-US" sz="2400">
              <a:solidFill>
                <a:srgbClr val="E86016"/>
              </a:solidFill>
              <a:latin typeface="Times New Roman" panose="02020603050405020304" charset="0"/>
              <a:cs typeface="Times New Roman" panose="02020603050405020304" charset="0"/>
            </a:endParaRPr>
          </a:p>
          <a:p>
            <a:endParaRPr lang="en-US" sz="2400">
              <a:solidFill>
                <a:srgbClr val="E86016"/>
              </a:solidFill>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Picture 7" descr="resistors 2"/>
          <p:cNvPicPr>
            <a:picLocks noChangeAspect="1"/>
          </p:cNvPicPr>
          <p:nvPr/>
        </p:nvPicPr>
        <p:blipFill>
          <a:blip r:embed="rId1"/>
          <a:stretch>
            <a:fillRect/>
          </a:stretch>
        </p:blipFill>
        <p:spPr>
          <a:xfrm>
            <a:off x="497840" y="1566545"/>
            <a:ext cx="7202170" cy="3724910"/>
          </a:xfrm>
          <a:prstGeom prst="rect">
            <a:avLst/>
          </a:prstGeom>
        </p:spPr>
      </p:pic>
      <p:sp>
        <p:nvSpPr>
          <p:cNvPr id="2" name="Title 1"/>
          <p:cNvSpPr>
            <a:spLocks noGrp="1"/>
          </p:cNvSpPr>
          <p:nvPr>
            <p:ph type="title"/>
          </p:nvPr>
        </p:nvSpPr>
        <p:spPr/>
        <p:txBody>
          <a:bodyPr/>
          <a:p>
            <a:pPr algn="ctr"/>
            <a:r>
              <a:rPr lang="en-US">
                <a:latin typeface="Times New Roman" panose="02020603050405020304" charset="0"/>
                <a:cs typeface="Times New Roman" panose="02020603050405020304" charset="0"/>
              </a:rPr>
              <a:t>Different Labels for Voltage </a:t>
            </a:r>
            <a:r>
              <a:rPr lang="en-US" sz="3200">
                <a:latin typeface="Times New Roman" panose="02020603050405020304" charset="0"/>
                <a:cs typeface="Times New Roman" panose="02020603050405020304" charset="0"/>
              </a:rPr>
              <a:t>(part 1)</a:t>
            </a:r>
            <a:endParaRPr lang="en-US" sz="3200">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8101965" y="1417955"/>
            <a:ext cx="3369945" cy="4708525"/>
          </a:xfrm>
        </p:spPr>
        <p:txBody>
          <a:bodyPr/>
          <a:p>
            <a:pPr marL="0" indent="0">
              <a:buNone/>
            </a:pPr>
            <a:r>
              <a:rPr lang="en-US" sz="2400">
                <a:latin typeface="Times New Roman" panose="02020603050405020304" charset="0"/>
                <a:cs typeface="Times New Roman" panose="02020603050405020304" charset="0"/>
              </a:rPr>
              <a:t>In this example, the green </a:t>
            </a:r>
            <a:r>
              <a:rPr lang="en-US" sz="2400">
                <a:solidFill>
                  <a:srgbClr val="00B050"/>
                </a:solidFill>
                <a:latin typeface="Times New Roman" panose="02020603050405020304" charset="0"/>
                <a:cs typeface="Times New Roman" panose="02020603050405020304" charset="0"/>
              </a:rPr>
              <a:t>voltage</a:t>
            </a:r>
            <a:r>
              <a:rPr lang="en-US" sz="2400">
                <a:latin typeface="Times New Roman" panose="02020603050405020304" charset="0"/>
                <a:cs typeface="Times New Roman" panose="02020603050405020304" charset="0"/>
              </a:rPr>
              <a:t> represents the voltage at certain locations in the circuit</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sym typeface="+mn-ea"/>
              </a:rPr>
              <a:t>The orange </a:t>
            </a:r>
            <a:r>
              <a:rPr lang="en-US" sz="2400">
                <a:solidFill>
                  <a:srgbClr val="E86016"/>
                </a:solidFill>
                <a:latin typeface="Times New Roman" panose="02020603050405020304" charset="0"/>
                <a:cs typeface="Times New Roman" panose="02020603050405020304" charset="0"/>
                <a:sym typeface="+mn-ea"/>
              </a:rPr>
              <a:t>voltage</a:t>
            </a:r>
            <a:r>
              <a:rPr lang="en-US" sz="2400">
                <a:latin typeface="Times New Roman" panose="02020603050405020304" charset="0"/>
                <a:cs typeface="Times New Roman" panose="02020603050405020304" charset="0"/>
                <a:sym typeface="+mn-ea"/>
              </a:rPr>
              <a:t> shows the difference in voltage that occurs when passing through each resistor</a:t>
            </a:r>
            <a:endParaRPr lang="en-US" sz="2400">
              <a:latin typeface="Times New Roman" panose="02020603050405020304" charset="0"/>
              <a:cs typeface="Times New Roman" panose="02020603050405020304" charset="0"/>
              <a:sym typeface="+mn-ea"/>
            </a:endParaRPr>
          </a:p>
          <a:p>
            <a:endParaRPr lang="en-US" sz="1800">
              <a:sym typeface="+mn-ea"/>
            </a:endParaRPr>
          </a:p>
          <a:p>
            <a:endParaRPr lang="en-US"/>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3840"/>
            <a:ext cx="10515600" cy="1325563"/>
          </a:xfrm>
        </p:spPr>
        <p:txBody>
          <a:bodyPr/>
          <a:p>
            <a:pPr algn="ctr"/>
            <a:r>
              <a:rPr lang="en-US">
                <a:latin typeface="Times New Roman" panose="02020603050405020304" charset="0"/>
                <a:cs typeface="Times New Roman" panose="02020603050405020304" charset="0"/>
              </a:rPr>
              <a:t>A Circuit</a:t>
            </a:r>
            <a:endParaRPr lang="en-US">
              <a:latin typeface="Times New Roman" panose="02020603050405020304" charset="0"/>
              <a:cs typeface="Times New Roman" panose="02020603050405020304" charset="0"/>
            </a:endParaRPr>
          </a:p>
        </p:txBody>
      </p:sp>
      <p:pic>
        <p:nvPicPr>
          <p:cNvPr id="5" name="Picture 4" descr="plain circuit"/>
          <p:cNvPicPr>
            <a:picLocks noChangeAspect="1"/>
          </p:cNvPicPr>
          <p:nvPr/>
        </p:nvPicPr>
        <p:blipFill>
          <a:blip r:embed="rId1"/>
          <a:stretch>
            <a:fillRect/>
          </a:stretch>
        </p:blipFill>
        <p:spPr>
          <a:xfrm>
            <a:off x="1198880" y="1384300"/>
            <a:ext cx="10022840" cy="523367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resistors 2"/>
          <p:cNvPicPr>
            <a:picLocks noChangeAspect="1"/>
          </p:cNvPicPr>
          <p:nvPr/>
        </p:nvPicPr>
        <p:blipFill>
          <a:blip r:embed="rId1"/>
          <a:stretch>
            <a:fillRect/>
          </a:stretch>
        </p:blipFill>
        <p:spPr>
          <a:xfrm>
            <a:off x="331470" y="2305685"/>
            <a:ext cx="7458710" cy="3895090"/>
          </a:xfrm>
          <a:prstGeom prst="rect">
            <a:avLst/>
          </a:prstGeom>
        </p:spPr>
      </p:pic>
      <p:sp>
        <p:nvSpPr>
          <p:cNvPr id="2" name="Title 1"/>
          <p:cNvSpPr>
            <a:spLocks noGrp="1"/>
          </p:cNvSpPr>
          <p:nvPr>
            <p:ph type="title"/>
          </p:nvPr>
        </p:nvSpPr>
        <p:spPr>
          <a:xfrm>
            <a:off x="407670" y="274955"/>
            <a:ext cx="6867525" cy="1488440"/>
          </a:xfrm>
        </p:spPr>
        <p:txBody>
          <a:bodyPr/>
          <a:p>
            <a:pPr algn="ctr"/>
            <a:r>
              <a:rPr lang="en-US" sz="4000">
                <a:latin typeface="Times New Roman" panose="02020603050405020304" charset="0"/>
                <a:cs typeface="Times New Roman" panose="02020603050405020304" charset="0"/>
                <a:sym typeface="+mn-ea"/>
              </a:rPr>
              <a:t>Different Directions of </a:t>
            </a:r>
            <a:br>
              <a:rPr lang="en-US" sz="4000">
                <a:latin typeface="Times New Roman" panose="02020603050405020304" charset="0"/>
                <a:cs typeface="Times New Roman" panose="02020603050405020304" charset="0"/>
                <a:sym typeface="+mn-ea"/>
              </a:rPr>
            </a:br>
            <a:r>
              <a:rPr lang="en-US" sz="4000">
                <a:latin typeface="Times New Roman" panose="02020603050405020304" charset="0"/>
                <a:cs typeface="Times New Roman" panose="02020603050405020304" charset="0"/>
                <a:sym typeface="+mn-ea"/>
              </a:rPr>
              <a:t>plus (+) and minus (-)</a:t>
            </a:r>
            <a:endParaRPr lang="en-US" sz="2800">
              <a:latin typeface="Times New Roman" panose="02020603050405020304" charset="0"/>
              <a:cs typeface="Times New Roman" panose="02020603050405020304" charset="0"/>
              <a:sym typeface="+mn-ea"/>
            </a:endParaRPr>
          </a:p>
        </p:txBody>
      </p:sp>
      <p:sp>
        <p:nvSpPr>
          <p:cNvPr id="3" name="Content Placeholder 2"/>
          <p:cNvSpPr>
            <a:spLocks noGrp="1"/>
          </p:cNvSpPr>
          <p:nvPr>
            <p:ph sz="half" idx="1"/>
          </p:nvPr>
        </p:nvSpPr>
        <p:spPr>
          <a:xfrm>
            <a:off x="7933690" y="274955"/>
            <a:ext cx="3983355" cy="6430010"/>
          </a:xfrm>
        </p:spPr>
        <p:txBody>
          <a:bodyPr/>
          <a:p>
            <a:pPr marL="0" indent="0">
              <a:buNone/>
            </a:pPr>
            <a:r>
              <a:rPr lang="en-US" sz="2000" b="1">
                <a:latin typeface="Times New Roman" panose="02020603050405020304" charset="0"/>
                <a:cs typeface="Times New Roman" panose="02020603050405020304" charset="0"/>
                <a:sym typeface="+mn-ea"/>
              </a:rPr>
              <a:t>Notice that the power supply and resistors have positive &amp; negative signs in the opposite direction. </a:t>
            </a:r>
            <a:endParaRPr lang="en-US" sz="2000" b="1">
              <a:latin typeface="Times New Roman" panose="02020603050405020304" charset="0"/>
              <a:cs typeface="Times New Roman" panose="02020603050405020304" charset="0"/>
              <a:sym typeface="+mn-ea"/>
            </a:endParaRPr>
          </a:p>
          <a:p>
            <a:r>
              <a:rPr lang="en-US" sz="2000">
                <a:latin typeface="Times New Roman" panose="02020603050405020304" charset="0"/>
                <a:cs typeface="Times New Roman" panose="02020603050405020304" charset="0"/>
                <a:sym typeface="+mn-ea"/>
              </a:rPr>
              <a:t>(+/-) of the power supply corresponds with the green voltage</a:t>
            </a:r>
            <a:endParaRPr lang="en-US" sz="2000">
              <a:latin typeface="Times New Roman" panose="02020603050405020304" charset="0"/>
              <a:cs typeface="Times New Roman" panose="02020603050405020304" charset="0"/>
              <a:sym typeface="+mn-ea"/>
            </a:endParaRPr>
          </a:p>
          <a:p>
            <a:r>
              <a:rPr lang="en-US" sz="2000">
                <a:latin typeface="Times New Roman" panose="02020603050405020304" charset="0"/>
                <a:cs typeface="Times New Roman" panose="02020603050405020304" charset="0"/>
                <a:sym typeface="+mn-ea"/>
              </a:rPr>
              <a:t>(+/-) of resistors corresponds with the orange voltage</a:t>
            </a:r>
            <a:endParaRPr lang="en-US" sz="2000">
              <a:latin typeface="Times New Roman" panose="02020603050405020304" charset="0"/>
              <a:cs typeface="Times New Roman" panose="02020603050405020304" charset="0"/>
              <a:sym typeface="+mn-ea"/>
            </a:endParaRPr>
          </a:p>
          <a:p>
            <a:pPr marL="0" indent="0">
              <a:buNone/>
            </a:pPr>
            <a:endParaRPr lang="en-US" sz="2000" b="1">
              <a:latin typeface="Times New Roman" panose="02020603050405020304" charset="0"/>
              <a:cs typeface="Times New Roman" panose="02020603050405020304" charset="0"/>
              <a:sym typeface="+mn-ea"/>
            </a:endParaRPr>
          </a:p>
          <a:p>
            <a:pPr marL="0" indent="0">
              <a:buNone/>
            </a:pPr>
            <a:r>
              <a:rPr lang="en-US" sz="2000" b="1">
                <a:latin typeface="Times New Roman" panose="02020603050405020304" charset="0"/>
                <a:cs typeface="Times New Roman" panose="02020603050405020304" charset="0"/>
                <a:sym typeface="+mn-ea"/>
              </a:rPr>
              <a:t>QUESTION</a:t>
            </a:r>
            <a:endParaRPr lang="en-US" sz="2000" b="1">
              <a:latin typeface="Times New Roman" panose="02020603050405020304" charset="0"/>
              <a:cs typeface="Times New Roman" panose="02020603050405020304" charset="0"/>
              <a:sym typeface="+mn-ea"/>
            </a:endParaRPr>
          </a:p>
          <a:p>
            <a:r>
              <a:rPr lang="en-US" sz="1800">
                <a:latin typeface="Times New Roman" panose="02020603050405020304" charset="0"/>
                <a:cs typeface="Times New Roman" panose="02020603050405020304" charset="0"/>
                <a:sym typeface="+mn-ea"/>
              </a:rPr>
              <a:t>Since we know that the orange voltage represents the change in voltage between two points and the green voltage represents the voltage present, why might the two colors have positive and negative ends in opposite directions? 	</a:t>
            </a:r>
            <a:endParaRPr lang="en-US" sz="1800">
              <a:latin typeface="Times New Roman" panose="02020603050405020304" charset="0"/>
              <a:cs typeface="Times New Roman" panose="02020603050405020304" charset="0"/>
              <a:sym typeface="+mn-ea"/>
            </a:endParaRPr>
          </a:p>
          <a:p>
            <a:r>
              <a:rPr lang="en-US" sz="1800">
                <a:latin typeface="Times New Roman" panose="02020603050405020304" charset="0"/>
                <a:cs typeface="Times New Roman" panose="02020603050405020304" charset="0"/>
                <a:sym typeface="+mn-ea"/>
              </a:rPr>
              <a:t>HINT: Do subtraction and addition from point to point to see how the orange and green voltage are related.</a:t>
            </a:r>
            <a:endParaRPr lang="en-US">
              <a:latin typeface="Times New Roman" panose="02020603050405020304" charset="0"/>
              <a:cs typeface="Times New Roman" panose="020206030504050203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1327765" cy="1659890"/>
          </a:xfrm>
        </p:spPr>
        <p:txBody>
          <a:bodyPr/>
          <a:p>
            <a:pPr algn="ctr"/>
            <a:r>
              <a:rPr lang="en-US" sz="3600">
                <a:latin typeface="Times New Roman" panose="02020603050405020304" charset="0"/>
                <a:cs typeface="Times New Roman" panose="02020603050405020304" charset="0"/>
                <a:sym typeface="+mn-ea"/>
              </a:rPr>
              <a:t>Different Directions of plus (+) and minus (-)</a:t>
            </a:r>
            <a:br>
              <a:rPr lang="en-US" sz="3600">
                <a:sym typeface="+mn-ea"/>
              </a:rPr>
            </a:br>
            <a:endParaRPr lang="en-US" sz="3200">
              <a:sym typeface="+mn-ea"/>
            </a:endParaRPr>
          </a:p>
        </p:txBody>
      </p:sp>
      <p:sp>
        <p:nvSpPr>
          <p:cNvPr id="3" name="Content Placeholder 2"/>
          <p:cNvSpPr>
            <a:spLocks noGrp="1"/>
          </p:cNvSpPr>
          <p:nvPr>
            <p:ph sz="half" idx="1"/>
          </p:nvPr>
        </p:nvSpPr>
        <p:spPr>
          <a:xfrm>
            <a:off x="7823835" y="1497330"/>
            <a:ext cx="4114165" cy="5066030"/>
          </a:xfrm>
        </p:spPr>
        <p:txBody>
          <a:bodyPr/>
          <a:p>
            <a:pPr marL="0" indent="0" algn="ctr">
              <a:buNone/>
            </a:pPr>
            <a:r>
              <a:rPr lang="en-US" sz="2000" b="1">
                <a:latin typeface="Times New Roman" panose="02020603050405020304" charset="0"/>
                <a:cs typeface="Times New Roman" panose="02020603050405020304" charset="0"/>
                <a:sym typeface="+mn-ea"/>
              </a:rPr>
              <a:t>ANSWER</a:t>
            </a:r>
            <a:endParaRPr lang="en-US" sz="2000" b="1">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sym typeface="+mn-ea"/>
              </a:rPr>
              <a:t>The orange +/- only indicates the math that needs to be processed when passing through a circuit element (like a resistor) while the green +/- indicates the direction of the current. </a:t>
            </a:r>
            <a:endParaRPr lang="en-US" sz="2000">
              <a:latin typeface="Times New Roman" panose="02020603050405020304" charset="0"/>
              <a:cs typeface="Times New Roman" panose="02020603050405020304" charset="0"/>
              <a:sym typeface="+mn-ea"/>
            </a:endParaRPr>
          </a:p>
          <a:p>
            <a:pPr marL="0" indent="0">
              <a:buNone/>
            </a:pP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sym typeface="+mn-ea"/>
              </a:rPr>
              <a:t>Remember that the direction of the current always goes from the positive end of the power source to the negative end.</a:t>
            </a:r>
            <a:endParaRPr lang="en-US" sz="2000">
              <a:latin typeface="Times New Roman" panose="02020603050405020304" charset="0"/>
              <a:cs typeface="Times New Roman" panose="02020603050405020304" charset="0"/>
              <a:sym typeface="+mn-ea"/>
            </a:endParaRPr>
          </a:p>
          <a:p>
            <a:pPr marL="0" indent="0">
              <a:buNone/>
            </a:pP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Let’s explore this by going  through a path in the circuit....</a:t>
            </a:r>
            <a:endParaRPr lang="en-US" sz="2000">
              <a:latin typeface="Times New Roman" panose="02020603050405020304" charset="0"/>
              <a:cs typeface="Times New Roman" panose="02020603050405020304" charset="0"/>
            </a:endParaRPr>
          </a:p>
        </p:txBody>
      </p:sp>
      <p:pic>
        <p:nvPicPr>
          <p:cNvPr id="8" name="Content Placeholder 7" descr="resistors 2"/>
          <p:cNvPicPr>
            <a:picLocks noChangeAspect="1"/>
          </p:cNvPicPr>
          <p:nvPr>
            <p:ph sz="half" idx="2"/>
          </p:nvPr>
        </p:nvPicPr>
        <p:blipFill>
          <a:blip r:embed="rId1"/>
          <a:stretch>
            <a:fillRect/>
          </a:stretch>
        </p:blipFill>
        <p:spPr>
          <a:xfrm>
            <a:off x="463550" y="1802765"/>
            <a:ext cx="7288530" cy="38068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1254105" cy="1278890"/>
          </a:xfrm>
        </p:spPr>
        <p:txBody>
          <a:bodyPr/>
          <a:p>
            <a:pPr algn="ctr"/>
            <a:r>
              <a:rPr lang="en-US" sz="3600">
                <a:latin typeface="Times New Roman" panose="02020603050405020304" charset="0"/>
                <a:cs typeface="Times New Roman" panose="02020603050405020304" charset="0"/>
                <a:sym typeface="+mn-ea"/>
              </a:rPr>
              <a:t>Different Directions of </a:t>
            </a:r>
            <a:r>
              <a:rPr lang="en-US" sz="3600">
                <a:latin typeface="Times New Roman" panose="02020603050405020304" charset="0"/>
                <a:cs typeface="Times New Roman" panose="02020603050405020304" charset="0"/>
                <a:sym typeface="+mn-ea"/>
              </a:rPr>
              <a:t>plus (+) and minus (-)</a:t>
            </a:r>
            <a:br>
              <a:rPr lang="en-US" sz="3600">
                <a:sym typeface="+mn-ea"/>
              </a:rPr>
            </a:br>
            <a:endParaRPr lang="en-US" sz="3200">
              <a:sym typeface="+mn-ea"/>
            </a:endParaRPr>
          </a:p>
        </p:txBody>
      </p:sp>
      <p:sp>
        <p:nvSpPr>
          <p:cNvPr id="3" name="Content Placeholder 2"/>
          <p:cNvSpPr>
            <a:spLocks noGrp="1"/>
          </p:cNvSpPr>
          <p:nvPr>
            <p:ph sz="half" idx="1"/>
          </p:nvPr>
        </p:nvSpPr>
        <p:spPr>
          <a:xfrm>
            <a:off x="6783705" y="1093470"/>
            <a:ext cx="5314950" cy="5596255"/>
          </a:xfrm>
        </p:spPr>
        <p:txBody>
          <a:bodyPr/>
          <a:p>
            <a:pPr marL="0" indent="0" algn="l">
              <a:buNone/>
            </a:pPr>
            <a:r>
              <a:rPr lang="en-US" sz="1600">
                <a:latin typeface="Times New Roman" panose="02020603050405020304" charset="0"/>
                <a:cs typeface="Times New Roman" panose="02020603050405020304" charset="0"/>
                <a:sym typeface="+mn-ea"/>
              </a:rPr>
              <a:t>We will be going through the circuit to better understand why the battery’s + and - are written in the opposite direction from the resistors. </a:t>
            </a:r>
            <a:endParaRPr lang="en-US" sz="1600">
              <a:latin typeface="Times New Roman" panose="02020603050405020304" charset="0"/>
              <a:cs typeface="Times New Roman" panose="02020603050405020304" charset="0"/>
              <a:sym typeface="+mn-ea"/>
            </a:endParaRPr>
          </a:p>
          <a:p>
            <a:pPr marL="0" indent="0" algn="l">
              <a:buNone/>
            </a:pPr>
            <a:endParaRPr lang="en-US" sz="1600">
              <a:latin typeface="Times New Roman" panose="02020603050405020304" charset="0"/>
              <a:cs typeface="Times New Roman" panose="02020603050405020304" charset="0"/>
              <a:sym typeface="+mn-ea"/>
            </a:endParaRPr>
          </a:p>
          <a:p>
            <a:pPr marL="0" indent="0" algn="ctr">
              <a:buNone/>
            </a:pPr>
            <a:r>
              <a:rPr lang="en-US" sz="1400">
                <a:latin typeface="Times New Roman" panose="02020603050405020304" charset="0"/>
                <a:cs typeface="Times New Roman" panose="02020603050405020304" charset="0"/>
                <a:sym typeface="+mn-ea"/>
              </a:rPr>
              <a:t>CALCULATIONS OF ONE PATH THROUGH THE CIRCUIT</a:t>
            </a:r>
            <a:endParaRPr lang="en-US" sz="1400">
              <a:latin typeface="Times New Roman" panose="02020603050405020304" charset="0"/>
              <a:cs typeface="Times New Roman" panose="02020603050405020304" charset="0"/>
              <a:sym typeface="+mn-ea"/>
            </a:endParaRPr>
          </a:p>
          <a:p>
            <a:pPr marL="0" indent="0">
              <a:buNone/>
            </a:pPr>
            <a:r>
              <a:rPr lang="en-US" sz="1500">
                <a:latin typeface="Times New Roman" panose="02020603050405020304" charset="0"/>
                <a:cs typeface="Times New Roman" panose="02020603050405020304" charset="0"/>
                <a:sym typeface="+mn-ea"/>
              </a:rPr>
              <a:t>STEP ONE</a:t>
            </a:r>
            <a:endParaRPr lang="en-US" sz="1500">
              <a:latin typeface="Times New Roman" panose="02020603050405020304" charset="0"/>
              <a:cs typeface="Times New Roman" panose="02020603050405020304" charset="0"/>
              <a:sym typeface="+mn-ea"/>
            </a:endParaRPr>
          </a:p>
          <a:p>
            <a:r>
              <a:rPr lang="en-US" sz="1500">
                <a:latin typeface="Times New Roman" panose="02020603050405020304" charset="0"/>
                <a:cs typeface="Times New Roman" panose="02020603050405020304" charset="0"/>
                <a:sym typeface="+mn-ea"/>
              </a:rPr>
              <a:t>In this example, the circuit starts at the power source, does not pass through anything that would lower it’s voltage and is then still 12 volts at node A so node A has a green 12V next to it.</a:t>
            </a:r>
            <a:endParaRPr lang="en-US" sz="1500">
              <a:latin typeface="Times New Roman" panose="02020603050405020304" charset="0"/>
              <a:cs typeface="Times New Roman" panose="02020603050405020304" charset="0"/>
              <a:sym typeface="+mn-ea"/>
            </a:endParaRPr>
          </a:p>
          <a:p>
            <a:pPr marL="0" indent="0">
              <a:buNone/>
            </a:pPr>
            <a:endParaRPr lang="en-US" sz="1500">
              <a:latin typeface="Times New Roman" panose="02020603050405020304" charset="0"/>
              <a:cs typeface="Times New Roman" panose="02020603050405020304" charset="0"/>
              <a:sym typeface="+mn-ea"/>
            </a:endParaRPr>
          </a:p>
          <a:p>
            <a:pPr marL="0" indent="0">
              <a:buNone/>
            </a:pPr>
            <a:r>
              <a:rPr lang="en-US" sz="1500">
                <a:latin typeface="Times New Roman" panose="02020603050405020304" charset="0"/>
                <a:cs typeface="Times New Roman" panose="02020603050405020304" charset="0"/>
                <a:sym typeface="+mn-ea"/>
              </a:rPr>
              <a:t>STEP TWO</a:t>
            </a:r>
            <a:endParaRPr lang="en-US" sz="1500">
              <a:latin typeface="Times New Roman" panose="02020603050405020304" charset="0"/>
              <a:cs typeface="Times New Roman" panose="02020603050405020304" charset="0"/>
              <a:sym typeface="+mn-ea"/>
            </a:endParaRPr>
          </a:p>
          <a:p>
            <a:r>
              <a:rPr lang="en-US" sz="1500">
                <a:latin typeface="Times New Roman" panose="02020603050405020304" charset="0"/>
                <a:cs typeface="Times New Roman" panose="02020603050405020304" charset="0"/>
                <a:sym typeface="+mn-ea"/>
              </a:rPr>
              <a:t>In order to pass from node A to node B, it travels through resistor R1. R1 lowers the voltage by 4 volts meaning that 8 volts remain at node B. </a:t>
            </a:r>
            <a:endParaRPr lang="en-US" sz="1500">
              <a:latin typeface="Times New Roman" panose="02020603050405020304" charset="0"/>
              <a:cs typeface="Times New Roman" panose="02020603050405020304" charset="0"/>
              <a:sym typeface="+mn-ea"/>
            </a:endParaRPr>
          </a:p>
          <a:p>
            <a:r>
              <a:rPr lang="en-US" sz="1500">
                <a:latin typeface="Times New Roman" panose="02020603050405020304" charset="0"/>
                <a:cs typeface="Times New Roman" panose="02020603050405020304" charset="0"/>
                <a:sym typeface="+mn-ea"/>
              </a:rPr>
              <a:t>This is why there is a green 8V next to node B. </a:t>
            </a:r>
            <a:endParaRPr lang="en-US" sz="1500">
              <a:latin typeface="Times New Roman" panose="02020603050405020304" charset="0"/>
              <a:cs typeface="Times New Roman" panose="02020603050405020304" charset="0"/>
              <a:sym typeface="+mn-ea"/>
            </a:endParaRPr>
          </a:p>
          <a:p>
            <a:r>
              <a:rPr lang="en-US" sz="1500">
                <a:latin typeface="Times New Roman" panose="02020603050405020304" charset="0"/>
                <a:cs typeface="Times New Roman" panose="02020603050405020304" charset="0"/>
                <a:sym typeface="+mn-ea"/>
              </a:rPr>
              <a:t>The orange plus to the left of R1 means that from point B to point A, our calculation of the voltage would have to increase by 4 volts. This is NO INDICATION of the path of our current. It only explains the math from one point to another.</a:t>
            </a:r>
            <a:endParaRPr lang="en-US" sz="1500">
              <a:latin typeface="Times New Roman" panose="02020603050405020304" charset="0"/>
              <a:cs typeface="Times New Roman" panose="02020603050405020304" charset="0"/>
              <a:sym typeface="+mn-ea"/>
            </a:endParaRPr>
          </a:p>
          <a:p>
            <a:r>
              <a:rPr lang="en-US" sz="1500">
                <a:latin typeface="Times New Roman" panose="02020603050405020304" charset="0"/>
                <a:cs typeface="Times New Roman" panose="02020603050405020304" charset="0"/>
                <a:sym typeface="+mn-ea"/>
              </a:rPr>
              <a:t>The orange minus to the right of R1 means that from point A to point B, our calculation of the voltage would have to decrease by 4 volts. </a:t>
            </a:r>
            <a:endParaRPr lang="en-US" sz="1500">
              <a:latin typeface="Times New Roman" panose="02020603050405020304" charset="0"/>
              <a:cs typeface="Times New Roman" panose="02020603050405020304" charset="0"/>
              <a:sym typeface="+mn-ea"/>
            </a:endParaRPr>
          </a:p>
          <a:p>
            <a:endParaRPr lang="en-US" sz="1500">
              <a:latin typeface="Times New Roman" panose="02020603050405020304" charset="0"/>
              <a:cs typeface="Times New Roman" panose="02020603050405020304" charset="0"/>
            </a:endParaRPr>
          </a:p>
        </p:txBody>
      </p:sp>
      <p:pic>
        <p:nvPicPr>
          <p:cNvPr id="8" name="Content Placeholder 7" descr="resistors 2"/>
          <p:cNvPicPr>
            <a:picLocks noChangeAspect="1"/>
          </p:cNvPicPr>
          <p:nvPr>
            <p:ph sz="half" idx="2"/>
          </p:nvPr>
        </p:nvPicPr>
        <p:blipFill>
          <a:blip r:embed="rId1"/>
          <a:stretch>
            <a:fillRect/>
          </a:stretch>
        </p:blipFill>
        <p:spPr>
          <a:xfrm>
            <a:off x="278130" y="2823845"/>
            <a:ext cx="6504940" cy="33972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47955"/>
            <a:ext cx="11391900" cy="1819910"/>
          </a:xfrm>
        </p:spPr>
        <p:txBody>
          <a:bodyPr/>
          <a:p>
            <a:pPr algn="ctr"/>
            <a:r>
              <a:rPr lang="en-US">
                <a:latin typeface="Times New Roman" panose="02020603050405020304" charset="0"/>
                <a:cs typeface="Times New Roman" panose="02020603050405020304" charset="0"/>
                <a:sym typeface="+mn-ea"/>
              </a:rPr>
              <a:t>Different Labels for Voltage (part 3b)</a:t>
            </a:r>
            <a:br>
              <a:rPr lang="en-US">
                <a:latin typeface="Times New Roman" panose="02020603050405020304" charset="0"/>
                <a:cs typeface="Times New Roman" panose="02020603050405020304" charset="0"/>
                <a:sym typeface="+mn-ea"/>
              </a:rPr>
            </a:br>
            <a:r>
              <a:rPr lang="en-US" sz="2800">
                <a:latin typeface="Times New Roman" panose="02020603050405020304" charset="0"/>
                <a:cs typeface="Times New Roman" panose="02020603050405020304" charset="0"/>
                <a:sym typeface="+mn-ea"/>
              </a:rPr>
              <a:t>Answer to different directions of + &amp; - </a:t>
            </a:r>
            <a:br>
              <a:rPr lang="en-US" sz="2800">
                <a:latin typeface="Times New Roman" panose="02020603050405020304" charset="0"/>
                <a:cs typeface="Times New Roman" panose="02020603050405020304" charset="0"/>
                <a:sym typeface="+mn-ea"/>
              </a:rPr>
            </a:br>
            <a:r>
              <a:rPr lang="en-US" sz="2800">
                <a:latin typeface="Times New Roman" panose="02020603050405020304" charset="0"/>
                <a:cs typeface="Times New Roman" panose="02020603050405020304" charset="0"/>
                <a:sym typeface="+mn-ea"/>
              </a:rPr>
              <a:t>(path 1)</a:t>
            </a:r>
            <a:endParaRPr lang="en-US" sz="2800">
              <a:latin typeface="Times New Roman" panose="02020603050405020304" charset="0"/>
              <a:cs typeface="Times New Roman" panose="02020603050405020304" charset="0"/>
              <a:sym typeface="+mn-ea"/>
            </a:endParaRPr>
          </a:p>
        </p:txBody>
      </p:sp>
      <p:sp>
        <p:nvSpPr>
          <p:cNvPr id="3" name="Content Placeholder 2"/>
          <p:cNvSpPr>
            <a:spLocks noGrp="1"/>
          </p:cNvSpPr>
          <p:nvPr>
            <p:ph sz="half" idx="1"/>
          </p:nvPr>
        </p:nvSpPr>
        <p:spPr>
          <a:xfrm>
            <a:off x="6656705" y="2087880"/>
            <a:ext cx="5344160" cy="4545965"/>
          </a:xfrm>
        </p:spPr>
        <p:txBody>
          <a:bodyPr/>
          <a:p>
            <a:pPr marL="0" indent="0" algn="ctr">
              <a:buNone/>
            </a:pPr>
            <a:r>
              <a:rPr lang="en-US" sz="1600">
                <a:latin typeface="Times New Roman" panose="02020603050405020304" charset="0"/>
                <a:cs typeface="Times New Roman" panose="02020603050405020304" charset="0"/>
                <a:sym typeface="+mn-ea"/>
              </a:rPr>
              <a:t>CALCULATIONS OF PATH 1 CONTINUED</a:t>
            </a:r>
            <a:endParaRPr lang="en-US" sz="1600">
              <a:latin typeface="Times New Roman" panose="02020603050405020304" charset="0"/>
              <a:cs typeface="Times New Roman" panose="02020603050405020304" charset="0"/>
              <a:sym typeface="+mn-ea"/>
            </a:endParaRPr>
          </a:p>
          <a:p>
            <a:pPr marL="0" indent="0">
              <a:buNone/>
            </a:pPr>
            <a:r>
              <a:rPr lang="en-US" sz="1600">
                <a:latin typeface="Times New Roman" panose="02020603050405020304" charset="0"/>
                <a:cs typeface="Times New Roman" panose="02020603050405020304" charset="0"/>
                <a:sym typeface="+mn-ea"/>
              </a:rPr>
              <a:t>STEP THREE</a:t>
            </a:r>
            <a:endParaRPr lang="en-US" sz="1600">
              <a:latin typeface="Times New Roman" panose="02020603050405020304" charset="0"/>
              <a:cs typeface="Times New Roman" panose="02020603050405020304" charset="0"/>
              <a:sym typeface="+mn-ea"/>
            </a:endParaRPr>
          </a:p>
          <a:p>
            <a:r>
              <a:rPr lang="en-US" sz="1600">
                <a:latin typeface="Times New Roman" panose="02020603050405020304" charset="0"/>
                <a:cs typeface="Times New Roman" panose="02020603050405020304" charset="0"/>
                <a:sym typeface="+mn-ea"/>
              </a:rPr>
              <a:t>In order to pass from node B to point E, the current needs to pass through resistor R2. R2 lowers the voltage by 8 volts. This means that there are 0 volts left at point E and F.</a:t>
            </a:r>
            <a:endParaRPr lang="en-US" sz="1600">
              <a:latin typeface="Times New Roman" panose="02020603050405020304" charset="0"/>
              <a:cs typeface="Times New Roman" panose="02020603050405020304" charset="0"/>
              <a:sym typeface="+mn-ea"/>
            </a:endParaRPr>
          </a:p>
          <a:p>
            <a:r>
              <a:rPr lang="en-US" sz="1600">
                <a:latin typeface="Times New Roman" panose="02020603050405020304" charset="0"/>
                <a:cs typeface="Times New Roman" panose="02020603050405020304" charset="0"/>
                <a:sym typeface="+mn-ea"/>
              </a:rPr>
              <a:t>The green 0V represents the voltage present in that part of the circuit</a:t>
            </a:r>
            <a:endParaRPr lang="en-US" sz="1600">
              <a:latin typeface="Times New Roman" panose="02020603050405020304" charset="0"/>
              <a:cs typeface="Times New Roman" panose="02020603050405020304" charset="0"/>
              <a:sym typeface="+mn-ea"/>
            </a:endParaRPr>
          </a:p>
          <a:p>
            <a:r>
              <a:rPr lang="en-US" sz="1600">
                <a:latin typeface="Times New Roman" panose="02020603050405020304" charset="0"/>
                <a:cs typeface="Times New Roman" panose="02020603050405020304" charset="0"/>
                <a:sym typeface="+mn-ea"/>
              </a:rPr>
              <a:t>The orange plus at the top of resistor R2 means that from point E to node B, our calculations would have to increase the voltage by 8 volts</a:t>
            </a:r>
            <a:endParaRPr lang="en-US" sz="1600">
              <a:latin typeface="Times New Roman" panose="02020603050405020304" charset="0"/>
              <a:cs typeface="Times New Roman" panose="02020603050405020304" charset="0"/>
              <a:sym typeface="+mn-ea"/>
            </a:endParaRPr>
          </a:p>
          <a:p>
            <a:r>
              <a:rPr lang="en-US" sz="1600">
                <a:latin typeface="Times New Roman" panose="02020603050405020304" charset="0"/>
                <a:cs typeface="Times New Roman" panose="02020603050405020304" charset="0"/>
                <a:sym typeface="+mn-ea"/>
              </a:rPr>
              <a:t>The orange minus at the bottom of resistor R2 means that from node B to point E, our calculations would have to decrease the voltage by 8 volts</a:t>
            </a:r>
            <a:endParaRPr lang="en-US" sz="1600">
              <a:latin typeface="Times New Roman" panose="02020603050405020304" charset="0"/>
              <a:cs typeface="Times New Roman" panose="02020603050405020304" charset="0"/>
              <a:sym typeface="+mn-ea"/>
            </a:endParaRPr>
          </a:p>
          <a:p>
            <a:pPr marL="0" indent="0">
              <a:buNone/>
            </a:pPr>
            <a:r>
              <a:rPr lang="en-US" sz="1600">
                <a:latin typeface="Times New Roman" panose="02020603050405020304" charset="0"/>
                <a:cs typeface="Times New Roman" panose="02020603050405020304" charset="0"/>
                <a:sym typeface="+mn-ea"/>
              </a:rPr>
              <a:t>STEP FOUR</a:t>
            </a:r>
            <a:endParaRPr lang="en-US" sz="1600">
              <a:latin typeface="Times New Roman" panose="02020603050405020304" charset="0"/>
              <a:cs typeface="Times New Roman" panose="02020603050405020304" charset="0"/>
              <a:sym typeface="+mn-ea"/>
            </a:endParaRPr>
          </a:p>
          <a:p>
            <a:r>
              <a:rPr lang="en-US" sz="1600">
                <a:latin typeface="Times New Roman" panose="02020603050405020304" charset="0"/>
                <a:cs typeface="Times New Roman" panose="02020603050405020304" charset="0"/>
              </a:rPr>
              <a:t>The last location on our path through the circuit would be through the power source, increasing the voltage by 12V and starting over again.</a:t>
            </a:r>
            <a:endParaRPr lang="en-US" sz="1600">
              <a:latin typeface="Times New Roman" panose="02020603050405020304" charset="0"/>
              <a:cs typeface="Times New Roman" panose="02020603050405020304" charset="0"/>
            </a:endParaRPr>
          </a:p>
          <a:p>
            <a:endParaRPr lang="en-US" sz="1600">
              <a:latin typeface="Times New Roman" panose="02020603050405020304" charset="0"/>
              <a:cs typeface="Times New Roman" panose="02020603050405020304" charset="0"/>
            </a:endParaRPr>
          </a:p>
        </p:txBody>
      </p:sp>
      <p:pic>
        <p:nvPicPr>
          <p:cNvPr id="8" name="Content Placeholder 7" descr="resistors 2"/>
          <p:cNvPicPr>
            <a:picLocks noChangeAspect="1"/>
          </p:cNvPicPr>
          <p:nvPr>
            <p:ph sz="half" idx="2"/>
          </p:nvPr>
        </p:nvPicPr>
        <p:blipFill>
          <a:blip r:embed="rId1"/>
          <a:stretch>
            <a:fillRect/>
          </a:stretch>
        </p:blipFill>
        <p:spPr>
          <a:xfrm>
            <a:off x="151765" y="2847340"/>
            <a:ext cx="6504940" cy="33972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1329035" cy="1268095"/>
          </a:xfrm>
        </p:spPr>
        <p:txBody>
          <a:bodyPr/>
          <a:p>
            <a:pPr algn="ctr"/>
            <a:r>
              <a:rPr lang="en-US">
                <a:latin typeface="Times New Roman" panose="02020603050405020304" charset="0"/>
                <a:cs typeface="Times New Roman" panose="02020603050405020304" charset="0"/>
                <a:sym typeface="+mn-ea"/>
              </a:rPr>
              <a:t>Different Labels for Voltage</a:t>
            </a:r>
            <a:endParaRPr lang="en-US" sz="2800">
              <a:latin typeface="Times New Roman" panose="02020603050405020304" charset="0"/>
              <a:cs typeface="Times New Roman" panose="02020603050405020304" charset="0"/>
              <a:sym typeface="+mn-ea"/>
            </a:endParaRPr>
          </a:p>
        </p:txBody>
      </p:sp>
      <p:sp>
        <p:nvSpPr>
          <p:cNvPr id="3" name="Content Placeholder 2"/>
          <p:cNvSpPr>
            <a:spLocks noGrp="1"/>
          </p:cNvSpPr>
          <p:nvPr>
            <p:ph sz="half" idx="1"/>
          </p:nvPr>
        </p:nvSpPr>
        <p:spPr>
          <a:xfrm>
            <a:off x="8216265" y="1543050"/>
            <a:ext cx="3721735" cy="5020310"/>
          </a:xfrm>
        </p:spPr>
        <p:txBody>
          <a:bodyPr/>
          <a:p>
            <a:pPr marL="0" indent="0" algn="ctr">
              <a:buNone/>
            </a:pPr>
            <a:r>
              <a:rPr lang="en-US" sz="2000">
                <a:latin typeface="Times New Roman" panose="02020603050405020304" charset="0"/>
                <a:cs typeface="Times New Roman" panose="02020603050405020304" charset="0"/>
                <a:sym typeface="+mn-ea"/>
              </a:rPr>
              <a:t>TEST WHAT YOU LEARNED</a:t>
            </a:r>
            <a:endParaRPr lang="en-US" sz="2000">
              <a:latin typeface="Times New Roman" panose="02020603050405020304" charset="0"/>
              <a:cs typeface="Times New Roman" panose="02020603050405020304" charset="0"/>
              <a:sym typeface="+mn-ea"/>
            </a:endParaRPr>
          </a:p>
          <a:p>
            <a:r>
              <a:rPr lang="en-US" sz="2000">
                <a:latin typeface="Times New Roman" panose="02020603050405020304" charset="0"/>
                <a:cs typeface="Times New Roman" panose="02020603050405020304" charset="0"/>
                <a:sym typeface="+mn-ea"/>
              </a:rPr>
              <a:t>Imagine that all the orange voltage numbers are still there but the green were removed If the voltage at point D was actually 3 volts instead of 0 and you were passing through resistor R4 that has a difference of 7volts to point C, what would the voltage at point C be?</a:t>
            </a:r>
            <a:endParaRPr lang="en-US" sz="2000">
              <a:latin typeface="Times New Roman" panose="02020603050405020304" charset="0"/>
              <a:cs typeface="Times New Roman" panose="02020603050405020304" charset="0"/>
            </a:endParaRPr>
          </a:p>
        </p:txBody>
      </p:sp>
      <p:pic>
        <p:nvPicPr>
          <p:cNvPr id="5" name="Picture 4" descr="resistors 4"/>
          <p:cNvPicPr>
            <a:picLocks noChangeAspect="1"/>
          </p:cNvPicPr>
          <p:nvPr/>
        </p:nvPicPr>
        <p:blipFill>
          <a:blip r:embed="rId1"/>
          <a:stretch>
            <a:fillRect/>
          </a:stretch>
        </p:blipFill>
        <p:spPr>
          <a:xfrm>
            <a:off x="209550" y="1776730"/>
            <a:ext cx="7767955" cy="405638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4955"/>
            <a:ext cx="11242040" cy="1094740"/>
          </a:xfrm>
        </p:spPr>
        <p:txBody>
          <a:bodyPr/>
          <a:p>
            <a:pPr algn="ctr"/>
            <a:r>
              <a:rPr lang="en-US">
                <a:latin typeface="Times New Roman" panose="02020603050405020304" charset="0"/>
                <a:cs typeface="Times New Roman" panose="02020603050405020304" charset="0"/>
                <a:sym typeface="+mn-ea"/>
              </a:rPr>
              <a:t>Different Labels for Voltage</a:t>
            </a:r>
            <a:endParaRPr lang="en-US" sz="2800">
              <a:latin typeface="Times New Roman" panose="02020603050405020304" charset="0"/>
              <a:cs typeface="Times New Roman" panose="02020603050405020304" charset="0"/>
              <a:sym typeface="+mn-ea"/>
            </a:endParaRPr>
          </a:p>
        </p:txBody>
      </p:sp>
      <p:sp>
        <p:nvSpPr>
          <p:cNvPr id="3" name="Content Placeholder 2"/>
          <p:cNvSpPr>
            <a:spLocks noGrp="1"/>
          </p:cNvSpPr>
          <p:nvPr>
            <p:ph sz="half" idx="1"/>
          </p:nvPr>
        </p:nvSpPr>
        <p:spPr>
          <a:xfrm>
            <a:off x="7442200" y="1369695"/>
            <a:ext cx="4495800" cy="5193665"/>
          </a:xfrm>
        </p:spPr>
        <p:txBody>
          <a:bodyPr/>
          <a:p>
            <a:pPr marL="0" indent="0" algn="ctr">
              <a:buNone/>
            </a:pPr>
            <a:r>
              <a:rPr lang="en-US" sz="2000">
                <a:latin typeface="Times New Roman" panose="02020603050405020304" charset="0"/>
                <a:cs typeface="Times New Roman" panose="02020603050405020304" charset="0"/>
                <a:sym typeface="+mn-ea"/>
              </a:rPr>
              <a:t>ANSWER</a:t>
            </a:r>
            <a:endParaRPr lang="en-US" sz="2000">
              <a:latin typeface="Times New Roman" panose="02020603050405020304" charset="0"/>
              <a:cs typeface="Times New Roman" panose="02020603050405020304" charset="0"/>
              <a:sym typeface="+mn-ea"/>
            </a:endParaRPr>
          </a:p>
          <a:p>
            <a:r>
              <a:rPr lang="en-US" sz="2000">
                <a:latin typeface="Times New Roman" panose="02020603050405020304" charset="0"/>
                <a:cs typeface="Times New Roman" panose="02020603050405020304" charset="0"/>
                <a:sym typeface="+mn-ea"/>
              </a:rPr>
              <a:t>It would be 10V</a:t>
            </a:r>
            <a:endParaRPr lang="en-US" sz="2000">
              <a:latin typeface="Times New Roman" panose="02020603050405020304" charset="0"/>
              <a:cs typeface="Times New Roman" panose="02020603050405020304" charset="0"/>
              <a:sym typeface="+mn-ea"/>
            </a:endParaRPr>
          </a:p>
          <a:p>
            <a:r>
              <a:rPr lang="en-US" sz="2000">
                <a:latin typeface="Times New Roman" panose="02020603050405020304" charset="0"/>
                <a:cs typeface="Times New Roman" panose="02020603050405020304" charset="0"/>
              </a:rPr>
              <a:t>Since we are starting at 3 volts at point D and are going in the opposite direction of the current to point C, then we are looking at an increase of 7V</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Note that the current will not pass in the direction of point D to point C. It will only go from the positive end of the battery to the negative, but sometimes our calculations have to be in the opposite direction of the current if we don’t know important information needed in an earlier part of the circuit.</a:t>
            </a:r>
            <a:endParaRPr lang="en-US" sz="2000">
              <a:latin typeface="Times New Roman" panose="02020603050405020304" charset="0"/>
              <a:cs typeface="Times New Roman" panose="02020603050405020304" charset="0"/>
            </a:endParaRPr>
          </a:p>
        </p:txBody>
      </p:sp>
      <p:pic>
        <p:nvPicPr>
          <p:cNvPr id="4" name="Picture 3" descr="resistors 5"/>
          <p:cNvPicPr>
            <a:picLocks noChangeAspect="1"/>
          </p:cNvPicPr>
          <p:nvPr/>
        </p:nvPicPr>
        <p:blipFill>
          <a:blip r:embed="rId1"/>
          <a:stretch>
            <a:fillRect/>
          </a:stretch>
        </p:blipFill>
        <p:spPr>
          <a:xfrm>
            <a:off x="689610" y="2491740"/>
            <a:ext cx="6753225" cy="352679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3840"/>
            <a:ext cx="10749280" cy="4872355"/>
          </a:xfrm>
        </p:spPr>
        <p:txBody>
          <a:bodyPr/>
          <a:p>
            <a:pPr algn="ctr"/>
            <a:r>
              <a:rPr lang="en-US">
                <a:latin typeface="Times New Roman" panose="02020603050405020304" charset="0"/>
                <a:cs typeface="Times New Roman" panose="02020603050405020304" charset="0"/>
                <a:sym typeface="+mn-ea"/>
              </a:rPr>
              <a:t>Kirchhoff's Current Law</a:t>
            </a:r>
            <a:endParaRPr lang="en-US">
              <a:latin typeface="Times New Roman" panose="02020603050405020304" charset="0"/>
              <a:cs typeface="Times New Roman" panose="020206030504050203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91160" y="243840"/>
            <a:ext cx="11189335" cy="1132840"/>
          </a:xfrm>
        </p:spPr>
        <p:txBody>
          <a:bodyPr/>
          <a:p>
            <a:pPr algn="ctr"/>
            <a:r>
              <a:rPr lang="en-US">
                <a:latin typeface="Times New Roman" panose="02020603050405020304" charset="0"/>
                <a:cs typeface="Times New Roman" panose="02020603050405020304" charset="0"/>
              </a:rPr>
              <a:t>Kirchhoff's Current Law</a:t>
            </a:r>
            <a:endParaRPr lang="en-US">
              <a:latin typeface="Times New Roman" panose="02020603050405020304" charset="0"/>
              <a:cs typeface="Times New Roman" panose="02020603050405020304" charset="0"/>
            </a:endParaRPr>
          </a:p>
        </p:txBody>
      </p:sp>
      <p:sp>
        <p:nvSpPr>
          <p:cNvPr id="4" name="Title 1"/>
          <p:cNvSpPr>
            <a:spLocks noGrp="1"/>
          </p:cNvSpPr>
          <p:nvPr/>
        </p:nvSpPr>
        <p:spPr>
          <a:xfrm>
            <a:off x="6722110" y="1310640"/>
            <a:ext cx="5067935" cy="5049520"/>
          </a:xfrm>
          <a:prstGeom prst="rect">
            <a:avLst/>
          </a:prstGeom>
          <a:noFill/>
          <a:ln w="9525">
            <a:noFill/>
          </a:ln>
        </p:spPr>
        <p:txBody>
          <a:bodyPr anchor="t"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algn="l">
              <a:buFont typeface="Arial" panose="020B0604020202020204" pitchFamily="34" charset="0"/>
            </a:pPr>
            <a:r>
              <a:rPr lang="en-US" sz="3600">
                <a:solidFill>
                  <a:schemeClr val="tx1"/>
                </a:solidFill>
                <a:latin typeface="Times New Roman" panose="02020603050405020304" charset="0"/>
                <a:cs typeface="Times New Roman" panose="02020603050405020304" charset="0"/>
                <a:sym typeface="+mn-ea"/>
              </a:rPr>
              <a:t>Kirchhoff’s current law states that the algebraic sum of all currents entering and exiting a node must be zero.</a:t>
            </a:r>
            <a:endParaRPr lang="en-US" sz="3600">
              <a:solidFill>
                <a:schemeClr val="tx1"/>
              </a:solidFill>
              <a:latin typeface="Times New Roman" panose="02020603050405020304" charset="0"/>
              <a:cs typeface="Times New Roman" panose="02020603050405020304" charset="0"/>
              <a:sym typeface="+mn-ea"/>
            </a:endParaRPr>
          </a:p>
          <a:p>
            <a:pPr algn="l">
              <a:buFont typeface="Arial" panose="020B0604020202020204" pitchFamily="34" charset="0"/>
            </a:pPr>
            <a:r>
              <a:rPr lang="en-US" sz="3600">
                <a:solidFill>
                  <a:schemeClr val="tx1"/>
                </a:solidFill>
                <a:latin typeface="Times New Roman" panose="02020603050405020304" charset="0"/>
                <a:cs typeface="Times New Roman" panose="02020603050405020304" charset="0"/>
                <a:sym typeface="+mn-ea"/>
              </a:rPr>
              <a:t>Here we are referencing a node specifically at the path of intersection.</a:t>
            </a:r>
            <a:endParaRPr lang="en-US" sz="3600">
              <a:solidFill>
                <a:schemeClr val="tx1"/>
              </a:solidFill>
              <a:latin typeface="Times New Roman" panose="02020603050405020304" charset="0"/>
              <a:cs typeface="Times New Roman" panose="02020603050405020304" charset="0"/>
              <a:sym typeface="+mn-ea"/>
            </a:endParaRPr>
          </a:p>
        </p:txBody>
      </p:sp>
      <p:sp>
        <p:nvSpPr>
          <p:cNvPr id="3" name="Title 1"/>
          <p:cNvSpPr>
            <a:spLocks noGrp="1"/>
          </p:cNvSpPr>
          <p:nvPr/>
        </p:nvSpPr>
        <p:spPr>
          <a:xfrm>
            <a:off x="838200" y="1311275"/>
            <a:ext cx="5552440" cy="5175885"/>
          </a:xfrm>
          <a:prstGeom prst="rect">
            <a:avLst/>
          </a:prstGeom>
          <a:noFill/>
          <a:ln w="9525">
            <a:noFill/>
          </a:ln>
        </p:spPr>
        <p:txBody>
          <a:bodyPr anchor="t"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marL="571500" indent="-571500" algn="l">
              <a:buFont typeface="Arial" panose="020B0604020202020204" pitchFamily="34" charset="0"/>
              <a:buChar char="•"/>
            </a:pPr>
            <a:r>
              <a:rPr lang="en-US" sz="2000">
                <a:solidFill>
                  <a:schemeClr val="tx1"/>
                </a:solidFill>
                <a:latin typeface="Times New Roman" panose="02020603050405020304" charset="0"/>
                <a:cs typeface="Times New Roman" panose="02020603050405020304" charset="0"/>
                <a:sym typeface="+mn-ea"/>
              </a:rPr>
              <a:t>You will typically see Kirchhoff’s Current Law noted like this:</a:t>
            </a:r>
            <a:endParaRPr lang="en-US" sz="2000">
              <a:solidFill>
                <a:schemeClr val="tx1"/>
              </a:solidFill>
              <a:latin typeface="Times New Roman" panose="02020603050405020304" charset="0"/>
              <a:cs typeface="Times New Roman" panose="02020603050405020304" charset="0"/>
              <a:sym typeface="+mn-ea"/>
            </a:endParaRPr>
          </a:p>
          <a:p>
            <a:pPr algn="l">
              <a:buFont typeface="Arial" panose="020B0604020202020204" pitchFamily="34" charset="0"/>
            </a:pPr>
            <a:endParaRPr lang="en-US" sz="2000">
              <a:solidFill>
                <a:schemeClr val="tx1"/>
              </a:solidFill>
              <a:latin typeface="Times New Roman" panose="02020603050405020304" charset="0"/>
              <a:cs typeface="Times New Roman" panose="02020603050405020304" charset="0"/>
              <a:sym typeface="+mn-ea"/>
            </a:endParaRPr>
          </a:p>
          <a:p>
            <a:pPr algn="l"/>
            <a:r>
              <a:rPr lang="en-US">
                <a:solidFill>
                  <a:schemeClr val="tx1"/>
                </a:solidFill>
                <a:latin typeface="Times New Roman" panose="02020603050405020304" charset="0"/>
                <a:cs typeface="Times New Roman" panose="02020603050405020304" charset="0"/>
                <a:sym typeface="+mn-ea"/>
              </a:rPr>
              <a:t>ΣI</a:t>
            </a:r>
            <a:r>
              <a:rPr lang="en-US" sz="2400">
                <a:solidFill>
                  <a:schemeClr val="tx1"/>
                </a:solidFill>
                <a:latin typeface="Times New Roman" panose="02020603050405020304" charset="0"/>
                <a:cs typeface="Times New Roman" panose="02020603050405020304" charset="0"/>
                <a:sym typeface="+mn-ea"/>
              </a:rPr>
              <a:t>in</a:t>
            </a:r>
            <a:r>
              <a:rPr lang="en-US">
                <a:solidFill>
                  <a:schemeClr val="tx1"/>
                </a:solidFill>
                <a:latin typeface="Times New Roman" panose="02020603050405020304" charset="0"/>
                <a:cs typeface="Times New Roman" panose="02020603050405020304" charset="0"/>
                <a:sym typeface="+mn-ea"/>
              </a:rPr>
              <a:t> = </a:t>
            </a:r>
            <a:r>
              <a:rPr lang="en-US">
                <a:solidFill>
                  <a:schemeClr val="tx1"/>
                </a:solidFill>
                <a:latin typeface="Times New Roman" panose="02020603050405020304" charset="0"/>
                <a:cs typeface="Times New Roman" panose="02020603050405020304" charset="0"/>
                <a:sym typeface="+mn-ea"/>
              </a:rPr>
              <a:t>ΣI</a:t>
            </a:r>
            <a:r>
              <a:rPr lang="en-US" sz="2400">
                <a:solidFill>
                  <a:schemeClr val="tx1"/>
                </a:solidFill>
                <a:latin typeface="Times New Roman" panose="02020603050405020304" charset="0"/>
                <a:cs typeface="Times New Roman" panose="02020603050405020304" charset="0"/>
                <a:sym typeface="+mn-ea"/>
              </a:rPr>
              <a:t>out</a:t>
            </a:r>
            <a:endParaRPr lang="en-US" sz="2400">
              <a:solidFill>
                <a:schemeClr val="tx1"/>
              </a:solidFill>
              <a:latin typeface="Times New Roman" panose="02020603050405020304" charset="0"/>
              <a:cs typeface="Times New Roman" panose="02020603050405020304" charset="0"/>
              <a:sym typeface="+mn-ea"/>
            </a:endParaRPr>
          </a:p>
          <a:p>
            <a:pPr marL="571500" indent="-571500" algn="l">
              <a:buFont typeface="Arial" panose="020B0604020202020204" pitchFamily="34" charset="0"/>
              <a:buChar char="•"/>
            </a:pPr>
            <a:endParaRPr lang="en-US" sz="2400" b="1">
              <a:solidFill>
                <a:schemeClr val="tx1"/>
              </a:solidFill>
              <a:latin typeface="Times New Roman" panose="02020603050405020304" charset="0"/>
              <a:cs typeface="Times New Roman" panose="02020603050405020304" charset="0"/>
              <a:sym typeface="+mn-ea"/>
            </a:endParaRPr>
          </a:p>
          <a:p>
            <a:pPr marL="571500" indent="-571500" algn="l">
              <a:buFont typeface="Arial" panose="020B0604020202020204" pitchFamily="34" charset="0"/>
              <a:buChar char="•"/>
            </a:pPr>
            <a:endParaRPr lang="en-US" sz="2400" b="1">
              <a:solidFill>
                <a:schemeClr val="tx1"/>
              </a:solidFill>
              <a:latin typeface="Times New Roman" panose="02020603050405020304" charset="0"/>
              <a:cs typeface="Times New Roman" panose="02020603050405020304" charset="0"/>
              <a:sym typeface="+mn-ea"/>
            </a:endParaRPr>
          </a:p>
          <a:p>
            <a:pPr marL="571500" indent="-571500" algn="l">
              <a:buFont typeface="Arial" panose="020B0604020202020204" pitchFamily="34" charset="0"/>
              <a:buChar char="•"/>
            </a:pPr>
            <a:r>
              <a:rPr lang="en-US" sz="2400">
                <a:solidFill>
                  <a:schemeClr val="tx1"/>
                </a:solidFill>
                <a:latin typeface="Times New Roman" panose="02020603050405020304" charset="0"/>
                <a:cs typeface="Times New Roman" panose="02020603050405020304" charset="0"/>
                <a:sym typeface="+mn-ea"/>
              </a:rPr>
              <a:t>Σ = summation or sum total</a:t>
            </a:r>
            <a:endParaRPr lang="en-US" sz="2400" b="1">
              <a:solidFill>
                <a:schemeClr val="tx1"/>
              </a:solidFill>
              <a:latin typeface="Times New Roman" panose="02020603050405020304" charset="0"/>
              <a:cs typeface="Times New Roman" panose="02020603050405020304" charset="0"/>
              <a:sym typeface="+mn-ea"/>
            </a:endParaRPr>
          </a:p>
          <a:p>
            <a:pPr marL="571500" indent="-571500" algn="l">
              <a:buFont typeface="Arial" panose="020B0604020202020204" pitchFamily="34" charset="0"/>
              <a:buChar char="•"/>
            </a:pPr>
            <a:r>
              <a:rPr lang="en-US" sz="2400" b="1">
                <a:solidFill>
                  <a:schemeClr val="tx1"/>
                </a:solidFill>
                <a:latin typeface="Times New Roman" panose="02020603050405020304" charset="0"/>
                <a:cs typeface="Times New Roman" panose="02020603050405020304" charset="0"/>
                <a:sym typeface="+mn-ea"/>
              </a:rPr>
              <a:t>Please note, if you are viewing Kirchhoff’s current law from a math lense, it is actually the absolute value of the sums of in’s and sums of outs. </a:t>
            </a:r>
            <a:endParaRPr lang="en-US" sz="2400" b="1">
              <a:solidFill>
                <a:schemeClr val="tx1"/>
              </a:solidFill>
              <a:latin typeface="Times New Roman" panose="02020603050405020304" charset="0"/>
              <a:cs typeface="Times New Roman" panose="02020603050405020304" charset="0"/>
              <a:sym typeface="+mn-ea"/>
            </a:endParaRPr>
          </a:p>
          <a:p>
            <a:pPr marL="571500" indent="-571500" algn="l">
              <a:buFont typeface="Arial" panose="020B0604020202020204" pitchFamily="34" charset="0"/>
              <a:buChar char="•"/>
            </a:pPr>
            <a:r>
              <a:rPr lang="en-US" sz="2400" b="1">
                <a:solidFill>
                  <a:schemeClr val="tx1"/>
                </a:solidFill>
                <a:latin typeface="Times New Roman" panose="02020603050405020304" charset="0"/>
                <a:cs typeface="Times New Roman" panose="02020603050405020304" charset="0"/>
                <a:sym typeface="+mn-ea"/>
              </a:rPr>
              <a:t>| </a:t>
            </a:r>
            <a:r>
              <a:rPr lang="en-US" sz="2400">
                <a:solidFill>
                  <a:schemeClr val="tx1"/>
                </a:solidFill>
                <a:latin typeface="Times New Roman" panose="02020603050405020304" charset="0"/>
                <a:cs typeface="Times New Roman" panose="02020603050405020304" charset="0"/>
                <a:sym typeface="+mn-ea"/>
              </a:rPr>
              <a:t>ΣIin </a:t>
            </a:r>
            <a:r>
              <a:rPr lang="en-US" sz="2400" b="1">
                <a:solidFill>
                  <a:schemeClr val="tx1"/>
                </a:solidFill>
                <a:latin typeface="Times New Roman" panose="02020603050405020304" charset="0"/>
                <a:cs typeface="Times New Roman" panose="02020603050405020304" charset="0"/>
                <a:sym typeface="+mn-ea"/>
              </a:rPr>
              <a:t>|</a:t>
            </a:r>
            <a:r>
              <a:rPr lang="en-US" sz="2400">
                <a:solidFill>
                  <a:schemeClr val="tx1"/>
                </a:solidFill>
                <a:latin typeface="Times New Roman" panose="02020603050405020304" charset="0"/>
                <a:cs typeface="Times New Roman" panose="02020603050405020304" charset="0"/>
                <a:sym typeface="+mn-ea"/>
              </a:rPr>
              <a:t> 	=	 </a:t>
            </a:r>
            <a:r>
              <a:rPr lang="en-US" sz="2400" b="1">
                <a:solidFill>
                  <a:schemeClr val="tx1"/>
                </a:solidFill>
                <a:latin typeface="Times New Roman" panose="02020603050405020304" charset="0"/>
                <a:cs typeface="Times New Roman" panose="02020603050405020304" charset="0"/>
                <a:sym typeface="+mn-ea"/>
              </a:rPr>
              <a:t>| </a:t>
            </a:r>
            <a:r>
              <a:rPr lang="en-US" sz="2400">
                <a:solidFill>
                  <a:schemeClr val="tx1"/>
                </a:solidFill>
                <a:latin typeface="Times New Roman" panose="02020603050405020304" charset="0"/>
                <a:cs typeface="Times New Roman" panose="02020603050405020304" charset="0"/>
                <a:sym typeface="+mn-ea"/>
              </a:rPr>
              <a:t>ΣIout </a:t>
            </a:r>
            <a:r>
              <a:rPr lang="en-US" sz="2400" b="1">
                <a:solidFill>
                  <a:schemeClr val="tx1"/>
                </a:solidFill>
                <a:latin typeface="Times New Roman" panose="02020603050405020304" charset="0"/>
                <a:cs typeface="Times New Roman" panose="02020603050405020304" charset="0"/>
                <a:sym typeface="+mn-ea"/>
              </a:rPr>
              <a:t>|</a:t>
            </a:r>
            <a:endParaRPr lang="en-US" sz="2400">
              <a:solidFill>
                <a:schemeClr val="tx1"/>
              </a:solidFill>
              <a:latin typeface="Times New Roman" panose="02020603050405020304" charset="0"/>
              <a:cs typeface="Times New Roman" panose="02020603050405020304" charset="0"/>
              <a:sym typeface="+mn-ea"/>
            </a:endParaRPr>
          </a:p>
          <a:p>
            <a:pPr marL="571500" indent="-571500" algn="l">
              <a:buFont typeface="Arial" panose="020B0604020202020204" pitchFamily="34" charset="0"/>
              <a:buChar char="•"/>
            </a:pPr>
            <a:endParaRPr lang="en-US" sz="2400" b="1">
              <a:solidFill>
                <a:schemeClr val="tx1"/>
              </a:solidFill>
              <a:latin typeface="Times New Roman" panose="02020603050405020304" charset="0"/>
              <a:cs typeface="Times New Roman" panose="02020603050405020304" charset="0"/>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circuit - current"/>
          <p:cNvPicPr>
            <a:picLocks noChangeAspect="1"/>
          </p:cNvPicPr>
          <p:nvPr/>
        </p:nvPicPr>
        <p:blipFill>
          <a:blip r:embed="rId1"/>
          <a:stretch>
            <a:fillRect/>
          </a:stretch>
        </p:blipFill>
        <p:spPr>
          <a:xfrm>
            <a:off x="0" y="3053080"/>
            <a:ext cx="7624445" cy="4284980"/>
          </a:xfrm>
          <a:prstGeom prst="rect">
            <a:avLst/>
          </a:prstGeom>
        </p:spPr>
      </p:pic>
      <p:sp>
        <p:nvSpPr>
          <p:cNvPr id="2" name="Title 1"/>
          <p:cNvSpPr>
            <a:spLocks noGrp="1"/>
          </p:cNvSpPr>
          <p:nvPr>
            <p:ph type="title"/>
          </p:nvPr>
        </p:nvSpPr>
        <p:spPr>
          <a:xfrm>
            <a:off x="391160" y="243840"/>
            <a:ext cx="11189335" cy="1132840"/>
          </a:xfrm>
        </p:spPr>
        <p:txBody>
          <a:bodyPr/>
          <a:p>
            <a:pPr algn="ctr"/>
            <a:r>
              <a:rPr lang="en-US">
                <a:latin typeface="Times New Roman" panose="02020603050405020304" charset="0"/>
                <a:cs typeface="Times New Roman" panose="02020603050405020304" charset="0"/>
              </a:rPr>
              <a:t>Kirchhoff's Current Law</a:t>
            </a:r>
            <a:endParaRPr lang="en-US">
              <a:latin typeface="Times New Roman" panose="02020603050405020304" charset="0"/>
              <a:cs typeface="Times New Roman" panose="02020603050405020304" charset="0"/>
            </a:endParaRPr>
          </a:p>
        </p:txBody>
      </p:sp>
      <p:sp>
        <p:nvSpPr>
          <p:cNvPr id="4" name="Title 1"/>
          <p:cNvSpPr>
            <a:spLocks noGrp="1"/>
          </p:cNvSpPr>
          <p:nvPr/>
        </p:nvSpPr>
        <p:spPr>
          <a:xfrm>
            <a:off x="6722110" y="1310640"/>
            <a:ext cx="5121275" cy="5049520"/>
          </a:xfrm>
          <a:prstGeom prst="rect">
            <a:avLst/>
          </a:prstGeom>
          <a:noFill/>
          <a:ln w="9525">
            <a:noFill/>
          </a:ln>
        </p:spPr>
        <p:txBody>
          <a:bodyPr anchor="t"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marL="571500" indent="-571500" algn="l">
              <a:buFont typeface="Arial" panose="020B0604020202020204" pitchFamily="34" charset="0"/>
              <a:buChar char="•"/>
            </a:pPr>
            <a:r>
              <a:rPr lang="en-US" sz="2800">
                <a:solidFill>
                  <a:schemeClr val="tx1"/>
                </a:solidFill>
                <a:latin typeface="Times New Roman" panose="02020603050405020304" charset="0"/>
                <a:cs typeface="Times New Roman" panose="02020603050405020304" charset="0"/>
                <a:sym typeface="+mn-ea"/>
              </a:rPr>
              <a:t>We will use color theory now to explain current. As you most likely learned in school, red and blue paint can be mixed to make purple. </a:t>
            </a:r>
            <a:endParaRPr lang="en-US" sz="2800">
              <a:solidFill>
                <a:schemeClr val="tx1"/>
              </a:solidFill>
              <a:latin typeface="Times New Roman" panose="02020603050405020304" charset="0"/>
              <a:cs typeface="Times New Roman" panose="02020603050405020304" charset="0"/>
              <a:sym typeface="+mn-ea"/>
            </a:endParaRPr>
          </a:p>
          <a:p>
            <a:pPr marL="571500" indent="-571500" algn="l">
              <a:buFont typeface="Arial" panose="020B0604020202020204" pitchFamily="34" charset="0"/>
              <a:buChar char="•"/>
            </a:pPr>
            <a:r>
              <a:rPr lang="en-US" sz="2800">
                <a:solidFill>
                  <a:schemeClr val="tx1"/>
                </a:solidFill>
                <a:latin typeface="Times New Roman" panose="02020603050405020304" charset="0"/>
                <a:cs typeface="Times New Roman" panose="02020603050405020304" charset="0"/>
                <a:sym typeface="+mn-ea"/>
              </a:rPr>
              <a:t>In the same way, the total current in a closed circuit will always have the same total, but it can be divided amongst different forking paths.</a:t>
            </a:r>
            <a:endParaRPr lang="en-US" sz="2800">
              <a:solidFill>
                <a:schemeClr val="tx1"/>
              </a:solidFill>
              <a:latin typeface="Times New Roman" panose="02020603050405020304" charset="0"/>
              <a:cs typeface="Times New Roman" panose="02020603050405020304" charset="0"/>
              <a:sym typeface="+mn-ea"/>
            </a:endParaRPr>
          </a:p>
        </p:txBody>
      </p:sp>
      <p:pic>
        <p:nvPicPr>
          <p:cNvPr id="6" name="Picture 5" descr="color theory"/>
          <p:cNvPicPr>
            <a:picLocks noChangeAspect="1"/>
          </p:cNvPicPr>
          <p:nvPr/>
        </p:nvPicPr>
        <p:blipFill>
          <a:blip r:embed="rId2"/>
          <a:stretch>
            <a:fillRect/>
          </a:stretch>
        </p:blipFill>
        <p:spPr>
          <a:xfrm>
            <a:off x="902970" y="1510030"/>
            <a:ext cx="3535680" cy="204978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Picture 7" descr="circuit - current 2"/>
          <p:cNvPicPr>
            <a:picLocks noChangeAspect="1"/>
          </p:cNvPicPr>
          <p:nvPr/>
        </p:nvPicPr>
        <p:blipFill>
          <a:blip r:embed="rId1"/>
          <a:stretch>
            <a:fillRect/>
          </a:stretch>
        </p:blipFill>
        <p:spPr>
          <a:xfrm>
            <a:off x="0" y="2858135"/>
            <a:ext cx="8431530" cy="4739005"/>
          </a:xfrm>
          <a:prstGeom prst="rect">
            <a:avLst/>
          </a:prstGeom>
        </p:spPr>
      </p:pic>
      <p:sp>
        <p:nvSpPr>
          <p:cNvPr id="2" name="Title 1"/>
          <p:cNvSpPr>
            <a:spLocks noGrp="1"/>
          </p:cNvSpPr>
          <p:nvPr>
            <p:ph type="title"/>
          </p:nvPr>
        </p:nvSpPr>
        <p:spPr>
          <a:xfrm>
            <a:off x="391160" y="243840"/>
            <a:ext cx="11189335" cy="1132840"/>
          </a:xfrm>
        </p:spPr>
        <p:txBody>
          <a:bodyPr/>
          <a:p>
            <a:pPr algn="ctr"/>
            <a:r>
              <a:rPr lang="en-US">
                <a:latin typeface="Times New Roman" panose="02020603050405020304" charset="0"/>
                <a:cs typeface="Times New Roman" panose="02020603050405020304" charset="0"/>
              </a:rPr>
              <a:t>Kirchhoff's Current Law</a:t>
            </a:r>
            <a:endParaRPr lang="en-US">
              <a:latin typeface="Times New Roman" panose="02020603050405020304" charset="0"/>
              <a:cs typeface="Times New Roman" panose="02020603050405020304" charset="0"/>
            </a:endParaRPr>
          </a:p>
        </p:txBody>
      </p:sp>
      <p:sp>
        <p:nvSpPr>
          <p:cNvPr id="4" name="Title 1"/>
          <p:cNvSpPr>
            <a:spLocks noGrp="1"/>
          </p:cNvSpPr>
          <p:nvPr/>
        </p:nvSpPr>
        <p:spPr>
          <a:xfrm>
            <a:off x="7056755" y="1377315"/>
            <a:ext cx="4057650" cy="5058410"/>
          </a:xfrm>
          <a:prstGeom prst="rect">
            <a:avLst/>
          </a:prstGeom>
          <a:noFill/>
          <a:ln w="9525">
            <a:noFill/>
          </a:ln>
        </p:spPr>
        <p:txBody>
          <a:bodyPr anchor="t"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marL="571500" indent="-571500" algn="l">
              <a:buFont typeface="Arial" panose="020B0604020202020204" pitchFamily="34" charset="0"/>
              <a:buChar char="•"/>
            </a:pPr>
            <a:r>
              <a:rPr lang="en-US" sz="2800">
                <a:solidFill>
                  <a:schemeClr val="tx1"/>
                </a:solidFill>
                <a:latin typeface="Times New Roman" panose="02020603050405020304" charset="0"/>
                <a:cs typeface="Times New Roman" panose="02020603050405020304" charset="0"/>
                <a:sym typeface="+mn-ea"/>
              </a:rPr>
              <a:t>Here we see that we start with 15 amps of current and it breaks off into two paths. One path has 5 amps of current and the other has 10 amps of current. Eventually they return to their sum total.</a:t>
            </a:r>
            <a:endParaRPr lang="en-US" sz="2800">
              <a:solidFill>
                <a:schemeClr val="tx1"/>
              </a:solidFill>
              <a:latin typeface="Times New Roman" panose="02020603050405020304" charset="0"/>
              <a:cs typeface="Times New Roman" panose="02020603050405020304" charset="0"/>
              <a:sym typeface="+mn-ea"/>
            </a:endParaRPr>
          </a:p>
        </p:txBody>
      </p:sp>
      <p:pic>
        <p:nvPicPr>
          <p:cNvPr id="6" name="Picture 5" descr="color theory"/>
          <p:cNvPicPr>
            <a:picLocks noChangeAspect="1"/>
          </p:cNvPicPr>
          <p:nvPr/>
        </p:nvPicPr>
        <p:blipFill>
          <a:blip r:embed="rId2"/>
          <a:stretch>
            <a:fillRect/>
          </a:stretch>
        </p:blipFill>
        <p:spPr>
          <a:xfrm>
            <a:off x="902970" y="1510030"/>
            <a:ext cx="3535680" cy="20497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plain circuit"/>
          <p:cNvPicPr>
            <a:picLocks noChangeAspect="1"/>
          </p:cNvPicPr>
          <p:nvPr/>
        </p:nvPicPr>
        <p:blipFill>
          <a:blip r:embed="rId1"/>
          <a:stretch>
            <a:fillRect/>
          </a:stretch>
        </p:blipFill>
        <p:spPr>
          <a:xfrm>
            <a:off x="207010" y="1417955"/>
            <a:ext cx="8362950" cy="4367530"/>
          </a:xfrm>
          <a:prstGeom prst="rect">
            <a:avLst/>
          </a:prstGeom>
        </p:spPr>
      </p:pic>
      <p:sp>
        <p:nvSpPr>
          <p:cNvPr id="2" name="Title 1"/>
          <p:cNvSpPr>
            <a:spLocks noGrp="1"/>
          </p:cNvSpPr>
          <p:nvPr>
            <p:ph type="title"/>
          </p:nvPr>
        </p:nvSpPr>
        <p:spPr/>
        <p:txBody>
          <a:bodyPr/>
          <a:p>
            <a:pPr algn="ctr"/>
            <a:r>
              <a:rPr lang="en-US">
                <a:latin typeface="Times New Roman" panose="02020603050405020304" charset="0"/>
                <a:cs typeface="Times New Roman" panose="02020603050405020304" charset="0"/>
              </a:rPr>
              <a:t>Circuit</a:t>
            </a:r>
            <a:endParaRPr lang="en-US">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8130540" y="1194435"/>
            <a:ext cx="3669665" cy="5370195"/>
          </a:xfrm>
        </p:spPr>
        <p:txBody>
          <a:bodyPr/>
          <a:p>
            <a:pPr marL="0" indent="0" algn="ctr">
              <a:buNone/>
            </a:pPr>
            <a:r>
              <a:rPr lang="en-US">
                <a:latin typeface="Times New Roman" panose="02020603050405020304" charset="0"/>
                <a:cs typeface="Times New Roman" panose="02020603050405020304" charset="0"/>
              </a:rPr>
              <a:t>Most of the circuit diagrams we will be covering will include the following:</a:t>
            </a:r>
            <a:endParaRPr lang="en-US">
              <a:latin typeface="Times New Roman" panose="02020603050405020304" charset="0"/>
              <a:cs typeface="Times New Roman" panose="02020603050405020304" charset="0"/>
            </a:endParaRPr>
          </a:p>
          <a:p>
            <a:pPr marL="0" indent="0" algn="ctr">
              <a:buNone/>
            </a:pP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1. A power source</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2. Resistors</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3. A Ground</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4. Nodes</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circuit - current 3 close up"/>
          <p:cNvPicPr>
            <a:picLocks noChangeAspect="1"/>
          </p:cNvPicPr>
          <p:nvPr/>
        </p:nvPicPr>
        <p:blipFill>
          <a:blip r:embed="rId1"/>
          <a:stretch>
            <a:fillRect/>
          </a:stretch>
        </p:blipFill>
        <p:spPr>
          <a:xfrm>
            <a:off x="742950" y="1355725"/>
            <a:ext cx="6347460" cy="4168775"/>
          </a:xfrm>
          <a:prstGeom prst="rect">
            <a:avLst/>
          </a:prstGeom>
        </p:spPr>
      </p:pic>
      <p:sp>
        <p:nvSpPr>
          <p:cNvPr id="2" name="Title 1"/>
          <p:cNvSpPr>
            <a:spLocks noGrp="1"/>
          </p:cNvSpPr>
          <p:nvPr>
            <p:ph type="title"/>
          </p:nvPr>
        </p:nvSpPr>
        <p:spPr>
          <a:xfrm>
            <a:off x="391160" y="243840"/>
            <a:ext cx="11576685" cy="1132840"/>
          </a:xfrm>
        </p:spPr>
        <p:txBody>
          <a:bodyPr/>
          <a:p>
            <a:pPr algn="ctr"/>
            <a:r>
              <a:rPr lang="en-US">
                <a:latin typeface="Times New Roman" panose="02020603050405020304" charset="0"/>
                <a:cs typeface="Times New Roman" panose="02020603050405020304" charset="0"/>
              </a:rPr>
              <a:t>Kirchhoff's Current Law</a:t>
            </a:r>
            <a:endParaRPr lang="en-US">
              <a:latin typeface="Times New Roman" panose="02020603050405020304" charset="0"/>
              <a:cs typeface="Times New Roman" panose="02020603050405020304" charset="0"/>
            </a:endParaRPr>
          </a:p>
        </p:txBody>
      </p:sp>
      <p:sp>
        <p:nvSpPr>
          <p:cNvPr id="4" name="Title 1"/>
          <p:cNvSpPr>
            <a:spLocks noGrp="1"/>
          </p:cNvSpPr>
          <p:nvPr/>
        </p:nvSpPr>
        <p:spPr>
          <a:xfrm>
            <a:off x="7783195" y="1376680"/>
            <a:ext cx="4184650" cy="5059045"/>
          </a:xfrm>
          <a:prstGeom prst="rect">
            <a:avLst/>
          </a:prstGeom>
          <a:noFill/>
          <a:ln w="9525">
            <a:noFill/>
          </a:ln>
        </p:spPr>
        <p:txBody>
          <a:bodyPr anchor="t"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marL="571500" indent="-571500" algn="l">
              <a:buFont typeface="Arial" panose="020B0604020202020204" pitchFamily="34" charset="0"/>
              <a:buChar char="•"/>
            </a:pPr>
            <a:r>
              <a:rPr lang="en-US" sz="2800">
                <a:solidFill>
                  <a:schemeClr val="tx1"/>
                </a:solidFill>
                <a:latin typeface="Times New Roman" panose="02020603050405020304" charset="0"/>
                <a:cs typeface="Times New Roman" panose="02020603050405020304" charset="0"/>
                <a:sym typeface="+mn-ea"/>
              </a:rPr>
              <a:t>We are going to close up to the part of the circuit we just looked at where the current went into different paths.</a:t>
            </a:r>
            <a:endParaRPr lang="en-US" sz="2800">
              <a:solidFill>
                <a:schemeClr val="tx1"/>
              </a:solidFill>
              <a:latin typeface="Times New Roman" panose="02020603050405020304" charset="0"/>
              <a:cs typeface="Times New Roman" panose="02020603050405020304" charset="0"/>
              <a:sym typeface="+mn-ea"/>
            </a:endParaRPr>
          </a:p>
          <a:p>
            <a:pPr marL="571500" indent="-571500" algn="l">
              <a:buFont typeface="Arial" panose="020B0604020202020204" pitchFamily="34" charset="0"/>
              <a:buChar char="•"/>
            </a:pPr>
            <a:r>
              <a:rPr lang="en-US" sz="2800">
                <a:solidFill>
                  <a:schemeClr val="tx1"/>
                </a:solidFill>
                <a:latin typeface="Times New Roman" panose="02020603050405020304" charset="0"/>
                <a:cs typeface="Times New Roman" panose="02020603050405020304" charset="0"/>
                <a:sym typeface="+mn-ea"/>
              </a:rPr>
              <a:t>We will be using the +/- direction of the battery</a:t>
            </a:r>
            <a:endParaRPr lang="en-US" sz="2800">
              <a:solidFill>
                <a:schemeClr val="tx1"/>
              </a:solidFill>
              <a:latin typeface="Times New Roman" panose="02020603050405020304" charset="0"/>
              <a:cs typeface="Times New Roman" panose="02020603050405020304" charset="0"/>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circuit - current 3 close up 2"/>
          <p:cNvPicPr>
            <a:picLocks noChangeAspect="1"/>
          </p:cNvPicPr>
          <p:nvPr/>
        </p:nvPicPr>
        <p:blipFill>
          <a:blip r:embed="rId1"/>
          <a:stretch>
            <a:fillRect/>
          </a:stretch>
        </p:blipFill>
        <p:spPr>
          <a:xfrm>
            <a:off x="165735" y="1888490"/>
            <a:ext cx="7850505" cy="4598670"/>
          </a:xfrm>
          <a:prstGeom prst="rect">
            <a:avLst/>
          </a:prstGeom>
        </p:spPr>
      </p:pic>
      <p:sp>
        <p:nvSpPr>
          <p:cNvPr id="2" name="Title 1"/>
          <p:cNvSpPr>
            <a:spLocks noGrp="1"/>
          </p:cNvSpPr>
          <p:nvPr>
            <p:ph type="title"/>
          </p:nvPr>
        </p:nvSpPr>
        <p:spPr>
          <a:xfrm>
            <a:off x="391160" y="243840"/>
            <a:ext cx="6664960" cy="1132840"/>
          </a:xfrm>
        </p:spPr>
        <p:txBody>
          <a:bodyPr/>
          <a:p>
            <a:pPr algn="ctr"/>
            <a:r>
              <a:rPr lang="en-US">
                <a:latin typeface="Times New Roman" panose="02020603050405020304" charset="0"/>
                <a:cs typeface="Times New Roman" panose="02020603050405020304" charset="0"/>
              </a:rPr>
              <a:t>Kirchhoff's Current Law</a:t>
            </a:r>
            <a:endParaRPr lang="en-US">
              <a:latin typeface="Times New Roman" panose="02020603050405020304" charset="0"/>
              <a:cs typeface="Times New Roman" panose="02020603050405020304" charset="0"/>
            </a:endParaRPr>
          </a:p>
        </p:txBody>
      </p:sp>
      <p:sp>
        <p:nvSpPr>
          <p:cNvPr id="4" name="Title 1"/>
          <p:cNvSpPr>
            <a:spLocks noGrp="1"/>
          </p:cNvSpPr>
          <p:nvPr/>
        </p:nvSpPr>
        <p:spPr>
          <a:xfrm>
            <a:off x="6584950" y="243840"/>
            <a:ext cx="5428615" cy="6354445"/>
          </a:xfrm>
          <a:prstGeom prst="rect">
            <a:avLst/>
          </a:prstGeom>
          <a:noFill/>
          <a:ln w="9525">
            <a:noFill/>
          </a:ln>
        </p:spPr>
        <p:txBody>
          <a:bodyPr anchor="t"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marL="571500" indent="-571500" algn="l">
              <a:buFont typeface="Arial" panose="020B0604020202020204" pitchFamily="34" charset="0"/>
              <a:buChar char="•"/>
            </a:pPr>
            <a:r>
              <a:rPr lang="en-US" sz="2800">
                <a:solidFill>
                  <a:schemeClr val="tx1"/>
                </a:solidFill>
                <a:latin typeface="Times New Roman" panose="02020603050405020304" charset="0"/>
                <a:cs typeface="Times New Roman" panose="02020603050405020304" charset="0"/>
                <a:sym typeface="+mn-ea"/>
              </a:rPr>
              <a:t>The current always goes from the positive end of the battery to the negative. This means that in the circuit we were looking at, the current was passing from the 15I end into node B and forking off into the 5I path and the 10I path</a:t>
            </a:r>
            <a:endParaRPr lang="en-US" sz="2800">
              <a:solidFill>
                <a:schemeClr val="tx1"/>
              </a:solidFill>
              <a:latin typeface="Times New Roman" panose="02020603050405020304" charset="0"/>
              <a:cs typeface="Times New Roman" panose="02020603050405020304" charset="0"/>
              <a:sym typeface="+mn-ea"/>
            </a:endParaRPr>
          </a:p>
          <a:p>
            <a:pPr marL="571500" indent="-571500" algn="l">
              <a:buFont typeface="Arial" panose="020B0604020202020204" pitchFamily="34" charset="0"/>
              <a:buChar char="•"/>
            </a:pPr>
            <a:r>
              <a:rPr lang="en-US" sz="2800">
                <a:solidFill>
                  <a:schemeClr val="tx1"/>
                </a:solidFill>
                <a:latin typeface="Times New Roman" panose="02020603050405020304" charset="0"/>
                <a:cs typeface="Times New Roman" panose="02020603050405020304" charset="0"/>
                <a:sym typeface="+mn-ea"/>
              </a:rPr>
              <a:t>For this reason, 15I will be the total (or summation) of I-ins and 5I and 10I together will be the total of the I-outs.</a:t>
            </a:r>
            <a:endParaRPr lang="en-US" sz="2800">
              <a:solidFill>
                <a:schemeClr val="tx1"/>
              </a:solidFill>
              <a:latin typeface="Times New Roman" panose="02020603050405020304" charset="0"/>
              <a:cs typeface="Times New Roman" panose="02020603050405020304" charset="0"/>
              <a:sym typeface="+mn-ea"/>
            </a:endParaRPr>
          </a:p>
          <a:p>
            <a:pPr marL="571500" indent="-571500" algn="l">
              <a:buFont typeface="Arial" panose="020B0604020202020204" pitchFamily="34" charset="0"/>
              <a:buChar char="•"/>
            </a:pPr>
            <a:r>
              <a:rPr lang="en-US" sz="2800">
                <a:solidFill>
                  <a:schemeClr val="tx1"/>
                </a:solidFill>
                <a:latin typeface="Times New Roman" panose="02020603050405020304" charset="0"/>
                <a:cs typeface="Times New Roman" panose="02020603050405020304" charset="0"/>
                <a:sym typeface="+mn-ea"/>
              </a:rPr>
              <a:t>so 15I = 10I + 5I </a:t>
            </a:r>
            <a:endParaRPr lang="en-US" sz="2800">
              <a:solidFill>
                <a:schemeClr val="tx1"/>
              </a:solidFill>
              <a:latin typeface="Times New Roman" panose="02020603050405020304" charset="0"/>
              <a:cs typeface="Times New Roman" panose="02020603050405020304" charset="0"/>
              <a:sym typeface="+mn-ea"/>
            </a:endParaRPr>
          </a:p>
          <a:p>
            <a:pPr marL="571500" indent="-571500" algn="l">
              <a:buFont typeface="Arial" panose="020B0604020202020204" pitchFamily="34" charset="0"/>
              <a:buChar char="•"/>
            </a:pPr>
            <a:r>
              <a:rPr lang="en-US" sz="2800">
                <a:solidFill>
                  <a:schemeClr val="tx1"/>
                </a:solidFill>
                <a:latin typeface="Times New Roman" panose="02020603050405020304" charset="0"/>
                <a:cs typeface="Times New Roman" panose="02020603050405020304" charset="0"/>
                <a:sym typeface="+mn-ea"/>
              </a:rPr>
              <a:t>meaning 15Iins = 15Iouts</a:t>
            </a:r>
            <a:endParaRPr lang="en-US" sz="2800">
              <a:solidFill>
                <a:schemeClr val="tx1"/>
              </a:solidFill>
              <a:latin typeface="Times New Roman" panose="02020603050405020304" charset="0"/>
              <a:cs typeface="Times New Roman" panose="02020603050405020304" charset="0"/>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circuit - current 3 close up 4"/>
          <p:cNvPicPr>
            <a:picLocks noChangeAspect="1"/>
          </p:cNvPicPr>
          <p:nvPr/>
        </p:nvPicPr>
        <p:blipFill>
          <a:blip r:embed="rId1"/>
          <a:stretch>
            <a:fillRect/>
          </a:stretch>
        </p:blipFill>
        <p:spPr>
          <a:xfrm>
            <a:off x="0" y="1376680"/>
            <a:ext cx="7671435" cy="4351655"/>
          </a:xfrm>
          <a:prstGeom prst="rect">
            <a:avLst/>
          </a:prstGeom>
        </p:spPr>
      </p:pic>
      <p:sp>
        <p:nvSpPr>
          <p:cNvPr id="2" name="Title 1"/>
          <p:cNvSpPr>
            <a:spLocks noGrp="1"/>
          </p:cNvSpPr>
          <p:nvPr>
            <p:ph type="title"/>
          </p:nvPr>
        </p:nvSpPr>
        <p:spPr>
          <a:xfrm>
            <a:off x="391160" y="243840"/>
            <a:ext cx="11421745" cy="1132840"/>
          </a:xfrm>
        </p:spPr>
        <p:txBody>
          <a:bodyPr/>
          <a:p>
            <a:pPr algn="ctr"/>
            <a:r>
              <a:rPr lang="en-US">
                <a:latin typeface="Times New Roman" panose="02020603050405020304" charset="0"/>
                <a:cs typeface="Times New Roman" panose="02020603050405020304" charset="0"/>
              </a:rPr>
              <a:t>Kirchhoff's Current Law</a:t>
            </a:r>
            <a:endParaRPr lang="en-US">
              <a:latin typeface="Times New Roman" panose="02020603050405020304" charset="0"/>
              <a:cs typeface="Times New Roman" panose="02020603050405020304" charset="0"/>
            </a:endParaRPr>
          </a:p>
        </p:txBody>
      </p:sp>
      <p:sp>
        <p:nvSpPr>
          <p:cNvPr id="4" name="Title 1"/>
          <p:cNvSpPr>
            <a:spLocks noGrp="1"/>
          </p:cNvSpPr>
          <p:nvPr/>
        </p:nvSpPr>
        <p:spPr>
          <a:xfrm>
            <a:off x="7762240" y="1376680"/>
            <a:ext cx="4251325" cy="5059045"/>
          </a:xfrm>
          <a:prstGeom prst="rect">
            <a:avLst/>
          </a:prstGeom>
          <a:noFill/>
          <a:ln w="9525">
            <a:noFill/>
          </a:ln>
        </p:spPr>
        <p:txBody>
          <a:bodyPr anchor="t"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algn="ctr">
              <a:buFont typeface="Arial" panose="020B0604020202020204" pitchFamily="34" charset="0"/>
            </a:pPr>
            <a:r>
              <a:rPr lang="en-US" sz="2800">
                <a:solidFill>
                  <a:schemeClr val="tx1"/>
                </a:solidFill>
                <a:latin typeface="Times New Roman" panose="02020603050405020304" charset="0"/>
                <a:cs typeface="Times New Roman" panose="02020603050405020304" charset="0"/>
                <a:sym typeface="+mn-ea"/>
              </a:rPr>
              <a:t>TEST WHAT YOU LEARNED:</a:t>
            </a:r>
            <a:endParaRPr lang="en-US" sz="2800">
              <a:solidFill>
                <a:schemeClr val="tx1"/>
              </a:solidFill>
              <a:latin typeface="Times New Roman" panose="02020603050405020304" charset="0"/>
              <a:cs typeface="Times New Roman" panose="02020603050405020304" charset="0"/>
              <a:sym typeface="+mn-ea"/>
            </a:endParaRPr>
          </a:p>
          <a:p>
            <a:pPr algn="ctr">
              <a:buFont typeface="Arial" panose="020B0604020202020204" pitchFamily="34" charset="0"/>
            </a:pPr>
            <a:r>
              <a:rPr lang="en-US" sz="2800">
                <a:solidFill>
                  <a:schemeClr val="tx1"/>
                </a:solidFill>
                <a:latin typeface="Times New Roman" panose="02020603050405020304" charset="0"/>
                <a:cs typeface="Times New Roman" panose="02020603050405020304" charset="0"/>
                <a:sym typeface="+mn-ea"/>
              </a:rPr>
              <a:t>QUESTION 1</a:t>
            </a:r>
            <a:endParaRPr lang="en-US" sz="2800">
              <a:solidFill>
                <a:schemeClr val="tx1"/>
              </a:solidFill>
              <a:latin typeface="Times New Roman" panose="02020603050405020304" charset="0"/>
              <a:cs typeface="Times New Roman" panose="02020603050405020304" charset="0"/>
              <a:sym typeface="+mn-ea"/>
            </a:endParaRPr>
          </a:p>
          <a:p>
            <a:pPr marL="571500" indent="-571500" algn="l">
              <a:buFont typeface="Arial" panose="020B0604020202020204" pitchFamily="34" charset="0"/>
              <a:buChar char="•"/>
            </a:pPr>
            <a:r>
              <a:rPr lang="en-US" sz="2800">
                <a:solidFill>
                  <a:schemeClr val="tx1"/>
                </a:solidFill>
                <a:latin typeface="Times New Roman" panose="02020603050405020304" charset="0"/>
                <a:cs typeface="Times New Roman" panose="02020603050405020304" charset="0"/>
                <a:sym typeface="+mn-ea"/>
              </a:rPr>
              <a:t>Which would count as ins and which would count as outs for node B? </a:t>
            </a:r>
            <a:endParaRPr lang="en-US" sz="2800">
              <a:solidFill>
                <a:schemeClr val="tx1"/>
              </a:solidFill>
              <a:latin typeface="Times New Roman" panose="02020603050405020304" charset="0"/>
              <a:cs typeface="Times New Roman" panose="02020603050405020304" charset="0"/>
              <a:sym typeface="+mn-ea"/>
            </a:endParaRPr>
          </a:p>
          <a:p>
            <a:pPr marL="571500" indent="-571500" algn="l">
              <a:buFont typeface="Arial" panose="020B0604020202020204" pitchFamily="34" charset="0"/>
              <a:buChar char="•"/>
            </a:pPr>
            <a:r>
              <a:rPr lang="en-US" sz="2800">
                <a:solidFill>
                  <a:schemeClr val="tx1"/>
                </a:solidFill>
                <a:latin typeface="Times New Roman" panose="02020603050405020304" charset="0"/>
                <a:cs typeface="Times New Roman" panose="02020603050405020304" charset="0"/>
                <a:sym typeface="+mn-ea"/>
              </a:rPr>
              <a:t>HINT: look at the battery to figure out the direction of the current.</a:t>
            </a:r>
            <a:endParaRPr lang="en-US" sz="2800">
              <a:solidFill>
                <a:schemeClr val="tx1"/>
              </a:solidFill>
              <a:latin typeface="Times New Roman" panose="02020603050405020304" charset="0"/>
              <a:cs typeface="Times New Roman" panose="02020603050405020304" charset="0"/>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91160" y="243840"/>
            <a:ext cx="11524615" cy="1132840"/>
          </a:xfrm>
        </p:spPr>
        <p:txBody>
          <a:bodyPr/>
          <a:p>
            <a:pPr algn="ctr"/>
            <a:r>
              <a:rPr lang="en-US">
                <a:latin typeface="Times New Roman" panose="02020603050405020304" charset="0"/>
                <a:cs typeface="Times New Roman" panose="02020603050405020304" charset="0"/>
              </a:rPr>
              <a:t>Kirchhoff's Current Law</a:t>
            </a:r>
            <a:endParaRPr lang="en-US">
              <a:latin typeface="Times New Roman" panose="02020603050405020304" charset="0"/>
              <a:cs typeface="Times New Roman" panose="02020603050405020304" charset="0"/>
            </a:endParaRPr>
          </a:p>
        </p:txBody>
      </p:sp>
      <p:sp>
        <p:nvSpPr>
          <p:cNvPr id="4" name="Title 1"/>
          <p:cNvSpPr>
            <a:spLocks noGrp="1"/>
          </p:cNvSpPr>
          <p:nvPr/>
        </p:nvSpPr>
        <p:spPr>
          <a:xfrm>
            <a:off x="6584950" y="1376045"/>
            <a:ext cx="5428615" cy="5059680"/>
          </a:xfrm>
          <a:prstGeom prst="rect">
            <a:avLst/>
          </a:prstGeom>
          <a:noFill/>
          <a:ln w="9525">
            <a:noFill/>
          </a:ln>
        </p:spPr>
        <p:txBody>
          <a:bodyPr anchor="t"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algn="ctr">
              <a:buFont typeface="Arial" panose="020B0604020202020204" pitchFamily="34" charset="0"/>
            </a:pPr>
            <a:r>
              <a:rPr lang="en-US" sz="2800">
                <a:solidFill>
                  <a:schemeClr val="tx1"/>
                </a:solidFill>
                <a:latin typeface="Times New Roman" panose="02020603050405020304" charset="0"/>
                <a:cs typeface="Times New Roman" panose="02020603050405020304" charset="0"/>
                <a:sym typeface="+mn-ea"/>
              </a:rPr>
              <a:t>ANSWER:</a:t>
            </a:r>
            <a:endParaRPr lang="en-US" sz="2800">
              <a:solidFill>
                <a:schemeClr val="tx1"/>
              </a:solidFill>
              <a:latin typeface="Times New Roman" panose="02020603050405020304" charset="0"/>
              <a:cs typeface="Times New Roman" panose="02020603050405020304" charset="0"/>
              <a:sym typeface="+mn-ea"/>
            </a:endParaRPr>
          </a:p>
          <a:p>
            <a:pPr algn="ctr">
              <a:buFont typeface="Arial" panose="020B0604020202020204" pitchFamily="34" charset="0"/>
            </a:pPr>
            <a:r>
              <a:rPr lang="en-US" sz="2800">
                <a:solidFill>
                  <a:schemeClr val="tx1"/>
                </a:solidFill>
                <a:latin typeface="Times New Roman" panose="02020603050405020304" charset="0"/>
                <a:cs typeface="Times New Roman" panose="02020603050405020304" charset="0"/>
                <a:sym typeface="+mn-ea"/>
              </a:rPr>
              <a:t>QUESTION 1</a:t>
            </a:r>
            <a:endParaRPr lang="en-US" sz="2800">
              <a:solidFill>
                <a:schemeClr val="tx1"/>
              </a:solidFill>
              <a:latin typeface="Times New Roman" panose="02020603050405020304" charset="0"/>
              <a:cs typeface="Times New Roman" panose="02020603050405020304" charset="0"/>
              <a:sym typeface="+mn-ea"/>
            </a:endParaRPr>
          </a:p>
          <a:p>
            <a:pPr algn="ctr">
              <a:buFont typeface="Arial" panose="020B0604020202020204" pitchFamily="34" charset="0"/>
            </a:pPr>
            <a:endParaRPr lang="en-US" sz="2800">
              <a:solidFill>
                <a:schemeClr val="tx1"/>
              </a:solidFill>
              <a:latin typeface="Times New Roman" panose="02020603050405020304" charset="0"/>
              <a:cs typeface="Times New Roman" panose="02020603050405020304" charset="0"/>
              <a:sym typeface="+mn-ea"/>
            </a:endParaRPr>
          </a:p>
          <a:p>
            <a:pPr marL="571500" indent="-571500" algn="l">
              <a:buFont typeface="Arial" panose="020B0604020202020204" pitchFamily="34" charset="0"/>
              <a:buChar char="•"/>
            </a:pPr>
            <a:r>
              <a:rPr lang="en-US" sz="2800">
                <a:solidFill>
                  <a:schemeClr val="tx1"/>
                </a:solidFill>
                <a:latin typeface="Times New Roman" panose="02020603050405020304" charset="0"/>
                <a:cs typeface="Times New Roman" panose="02020603050405020304" charset="0"/>
                <a:sym typeface="+mn-ea"/>
              </a:rPr>
              <a:t>Since the lower part of the battery is the +, that means that the current would first pass through resistor R2, to get to node B.</a:t>
            </a:r>
            <a:endParaRPr lang="en-US" sz="2800">
              <a:solidFill>
                <a:schemeClr val="tx1"/>
              </a:solidFill>
              <a:latin typeface="Times New Roman" panose="02020603050405020304" charset="0"/>
              <a:cs typeface="Times New Roman" panose="02020603050405020304" charset="0"/>
              <a:sym typeface="+mn-ea"/>
            </a:endParaRPr>
          </a:p>
          <a:p>
            <a:pPr marL="571500" indent="-571500" algn="l">
              <a:buFont typeface="Arial" panose="020B0604020202020204" pitchFamily="34" charset="0"/>
              <a:buChar char="•"/>
            </a:pPr>
            <a:r>
              <a:rPr lang="en-US" sz="2800">
                <a:solidFill>
                  <a:schemeClr val="tx1"/>
                </a:solidFill>
                <a:latin typeface="Times New Roman" panose="02020603050405020304" charset="0"/>
                <a:cs typeface="Times New Roman" panose="02020603050405020304" charset="0"/>
                <a:sym typeface="+mn-ea"/>
              </a:rPr>
              <a:t>This means that for node B, the red 40 amps and blue 10 amps are the I-ins and the unknown purple amps are the I-outs.</a:t>
            </a:r>
            <a:endParaRPr lang="en-US" sz="2800">
              <a:solidFill>
                <a:schemeClr val="tx1"/>
              </a:solidFill>
              <a:latin typeface="Times New Roman" panose="02020603050405020304" charset="0"/>
              <a:cs typeface="Times New Roman" panose="02020603050405020304" charset="0"/>
              <a:sym typeface="+mn-ea"/>
            </a:endParaRPr>
          </a:p>
        </p:txBody>
      </p:sp>
      <p:pic>
        <p:nvPicPr>
          <p:cNvPr id="3" name="Picture 2" descr="circuit - current 3 close up 5"/>
          <p:cNvPicPr>
            <a:picLocks noChangeAspect="1"/>
          </p:cNvPicPr>
          <p:nvPr/>
        </p:nvPicPr>
        <p:blipFill>
          <a:blip r:embed="rId1"/>
          <a:stretch>
            <a:fillRect/>
          </a:stretch>
        </p:blipFill>
        <p:spPr>
          <a:xfrm>
            <a:off x="511175" y="1798955"/>
            <a:ext cx="6219190" cy="352742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circuit - current 3 close up 4"/>
          <p:cNvPicPr>
            <a:picLocks noChangeAspect="1"/>
          </p:cNvPicPr>
          <p:nvPr/>
        </p:nvPicPr>
        <p:blipFill>
          <a:blip r:embed="rId1"/>
          <a:stretch>
            <a:fillRect/>
          </a:stretch>
        </p:blipFill>
        <p:spPr>
          <a:xfrm>
            <a:off x="0" y="1376680"/>
            <a:ext cx="6584950" cy="3993515"/>
          </a:xfrm>
          <a:prstGeom prst="rect">
            <a:avLst/>
          </a:prstGeom>
        </p:spPr>
      </p:pic>
      <p:sp>
        <p:nvSpPr>
          <p:cNvPr id="2" name="Title 1"/>
          <p:cNvSpPr>
            <a:spLocks noGrp="1"/>
          </p:cNvSpPr>
          <p:nvPr>
            <p:ph type="title"/>
          </p:nvPr>
        </p:nvSpPr>
        <p:spPr>
          <a:xfrm>
            <a:off x="391160" y="243840"/>
            <a:ext cx="11501755" cy="1132840"/>
          </a:xfrm>
        </p:spPr>
        <p:txBody>
          <a:bodyPr/>
          <a:p>
            <a:pPr algn="ctr"/>
            <a:r>
              <a:rPr lang="en-US">
                <a:latin typeface="Times New Roman" panose="02020603050405020304" charset="0"/>
                <a:cs typeface="Times New Roman" panose="02020603050405020304" charset="0"/>
              </a:rPr>
              <a:t>Kirchhoff's Current Law</a:t>
            </a:r>
            <a:endParaRPr lang="en-US">
              <a:latin typeface="Times New Roman" panose="02020603050405020304" charset="0"/>
              <a:cs typeface="Times New Roman" panose="02020603050405020304" charset="0"/>
            </a:endParaRPr>
          </a:p>
        </p:txBody>
      </p:sp>
      <p:sp>
        <p:nvSpPr>
          <p:cNvPr id="4" name="Title 1"/>
          <p:cNvSpPr>
            <a:spLocks noGrp="1"/>
          </p:cNvSpPr>
          <p:nvPr/>
        </p:nvSpPr>
        <p:spPr>
          <a:xfrm>
            <a:off x="6584950" y="1376045"/>
            <a:ext cx="5428615" cy="5059680"/>
          </a:xfrm>
          <a:prstGeom prst="rect">
            <a:avLst/>
          </a:prstGeom>
          <a:noFill/>
          <a:ln w="9525">
            <a:noFill/>
          </a:ln>
        </p:spPr>
        <p:txBody>
          <a:bodyPr anchor="t"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algn="ctr">
              <a:buFont typeface="Arial" panose="020B0604020202020204" pitchFamily="34" charset="0"/>
            </a:pPr>
            <a:r>
              <a:rPr lang="en-US" sz="2800">
                <a:solidFill>
                  <a:schemeClr val="tx1"/>
                </a:solidFill>
                <a:latin typeface="Times New Roman" panose="02020603050405020304" charset="0"/>
                <a:cs typeface="Times New Roman" panose="02020603050405020304" charset="0"/>
                <a:sym typeface="+mn-ea"/>
              </a:rPr>
              <a:t>TEST WHAT YOU LEARNED:</a:t>
            </a:r>
            <a:endParaRPr lang="en-US" sz="2800">
              <a:solidFill>
                <a:schemeClr val="tx1"/>
              </a:solidFill>
              <a:latin typeface="Times New Roman" panose="02020603050405020304" charset="0"/>
              <a:cs typeface="Times New Roman" panose="02020603050405020304" charset="0"/>
              <a:sym typeface="+mn-ea"/>
            </a:endParaRPr>
          </a:p>
          <a:p>
            <a:pPr algn="ctr">
              <a:buFont typeface="Arial" panose="020B0604020202020204" pitchFamily="34" charset="0"/>
            </a:pPr>
            <a:r>
              <a:rPr lang="en-US" sz="2800">
                <a:solidFill>
                  <a:schemeClr val="tx1"/>
                </a:solidFill>
                <a:latin typeface="Times New Roman" panose="02020603050405020304" charset="0"/>
                <a:cs typeface="Times New Roman" panose="02020603050405020304" charset="0"/>
                <a:sym typeface="+mn-ea"/>
              </a:rPr>
              <a:t>QUESTION 2</a:t>
            </a:r>
            <a:endParaRPr lang="en-US" sz="2800">
              <a:solidFill>
                <a:schemeClr val="tx1"/>
              </a:solidFill>
              <a:latin typeface="Times New Roman" panose="02020603050405020304" charset="0"/>
              <a:cs typeface="Times New Roman" panose="02020603050405020304" charset="0"/>
              <a:sym typeface="+mn-ea"/>
            </a:endParaRPr>
          </a:p>
          <a:p>
            <a:pPr algn="ctr">
              <a:buFont typeface="Arial" panose="020B0604020202020204" pitchFamily="34" charset="0"/>
            </a:pPr>
            <a:endParaRPr lang="en-US" sz="2800">
              <a:solidFill>
                <a:schemeClr val="tx1"/>
              </a:solidFill>
              <a:latin typeface="Times New Roman" panose="02020603050405020304" charset="0"/>
              <a:cs typeface="Times New Roman" panose="02020603050405020304" charset="0"/>
              <a:sym typeface="+mn-ea"/>
            </a:endParaRPr>
          </a:p>
          <a:p>
            <a:pPr marL="571500" indent="-571500" algn="l">
              <a:buFont typeface="Arial" panose="020B0604020202020204" pitchFamily="34" charset="0"/>
              <a:buChar char="•"/>
            </a:pPr>
            <a:r>
              <a:rPr lang="en-US" sz="2800">
                <a:solidFill>
                  <a:schemeClr val="tx1"/>
                </a:solidFill>
                <a:latin typeface="Times New Roman" panose="02020603050405020304" charset="0"/>
                <a:cs typeface="Times New Roman" panose="02020603050405020304" charset="0"/>
                <a:sym typeface="+mn-ea"/>
              </a:rPr>
              <a:t>Now that we know that the 40I and 10I are the I-ins and the unknown purple I is the I-out, what is the amperage for the purple current?</a:t>
            </a:r>
            <a:endParaRPr lang="en-US" sz="2800">
              <a:solidFill>
                <a:schemeClr val="tx1"/>
              </a:solidFill>
              <a:latin typeface="Times New Roman" panose="02020603050405020304" charset="0"/>
              <a:cs typeface="Times New Roman" panose="02020603050405020304" charset="0"/>
              <a:sym typeface="+mn-ea"/>
            </a:endParaRPr>
          </a:p>
          <a:p>
            <a:pPr marL="571500" indent="-571500" algn="l">
              <a:buFont typeface="Arial" panose="020B0604020202020204" pitchFamily="34" charset="0"/>
              <a:buChar char="•"/>
            </a:pPr>
            <a:r>
              <a:rPr lang="en-US" sz="2800">
                <a:solidFill>
                  <a:schemeClr val="tx1"/>
                </a:solidFill>
                <a:latin typeface="Times New Roman" panose="02020603050405020304" charset="0"/>
                <a:cs typeface="Times New Roman" panose="02020603050405020304" charset="0"/>
                <a:sym typeface="+mn-ea"/>
              </a:rPr>
              <a:t>Reminder: </a:t>
            </a:r>
            <a:r>
              <a:rPr lang="en-US" sz="2800">
                <a:solidFill>
                  <a:schemeClr val="tx1"/>
                </a:solidFill>
                <a:latin typeface="Times New Roman" panose="02020603050405020304" charset="0"/>
                <a:cs typeface="Times New Roman" panose="02020603050405020304" charset="0"/>
                <a:sym typeface="+mn-ea"/>
              </a:rPr>
              <a:t>ΣIin</a:t>
            </a:r>
            <a:r>
              <a:rPr lang="en-US" sz="2800">
                <a:solidFill>
                  <a:schemeClr val="tx1"/>
                </a:solidFill>
                <a:latin typeface="Times New Roman" panose="02020603050405020304" charset="0"/>
                <a:cs typeface="Times New Roman" panose="02020603050405020304" charset="0"/>
                <a:sym typeface="+mn-ea"/>
              </a:rPr>
              <a:t> = ΣIout</a:t>
            </a:r>
            <a:endParaRPr lang="en-US" sz="2800">
              <a:solidFill>
                <a:schemeClr val="tx1"/>
              </a:solidFill>
              <a:latin typeface="Times New Roman" panose="02020603050405020304" charset="0"/>
              <a:cs typeface="Times New Roman" panose="02020603050405020304" charset="0"/>
              <a:sym typeface="+mn-ea"/>
            </a:endParaRPr>
          </a:p>
          <a:p>
            <a:pPr marL="571500" indent="-571500" algn="l">
              <a:buFont typeface="Arial" panose="020B0604020202020204" pitchFamily="34" charset="0"/>
              <a:buChar char="•"/>
            </a:pPr>
            <a:endParaRPr lang="en-US" sz="2800">
              <a:solidFill>
                <a:schemeClr val="tx1"/>
              </a:solidFill>
              <a:latin typeface="Times New Roman" panose="02020603050405020304" charset="0"/>
              <a:cs typeface="Times New Roman" panose="02020603050405020304" charset="0"/>
              <a:sym typeface="+mn-ea"/>
            </a:endParaRPr>
          </a:p>
          <a:p>
            <a:pPr marL="571500" indent="-571500" algn="l">
              <a:buFont typeface="Arial" panose="020B0604020202020204" pitchFamily="34" charset="0"/>
              <a:buChar char="•"/>
            </a:pPr>
            <a:endParaRPr lang="en-US" sz="2800">
              <a:solidFill>
                <a:schemeClr val="tx1"/>
              </a:solidFill>
              <a:latin typeface="Times New Roman" panose="02020603050405020304" charset="0"/>
              <a:cs typeface="Times New Roman" panose="02020603050405020304" charset="0"/>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circuit - current 3 close up 4"/>
          <p:cNvPicPr>
            <a:picLocks noChangeAspect="1"/>
          </p:cNvPicPr>
          <p:nvPr/>
        </p:nvPicPr>
        <p:blipFill>
          <a:blip r:embed="rId1"/>
          <a:stretch>
            <a:fillRect/>
          </a:stretch>
        </p:blipFill>
        <p:spPr>
          <a:xfrm>
            <a:off x="0" y="1376680"/>
            <a:ext cx="6584950" cy="3993515"/>
          </a:xfrm>
          <a:prstGeom prst="rect">
            <a:avLst/>
          </a:prstGeom>
        </p:spPr>
      </p:pic>
      <p:sp>
        <p:nvSpPr>
          <p:cNvPr id="2" name="Title 1"/>
          <p:cNvSpPr>
            <a:spLocks noGrp="1"/>
          </p:cNvSpPr>
          <p:nvPr>
            <p:ph type="title"/>
          </p:nvPr>
        </p:nvSpPr>
        <p:spPr>
          <a:xfrm>
            <a:off x="391160" y="243840"/>
            <a:ext cx="11490960" cy="1132840"/>
          </a:xfrm>
        </p:spPr>
        <p:txBody>
          <a:bodyPr/>
          <a:p>
            <a:pPr algn="ctr"/>
            <a:r>
              <a:rPr lang="en-US">
                <a:latin typeface="Times New Roman" panose="02020603050405020304" charset="0"/>
                <a:cs typeface="Times New Roman" panose="02020603050405020304" charset="0"/>
              </a:rPr>
              <a:t>Kirchhoff's Current Law</a:t>
            </a:r>
            <a:endParaRPr lang="en-US">
              <a:latin typeface="Times New Roman" panose="02020603050405020304" charset="0"/>
              <a:cs typeface="Times New Roman" panose="02020603050405020304" charset="0"/>
            </a:endParaRPr>
          </a:p>
        </p:txBody>
      </p:sp>
      <p:sp>
        <p:nvSpPr>
          <p:cNvPr id="4" name="Title 1"/>
          <p:cNvSpPr>
            <a:spLocks noGrp="1"/>
          </p:cNvSpPr>
          <p:nvPr/>
        </p:nvSpPr>
        <p:spPr>
          <a:xfrm>
            <a:off x="6584950" y="1376680"/>
            <a:ext cx="5428615" cy="5059045"/>
          </a:xfrm>
          <a:prstGeom prst="rect">
            <a:avLst/>
          </a:prstGeom>
          <a:noFill/>
          <a:ln w="9525">
            <a:noFill/>
          </a:ln>
        </p:spPr>
        <p:txBody>
          <a:bodyPr anchor="t"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algn="ctr">
              <a:buFont typeface="Arial" panose="020B0604020202020204" pitchFamily="34" charset="0"/>
            </a:pPr>
            <a:r>
              <a:rPr lang="en-US" sz="3200">
                <a:solidFill>
                  <a:schemeClr val="tx1"/>
                </a:solidFill>
                <a:latin typeface="Times New Roman" panose="02020603050405020304" charset="0"/>
                <a:cs typeface="Times New Roman" panose="02020603050405020304" charset="0"/>
                <a:sym typeface="+mn-ea"/>
              </a:rPr>
              <a:t>ANSWER:</a:t>
            </a:r>
            <a:endParaRPr lang="en-US" sz="3200">
              <a:solidFill>
                <a:schemeClr val="tx1"/>
              </a:solidFill>
              <a:latin typeface="Times New Roman" panose="02020603050405020304" charset="0"/>
              <a:cs typeface="Times New Roman" panose="02020603050405020304" charset="0"/>
              <a:sym typeface="+mn-ea"/>
            </a:endParaRPr>
          </a:p>
          <a:p>
            <a:pPr algn="ctr">
              <a:buFont typeface="Arial" panose="020B0604020202020204" pitchFamily="34" charset="0"/>
            </a:pPr>
            <a:r>
              <a:rPr lang="en-US" sz="3200">
                <a:solidFill>
                  <a:schemeClr val="tx1"/>
                </a:solidFill>
                <a:latin typeface="Times New Roman" panose="02020603050405020304" charset="0"/>
                <a:cs typeface="Times New Roman" panose="02020603050405020304" charset="0"/>
                <a:sym typeface="+mn-ea"/>
              </a:rPr>
              <a:t>QUESTION 2</a:t>
            </a:r>
            <a:endParaRPr lang="en-US" sz="3200">
              <a:solidFill>
                <a:schemeClr val="tx1"/>
              </a:solidFill>
              <a:latin typeface="Times New Roman" panose="02020603050405020304" charset="0"/>
              <a:cs typeface="Times New Roman" panose="02020603050405020304" charset="0"/>
              <a:sym typeface="+mn-ea"/>
            </a:endParaRPr>
          </a:p>
          <a:p>
            <a:pPr algn="ctr">
              <a:buFont typeface="Arial" panose="020B0604020202020204" pitchFamily="34" charset="0"/>
            </a:pPr>
            <a:endParaRPr lang="en-US" sz="3200">
              <a:solidFill>
                <a:schemeClr val="tx1"/>
              </a:solidFill>
              <a:latin typeface="Times New Roman" panose="02020603050405020304" charset="0"/>
              <a:cs typeface="Times New Roman" panose="02020603050405020304" charset="0"/>
              <a:sym typeface="+mn-ea"/>
            </a:endParaRPr>
          </a:p>
          <a:p>
            <a:pPr marL="571500" indent="-571500" algn="l">
              <a:buFont typeface="Arial" panose="020B0604020202020204" pitchFamily="34" charset="0"/>
              <a:buChar char="•"/>
            </a:pPr>
            <a:r>
              <a:rPr lang="en-US" sz="3200">
                <a:solidFill>
                  <a:schemeClr val="tx1"/>
                </a:solidFill>
                <a:latin typeface="Times New Roman" panose="02020603050405020304" charset="0"/>
                <a:cs typeface="Times New Roman" panose="02020603050405020304" charset="0"/>
                <a:sym typeface="+mn-ea"/>
              </a:rPr>
              <a:t>To get the answer we need to use ΣIin = ΣIout</a:t>
            </a:r>
            <a:endParaRPr lang="en-US" sz="3200">
              <a:solidFill>
                <a:schemeClr val="tx1"/>
              </a:solidFill>
              <a:latin typeface="Times New Roman" panose="02020603050405020304" charset="0"/>
              <a:cs typeface="Times New Roman" panose="02020603050405020304" charset="0"/>
              <a:sym typeface="+mn-ea"/>
            </a:endParaRPr>
          </a:p>
          <a:p>
            <a:pPr marL="571500" indent="-571500" algn="l">
              <a:buFont typeface="Arial" panose="020B0604020202020204" pitchFamily="34" charset="0"/>
              <a:buChar char="•"/>
            </a:pPr>
            <a:r>
              <a:rPr lang="en-US" sz="3200">
                <a:solidFill>
                  <a:schemeClr val="tx1"/>
                </a:solidFill>
                <a:latin typeface="Times New Roman" panose="02020603050405020304" charset="0"/>
                <a:cs typeface="Times New Roman" panose="02020603050405020304" charset="0"/>
                <a:sym typeface="+mn-ea"/>
              </a:rPr>
              <a:t>That means 10I + 40I = ?I</a:t>
            </a:r>
            <a:endParaRPr lang="en-US" sz="3200">
              <a:solidFill>
                <a:schemeClr val="tx1"/>
              </a:solidFill>
              <a:latin typeface="Times New Roman" panose="02020603050405020304" charset="0"/>
              <a:cs typeface="Times New Roman" panose="02020603050405020304" charset="0"/>
              <a:sym typeface="+mn-ea"/>
            </a:endParaRPr>
          </a:p>
          <a:p>
            <a:pPr marL="571500" indent="-571500" algn="l">
              <a:buFont typeface="Arial" panose="020B0604020202020204" pitchFamily="34" charset="0"/>
              <a:buChar char="•"/>
            </a:pPr>
            <a:r>
              <a:rPr lang="en-US" sz="3200">
                <a:solidFill>
                  <a:schemeClr val="tx1"/>
                </a:solidFill>
                <a:latin typeface="Times New Roman" panose="02020603050405020304" charset="0"/>
                <a:cs typeface="Times New Roman" panose="02020603050405020304" charset="0"/>
                <a:sym typeface="+mn-ea"/>
              </a:rPr>
              <a:t>So the purple portion of the current is then 50 amps or 50I</a:t>
            </a:r>
            <a:endParaRPr lang="en-US" sz="3200">
              <a:solidFill>
                <a:schemeClr val="tx1"/>
              </a:solidFill>
              <a:latin typeface="Times New Roman" panose="02020603050405020304" charset="0"/>
              <a:cs typeface="Times New Roman" panose="02020603050405020304" charset="0"/>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3840"/>
            <a:ext cx="10749280" cy="4872355"/>
          </a:xfrm>
        </p:spPr>
        <p:txBody>
          <a:bodyPr/>
          <a:p>
            <a:pPr algn="ctr"/>
            <a:r>
              <a:rPr lang="en-US">
                <a:latin typeface="Times New Roman" panose="02020603050405020304" charset="0"/>
                <a:cs typeface="Times New Roman" panose="02020603050405020304" charset="0"/>
                <a:sym typeface="+mn-ea"/>
              </a:rPr>
              <a:t>Kirchhoff's Voltage Law</a:t>
            </a:r>
            <a:endParaRPr lang="en-US">
              <a:latin typeface="Times New Roman" panose="02020603050405020304" charset="0"/>
              <a:cs typeface="Times New Roman" panose="0202060305040502030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3840"/>
            <a:ext cx="5621655" cy="1132840"/>
          </a:xfrm>
        </p:spPr>
        <p:txBody>
          <a:bodyPr/>
          <a:p>
            <a:pPr algn="ctr"/>
            <a:r>
              <a:rPr lang="en-US" sz="4000">
                <a:latin typeface="Times New Roman" panose="02020603050405020304" charset="0"/>
                <a:cs typeface="Times New Roman" panose="02020603050405020304" charset="0"/>
              </a:rPr>
              <a:t>Kirchhoff's Voltage Law</a:t>
            </a:r>
            <a:endParaRPr lang="en-US" sz="4000">
              <a:latin typeface="Times New Roman" panose="02020603050405020304" charset="0"/>
              <a:cs typeface="Times New Roman" panose="02020603050405020304" charset="0"/>
            </a:endParaRPr>
          </a:p>
        </p:txBody>
      </p:sp>
      <p:sp>
        <p:nvSpPr>
          <p:cNvPr id="4" name="Title 1"/>
          <p:cNvSpPr>
            <a:spLocks noGrp="1"/>
          </p:cNvSpPr>
          <p:nvPr/>
        </p:nvSpPr>
        <p:spPr>
          <a:xfrm>
            <a:off x="8282940" y="817880"/>
            <a:ext cx="3803650" cy="5967730"/>
          </a:xfrm>
          <a:prstGeom prst="rect">
            <a:avLst/>
          </a:prstGeom>
          <a:noFill/>
          <a:ln w="9525">
            <a:noFill/>
          </a:ln>
        </p:spPr>
        <p:txBody>
          <a:bodyPr anchor="t"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marL="342900" indent="-342900" algn="l">
              <a:buFont typeface="Arial" panose="020B0604020202020204" pitchFamily="34" charset="0"/>
              <a:buChar char="•"/>
            </a:pPr>
            <a:r>
              <a:rPr lang="en-US" sz="2400">
                <a:solidFill>
                  <a:schemeClr val="tx1"/>
                </a:solidFill>
                <a:latin typeface="Times New Roman" panose="02020603050405020304" charset="0"/>
                <a:cs typeface="Times New Roman" panose="02020603050405020304" charset="0"/>
                <a:sym typeface="+mn-ea"/>
              </a:rPr>
              <a:t>Kirchhoff’s voltage law states that the sum of the voltage differences around any closed loop in a circuit must be zero. </a:t>
            </a:r>
            <a:endParaRPr lang="en-US" sz="2400">
              <a:solidFill>
                <a:schemeClr val="tx1"/>
              </a:solidFill>
              <a:latin typeface="Times New Roman" panose="02020603050405020304" charset="0"/>
              <a:cs typeface="Times New Roman" panose="02020603050405020304" charset="0"/>
              <a:sym typeface="+mn-ea"/>
            </a:endParaRPr>
          </a:p>
          <a:p>
            <a:pPr marL="342900" indent="-342900" algn="l">
              <a:buFont typeface="Arial" panose="020B0604020202020204" pitchFamily="34" charset="0"/>
              <a:buChar char="•"/>
            </a:pPr>
            <a:r>
              <a:rPr lang="en-US" sz="2400">
                <a:solidFill>
                  <a:schemeClr val="tx1"/>
                </a:solidFill>
                <a:latin typeface="Times New Roman" panose="02020603050405020304" charset="0"/>
                <a:cs typeface="Times New Roman" panose="02020603050405020304" charset="0"/>
                <a:sym typeface="+mn-ea"/>
              </a:rPr>
              <a:t>In the example to the left, the 12 volts supplied by the battery is decreased by the two resistors until the voltage is 0. The last step of the path is crossing through the battery where it increases by 12 volts and starts over again.</a:t>
            </a:r>
            <a:endParaRPr lang="en-US" sz="2400">
              <a:solidFill>
                <a:schemeClr val="tx1"/>
              </a:solidFill>
              <a:latin typeface="Times New Roman" panose="02020603050405020304" charset="0"/>
              <a:cs typeface="Times New Roman" panose="02020603050405020304" charset="0"/>
              <a:sym typeface="+mn-ea"/>
            </a:endParaRPr>
          </a:p>
        </p:txBody>
      </p:sp>
      <p:pic>
        <p:nvPicPr>
          <p:cNvPr id="3" name="Picture 2" descr="circuit _ kirchoffs law _ 1a"/>
          <p:cNvPicPr>
            <a:picLocks noChangeAspect="1"/>
          </p:cNvPicPr>
          <p:nvPr/>
        </p:nvPicPr>
        <p:blipFill>
          <a:blip r:embed="rId1"/>
          <a:stretch>
            <a:fillRect/>
          </a:stretch>
        </p:blipFill>
        <p:spPr>
          <a:xfrm>
            <a:off x="645160" y="1600835"/>
            <a:ext cx="6222365" cy="447675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kirchoffs voltage law _ circuit _ 1b"/>
          <p:cNvPicPr>
            <a:picLocks noChangeAspect="1"/>
          </p:cNvPicPr>
          <p:nvPr/>
        </p:nvPicPr>
        <p:blipFill>
          <a:blip r:embed="rId1"/>
          <a:stretch>
            <a:fillRect/>
          </a:stretch>
        </p:blipFill>
        <p:spPr>
          <a:xfrm>
            <a:off x="331470" y="1605915"/>
            <a:ext cx="7071995" cy="5024120"/>
          </a:xfrm>
          <a:prstGeom prst="rect">
            <a:avLst/>
          </a:prstGeom>
        </p:spPr>
      </p:pic>
      <p:sp>
        <p:nvSpPr>
          <p:cNvPr id="2" name="Title 1"/>
          <p:cNvSpPr>
            <a:spLocks noGrp="1"/>
          </p:cNvSpPr>
          <p:nvPr>
            <p:ph type="title"/>
          </p:nvPr>
        </p:nvSpPr>
        <p:spPr>
          <a:xfrm>
            <a:off x="609600" y="436880"/>
            <a:ext cx="5708650" cy="885825"/>
          </a:xfrm>
        </p:spPr>
        <p:txBody>
          <a:bodyPr/>
          <a:p>
            <a:pPr algn="ctr"/>
            <a:r>
              <a:rPr lang="en-US" sz="3600">
                <a:latin typeface="Times New Roman" panose="02020603050405020304" charset="0"/>
                <a:cs typeface="Times New Roman" panose="02020603050405020304" charset="0"/>
              </a:rPr>
              <a:t>Kirchhoff's Voltage Law</a:t>
            </a:r>
            <a:endParaRPr lang="en-US" sz="3600">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7301865" y="306705"/>
            <a:ext cx="4831715" cy="6431280"/>
          </a:xfrm>
        </p:spPr>
        <p:txBody>
          <a:bodyPr/>
          <a:p>
            <a:r>
              <a:rPr lang="en-US" sz="2400">
                <a:latin typeface="Times New Roman" panose="02020603050405020304" charset="0"/>
                <a:cs typeface="Times New Roman" panose="02020603050405020304" charset="0"/>
              </a:rPr>
              <a:t>Another way to think of Kirchhoff’s voltage law is that the voltage being supplied to a circuit by either one or multiple power sources, needs to equal the amount of voltage that is being stopped by resistors (or other circuit elements) on a single path.</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In the same example we used in earlier slides, as you pass from the positive end of the battery through point A and eventually end back at the negative end of the battery, the voltage will be 0 by the end, until it passes through the battery again and returns to 12. </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circuit _ kirchoffs law _ 1b"/>
          <p:cNvPicPr>
            <a:picLocks noChangeAspect="1"/>
          </p:cNvPicPr>
          <p:nvPr/>
        </p:nvPicPr>
        <p:blipFill>
          <a:blip r:embed="rId1"/>
          <a:stretch>
            <a:fillRect/>
          </a:stretch>
        </p:blipFill>
        <p:spPr>
          <a:xfrm>
            <a:off x="8965565" y="4478655"/>
            <a:ext cx="3121025" cy="2245995"/>
          </a:xfrm>
          <a:prstGeom prst="rect">
            <a:avLst/>
          </a:prstGeom>
        </p:spPr>
      </p:pic>
      <p:pic>
        <p:nvPicPr>
          <p:cNvPr id="6" name="Picture 5" descr="circuit _ kirchoffs law _ 1c"/>
          <p:cNvPicPr>
            <a:picLocks noChangeAspect="1"/>
          </p:cNvPicPr>
          <p:nvPr/>
        </p:nvPicPr>
        <p:blipFill>
          <a:blip r:embed="rId2"/>
          <a:stretch>
            <a:fillRect/>
          </a:stretch>
        </p:blipFill>
        <p:spPr>
          <a:xfrm>
            <a:off x="256540" y="728345"/>
            <a:ext cx="6299200" cy="4531995"/>
          </a:xfrm>
          <a:prstGeom prst="rect">
            <a:avLst/>
          </a:prstGeom>
        </p:spPr>
      </p:pic>
      <p:sp>
        <p:nvSpPr>
          <p:cNvPr id="2" name="Title 1"/>
          <p:cNvSpPr>
            <a:spLocks noGrp="1"/>
          </p:cNvSpPr>
          <p:nvPr>
            <p:ph type="title"/>
          </p:nvPr>
        </p:nvSpPr>
        <p:spPr>
          <a:xfrm>
            <a:off x="0" y="635"/>
            <a:ext cx="5322570" cy="727710"/>
          </a:xfrm>
        </p:spPr>
        <p:txBody>
          <a:bodyPr anchor="t" anchorCtr="0"/>
          <a:p>
            <a:pPr algn="l"/>
            <a:r>
              <a:rPr lang="en-US" sz="4000">
                <a:latin typeface="Times New Roman" panose="02020603050405020304" charset="0"/>
                <a:cs typeface="Times New Roman" panose="02020603050405020304" charset="0"/>
              </a:rPr>
              <a:t>Kirchhoff's Voltage Law</a:t>
            </a:r>
            <a:endParaRPr lang="en-US" sz="4000">
              <a:latin typeface="Times New Roman" panose="02020603050405020304" charset="0"/>
              <a:cs typeface="Times New Roman" panose="02020603050405020304" charset="0"/>
            </a:endParaRPr>
          </a:p>
        </p:txBody>
      </p:sp>
      <p:sp>
        <p:nvSpPr>
          <p:cNvPr id="4" name="Title 1"/>
          <p:cNvSpPr>
            <a:spLocks noGrp="1"/>
          </p:cNvSpPr>
          <p:nvPr/>
        </p:nvSpPr>
        <p:spPr>
          <a:xfrm>
            <a:off x="6379845" y="160020"/>
            <a:ext cx="5706745" cy="6625590"/>
          </a:xfrm>
          <a:prstGeom prst="rect">
            <a:avLst/>
          </a:prstGeom>
          <a:noFill/>
          <a:ln w="9525">
            <a:noFill/>
          </a:ln>
        </p:spPr>
        <p:txBody>
          <a:bodyPr anchor="t"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marL="342900" indent="-342900" algn="l">
              <a:buFont typeface="Arial" panose="020B0604020202020204" pitchFamily="34" charset="0"/>
              <a:buChar char="•"/>
            </a:pPr>
            <a:r>
              <a:rPr lang="en-US" sz="2400">
                <a:solidFill>
                  <a:schemeClr val="tx1"/>
                </a:solidFill>
                <a:latin typeface="Times New Roman" panose="02020603050405020304" charset="0"/>
                <a:cs typeface="Times New Roman" panose="02020603050405020304" charset="0"/>
                <a:sym typeface="+mn-ea"/>
              </a:rPr>
              <a:t>If there was a voltage we didn’t know in a circuit. We could use Kirchhoff’s voltage law to find the value of that voltage.</a:t>
            </a:r>
            <a:endParaRPr lang="en-US" sz="2400">
              <a:solidFill>
                <a:schemeClr val="tx1"/>
              </a:solidFill>
              <a:latin typeface="Times New Roman" panose="02020603050405020304" charset="0"/>
              <a:cs typeface="Times New Roman" panose="02020603050405020304" charset="0"/>
              <a:sym typeface="+mn-ea"/>
            </a:endParaRPr>
          </a:p>
          <a:p>
            <a:pPr marL="342900" indent="-342900" algn="l">
              <a:buFont typeface="Arial" panose="020B0604020202020204" pitchFamily="34" charset="0"/>
              <a:buChar char="•"/>
            </a:pPr>
            <a:r>
              <a:rPr lang="en-US" sz="2400">
                <a:solidFill>
                  <a:schemeClr val="tx1"/>
                </a:solidFill>
                <a:latin typeface="Times New Roman" panose="02020603050405020304" charset="0"/>
                <a:cs typeface="Times New Roman" panose="02020603050405020304" charset="0"/>
                <a:sym typeface="+mn-ea"/>
              </a:rPr>
              <a:t>In the example to the left, we see how the voltages can be moved from one side to another to isolate one unknown voltage.</a:t>
            </a:r>
            <a:endParaRPr lang="en-US" sz="2400">
              <a:solidFill>
                <a:schemeClr val="tx1"/>
              </a:solidFill>
              <a:latin typeface="Times New Roman" panose="02020603050405020304" charset="0"/>
              <a:cs typeface="Times New Roman" panose="02020603050405020304" charset="0"/>
              <a:sym typeface="+mn-ea"/>
            </a:endParaRPr>
          </a:p>
          <a:p>
            <a:pPr marL="342900" indent="-342900" algn="l">
              <a:buFont typeface="Arial" panose="020B0604020202020204" pitchFamily="34" charset="0"/>
              <a:buChar char="•"/>
            </a:pPr>
            <a:r>
              <a:rPr lang="en-US" sz="2400">
                <a:solidFill>
                  <a:schemeClr val="tx1"/>
                </a:solidFill>
                <a:latin typeface="Times New Roman" panose="02020603050405020304" charset="0"/>
                <a:cs typeface="Times New Roman" panose="02020603050405020304" charset="0"/>
                <a:sym typeface="+mn-ea"/>
              </a:rPr>
              <a:t>The voltage supplied by the battery in this example is unknown, so we could move each decrease in voltage from each resistor to the other side to find out how much voltage the battery is producing.</a:t>
            </a:r>
            <a:endParaRPr lang="en-US" sz="2400">
              <a:solidFill>
                <a:schemeClr val="tx1"/>
              </a:solidFill>
              <a:latin typeface="Times New Roman" panose="02020603050405020304" charset="0"/>
              <a:cs typeface="Times New Roman" panose="02020603050405020304"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plain circuit"/>
          <p:cNvPicPr>
            <a:picLocks noChangeAspect="1"/>
          </p:cNvPicPr>
          <p:nvPr/>
        </p:nvPicPr>
        <p:blipFill>
          <a:blip r:embed="rId1"/>
          <a:stretch>
            <a:fillRect/>
          </a:stretch>
        </p:blipFill>
        <p:spPr>
          <a:xfrm>
            <a:off x="91440" y="1417955"/>
            <a:ext cx="8169275" cy="4266565"/>
          </a:xfrm>
          <a:prstGeom prst="rect">
            <a:avLst/>
          </a:prstGeom>
        </p:spPr>
      </p:pic>
      <p:sp>
        <p:nvSpPr>
          <p:cNvPr id="2" name="Title 1"/>
          <p:cNvSpPr>
            <a:spLocks noGrp="1"/>
          </p:cNvSpPr>
          <p:nvPr>
            <p:ph type="title"/>
          </p:nvPr>
        </p:nvSpPr>
        <p:spPr/>
        <p:txBody>
          <a:bodyPr/>
          <a:p>
            <a:pPr algn="ctr"/>
            <a:r>
              <a:rPr lang="en-US">
                <a:latin typeface="Times New Roman" panose="02020603050405020304" charset="0"/>
                <a:cs typeface="Times New Roman" panose="02020603050405020304" charset="0"/>
              </a:rPr>
              <a:t>Circuit Elements</a:t>
            </a:r>
            <a:endParaRPr lang="en-US">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7874635" y="1417320"/>
            <a:ext cx="4041775" cy="5095240"/>
          </a:xfrm>
        </p:spPr>
        <p:txBody>
          <a:bodyPr/>
          <a:p>
            <a:r>
              <a:rPr lang="en-US" sz="2400">
                <a:latin typeface="Times New Roman" panose="02020603050405020304" charset="0"/>
                <a:cs typeface="Times New Roman" panose="02020603050405020304" charset="0"/>
              </a:rPr>
              <a:t>You will often see the words “circuit element” in descriptions in this course. </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A circuit element is just any component of a circuit.</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a:p>
            <a:pPr marL="0" indent="0">
              <a:buNone/>
            </a:pPr>
            <a:r>
              <a:rPr lang="en-US" sz="2400" b="1">
                <a:latin typeface="Times New Roman" panose="02020603050405020304" charset="0"/>
                <a:cs typeface="Times New Roman" panose="02020603050405020304" charset="0"/>
              </a:rPr>
              <a:t>Types of circuit elements:</a:t>
            </a:r>
            <a:endParaRPr lang="en-US" sz="2400" b="1">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1. Voltage source</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2. Current source</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3. Resistor</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4. Capacitor</a:t>
            </a:r>
            <a:endParaRPr lang="en-US" sz="2400">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rPr>
              <a:t>5. Inductor</a:t>
            </a:r>
            <a:endParaRPr lang="en-US" sz="2400">
              <a:latin typeface="Times New Roman" panose="02020603050405020304" charset="0"/>
              <a:cs typeface="Times New Roman" panose="0202060305040502030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circuit _ kirchoffs law _ 1d"/>
          <p:cNvPicPr>
            <a:picLocks noChangeAspect="1"/>
          </p:cNvPicPr>
          <p:nvPr/>
        </p:nvPicPr>
        <p:blipFill>
          <a:blip r:embed="rId1"/>
          <a:stretch>
            <a:fillRect/>
          </a:stretch>
        </p:blipFill>
        <p:spPr>
          <a:xfrm>
            <a:off x="81280" y="728345"/>
            <a:ext cx="6179185" cy="5436870"/>
          </a:xfrm>
          <a:prstGeom prst="rect">
            <a:avLst/>
          </a:prstGeom>
        </p:spPr>
      </p:pic>
      <p:sp>
        <p:nvSpPr>
          <p:cNvPr id="2" name="Title 1"/>
          <p:cNvSpPr>
            <a:spLocks noGrp="1"/>
          </p:cNvSpPr>
          <p:nvPr>
            <p:ph type="title"/>
          </p:nvPr>
        </p:nvSpPr>
        <p:spPr>
          <a:xfrm>
            <a:off x="0" y="635"/>
            <a:ext cx="5322570" cy="727710"/>
          </a:xfrm>
        </p:spPr>
        <p:txBody>
          <a:bodyPr anchor="t" anchorCtr="0"/>
          <a:p>
            <a:pPr algn="l"/>
            <a:r>
              <a:rPr lang="en-US" sz="4000">
                <a:latin typeface="Times New Roman" panose="02020603050405020304" charset="0"/>
                <a:cs typeface="Times New Roman" panose="02020603050405020304" charset="0"/>
              </a:rPr>
              <a:t>Kirchhoff's Voltage Law</a:t>
            </a:r>
            <a:endParaRPr lang="en-US" sz="4000">
              <a:latin typeface="Times New Roman" panose="02020603050405020304" charset="0"/>
              <a:cs typeface="Times New Roman" panose="02020603050405020304" charset="0"/>
            </a:endParaRPr>
          </a:p>
        </p:txBody>
      </p:sp>
      <p:sp>
        <p:nvSpPr>
          <p:cNvPr id="4" name="Title 1"/>
          <p:cNvSpPr>
            <a:spLocks noGrp="1"/>
          </p:cNvSpPr>
          <p:nvPr/>
        </p:nvSpPr>
        <p:spPr>
          <a:xfrm>
            <a:off x="6176645" y="635"/>
            <a:ext cx="6015355" cy="6784975"/>
          </a:xfrm>
          <a:prstGeom prst="rect">
            <a:avLst/>
          </a:prstGeom>
          <a:noFill/>
          <a:ln w="9525">
            <a:noFill/>
          </a:ln>
        </p:spPr>
        <p:txBody>
          <a:bodyPr anchor="t"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marL="342900" indent="-342900" algn="l">
              <a:buFont typeface="Arial" panose="020B0604020202020204" pitchFamily="34" charset="0"/>
              <a:buChar char="•"/>
            </a:pPr>
            <a:r>
              <a:rPr lang="en-US" sz="2000">
                <a:solidFill>
                  <a:schemeClr val="tx1"/>
                </a:solidFill>
                <a:latin typeface="Times New Roman" panose="02020603050405020304" charset="0"/>
                <a:cs typeface="Times New Roman" panose="02020603050405020304" charset="0"/>
                <a:sym typeface="+mn-ea"/>
              </a:rPr>
              <a:t>Here is a second example. We know the voltage being supplied by the battery and the voltage reduced from resistor R2, but we don’t know the voltage reduced from R1.</a:t>
            </a:r>
            <a:endParaRPr lang="en-US" sz="2000">
              <a:solidFill>
                <a:schemeClr val="tx1"/>
              </a:solidFill>
              <a:latin typeface="Times New Roman" panose="02020603050405020304" charset="0"/>
              <a:cs typeface="Times New Roman" panose="02020603050405020304" charset="0"/>
              <a:sym typeface="+mn-ea"/>
            </a:endParaRPr>
          </a:p>
          <a:p>
            <a:pPr marL="342900" indent="-342900" algn="l">
              <a:buFont typeface="Arial" panose="020B0604020202020204" pitchFamily="34" charset="0"/>
              <a:buChar char="•"/>
            </a:pPr>
            <a:r>
              <a:rPr lang="en-US" sz="2000">
                <a:solidFill>
                  <a:schemeClr val="tx1"/>
                </a:solidFill>
                <a:latin typeface="Times New Roman" panose="02020603050405020304" charset="0"/>
                <a:cs typeface="Times New Roman" panose="02020603050405020304" charset="0"/>
                <a:sym typeface="+mn-ea"/>
              </a:rPr>
              <a:t>Our first step would be to first write the equation with Kirchhoff’s voltage law.</a:t>
            </a:r>
            <a:endParaRPr lang="en-US" sz="2000">
              <a:solidFill>
                <a:schemeClr val="tx1"/>
              </a:solidFill>
              <a:latin typeface="Times New Roman" panose="02020603050405020304" charset="0"/>
              <a:cs typeface="Times New Roman" panose="02020603050405020304" charset="0"/>
              <a:sym typeface="+mn-ea"/>
            </a:endParaRPr>
          </a:p>
          <a:p>
            <a:pPr marL="342900" indent="-342900" algn="l">
              <a:buFont typeface="Arial" panose="020B0604020202020204" pitchFamily="34" charset="0"/>
              <a:buChar char="•"/>
            </a:pPr>
            <a:r>
              <a:rPr lang="en-US" sz="2000">
                <a:solidFill>
                  <a:schemeClr val="tx1"/>
                </a:solidFill>
                <a:latin typeface="Times New Roman" panose="02020603050405020304" charset="0"/>
                <a:cs typeface="Times New Roman" panose="02020603050405020304" charset="0"/>
                <a:sym typeface="+mn-ea"/>
              </a:rPr>
              <a:t>Our second step would be to isolate the unknown voltage and solve for it.</a:t>
            </a:r>
            <a:endParaRPr lang="en-US" sz="2000">
              <a:solidFill>
                <a:schemeClr val="tx1"/>
              </a:solidFill>
              <a:latin typeface="Times New Roman" panose="02020603050405020304" charset="0"/>
              <a:cs typeface="Times New Roman" panose="02020603050405020304" charset="0"/>
              <a:sym typeface="+mn-ea"/>
            </a:endParaRPr>
          </a:p>
          <a:p>
            <a:pPr marL="342900" indent="-342900" algn="l">
              <a:buFont typeface="Arial" panose="020B0604020202020204" pitchFamily="34" charset="0"/>
              <a:buChar char="•"/>
            </a:pPr>
            <a:r>
              <a:rPr lang="en-US" sz="2000">
                <a:solidFill>
                  <a:schemeClr val="tx1"/>
                </a:solidFill>
                <a:latin typeface="Times New Roman" panose="02020603050405020304" charset="0"/>
                <a:cs typeface="Times New Roman" panose="02020603050405020304" charset="0"/>
                <a:sym typeface="+mn-ea"/>
              </a:rPr>
              <a:t>Is our answer positive 5 or negative 5? Another way to approach this question is, is a resistor supplying voltage to a circuit (positive) or is it taking voltage away from a circuit (negative)?</a:t>
            </a:r>
            <a:endParaRPr lang="en-US" sz="2000">
              <a:solidFill>
                <a:schemeClr val="tx1"/>
              </a:solidFill>
              <a:latin typeface="Times New Roman" panose="02020603050405020304" charset="0"/>
              <a:cs typeface="Times New Roman" panose="02020603050405020304" charset="0"/>
              <a:sym typeface="+mn-ea"/>
            </a:endParaRPr>
          </a:p>
          <a:p>
            <a:pPr marL="342900" indent="-342900" algn="l">
              <a:buFont typeface="Arial" panose="020B0604020202020204" pitchFamily="34" charset="0"/>
              <a:buChar char="•"/>
            </a:pPr>
            <a:r>
              <a:rPr lang="en-US" sz="2000">
                <a:solidFill>
                  <a:schemeClr val="tx1"/>
                </a:solidFill>
                <a:latin typeface="Times New Roman" panose="02020603050405020304" charset="0"/>
                <a:cs typeface="Times New Roman" panose="02020603050405020304" charset="0"/>
                <a:sym typeface="+mn-ea"/>
              </a:rPr>
              <a:t>It is taking voltage away from the circuit. We need to return it to the left of the equals sign where it originally came from in order to get the accurate answer. </a:t>
            </a:r>
            <a:endParaRPr lang="en-US" sz="2000">
              <a:solidFill>
                <a:schemeClr val="tx1"/>
              </a:solidFill>
              <a:latin typeface="Times New Roman" panose="02020603050405020304" charset="0"/>
              <a:cs typeface="Times New Roman" panose="02020603050405020304" charset="0"/>
              <a:sym typeface="+mn-ea"/>
            </a:endParaRPr>
          </a:p>
          <a:p>
            <a:pPr marL="342900" indent="-342900" algn="l">
              <a:buFont typeface="Arial" panose="020B0604020202020204" pitchFamily="34" charset="0"/>
              <a:buChar char="•"/>
            </a:pPr>
            <a:r>
              <a:rPr lang="en-US" sz="2000">
                <a:solidFill>
                  <a:schemeClr val="tx1"/>
                </a:solidFill>
                <a:latin typeface="Times New Roman" panose="02020603050405020304" charset="0"/>
                <a:cs typeface="Times New Roman" panose="02020603050405020304" charset="0"/>
                <a:sym typeface="+mn-ea"/>
              </a:rPr>
              <a:t>This means that our final answer is R1 reduces the voltage by 5 volts or R1 = -5V.</a:t>
            </a:r>
            <a:endParaRPr lang="en-US" sz="2000">
              <a:solidFill>
                <a:schemeClr val="tx1"/>
              </a:solidFill>
              <a:latin typeface="Times New Roman" panose="02020603050405020304" charset="0"/>
              <a:cs typeface="Times New Roman" panose="02020603050405020304" charset="0"/>
              <a:sym typeface="+mn-ea"/>
            </a:endParaRPr>
          </a:p>
          <a:p>
            <a:pPr marL="342900" indent="-342900" algn="l">
              <a:buFont typeface="Arial" panose="020B0604020202020204" pitchFamily="34" charset="0"/>
              <a:buChar char="•"/>
            </a:pPr>
            <a:r>
              <a:rPr lang="en-US" sz="2000">
                <a:solidFill>
                  <a:schemeClr val="tx1"/>
                </a:solidFill>
                <a:latin typeface="Times New Roman" panose="02020603050405020304" charset="0"/>
                <a:cs typeface="Times New Roman" panose="02020603050405020304" charset="0"/>
                <a:sym typeface="+mn-ea"/>
              </a:rPr>
              <a:t>Why didn’t we have to move the 12V in the prior example? Because we hadn’t moved it to the right side to isolate it, we moved the change in voltages from the resistors.</a:t>
            </a:r>
            <a:endParaRPr lang="en-US" sz="2000">
              <a:solidFill>
                <a:schemeClr val="tx1"/>
              </a:solidFill>
              <a:latin typeface="Times New Roman" panose="02020603050405020304" charset="0"/>
              <a:cs typeface="Times New Roman" panose="02020603050405020304" charset="0"/>
              <a:sym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3840"/>
            <a:ext cx="10749280" cy="4872355"/>
          </a:xfrm>
        </p:spPr>
        <p:txBody>
          <a:bodyPr/>
          <a:p>
            <a:pPr algn="ctr"/>
            <a:r>
              <a:rPr lang="en-US">
                <a:latin typeface="Times New Roman" panose="02020603050405020304" charset="0"/>
                <a:cs typeface="Times New Roman" panose="02020603050405020304" charset="0"/>
                <a:sym typeface="+mn-ea"/>
              </a:rPr>
              <a:t>Bringing the Knowledge We </a:t>
            </a:r>
            <a:br>
              <a:rPr lang="en-US">
                <a:latin typeface="Times New Roman" panose="02020603050405020304" charset="0"/>
                <a:cs typeface="Times New Roman" panose="02020603050405020304" charset="0"/>
                <a:sym typeface="+mn-ea"/>
              </a:rPr>
            </a:br>
            <a:r>
              <a:rPr lang="en-US">
                <a:latin typeface="Times New Roman" panose="02020603050405020304" charset="0"/>
                <a:cs typeface="Times New Roman" panose="02020603050405020304" charset="0"/>
                <a:sym typeface="+mn-ea"/>
              </a:rPr>
              <a:t>Learned Together:</a:t>
            </a:r>
            <a:br>
              <a:rPr lang="en-US">
                <a:latin typeface="Times New Roman" panose="02020603050405020304" charset="0"/>
                <a:cs typeface="Times New Roman" panose="02020603050405020304" charset="0"/>
                <a:sym typeface="+mn-ea"/>
              </a:rPr>
            </a:br>
            <a:r>
              <a:rPr lang="en-US">
                <a:latin typeface="Times New Roman" panose="02020603050405020304" charset="0"/>
                <a:cs typeface="Times New Roman" panose="02020603050405020304" charset="0"/>
                <a:sym typeface="+mn-ea"/>
              </a:rPr>
              <a:t>Kirchoff’s Voltage and Current Law</a:t>
            </a:r>
            <a:endParaRPr lang="en-US">
              <a:latin typeface="Times New Roman" panose="02020603050405020304" charset="0"/>
              <a:cs typeface="Times New Roman" panose="02020603050405020304" charset="0"/>
              <a:sym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Content Placeholder 6" descr="resistors 2"/>
          <p:cNvPicPr>
            <a:picLocks noChangeAspect="1"/>
          </p:cNvPicPr>
          <p:nvPr>
            <p:ph sz="half" idx="2"/>
          </p:nvPr>
        </p:nvPicPr>
        <p:blipFill>
          <a:blip r:embed="rId1"/>
          <a:stretch>
            <a:fillRect/>
          </a:stretch>
        </p:blipFill>
        <p:spPr>
          <a:xfrm>
            <a:off x="513715" y="2367915"/>
            <a:ext cx="6967220" cy="3637915"/>
          </a:xfrm>
          <a:prstGeom prst="rect">
            <a:avLst/>
          </a:prstGeom>
        </p:spPr>
      </p:pic>
      <p:sp>
        <p:nvSpPr>
          <p:cNvPr id="2" name="Title 1"/>
          <p:cNvSpPr>
            <a:spLocks noGrp="1"/>
          </p:cNvSpPr>
          <p:nvPr>
            <p:ph type="title"/>
          </p:nvPr>
        </p:nvSpPr>
        <p:spPr>
          <a:xfrm>
            <a:off x="609600" y="426085"/>
            <a:ext cx="10626725" cy="1188085"/>
          </a:xfrm>
        </p:spPr>
        <p:txBody>
          <a:bodyPr/>
          <a:p>
            <a:pPr algn="ctr"/>
            <a:r>
              <a:rPr lang="en-US" sz="3600">
                <a:latin typeface="Times New Roman" panose="02020603050405020304" charset="0"/>
                <a:cs typeface="Times New Roman" panose="02020603050405020304" charset="0"/>
              </a:rPr>
              <a:t>Bringing Kirchoff’s Voltage and Current Law </a:t>
            </a:r>
            <a:br>
              <a:rPr lang="en-US" sz="3600">
                <a:latin typeface="Times New Roman" panose="02020603050405020304" charset="0"/>
                <a:cs typeface="Times New Roman" panose="02020603050405020304" charset="0"/>
              </a:rPr>
            </a:br>
            <a:r>
              <a:rPr lang="en-US" sz="3600">
                <a:latin typeface="Times New Roman" panose="02020603050405020304" charset="0"/>
                <a:cs typeface="Times New Roman" panose="02020603050405020304" charset="0"/>
              </a:rPr>
              <a:t>together to understand unknown parts of a current</a:t>
            </a:r>
            <a:endParaRPr lang="en-US" sz="3600">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7639050" y="1856740"/>
            <a:ext cx="4153535" cy="4881245"/>
          </a:xfrm>
        </p:spPr>
        <p:txBody>
          <a:bodyPr/>
          <a:p>
            <a:r>
              <a:rPr lang="en-US" sz="2400">
                <a:latin typeface="Times New Roman" panose="02020603050405020304" charset="0"/>
                <a:cs typeface="Times New Roman" panose="02020603050405020304" charset="0"/>
              </a:rPr>
              <a:t>We will be tested to calculate voltage, current, and resistance in different parts of a circuit. In order to do that, we will use Kirchoff’s voltage and current laws </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Before we can start making calculations, we need to know the math for finding unknown voltage, current, and resistance. </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17170"/>
            <a:ext cx="10626725" cy="1154430"/>
          </a:xfrm>
        </p:spPr>
        <p:txBody>
          <a:bodyPr/>
          <a:p>
            <a:pPr algn="ctr"/>
            <a:r>
              <a:rPr lang="en-US" sz="3600">
                <a:latin typeface="Times New Roman" panose="02020603050405020304" charset="0"/>
                <a:cs typeface="Times New Roman" panose="02020603050405020304" charset="0"/>
              </a:rPr>
              <a:t>Voltage, Current, &amp; Resistance Math</a:t>
            </a:r>
            <a:endParaRPr lang="en-US" sz="3600">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6173470" y="1371600"/>
            <a:ext cx="5146675" cy="5366385"/>
          </a:xfrm>
        </p:spPr>
        <p:txBody>
          <a:bodyPr/>
          <a:p>
            <a:r>
              <a:rPr lang="en-US">
                <a:latin typeface="Times New Roman" panose="02020603050405020304" charset="0"/>
                <a:cs typeface="Times New Roman" panose="02020603050405020304" charset="0"/>
              </a:rPr>
              <a:t>Remember that voltage is the force moving current (electrons) through a circuit. Resistance opposes some electrons from their path through the circuit which then reduces the voltage at the other end.  </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pic>
        <p:nvPicPr>
          <p:cNvPr id="5" name="Picture 4" descr="Ohms-law-cartoon-cropped"/>
          <p:cNvPicPr>
            <a:picLocks noChangeAspect="1"/>
          </p:cNvPicPr>
          <p:nvPr/>
        </p:nvPicPr>
        <p:blipFill>
          <a:blip r:embed="rId1"/>
          <a:stretch>
            <a:fillRect/>
          </a:stretch>
        </p:blipFill>
        <p:spPr>
          <a:xfrm>
            <a:off x="492125" y="1659890"/>
            <a:ext cx="4912360" cy="482219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17170"/>
            <a:ext cx="10626725" cy="1154430"/>
          </a:xfrm>
        </p:spPr>
        <p:txBody>
          <a:bodyPr/>
          <a:p>
            <a:pPr algn="ctr"/>
            <a:r>
              <a:rPr lang="en-US" sz="3600">
                <a:latin typeface="Times New Roman" panose="02020603050405020304" charset="0"/>
                <a:cs typeface="Times New Roman" panose="02020603050405020304" charset="0"/>
              </a:rPr>
              <a:t>Voltage, Current, &amp; Resistance Math</a:t>
            </a:r>
            <a:endParaRPr lang="en-US" sz="3600">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6173470" y="1371600"/>
            <a:ext cx="5146675" cy="5366385"/>
          </a:xfrm>
        </p:spPr>
        <p:txBody>
          <a:bodyPr/>
          <a:p>
            <a:pPr marL="0" indent="0" algn="ctr">
              <a:buNone/>
            </a:pPr>
            <a:r>
              <a:rPr lang="en-US" sz="2400" b="1">
                <a:latin typeface="Times New Roman" panose="02020603050405020304" charset="0"/>
                <a:cs typeface="Times New Roman" panose="02020603050405020304" charset="0"/>
              </a:rPr>
              <a:t>CALCULATIONS</a:t>
            </a:r>
            <a:endParaRPr lang="en-US" sz="2400" b="1">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Current = Voltage / Resistance</a:t>
            </a:r>
            <a:endParaRPr lang="en-US" sz="2400">
              <a:latin typeface="Times New Roman" panose="02020603050405020304" charset="0"/>
              <a:cs typeface="Times New Roman" panose="02020603050405020304" charset="0"/>
            </a:endParaRPr>
          </a:p>
          <a:p>
            <a:pPr lvl="1"/>
            <a:r>
              <a:rPr lang="en-US" sz="2400">
                <a:latin typeface="Times New Roman" panose="02020603050405020304" charset="0"/>
                <a:cs typeface="Times New Roman" panose="02020603050405020304" charset="0"/>
                <a:sym typeface="+mn-ea"/>
              </a:rPr>
              <a:t>Amps = Volts/ Ohms</a:t>
            </a:r>
            <a:endParaRPr lang="en-US" sz="2400">
              <a:latin typeface="Times New Roman" panose="02020603050405020304" charset="0"/>
              <a:cs typeface="Times New Roman" panose="02020603050405020304" charset="0"/>
            </a:endParaRPr>
          </a:p>
          <a:p>
            <a:pPr lvl="1"/>
            <a:r>
              <a:rPr lang="en-US" sz="2400">
                <a:latin typeface="Times New Roman" panose="02020603050405020304" charset="0"/>
                <a:cs typeface="Times New Roman" panose="02020603050405020304" charset="0"/>
                <a:sym typeface="+mn-ea"/>
              </a:rPr>
              <a:t>I = V/Ω</a:t>
            </a:r>
            <a:endParaRPr lang="en-US" sz="2400">
              <a:latin typeface="Times New Roman" panose="02020603050405020304" charset="0"/>
              <a:cs typeface="Times New Roman" panose="02020603050405020304" charset="0"/>
              <a:sym typeface="+mn-ea"/>
            </a:endParaRPr>
          </a:p>
          <a:p>
            <a:pPr marL="457200" lvl="1" indent="0">
              <a:buNone/>
            </a:pP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sym typeface="+mn-ea"/>
              </a:rPr>
              <a:t>.Voltage = Current x Resistance</a:t>
            </a:r>
            <a:endParaRPr lang="en-US" sz="2400">
              <a:latin typeface="Times New Roman" panose="02020603050405020304" charset="0"/>
              <a:cs typeface="Times New Roman" panose="02020603050405020304" charset="0"/>
              <a:sym typeface="+mn-ea"/>
            </a:endParaRPr>
          </a:p>
          <a:p>
            <a:pPr lvl="1"/>
            <a:r>
              <a:rPr lang="en-US" sz="2400">
                <a:latin typeface="Times New Roman" panose="02020603050405020304" charset="0"/>
                <a:cs typeface="Times New Roman" panose="02020603050405020304" charset="0"/>
                <a:sym typeface="+mn-ea"/>
              </a:rPr>
              <a:t>Volts = Amps x Ohms</a:t>
            </a:r>
            <a:endParaRPr lang="en-US" sz="2400">
              <a:latin typeface="Times New Roman" panose="02020603050405020304" charset="0"/>
              <a:cs typeface="Times New Roman" panose="02020603050405020304" charset="0"/>
            </a:endParaRPr>
          </a:p>
          <a:p>
            <a:pPr lvl="1"/>
            <a:r>
              <a:rPr lang="en-US" sz="2400">
                <a:latin typeface="Times New Roman" panose="02020603050405020304" charset="0"/>
                <a:cs typeface="Times New Roman" panose="02020603050405020304" charset="0"/>
                <a:sym typeface="+mn-ea"/>
              </a:rPr>
              <a:t>V = I x Ω</a:t>
            </a:r>
            <a:endParaRPr lang="en-US" sz="2400">
              <a:latin typeface="Times New Roman" panose="02020603050405020304" charset="0"/>
              <a:cs typeface="Times New Roman" panose="02020603050405020304" charset="0"/>
              <a:sym typeface="+mn-ea"/>
            </a:endParaRPr>
          </a:p>
          <a:p>
            <a:pPr marL="457200" lvl="1" indent="0">
              <a:buNone/>
            </a:pPr>
            <a:endParaRPr lang="en-US" sz="2400">
              <a:latin typeface="Times New Roman" panose="02020603050405020304" charset="0"/>
              <a:cs typeface="Times New Roman" panose="02020603050405020304" charset="0"/>
              <a:sym typeface="+mn-ea"/>
            </a:endParaRPr>
          </a:p>
          <a:p>
            <a:r>
              <a:rPr lang="en-US" sz="2400">
                <a:latin typeface="Times New Roman" panose="02020603050405020304" charset="0"/>
                <a:cs typeface="Times New Roman" panose="02020603050405020304" charset="0"/>
                <a:sym typeface="+mn-ea"/>
              </a:rPr>
              <a:t>Resistance = Voltage / Current</a:t>
            </a:r>
            <a:endParaRPr lang="en-US" sz="2400">
              <a:latin typeface="Times New Roman" panose="02020603050405020304" charset="0"/>
              <a:cs typeface="Times New Roman" panose="02020603050405020304" charset="0"/>
            </a:endParaRPr>
          </a:p>
          <a:p>
            <a:pPr lvl="1"/>
            <a:r>
              <a:rPr lang="en-US" sz="2400">
                <a:latin typeface="Times New Roman" panose="02020603050405020304" charset="0"/>
                <a:cs typeface="Times New Roman" panose="02020603050405020304" charset="0"/>
              </a:rPr>
              <a:t>Ohms = Volts / Amps</a:t>
            </a:r>
            <a:endParaRPr lang="en-US" sz="2400">
              <a:latin typeface="Times New Roman" panose="02020603050405020304" charset="0"/>
              <a:cs typeface="Times New Roman" panose="02020603050405020304" charset="0"/>
            </a:endParaRPr>
          </a:p>
          <a:p>
            <a:pPr lvl="1"/>
            <a:r>
              <a:rPr lang="en-US" sz="2400">
                <a:latin typeface="Times New Roman" panose="02020603050405020304" charset="0"/>
                <a:cs typeface="Times New Roman" panose="02020603050405020304" charset="0"/>
              </a:rPr>
              <a:t>Ω = V / I</a:t>
            </a:r>
            <a:endParaRPr lang="en-US" sz="2400">
              <a:latin typeface="Times New Roman" panose="02020603050405020304" charset="0"/>
              <a:cs typeface="Times New Roman" panose="02020603050405020304" charset="0"/>
            </a:endParaRPr>
          </a:p>
        </p:txBody>
      </p:sp>
      <p:pic>
        <p:nvPicPr>
          <p:cNvPr id="5" name="Picture 4" descr="Ohms-law-cartoon-cropped"/>
          <p:cNvPicPr>
            <a:picLocks noChangeAspect="1"/>
          </p:cNvPicPr>
          <p:nvPr/>
        </p:nvPicPr>
        <p:blipFill>
          <a:blip r:embed="rId1"/>
          <a:stretch>
            <a:fillRect/>
          </a:stretch>
        </p:blipFill>
        <p:spPr>
          <a:xfrm>
            <a:off x="492125" y="1659890"/>
            <a:ext cx="4912360" cy="482219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17170"/>
            <a:ext cx="10626725" cy="1154430"/>
          </a:xfrm>
        </p:spPr>
        <p:txBody>
          <a:bodyPr/>
          <a:p>
            <a:pPr algn="ctr"/>
            <a:r>
              <a:rPr lang="en-US" sz="3600">
                <a:latin typeface="Times New Roman" panose="02020603050405020304" charset="0"/>
                <a:cs typeface="Times New Roman" panose="02020603050405020304" charset="0"/>
              </a:rPr>
              <a:t>Unknown Current</a:t>
            </a:r>
            <a:endParaRPr lang="en-US" sz="3600">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6173470" y="1371600"/>
            <a:ext cx="5146675" cy="5366385"/>
          </a:xfrm>
        </p:spPr>
        <p:txBody>
          <a:bodyPr/>
          <a:p>
            <a:r>
              <a:rPr lang="en-US">
                <a:latin typeface="Times New Roman" panose="02020603050405020304" charset="0"/>
                <a:cs typeface="Times New Roman" panose="02020603050405020304" charset="0"/>
              </a:rPr>
              <a:t>Sometimes we will calculate the total current through a circuit and other times we will calculate the current at a specific part of the circuit.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Let’s start with calculating unknown current at a specific spot</a:t>
            </a:r>
            <a:endParaRPr lang="en-US">
              <a:latin typeface="Times New Roman" panose="02020603050405020304" charset="0"/>
              <a:cs typeface="Times New Roman" panose="02020603050405020304" charset="0"/>
            </a:endParaRPr>
          </a:p>
        </p:txBody>
      </p:sp>
      <p:pic>
        <p:nvPicPr>
          <p:cNvPr id="5" name="Picture 4" descr="Ohms-law-cartoon-cropped"/>
          <p:cNvPicPr>
            <a:picLocks noChangeAspect="1"/>
          </p:cNvPicPr>
          <p:nvPr/>
        </p:nvPicPr>
        <p:blipFill>
          <a:blip r:embed="rId1"/>
          <a:stretch>
            <a:fillRect/>
          </a:stretch>
        </p:blipFill>
        <p:spPr>
          <a:xfrm>
            <a:off x="492125" y="1659890"/>
            <a:ext cx="4912360" cy="482219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26085"/>
            <a:ext cx="11255375" cy="947420"/>
          </a:xfrm>
        </p:spPr>
        <p:txBody>
          <a:bodyPr/>
          <a:p>
            <a:pPr algn="ctr"/>
            <a:r>
              <a:rPr lang="en-US" sz="3600">
                <a:latin typeface="Times New Roman" panose="02020603050405020304" charset="0"/>
                <a:cs typeface="Times New Roman" panose="02020603050405020304" charset="0"/>
                <a:sym typeface="+mn-ea"/>
              </a:rPr>
              <a:t>Unknown Current 1 - Question</a:t>
            </a:r>
            <a:endParaRPr lang="en-US" sz="3600">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8032750" y="1373505"/>
            <a:ext cx="3981450" cy="5364480"/>
          </a:xfrm>
        </p:spPr>
        <p:txBody>
          <a:bodyPr/>
          <a:p>
            <a:r>
              <a:rPr lang="en-US" sz="2800">
                <a:latin typeface="Times New Roman" panose="02020603050405020304" charset="0"/>
                <a:cs typeface="Times New Roman" panose="02020603050405020304" charset="0"/>
              </a:rPr>
              <a:t>We will be using the same example we have seen in earlier slides</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Let’s say that R1 has </a:t>
            </a:r>
            <a:r>
              <a:rPr lang="en-US" sz="2800">
                <a:solidFill>
                  <a:srgbClr val="FF0000"/>
                </a:solidFill>
                <a:latin typeface="Times New Roman" panose="02020603050405020304" charset="0"/>
                <a:cs typeface="Times New Roman" panose="02020603050405020304" charset="0"/>
              </a:rPr>
              <a:t>4Ω</a:t>
            </a:r>
            <a:r>
              <a:rPr lang="en-US" sz="2800">
                <a:latin typeface="Times New Roman" panose="02020603050405020304" charset="0"/>
                <a:cs typeface="Times New Roman" panose="02020603050405020304" charset="0"/>
              </a:rPr>
              <a:t> of resistance. How do we calculate the current going through R1?</a:t>
            </a:r>
            <a:endParaRPr lang="en-US" sz="2800">
              <a:latin typeface="Times New Roman" panose="02020603050405020304" charset="0"/>
              <a:cs typeface="Times New Roman" panose="02020603050405020304" charset="0"/>
            </a:endParaRPr>
          </a:p>
          <a:p>
            <a:r>
              <a:rPr lang="en-US" sz="2800" u="sng">
                <a:latin typeface="Times New Roman" panose="02020603050405020304" charset="0"/>
                <a:cs typeface="Times New Roman" panose="02020603050405020304" charset="0"/>
              </a:rPr>
              <a:t>Do we use </a:t>
            </a:r>
            <a:r>
              <a:rPr lang="en-US" sz="2800" u="sng">
                <a:solidFill>
                  <a:srgbClr val="00B050"/>
                </a:solidFill>
                <a:latin typeface="Times New Roman" panose="02020603050405020304" charset="0"/>
                <a:cs typeface="Times New Roman" panose="02020603050405020304" charset="0"/>
              </a:rPr>
              <a:t>12V</a:t>
            </a:r>
            <a:r>
              <a:rPr lang="en-US" sz="2800" u="sng">
                <a:latin typeface="Times New Roman" panose="02020603050405020304" charset="0"/>
                <a:cs typeface="Times New Roman" panose="02020603050405020304" charset="0"/>
              </a:rPr>
              <a:t> or </a:t>
            </a:r>
            <a:r>
              <a:rPr lang="en-US" sz="2800" u="sng">
                <a:solidFill>
                  <a:srgbClr val="E86016"/>
                </a:solidFill>
                <a:latin typeface="Times New Roman" panose="02020603050405020304" charset="0"/>
                <a:cs typeface="Times New Roman" panose="02020603050405020304" charset="0"/>
              </a:rPr>
              <a:t>4V</a:t>
            </a:r>
            <a:r>
              <a:rPr lang="en-US" sz="2800" u="sng">
                <a:latin typeface="Times New Roman" panose="02020603050405020304" charset="0"/>
                <a:cs typeface="Times New Roman" panose="02020603050405020304" charset="0"/>
              </a:rPr>
              <a:t> to solve for current through R1?</a:t>
            </a:r>
            <a:endParaRPr lang="en-US" sz="2800" u="sng">
              <a:latin typeface="Times New Roman" panose="02020603050405020304" charset="0"/>
              <a:cs typeface="Times New Roman" panose="02020603050405020304" charset="0"/>
            </a:endParaRPr>
          </a:p>
        </p:txBody>
      </p:sp>
      <p:pic>
        <p:nvPicPr>
          <p:cNvPr id="6" name="Picture 5" descr="cicuit - unknown current"/>
          <p:cNvPicPr>
            <a:picLocks noChangeAspect="1"/>
          </p:cNvPicPr>
          <p:nvPr/>
        </p:nvPicPr>
        <p:blipFill>
          <a:blip r:embed="rId1"/>
          <a:stretch>
            <a:fillRect/>
          </a:stretch>
        </p:blipFill>
        <p:spPr>
          <a:xfrm>
            <a:off x="346075" y="2379345"/>
            <a:ext cx="7528560" cy="398208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3600">
                <a:latin typeface="Times New Roman" panose="02020603050405020304" charset="0"/>
                <a:cs typeface="Times New Roman" panose="02020603050405020304" charset="0"/>
                <a:sym typeface="+mn-ea"/>
              </a:rPr>
              <a:t>Unknown Current 1 - Answer</a:t>
            </a:r>
            <a:endParaRPr lang="en-US" sz="3600">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7617460" y="1276985"/>
            <a:ext cx="4313555" cy="5426710"/>
          </a:xfrm>
        </p:spPr>
        <p:txBody>
          <a:bodyPr/>
          <a:p>
            <a:r>
              <a:rPr lang="en-US" sz="2800">
                <a:latin typeface="Times New Roman" panose="02020603050405020304" charset="0"/>
                <a:cs typeface="Times New Roman" panose="02020603050405020304" charset="0"/>
              </a:rPr>
              <a:t>If we only have the resistance for R1 and want to know the current going through it, we need to use the difference of current for R1 in our equation</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sym typeface="+mn-ea"/>
              </a:rPr>
              <a:t>Current = Voltage / Resistance</a:t>
            </a:r>
            <a:endParaRPr lang="en-US" sz="2800">
              <a:latin typeface="Times New Roman" panose="02020603050405020304" charset="0"/>
              <a:cs typeface="Times New Roman" panose="02020603050405020304" charset="0"/>
              <a:sym typeface="+mn-ea"/>
            </a:endParaRPr>
          </a:p>
          <a:p>
            <a:r>
              <a:rPr lang="en-US" sz="2800">
                <a:latin typeface="Times New Roman" panose="02020603050405020304" charset="0"/>
                <a:cs typeface="Times New Roman" panose="02020603050405020304" charset="0"/>
              </a:rPr>
              <a:t>I =</a:t>
            </a:r>
            <a:r>
              <a:rPr lang="en-US" sz="2800">
                <a:solidFill>
                  <a:srgbClr val="E86016"/>
                </a:solidFill>
                <a:latin typeface="Times New Roman" panose="02020603050405020304" charset="0"/>
                <a:cs typeface="Times New Roman" panose="02020603050405020304" charset="0"/>
              </a:rPr>
              <a:t>4V</a:t>
            </a:r>
            <a:r>
              <a:rPr lang="en-US" sz="2800">
                <a:latin typeface="Times New Roman" panose="02020603050405020304" charset="0"/>
                <a:cs typeface="Times New Roman" panose="02020603050405020304" charset="0"/>
              </a:rPr>
              <a:t>/</a:t>
            </a:r>
            <a:r>
              <a:rPr lang="en-US" sz="2800">
                <a:solidFill>
                  <a:srgbClr val="FF0000"/>
                </a:solidFill>
                <a:latin typeface="Times New Roman" panose="02020603050405020304" charset="0"/>
                <a:cs typeface="Times New Roman" panose="02020603050405020304" charset="0"/>
              </a:rPr>
              <a:t>4</a:t>
            </a:r>
            <a:r>
              <a:rPr lang="en-US" sz="2800">
                <a:solidFill>
                  <a:srgbClr val="FF0000"/>
                </a:solidFill>
                <a:latin typeface="Times New Roman" panose="02020603050405020304" charset="0"/>
                <a:cs typeface="Times New Roman" panose="02020603050405020304" charset="0"/>
                <a:sym typeface="+mn-ea"/>
              </a:rPr>
              <a:t>Ω</a:t>
            </a:r>
            <a:endParaRPr lang="en-US" sz="2800">
              <a:latin typeface="Times New Roman" panose="02020603050405020304" charset="0"/>
              <a:cs typeface="Times New Roman" panose="02020603050405020304" charset="0"/>
              <a:sym typeface="+mn-ea"/>
            </a:endParaRPr>
          </a:p>
          <a:p>
            <a:r>
              <a:rPr lang="en-US" sz="2800">
                <a:latin typeface="Times New Roman" panose="02020603050405020304" charset="0"/>
                <a:cs typeface="Times New Roman" panose="02020603050405020304" charset="0"/>
              </a:rPr>
              <a:t>So I at R1 = 1 amp</a:t>
            </a:r>
            <a:endParaRPr lang="en-US" sz="2800">
              <a:latin typeface="Times New Roman" panose="02020603050405020304" charset="0"/>
              <a:cs typeface="Times New Roman" panose="02020603050405020304" charset="0"/>
            </a:endParaRPr>
          </a:p>
        </p:txBody>
      </p:sp>
      <p:pic>
        <p:nvPicPr>
          <p:cNvPr id="6" name="Content Placeholder 5" descr="cicuit - unknown current"/>
          <p:cNvPicPr>
            <a:picLocks noChangeAspect="1"/>
          </p:cNvPicPr>
          <p:nvPr>
            <p:ph sz="half" idx="2"/>
          </p:nvPr>
        </p:nvPicPr>
        <p:blipFill>
          <a:blip r:embed="rId1"/>
          <a:stretch>
            <a:fillRect/>
          </a:stretch>
        </p:blipFill>
        <p:spPr>
          <a:xfrm>
            <a:off x="236220" y="2568575"/>
            <a:ext cx="7317740" cy="387032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26085"/>
            <a:ext cx="11255375" cy="947420"/>
          </a:xfrm>
        </p:spPr>
        <p:txBody>
          <a:bodyPr/>
          <a:p>
            <a:pPr algn="ctr"/>
            <a:r>
              <a:rPr lang="en-US" sz="3600">
                <a:latin typeface="Times New Roman" panose="02020603050405020304" charset="0"/>
                <a:cs typeface="Times New Roman" panose="02020603050405020304" charset="0"/>
                <a:sym typeface="+mn-ea"/>
              </a:rPr>
              <a:t>Unknown Current 2 - Question</a:t>
            </a:r>
            <a:endParaRPr lang="en-US" sz="3600">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8227060" y="1373505"/>
            <a:ext cx="3565525" cy="5364480"/>
          </a:xfrm>
        </p:spPr>
        <p:txBody>
          <a:bodyPr/>
          <a:p>
            <a:r>
              <a:rPr lang="en-US" sz="2800">
                <a:latin typeface="Times New Roman" panose="02020603050405020304" charset="0"/>
                <a:cs typeface="Times New Roman" panose="02020603050405020304" charset="0"/>
              </a:rPr>
              <a:t>Now lets say resistor R2 has </a:t>
            </a:r>
            <a:r>
              <a:rPr lang="en-US" sz="2800">
                <a:solidFill>
                  <a:srgbClr val="FF0000"/>
                </a:solidFill>
                <a:latin typeface="Times New Roman" panose="02020603050405020304" charset="0"/>
                <a:cs typeface="Times New Roman" panose="02020603050405020304" charset="0"/>
              </a:rPr>
              <a:t>10</a:t>
            </a:r>
            <a:r>
              <a:rPr lang="en-US" sz="2800">
                <a:solidFill>
                  <a:srgbClr val="FF0000"/>
                </a:solidFill>
                <a:latin typeface="Times New Roman" panose="02020603050405020304" charset="0"/>
                <a:cs typeface="Times New Roman" panose="02020603050405020304" charset="0"/>
                <a:sym typeface="+mn-ea"/>
              </a:rPr>
              <a:t>Ω</a:t>
            </a:r>
            <a:r>
              <a:rPr lang="en-US" sz="2800">
                <a:latin typeface="Times New Roman" panose="02020603050405020304" charset="0"/>
                <a:cs typeface="Times New Roman" panose="02020603050405020304" charset="0"/>
                <a:sym typeface="+mn-ea"/>
              </a:rPr>
              <a:t> of resistance.</a:t>
            </a:r>
            <a:endParaRPr lang="en-US" sz="2800">
              <a:latin typeface="Times New Roman" panose="02020603050405020304" charset="0"/>
              <a:cs typeface="Times New Roman" panose="02020603050405020304" charset="0"/>
              <a:sym typeface="+mn-ea"/>
            </a:endParaRPr>
          </a:p>
          <a:p>
            <a:r>
              <a:rPr lang="en-US" sz="2800">
                <a:latin typeface="Times New Roman" panose="02020603050405020304" charset="0"/>
                <a:cs typeface="Times New Roman" panose="02020603050405020304" charset="0"/>
              </a:rPr>
              <a:t>How much current would be going through R2?</a:t>
            </a:r>
            <a:endParaRPr lang="en-US" sz="2800">
              <a:latin typeface="Times New Roman" panose="02020603050405020304" charset="0"/>
              <a:cs typeface="Times New Roman" panose="02020603050405020304" charset="0"/>
            </a:endParaRPr>
          </a:p>
        </p:txBody>
      </p:sp>
      <p:pic>
        <p:nvPicPr>
          <p:cNvPr id="8" name="Picture 7" descr="cicuit - unknown current b2"/>
          <p:cNvPicPr>
            <a:picLocks noChangeAspect="1"/>
          </p:cNvPicPr>
          <p:nvPr/>
        </p:nvPicPr>
        <p:blipFill>
          <a:blip r:embed="rId1"/>
          <a:stretch>
            <a:fillRect/>
          </a:stretch>
        </p:blipFill>
        <p:spPr>
          <a:xfrm>
            <a:off x="310515" y="2453640"/>
            <a:ext cx="7672705" cy="405828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3600">
                <a:latin typeface="Times New Roman" panose="02020603050405020304" charset="0"/>
                <a:cs typeface="Times New Roman" panose="02020603050405020304" charset="0"/>
                <a:sym typeface="+mn-ea"/>
              </a:rPr>
              <a:t>Unknown Current 2 - Answer</a:t>
            </a:r>
            <a:endParaRPr lang="en-US" sz="3600">
              <a:latin typeface="Times New Roman" panose="02020603050405020304" charset="0"/>
              <a:cs typeface="Times New Roman" panose="02020603050405020304" charset="0"/>
            </a:endParaRPr>
          </a:p>
        </p:txBody>
      </p:sp>
      <p:sp>
        <p:nvSpPr>
          <p:cNvPr id="3" name="Content Placeholder 2"/>
          <p:cNvSpPr>
            <a:spLocks noGrp="1"/>
          </p:cNvSpPr>
          <p:nvPr>
            <p:ph sz="half" idx="1"/>
          </p:nvPr>
        </p:nvSpPr>
        <p:spPr>
          <a:xfrm>
            <a:off x="7743825" y="1160780"/>
            <a:ext cx="4199890" cy="5370195"/>
          </a:xfrm>
        </p:spPr>
        <p:txBody>
          <a:bodyPr/>
          <a:p>
            <a:r>
              <a:rPr lang="en-US" sz="2800">
                <a:latin typeface="Times New Roman" panose="02020603050405020304" charset="0"/>
                <a:cs typeface="Times New Roman" panose="02020603050405020304" charset="0"/>
              </a:rPr>
              <a:t>We would again be using [c</a:t>
            </a:r>
            <a:r>
              <a:rPr lang="en-US" sz="2800">
                <a:latin typeface="Times New Roman" panose="02020603050405020304" charset="0"/>
                <a:cs typeface="Times New Roman" panose="02020603050405020304" charset="0"/>
                <a:sym typeface="+mn-ea"/>
              </a:rPr>
              <a:t>urrent = voltage / resistance] or I = V/Ω</a:t>
            </a:r>
            <a:endParaRPr lang="en-US" sz="2800">
              <a:latin typeface="Times New Roman" panose="02020603050405020304" charset="0"/>
              <a:cs typeface="Times New Roman" panose="02020603050405020304" charset="0"/>
              <a:sym typeface="+mn-ea"/>
            </a:endParaRPr>
          </a:p>
          <a:p>
            <a:r>
              <a:rPr lang="en-US" sz="2800">
                <a:latin typeface="Times New Roman" panose="02020603050405020304" charset="0"/>
                <a:cs typeface="Times New Roman" panose="02020603050405020304" charset="0"/>
                <a:sym typeface="+mn-ea"/>
              </a:rPr>
              <a:t>So </a:t>
            </a:r>
            <a:r>
              <a:rPr lang="en-US" sz="2800">
                <a:solidFill>
                  <a:schemeClr val="tx1"/>
                </a:solidFill>
                <a:latin typeface="Times New Roman" panose="02020603050405020304" charset="0"/>
                <a:cs typeface="Times New Roman" panose="02020603050405020304" charset="0"/>
                <a:sym typeface="+mn-ea"/>
              </a:rPr>
              <a:t>I</a:t>
            </a:r>
            <a:r>
              <a:rPr lang="en-US" sz="2800">
                <a:latin typeface="Times New Roman" panose="02020603050405020304" charset="0"/>
                <a:cs typeface="Times New Roman" panose="02020603050405020304" charset="0"/>
                <a:sym typeface="+mn-ea"/>
              </a:rPr>
              <a:t> = </a:t>
            </a:r>
            <a:r>
              <a:rPr lang="en-US" sz="2800">
                <a:solidFill>
                  <a:srgbClr val="E86016"/>
                </a:solidFill>
                <a:latin typeface="Times New Roman" panose="02020603050405020304" charset="0"/>
                <a:cs typeface="Times New Roman" panose="02020603050405020304" charset="0"/>
                <a:sym typeface="+mn-ea"/>
              </a:rPr>
              <a:t>8V</a:t>
            </a:r>
            <a:r>
              <a:rPr lang="en-US" sz="2800">
                <a:latin typeface="Times New Roman" panose="02020603050405020304" charset="0"/>
                <a:cs typeface="Times New Roman" panose="02020603050405020304" charset="0"/>
                <a:sym typeface="+mn-ea"/>
              </a:rPr>
              <a:t>/</a:t>
            </a:r>
            <a:r>
              <a:rPr lang="en-US" sz="2800">
                <a:solidFill>
                  <a:srgbClr val="FF0000"/>
                </a:solidFill>
                <a:latin typeface="Times New Roman" panose="02020603050405020304" charset="0"/>
                <a:cs typeface="Times New Roman" panose="02020603050405020304" charset="0"/>
                <a:sym typeface="+mn-ea"/>
              </a:rPr>
              <a:t>10Ω</a:t>
            </a:r>
            <a:endParaRPr lang="en-US" sz="2800">
              <a:latin typeface="Times New Roman" panose="02020603050405020304" charset="0"/>
              <a:cs typeface="Times New Roman" panose="02020603050405020304" charset="0"/>
              <a:sym typeface="+mn-ea"/>
            </a:endParaRPr>
          </a:p>
          <a:p>
            <a:r>
              <a:rPr lang="en-US" sz="2800">
                <a:latin typeface="Times New Roman" panose="02020603050405020304" charset="0"/>
                <a:cs typeface="Times New Roman" panose="02020603050405020304" charset="0"/>
                <a:sym typeface="+mn-ea"/>
              </a:rPr>
              <a:t>This means that the current that forked off from node B through R2 = .8 amps</a:t>
            </a:r>
            <a:endParaRPr lang="en-US" sz="2800">
              <a:latin typeface="Times New Roman" panose="02020603050405020304" charset="0"/>
              <a:cs typeface="Times New Roman" panose="02020603050405020304" charset="0"/>
              <a:sym typeface="+mn-ea"/>
            </a:endParaRPr>
          </a:p>
          <a:p>
            <a:endParaRPr lang="en-US" sz="2800">
              <a:latin typeface="Times New Roman" panose="02020603050405020304" charset="0"/>
              <a:cs typeface="Times New Roman" panose="02020603050405020304" charset="0"/>
            </a:endParaRPr>
          </a:p>
        </p:txBody>
      </p:sp>
      <p:pic>
        <p:nvPicPr>
          <p:cNvPr id="8" name="Content Placeholder 7" descr="cicuit - unknown current b2"/>
          <p:cNvPicPr>
            <a:picLocks noChangeAspect="1"/>
          </p:cNvPicPr>
          <p:nvPr>
            <p:ph sz="half" idx="2"/>
          </p:nvPr>
        </p:nvPicPr>
        <p:blipFill>
          <a:blip r:embed="rId1"/>
          <a:stretch>
            <a:fillRect/>
          </a:stretch>
        </p:blipFill>
        <p:spPr>
          <a:xfrm>
            <a:off x="167640" y="1876425"/>
            <a:ext cx="7448550" cy="39395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884555"/>
            <a:ext cx="10972800" cy="3235325"/>
          </a:xfrm>
        </p:spPr>
        <p:txBody>
          <a:bodyPr/>
          <a:p>
            <a:pPr algn="ctr"/>
            <a:r>
              <a:rPr lang="en-US" sz="6000">
                <a:latin typeface="Times New Roman" panose="02020603050405020304" charset="0"/>
                <a:cs typeface="Times New Roman" panose="02020603050405020304" charset="0"/>
              </a:rPr>
              <a:t>Elements of a Circuit Diagram</a:t>
            </a:r>
            <a:endParaRPr lang="en-US" sz="6000">
              <a:latin typeface="Times New Roman" panose="02020603050405020304" charset="0"/>
              <a:cs typeface="Times New Roman" panose="0202060305040502030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3600">
                <a:latin typeface="Times New Roman" panose="02020603050405020304" charset="0"/>
                <a:cs typeface="Times New Roman" panose="02020603050405020304" charset="0"/>
                <a:sym typeface="+mn-ea"/>
              </a:rPr>
              <a:t>Unknown Current 3 - Question</a:t>
            </a:r>
            <a:endParaRPr lang="en-US" sz="3600">
              <a:latin typeface="Times New Roman" panose="02020603050405020304" charset="0"/>
              <a:cs typeface="Times New Roman" panose="02020603050405020304" charset="0"/>
              <a:sym typeface="+mn-ea"/>
            </a:endParaRPr>
          </a:p>
        </p:txBody>
      </p:sp>
      <p:sp>
        <p:nvSpPr>
          <p:cNvPr id="3" name="Content Placeholder 2"/>
          <p:cNvSpPr>
            <a:spLocks noGrp="1"/>
          </p:cNvSpPr>
          <p:nvPr>
            <p:ph sz="half" idx="1"/>
          </p:nvPr>
        </p:nvSpPr>
        <p:spPr>
          <a:xfrm>
            <a:off x="7743825" y="1588135"/>
            <a:ext cx="4199890" cy="4942840"/>
          </a:xfrm>
        </p:spPr>
        <p:txBody>
          <a:bodyPr/>
          <a:p>
            <a:r>
              <a:rPr lang="en-US" sz="2800">
                <a:latin typeface="Times New Roman" panose="02020603050405020304" charset="0"/>
                <a:cs typeface="Times New Roman" panose="02020603050405020304" charset="0"/>
              </a:rPr>
              <a:t>With the information we have, we can figure out the resistance for R4.</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Try to see if you can figure it out.</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Hint: Resistors R3 and R4 have the same current going through them.</a:t>
            </a:r>
            <a:endParaRPr lang="en-US" sz="2800">
              <a:latin typeface="Times New Roman" panose="02020603050405020304" charset="0"/>
              <a:cs typeface="Times New Roman" panose="02020603050405020304" charset="0"/>
            </a:endParaRPr>
          </a:p>
        </p:txBody>
      </p:sp>
      <p:pic>
        <p:nvPicPr>
          <p:cNvPr id="5" name="Picture 4" descr="cicuit - unknown current c"/>
          <p:cNvPicPr>
            <a:picLocks noChangeAspect="1"/>
          </p:cNvPicPr>
          <p:nvPr/>
        </p:nvPicPr>
        <p:blipFill>
          <a:blip r:embed="rId1"/>
          <a:stretch>
            <a:fillRect/>
          </a:stretch>
        </p:blipFill>
        <p:spPr>
          <a:xfrm>
            <a:off x="184785" y="2207895"/>
            <a:ext cx="7249795" cy="383413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cicuit - unknown current c"/>
          <p:cNvPicPr>
            <a:picLocks noChangeAspect="1"/>
          </p:cNvPicPr>
          <p:nvPr/>
        </p:nvPicPr>
        <p:blipFill>
          <a:blip r:embed="rId1"/>
          <a:stretch>
            <a:fillRect/>
          </a:stretch>
        </p:blipFill>
        <p:spPr>
          <a:xfrm>
            <a:off x="5736590" y="-11430"/>
            <a:ext cx="6456045" cy="3414395"/>
          </a:xfrm>
          <a:prstGeom prst="rect">
            <a:avLst/>
          </a:prstGeom>
        </p:spPr>
      </p:pic>
      <p:sp>
        <p:nvSpPr>
          <p:cNvPr id="2" name="Title 1"/>
          <p:cNvSpPr>
            <a:spLocks noGrp="1"/>
          </p:cNvSpPr>
          <p:nvPr>
            <p:ph type="title"/>
          </p:nvPr>
        </p:nvSpPr>
        <p:spPr>
          <a:xfrm>
            <a:off x="70485" y="112395"/>
            <a:ext cx="5666105" cy="1048385"/>
          </a:xfrm>
        </p:spPr>
        <p:txBody>
          <a:bodyPr anchor="t" anchorCtr="0"/>
          <a:p>
            <a:pPr algn="l"/>
            <a:r>
              <a:rPr lang="en-US" sz="3600">
                <a:latin typeface="Times New Roman" panose="02020603050405020304" charset="0"/>
                <a:cs typeface="Times New Roman" panose="02020603050405020304" charset="0"/>
                <a:sym typeface="+mn-ea"/>
              </a:rPr>
              <a:t>Unknown Current 3 - Answer</a:t>
            </a:r>
            <a:endParaRPr lang="en-US" sz="3600">
              <a:latin typeface="Times New Roman" panose="02020603050405020304" charset="0"/>
              <a:cs typeface="Times New Roman" panose="02020603050405020304" charset="0"/>
              <a:sym typeface="+mn-ea"/>
            </a:endParaRPr>
          </a:p>
        </p:txBody>
      </p:sp>
      <p:sp>
        <p:nvSpPr>
          <p:cNvPr id="3" name="Content Placeholder 2"/>
          <p:cNvSpPr>
            <a:spLocks noGrp="1"/>
          </p:cNvSpPr>
          <p:nvPr>
            <p:ph sz="half" idx="1"/>
          </p:nvPr>
        </p:nvSpPr>
        <p:spPr>
          <a:xfrm>
            <a:off x="151130" y="3402965"/>
            <a:ext cx="11792585" cy="3345180"/>
          </a:xfrm>
        </p:spPr>
        <p:txBody>
          <a:bodyPr/>
          <a:p>
            <a:r>
              <a:rPr lang="en-US" sz="2000">
                <a:latin typeface="Times New Roman" panose="02020603050405020304" charset="0"/>
                <a:cs typeface="Times New Roman" panose="02020603050405020304" charset="0"/>
              </a:rPr>
              <a:t>As we know from </a:t>
            </a:r>
            <a:r>
              <a:rPr lang="en-US" sz="2000">
                <a:latin typeface="Times New Roman" panose="02020603050405020304" charset="0"/>
                <a:cs typeface="Times New Roman" panose="02020603050405020304" charset="0"/>
                <a:sym typeface="+mn-ea"/>
              </a:rPr>
              <a:t>Kirchoff’s current law, the I-ins need to equal the I-outs or ΣIin = ΣIout</a:t>
            </a:r>
            <a:endParaRPr lang="en-US" sz="2000">
              <a:solidFill>
                <a:schemeClr val="tx1"/>
              </a:solidFill>
              <a:latin typeface="Times New Roman" panose="02020603050405020304" charset="0"/>
              <a:cs typeface="Times New Roman" panose="02020603050405020304" charset="0"/>
              <a:sym typeface="+mn-ea"/>
            </a:endParaRPr>
          </a:p>
          <a:p>
            <a:r>
              <a:rPr lang="en-US" sz="2000">
                <a:latin typeface="Times New Roman" panose="02020603050405020304" charset="0"/>
                <a:cs typeface="Times New Roman" panose="02020603050405020304" charset="0"/>
              </a:rPr>
              <a:t>Since the current is going from node A to node B and then forking off to either node C or E, we know that the </a:t>
            </a:r>
            <a:r>
              <a:rPr lang="en-US" sz="2000">
                <a:solidFill>
                  <a:srgbClr val="00B0F0"/>
                </a:solidFill>
                <a:latin typeface="Times New Roman" panose="02020603050405020304" charset="0"/>
                <a:cs typeface="Times New Roman" panose="02020603050405020304" charset="0"/>
              </a:rPr>
              <a:t>1amp</a:t>
            </a:r>
            <a:r>
              <a:rPr lang="en-US" sz="2000">
                <a:latin typeface="Times New Roman" panose="02020603050405020304" charset="0"/>
                <a:cs typeface="Times New Roman" panose="02020603050405020304" charset="0"/>
              </a:rPr>
              <a:t> is the </a:t>
            </a:r>
            <a:r>
              <a:rPr lang="en-US" sz="2000">
                <a:latin typeface="Times New Roman" panose="02020603050405020304" charset="0"/>
                <a:cs typeface="Times New Roman" panose="02020603050405020304" charset="0"/>
                <a:sym typeface="+mn-ea"/>
              </a:rPr>
              <a:t>Iin for node B and the </a:t>
            </a:r>
            <a:r>
              <a:rPr lang="en-US" sz="2000">
                <a:solidFill>
                  <a:srgbClr val="00B0F0"/>
                </a:solidFill>
                <a:latin typeface="Times New Roman" panose="02020603050405020304" charset="0"/>
                <a:cs typeface="Times New Roman" panose="02020603050405020304" charset="0"/>
                <a:sym typeface="+mn-ea"/>
              </a:rPr>
              <a:t>.8 amps</a:t>
            </a:r>
            <a:r>
              <a:rPr lang="en-US" sz="2000">
                <a:latin typeface="Times New Roman" panose="02020603050405020304" charset="0"/>
                <a:cs typeface="Times New Roman" panose="02020603050405020304" charset="0"/>
                <a:sym typeface="+mn-ea"/>
              </a:rPr>
              <a:t> is the Iout for point B. Lastly, the unknown amperage going to point C would also be an out because of the path of the current.</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So </a:t>
            </a:r>
            <a:r>
              <a:rPr lang="en-US" sz="2000">
                <a:solidFill>
                  <a:srgbClr val="00B0F0"/>
                </a:solidFill>
                <a:latin typeface="Times New Roman" panose="02020603050405020304" charset="0"/>
                <a:cs typeface="Times New Roman" panose="02020603050405020304" charset="0"/>
              </a:rPr>
              <a:t>1amp</a:t>
            </a:r>
            <a:r>
              <a:rPr lang="en-US" sz="2000">
                <a:latin typeface="Times New Roman" panose="02020603050405020304" charset="0"/>
                <a:cs typeface="Times New Roman" panose="02020603050405020304" charset="0"/>
              </a:rPr>
              <a:t> =</a:t>
            </a:r>
            <a:r>
              <a:rPr lang="en-US" sz="2000">
                <a:solidFill>
                  <a:srgbClr val="00B0F0"/>
                </a:solidFill>
                <a:latin typeface="Times New Roman" panose="02020603050405020304" charset="0"/>
                <a:cs typeface="Times New Roman" panose="02020603050405020304" charset="0"/>
              </a:rPr>
              <a:t>.8amps</a:t>
            </a:r>
            <a:r>
              <a:rPr lang="en-US" sz="2000">
                <a:latin typeface="Times New Roman" panose="02020603050405020304" charset="0"/>
                <a:cs typeface="Times New Roman" panose="02020603050405020304" charset="0"/>
              </a:rPr>
              <a:t> + ?amps </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or </a:t>
            </a:r>
            <a:r>
              <a:rPr lang="en-US" sz="2000">
                <a:solidFill>
                  <a:srgbClr val="00B0F0"/>
                </a:solidFill>
                <a:latin typeface="Times New Roman" panose="02020603050405020304" charset="0"/>
                <a:cs typeface="Times New Roman" panose="02020603050405020304" charset="0"/>
              </a:rPr>
              <a:t>1amp</a:t>
            </a:r>
            <a:r>
              <a:rPr lang="en-US" sz="2000">
                <a:latin typeface="Times New Roman" panose="02020603050405020304" charset="0"/>
                <a:cs typeface="Times New Roman" panose="02020603050405020304" charset="0"/>
              </a:rPr>
              <a:t> -</a:t>
            </a:r>
            <a:r>
              <a:rPr lang="en-US" sz="2000">
                <a:solidFill>
                  <a:srgbClr val="00B0F0"/>
                </a:solidFill>
                <a:latin typeface="Times New Roman" panose="02020603050405020304" charset="0"/>
                <a:cs typeface="Times New Roman" panose="02020603050405020304" charset="0"/>
              </a:rPr>
              <a:t>.8amps</a:t>
            </a:r>
            <a:r>
              <a:rPr lang="en-US" sz="2000">
                <a:latin typeface="Times New Roman" panose="02020603050405020304" charset="0"/>
                <a:cs typeface="Times New Roman" panose="02020603050405020304" charset="0"/>
              </a:rPr>
              <a:t> = ?amps</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So R3 &amp; R4 both have .2I of current going through them</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There is no place between resistors R3 and R4 where the current can fork off, so that means that they have the same current going through them</a:t>
            </a:r>
            <a:endParaRPr lang="en-US" sz="2000">
              <a:latin typeface="Times New Roman" panose="02020603050405020304" charset="0"/>
              <a:cs typeface="Times New Roman" panose="0202060305040502030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cicuit - unknown current c2"/>
          <p:cNvPicPr>
            <a:picLocks noChangeAspect="1"/>
          </p:cNvPicPr>
          <p:nvPr/>
        </p:nvPicPr>
        <p:blipFill>
          <a:blip r:embed="rId1"/>
          <a:stretch>
            <a:fillRect/>
          </a:stretch>
        </p:blipFill>
        <p:spPr>
          <a:xfrm>
            <a:off x="0" y="2683510"/>
            <a:ext cx="6847840" cy="3622675"/>
          </a:xfrm>
          <a:prstGeom prst="rect">
            <a:avLst/>
          </a:prstGeom>
        </p:spPr>
      </p:pic>
      <p:sp>
        <p:nvSpPr>
          <p:cNvPr id="2" name="Title 1"/>
          <p:cNvSpPr>
            <a:spLocks noGrp="1"/>
          </p:cNvSpPr>
          <p:nvPr>
            <p:ph type="title"/>
          </p:nvPr>
        </p:nvSpPr>
        <p:spPr>
          <a:xfrm>
            <a:off x="90170" y="112395"/>
            <a:ext cx="6584315" cy="1048385"/>
          </a:xfrm>
        </p:spPr>
        <p:txBody>
          <a:bodyPr anchor="t" anchorCtr="0"/>
          <a:p>
            <a:pPr algn="l"/>
            <a:r>
              <a:rPr lang="en-US" sz="3600">
                <a:latin typeface="Times New Roman" panose="02020603050405020304" charset="0"/>
                <a:cs typeface="Times New Roman" panose="02020603050405020304" charset="0"/>
                <a:sym typeface="+mn-ea"/>
              </a:rPr>
              <a:t>Unknown Current 3 - Answer 2</a:t>
            </a:r>
            <a:endParaRPr lang="en-US" sz="3600">
              <a:latin typeface="Times New Roman" panose="02020603050405020304" charset="0"/>
              <a:cs typeface="Times New Roman" panose="02020603050405020304" charset="0"/>
              <a:sym typeface="+mn-ea"/>
            </a:endParaRPr>
          </a:p>
        </p:txBody>
      </p:sp>
      <p:sp>
        <p:nvSpPr>
          <p:cNvPr id="3" name="Content Placeholder 2"/>
          <p:cNvSpPr>
            <a:spLocks noGrp="1"/>
          </p:cNvSpPr>
          <p:nvPr>
            <p:ph sz="half" idx="1"/>
          </p:nvPr>
        </p:nvSpPr>
        <p:spPr>
          <a:xfrm>
            <a:off x="6870065" y="112395"/>
            <a:ext cx="5235575" cy="6635750"/>
          </a:xfrm>
        </p:spPr>
        <p:txBody>
          <a:bodyPr/>
          <a:p>
            <a:r>
              <a:rPr lang="en-US" sz="2400">
                <a:latin typeface="Times New Roman" panose="02020603050405020304" charset="0"/>
                <a:cs typeface="Times New Roman" panose="02020603050405020304" charset="0"/>
              </a:rPr>
              <a:t>Again, we know that R3 &amp; R4 have the same current going through them, because there are no other places where the current forks off between the two resistors. </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For R4, we know that it results in a  difference of </a:t>
            </a:r>
            <a:r>
              <a:rPr lang="en-US" sz="2400">
                <a:solidFill>
                  <a:srgbClr val="E86016"/>
                </a:solidFill>
                <a:latin typeface="Times New Roman" panose="02020603050405020304" charset="0"/>
                <a:cs typeface="Times New Roman" panose="02020603050405020304" charset="0"/>
              </a:rPr>
              <a:t>7V</a:t>
            </a:r>
            <a:r>
              <a:rPr lang="en-US" sz="2400">
                <a:latin typeface="Times New Roman" panose="02020603050405020304" charset="0"/>
                <a:cs typeface="Times New Roman" panose="02020603050405020304" charset="0"/>
              </a:rPr>
              <a:t> of voltage and has </a:t>
            </a:r>
            <a:r>
              <a:rPr lang="en-US" sz="2400">
                <a:solidFill>
                  <a:srgbClr val="00B0F0"/>
                </a:solidFill>
                <a:latin typeface="Times New Roman" panose="02020603050405020304" charset="0"/>
                <a:cs typeface="Times New Roman" panose="02020603050405020304" charset="0"/>
              </a:rPr>
              <a:t>.2I</a:t>
            </a:r>
            <a:r>
              <a:rPr lang="en-US" sz="2400">
                <a:latin typeface="Times New Roman" panose="02020603050405020304" charset="0"/>
                <a:cs typeface="Times New Roman" panose="02020603050405020304" charset="0"/>
              </a:rPr>
              <a:t> of current. We just need to use our equation to find out the resistance.</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sym typeface="+mn-ea"/>
              </a:rPr>
              <a:t>Ω = V / I</a:t>
            </a:r>
            <a:endParaRPr lang="en-US" sz="2400">
              <a:latin typeface="Times New Roman" panose="02020603050405020304" charset="0"/>
              <a:cs typeface="Times New Roman" panose="02020603050405020304" charset="0"/>
              <a:sym typeface="+mn-ea"/>
            </a:endParaRPr>
          </a:p>
          <a:p>
            <a:r>
              <a:rPr lang="en-US" sz="2400">
                <a:latin typeface="Times New Roman" panose="02020603050405020304" charset="0"/>
                <a:cs typeface="Times New Roman" panose="02020603050405020304" charset="0"/>
                <a:sym typeface="+mn-ea"/>
              </a:rPr>
              <a:t>R4Ω = </a:t>
            </a:r>
            <a:r>
              <a:rPr lang="en-US" sz="2400">
                <a:solidFill>
                  <a:srgbClr val="E86016"/>
                </a:solidFill>
                <a:latin typeface="Times New Roman" panose="02020603050405020304" charset="0"/>
                <a:cs typeface="Times New Roman" panose="02020603050405020304" charset="0"/>
                <a:sym typeface="+mn-ea"/>
              </a:rPr>
              <a:t>7V</a:t>
            </a:r>
            <a:r>
              <a:rPr lang="en-US" sz="2400">
                <a:latin typeface="Times New Roman" panose="02020603050405020304" charset="0"/>
                <a:cs typeface="Times New Roman" panose="02020603050405020304" charset="0"/>
                <a:sym typeface="+mn-ea"/>
              </a:rPr>
              <a:t> / </a:t>
            </a:r>
            <a:r>
              <a:rPr lang="en-US" sz="2400">
                <a:solidFill>
                  <a:srgbClr val="00B0F0"/>
                </a:solidFill>
                <a:latin typeface="Times New Roman" panose="02020603050405020304" charset="0"/>
                <a:cs typeface="Times New Roman" panose="02020603050405020304" charset="0"/>
                <a:sym typeface="+mn-ea"/>
              </a:rPr>
              <a:t>.2I</a:t>
            </a:r>
            <a:endParaRPr lang="en-US" sz="2400">
              <a:latin typeface="Times New Roman" panose="02020603050405020304" charset="0"/>
              <a:cs typeface="Times New Roman" panose="02020603050405020304" charset="0"/>
              <a:sym typeface="+mn-ea"/>
            </a:endParaRPr>
          </a:p>
          <a:p>
            <a:r>
              <a:rPr lang="en-US" sz="2400">
                <a:latin typeface="Times New Roman" panose="02020603050405020304" charset="0"/>
                <a:cs typeface="Times New Roman" panose="02020603050405020304" charset="0"/>
                <a:sym typeface="+mn-ea"/>
              </a:rPr>
              <a:t>The resistance of R4 is then 35 ohms</a:t>
            </a:r>
            <a:endParaRPr lang="en-US" sz="2400">
              <a:latin typeface="Times New Roman" panose="02020603050405020304" charset="0"/>
              <a:cs typeface="Times New Roman" panose="02020603050405020304" charset="0"/>
              <a:sym typeface="+mn-ea"/>
            </a:endParaRPr>
          </a:p>
          <a:p>
            <a:r>
              <a:rPr lang="en-US" sz="2400">
                <a:latin typeface="Times New Roman" panose="02020603050405020304" charset="0"/>
                <a:cs typeface="Times New Roman" panose="02020603050405020304" charset="0"/>
                <a:sym typeface="+mn-ea"/>
              </a:rPr>
              <a:t>If we wanted to find out the resistance for R3, we would use the same equation but with </a:t>
            </a:r>
            <a:r>
              <a:rPr lang="en-US" sz="2400">
                <a:solidFill>
                  <a:srgbClr val="E86016"/>
                </a:solidFill>
                <a:latin typeface="Times New Roman" panose="02020603050405020304" charset="0"/>
                <a:cs typeface="Times New Roman" panose="02020603050405020304" charset="0"/>
                <a:sym typeface="+mn-ea"/>
              </a:rPr>
              <a:t>1V</a:t>
            </a:r>
            <a:r>
              <a:rPr lang="en-US" sz="2400">
                <a:latin typeface="Times New Roman" panose="02020603050405020304" charset="0"/>
                <a:cs typeface="Times New Roman" panose="02020603050405020304" charset="0"/>
                <a:sym typeface="+mn-ea"/>
              </a:rPr>
              <a:t> (R3</a:t>
            </a:r>
            <a:r>
              <a:rPr lang="en-US" sz="2400">
                <a:latin typeface="Times New Roman" panose="02020603050405020304" charset="0"/>
                <a:cs typeface="Times New Roman" panose="02020603050405020304" charset="0"/>
                <a:sym typeface="+mn-ea"/>
              </a:rPr>
              <a:t>Ω = </a:t>
            </a:r>
            <a:r>
              <a:rPr lang="en-US" sz="2400">
                <a:solidFill>
                  <a:srgbClr val="E86016"/>
                </a:solidFill>
                <a:latin typeface="Times New Roman" panose="02020603050405020304" charset="0"/>
                <a:cs typeface="Times New Roman" panose="02020603050405020304" charset="0"/>
                <a:sym typeface="+mn-ea"/>
              </a:rPr>
              <a:t>1V</a:t>
            </a:r>
            <a:r>
              <a:rPr lang="en-US" sz="2400">
                <a:latin typeface="Times New Roman" panose="02020603050405020304" charset="0"/>
                <a:cs typeface="Times New Roman" panose="02020603050405020304" charset="0"/>
                <a:sym typeface="+mn-ea"/>
              </a:rPr>
              <a:t> / </a:t>
            </a:r>
            <a:r>
              <a:rPr lang="en-US" sz="2400">
                <a:solidFill>
                  <a:srgbClr val="00B0F0"/>
                </a:solidFill>
                <a:latin typeface="Times New Roman" panose="02020603050405020304" charset="0"/>
                <a:cs typeface="Times New Roman" panose="02020603050405020304" charset="0"/>
                <a:sym typeface="+mn-ea"/>
              </a:rPr>
              <a:t>.2I)</a:t>
            </a:r>
            <a:endParaRPr lang="en-US" sz="2400">
              <a:latin typeface="Times New Roman" panose="02020603050405020304" charset="0"/>
              <a:cs typeface="Times New Roman" panose="02020603050405020304" charset="0"/>
              <a:sym typeface="+mn-ea"/>
            </a:endParaRPr>
          </a:p>
          <a:p>
            <a:endParaRPr lang="en-US" sz="2400">
              <a:latin typeface="Times New Roman" panose="02020603050405020304" charset="0"/>
              <a:cs typeface="Times New Roman" panose="02020603050405020304" charset="0"/>
              <a:sym typeface="+mn-ea"/>
            </a:endParaRPr>
          </a:p>
          <a:p>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unknown current with unknown resistors"/>
          <p:cNvPicPr>
            <a:picLocks noChangeAspect="1"/>
          </p:cNvPicPr>
          <p:nvPr/>
        </p:nvPicPr>
        <p:blipFill>
          <a:blip r:embed="rId1"/>
          <a:stretch>
            <a:fillRect/>
          </a:stretch>
        </p:blipFill>
        <p:spPr>
          <a:xfrm>
            <a:off x="297815" y="2247900"/>
            <a:ext cx="5818505" cy="4186555"/>
          </a:xfrm>
          <a:prstGeom prst="rect">
            <a:avLst/>
          </a:prstGeom>
        </p:spPr>
      </p:pic>
      <p:sp>
        <p:nvSpPr>
          <p:cNvPr id="2" name="Title 1"/>
          <p:cNvSpPr>
            <a:spLocks noGrp="1"/>
          </p:cNvSpPr>
          <p:nvPr>
            <p:ph type="title"/>
          </p:nvPr>
        </p:nvSpPr>
        <p:spPr>
          <a:xfrm>
            <a:off x="73660" y="154940"/>
            <a:ext cx="5687060" cy="1957070"/>
          </a:xfrm>
        </p:spPr>
        <p:txBody>
          <a:bodyPr anchor="t" anchorCtr="0"/>
          <a:p>
            <a:pPr algn="l"/>
            <a:r>
              <a:rPr lang="en-US" sz="3600">
                <a:latin typeface="Times New Roman" panose="02020603050405020304" charset="0"/>
                <a:cs typeface="Times New Roman" panose="02020603050405020304" charset="0"/>
                <a:sym typeface="+mn-ea"/>
              </a:rPr>
              <a:t>Unknown Current 4:</a:t>
            </a:r>
            <a:br>
              <a:rPr lang="en-US" sz="3600">
                <a:latin typeface="Times New Roman" panose="02020603050405020304" charset="0"/>
                <a:cs typeface="Times New Roman" panose="02020603050405020304" charset="0"/>
                <a:sym typeface="+mn-ea"/>
              </a:rPr>
            </a:br>
            <a:r>
              <a:rPr lang="en-US" sz="3600">
                <a:latin typeface="Times New Roman" panose="02020603050405020304" charset="0"/>
                <a:cs typeface="Times New Roman" panose="02020603050405020304" charset="0"/>
                <a:sym typeface="+mn-ea"/>
              </a:rPr>
              <a:t>Combining Kirchhoff’s Voltage Law &amp; V=I*R</a:t>
            </a:r>
            <a:endParaRPr lang="en-US" sz="3600">
              <a:latin typeface="Times New Roman" panose="02020603050405020304" charset="0"/>
              <a:cs typeface="Times New Roman" panose="02020603050405020304" charset="0"/>
              <a:sym typeface="+mn-ea"/>
            </a:endParaRPr>
          </a:p>
        </p:txBody>
      </p:sp>
      <p:sp>
        <p:nvSpPr>
          <p:cNvPr id="3" name="Content Placeholder 2"/>
          <p:cNvSpPr>
            <a:spLocks noGrp="1"/>
          </p:cNvSpPr>
          <p:nvPr>
            <p:ph sz="half" idx="1"/>
          </p:nvPr>
        </p:nvSpPr>
        <p:spPr>
          <a:xfrm>
            <a:off x="5626735" y="0"/>
            <a:ext cx="6565265" cy="6858000"/>
          </a:xfrm>
        </p:spPr>
        <p:txBody>
          <a:bodyPr/>
          <a:p>
            <a:r>
              <a:rPr lang="en-US" sz="1600">
                <a:latin typeface="Times New Roman" panose="02020603050405020304" charset="0"/>
                <a:cs typeface="Times New Roman" panose="02020603050405020304" charset="0"/>
              </a:rPr>
              <a:t>Let’s say that we have two unknowns. We want to find out the current (one unknown) but we also don’t know the voltage decrease of our resistors (second unknown). How would we solve this?</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rPr>
              <a:t>We are going to combine Kirchoff’s Voltage Law and Voltage = Current * Resistance</a:t>
            </a:r>
            <a:endParaRPr lang="en-US" sz="1600">
              <a:latin typeface="Times New Roman" panose="02020603050405020304" charset="0"/>
              <a:cs typeface="Times New Roman" panose="02020603050405020304" charset="0"/>
            </a:endParaRPr>
          </a:p>
          <a:p>
            <a:r>
              <a:rPr lang="en-US" sz="1600">
                <a:latin typeface="Times New Roman" panose="02020603050405020304" charset="0"/>
                <a:cs typeface="Times New Roman" panose="02020603050405020304" charset="0"/>
                <a:sym typeface="+mn-ea"/>
              </a:rPr>
              <a:t>We start with </a:t>
            </a:r>
            <a:r>
              <a:rPr lang="en-US" sz="1600">
                <a:solidFill>
                  <a:srgbClr val="00B050"/>
                </a:solidFill>
                <a:latin typeface="Times New Roman" panose="02020603050405020304" charset="0"/>
                <a:cs typeface="Times New Roman" panose="02020603050405020304" charset="0"/>
                <a:sym typeface="+mn-ea"/>
              </a:rPr>
              <a:t>+12V</a:t>
            </a:r>
            <a:r>
              <a:rPr lang="en-US" sz="1600">
                <a:latin typeface="Times New Roman" panose="02020603050405020304" charset="0"/>
                <a:cs typeface="Times New Roman" panose="02020603050405020304" charset="0"/>
                <a:sym typeface="+mn-ea"/>
              </a:rPr>
              <a:t> + </a:t>
            </a:r>
            <a:r>
              <a:rPr lang="en-US" sz="1600">
                <a:solidFill>
                  <a:srgbClr val="E86016"/>
                </a:solidFill>
                <a:latin typeface="Times New Roman" panose="02020603050405020304" charset="0"/>
                <a:cs typeface="Times New Roman" panose="02020603050405020304" charset="0"/>
                <a:sym typeface="+mn-ea"/>
              </a:rPr>
              <a:t>(-V)</a:t>
            </a:r>
            <a:r>
              <a:rPr lang="en-US" sz="1600">
                <a:latin typeface="Times New Roman" panose="02020603050405020304" charset="0"/>
                <a:cs typeface="Times New Roman" panose="02020603050405020304" charset="0"/>
                <a:sym typeface="+mn-ea"/>
              </a:rPr>
              <a:t> + </a:t>
            </a:r>
            <a:r>
              <a:rPr lang="en-US" sz="1600">
                <a:solidFill>
                  <a:srgbClr val="E86016"/>
                </a:solidFill>
                <a:latin typeface="Times New Roman" panose="02020603050405020304" charset="0"/>
                <a:cs typeface="Times New Roman" panose="02020603050405020304" charset="0"/>
                <a:sym typeface="+mn-ea"/>
              </a:rPr>
              <a:t>(-V)</a:t>
            </a:r>
            <a:r>
              <a:rPr lang="en-US" sz="1600">
                <a:latin typeface="Times New Roman" panose="02020603050405020304" charset="0"/>
                <a:cs typeface="Times New Roman" panose="02020603050405020304" charset="0"/>
                <a:sym typeface="+mn-ea"/>
              </a:rPr>
              <a:t> = 0</a:t>
            </a:r>
            <a:endParaRPr lang="en-US" sz="1600">
              <a:latin typeface="Times New Roman" panose="02020603050405020304" charset="0"/>
              <a:cs typeface="Times New Roman" panose="02020603050405020304" charset="0"/>
              <a:sym typeface="+mn-ea"/>
            </a:endParaRPr>
          </a:p>
          <a:p>
            <a:r>
              <a:rPr lang="en-US" sz="1600">
                <a:latin typeface="Times New Roman" panose="02020603050405020304" charset="0"/>
                <a:cs typeface="Times New Roman" panose="02020603050405020304" charset="0"/>
                <a:sym typeface="+mn-ea"/>
              </a:rPr>
              <a:t>Calculations for resistor R1</a:t>
            </a:r>
            <a:endParaRPr lang="en-US" sz="1600">
              <a:latin typeface="Times New Roman" panose="02020603050405020304" charset="0"/>
              <a:cs typeface="Times New Roman" panose="02020603050405020304" charset="0"/>
              <a:sym typeface="+mn-ea"/>
            </a:endParaRPr>
          </a:p>
          <a:p>
            <a:pPr lvl="1"/>
            <a:r>
              <a:rPr lang="en-US" sz="1600">
                <a:latin typeface="Times New Roman" panose="02020603050405020304" charset="0"/>
                <a:cs typeface="Times New Roman" panose="02020603050405020304" charset="0"/>
                <a:sym typeface="+mn-ea"/>
              </a:rPr>
              <a:t> </a:t>
            </a:r>
            <a:r>
              <a:rPr lang="en-US" sz="1600">
                <a:solidFill>
                  <a:srgbClr val="E86016"/>
                </a:solidFill>
                <a:latin typeface="Times New Roman" panose="02020603050405020304" charset="0"/>
                <a:cs typeface="Times New Roman" panose="02020603050405020304" charset="0"/>
                <a:sym typeface="+mn-ea"/>
              </a:rPr>
              <a:t>V</a:t>
            </a:r>
            <a:r>
              <a:rPr lang="en-US" sz="1600">
                <a:latin typeface="Times New Roman" panose="02020603050405020304" charset="0"/>
                <a:cs typeface="Times New Roman" panose="02020603050405020304" charset="0"/>
                <a:sym typeface="+mn-ea"/>
              </a:rPr>
              <a:t> = I * R</a:t>
            </a:r>
            <a:endParaRPr lang="en-US" sz="1600">
              <a:latin typeface="Times New Roman" panose="02020603050405020304" charset="0"/>
              <a:cs typeface="Times New Roman" panose="02020603050405020304" charset="0"/>
              <a:sym typeface="+mn-ea"/>
            </a:endParaRPr>
          </a:p>
          <a:p>
            <a:pPr lvl="1"/>
            <a:r>
              <a:rPr lang="en-US" sz="1600">
                <a:solidFill>
                  <a:schemeClr val="tx1"/>
                </a:solidFill>
                <a:latin typeface="Times New Roman" panose="02020603050405020304" charset="0"/>
                <a:cs typeface="Times New Roman" panose="02020603050405020304" charset="0"/>
                <a:sym typeface="+mn-ea"/>
              </a:rPr>
              <a:t> </a:t>
            </a:r>
            <a:r>
              <a:rPr lang="en-US" sz="1600">
                <a:solidFill>
                  <a:srgbClr val="E86016"/>
                </a:solidFill>
                <a:latin typeface="Times New Roman" panose="02020603050405020304" charset="0"/>
                <a:cs typeface="Times New Roman" panose="02020603050405020304" charset="0"/>
                <a:sym typeface="+mn-ea"/>
              </a:rPr>
              <a:t>V</a:t>
            </a:r>
            <a:r>
              <a:rPr lang="en-US" sz="1600">
                <a:latin typeface="Times New Roman" panose="02020603050405020304" charset="0"/>
                <a:cs typeface="Times New Roman" panose="02020603050405020304" charset="0"/>
                <a:sym typeface="+mn-ea"/>
              </a:rPr>
              <a:t> = I * 1000Ω (note that the 1K stands for 1,000Ω of resistance for R1)</a:t>
            </a:r>
            <a:endParaRPr lang="en-US" sz="1600">
              <a:latin typeface="Times New Roman" panose="02020603050405020304" charset="0"/>
              <a:cs typeface="Times New Roman" panose="02020603050405020304" charset="0"/>
              <a:sym typeface="+mn-ea"/>
            </a:endParaRPr>
          </a:p>
          <a:p>
            <a:pPr lvl="1"/>
            <a:r>
              <a:rPr lang="en-US" sz="1600">
                <a:latin typeface="Times New Roman" panose="02020603050405020304" charset="0"/>
                <a:cs typeface="Times New Roman" panose="02020603050405020304" charset="0"/>
                <a:sym typeface="+mn-ea"/>
              </a:rPr>
              <a:t>This means that we can plug I * 1000Ω for the first </a:t>
            </a:r>
            <a:r>
              <a:rPr lang="en-US" sz="1600">
                <a:solidFill>
                  <a:srgbClr val="E86016"/>
                </a:solidFill>
                <a:latin typeface="Times New Roman" panose="02020603050405020304" charset="0"/>
                <a:cs typeface="Times New Roman" panose="02020603050405020304" charset="0"/>
                <a:sym typeface="+mn-ea"/>
              </a:rPr>
              <a:t>V</a:t>
            </a:r>
            <a:endParaRPr lang="en-US" sz="1600">
              <a:latin typeface="Times New Roman" panose="02020603050405020304" charset="0"/>
              <a:cs typeface="Times New Roman" panose="02020603050405020304" charset="0"/>
              <a:sym typeface="+mn-ea"/>
            </a:endParaRPr>
          </a:p>
          <a:p>
            <a:r>
              <a:rPr lang="en-US" sz="1600">
                <a:latin typeface="Times New Roman" panose="02020603050405020304" charset="0"/>
                <a:cs typeface="Times New Roman" panose="02020603050405020304" charset="0"/>
                <a:sym typeface="+mn-ea"/>
              </a:rPr>
              <a:t>Updated equation: </a:t>
            </a:r>
            <a:r>
              <a:rPr lang="en-US" sz="1600">
                <a:solidFill>
                  <a:srgbClr val="00B050"/>
                </a:solidFill>
                <a:latin typeface="Times New Roman" panose="02020603050405020304" charset="0"/>
                <a:cs typeface="Times New Roman" panose="02020603050405020304" charset="0"/>
                <a:sym typeface="+mn-ea"/>
              </a:rPr>
              <a:t>+12V</a:t>
            </a:r>
            <a:r>
              <a:rPr lang="en-US" sz="1600">
                <a:latin typeface="Times New Roman" panose="02020603050405020304" charset="0"/>
                <a:cs typeface="Times New Roman" panose="02020603050405020304" charset="0"/>
                <a:sym typeface="+mn-ea"/>
              </a:rPr>
              <a:t> + </a:t>
            </a:r>
            <a:r>
              <a:rPr lang="en-US" sz="1600">
                <a:solidFill>
                  <a:srgbClr val="E86016"/>
                </a:solidFill>
                <a:latin typeface="Times New Roman" panose="02020603050405020304" charset="0"/>
                <a:cs typeface="Times New Roman" panose="02020603050405020304" charset="0"/>
                <a:sym typeface="+mn-ea"/>
              </a:rPr>
              <a:t>(-(I*1000</a:t>
            </a:r>
            <a:r>
              <a:rPr lang="en-US" sz="1600">
                <a:solidFill>
                  <a:srgbClr val="E86016"/>
                </a:solidFill>
                <a:latin typeface="Times New Roman" panose="02020603050405020304" charset="0"/>
                <a:cs typeface="Times New Roman" panose="02020603050405020304" charset="0"/>
                <a:sym typeface="+mn-ea"/>
              </a:rPr>
              <a:t>Ω))</a:t>
            </a:r>
            <a:r>
              <a:rPr lang="en-US" sz="1600">
                <a:latin typeface="Times New Roman" panose="02020603050405020304" charset="0"/>
                <a:cs typeface="Times New Roman" panose="02020603050405020304" charset="0"/>
                <a:sym typeface="+mn-ea"/>
              </a:rPr>
              <a:t> + </a:t>
            </a:r>
            <a:r>
              <a:rPr lang="en-US" sz="1600">
                <a:solidFill>
                  <a:srgbClr val="E86016"/>
                </a:solidFill>
                <a:latin typeface="Times New Roman" panose="02020603050405020304" charset="0"/>
                <a:cs typeface="Times New Roman" panose="02020603050405020304" charset="0"/>
                <a:sym typeface="+mn-ea"/>
              </a:rPr>
              <a:t>(-V)</a:t>
            </a:r>
            <a:r>
              <a:rPr lang="en-US" sz="1600">
                <a:latin typeface="Times New Roman" panose="02020603050405020304" charset="0"/>
                <a:cs typeface="Times New Roman" panose="02020603050405020304" charset="0"/>
                <a:sym typeface="+mn-ea"/>
              </a:rPr>
              <a:t> = 0</a:t>
            </a:r>
            <a:endParaRPr lang="en-US" sz="1600">
              <a:latin typeface="Times New Roman" panose="02020603050405020304" charset="0"/>
              <a:cs typeface="Times New Roman" panose="02020603050405020304" charset="0"/>
              <a:sym typeface="+mn-ea"/>
            </a:endParaRPr>
          </a:p>
          <a:p>
            <a:r>
              <a:rPr lang="en-US" sz="1600">
                <a:latin typeface="Times New Roman" panose="02020603050405020304" charset="0"/>
                <a:cs typeface="Times New Roman" panose="02020603050405020304" charset="0"/>
                <a:sym typeface="+mn-ea"/>
              </a:rPr>
              <a:t>Now we just have one more resistor to calculate, R2</a:t>
            </a:r>
            <a:endParaRPr lang="en-US" sz="1600">
              <a:latin typeface="Times New Roman" panose="02020603050405020304" charset="0"/>
              <a:cs typeface="Times New Roman" panose="02020603050405020304" charset="0"/>
              <a:sym typeface="+mn-ea"/>
            </a:endParaRPr>
          </a:p>
          <a:p>
            <a:pPr lvl="1"/>
            <a:r>
              <a:rPr lang="en-US" sz="1600">
                <a:latin typeface="Times New Roman" panose="02020603050405020304" charset="0"/>
                <a:cs typeface="Times New Roman" panose="02020603050405020304" charset="0"/>
                <a:sym typeface="+mn-ea"/>
              </a:rPr>
              <a:t> </a:t>
            </a:r>
            <a:r>
              <a:rPr lang="en-US" sz="1600">
                <a:solidFill>
                  <a:srgbClr val="E86016"/>
                </a:solidFill>
                <a:latin typeface="Times New Roman" panose="02020603050405020304" charset="0"/>
                <a:cs typeface="Times New Roman" panose="02020603050405020304" charset="0"/>
                <a:sym typeface="+mn-ea"/>
              </a:rPr>
              <a:t>V</a:t>
            </a:r>
            <a:r>
              <a:rPr lang="en-US" sz="1600">
                <a:latin typeface="Times New Roman" panose="02020603050405020304" charset="0"/>
                <a:cs typeface="Times New Roman" panose="02020603050405020304" charset="0"/>
                <a:sym typeface="+mn-ea"/>
              </a:rPr>
              <a:t> = I * R</a:t>
            </a:r>
            <a:endParaRPr lang="en-US" sz="1600">
              <a:latin typeface="Times New Roman" panose="02020603050405020304" charset="0"/>
              <a:cs typeface="Times New Roman" panose="02020603050405020304" charset="0"/>
              <a:sym typeface="+mn-ea"/>
            </a:endParaRPr>
          </a:p>
          <a:p>
            <a:pPr lvl="1"/>
            <a:r>
              <a:rPr lang="en-US" sz="1600">
                <a:latin typeface="Times New Roman" panose="02020603050405020304" charset="0"/>
                <a:cs typeface="Times New Roman" panose="02020603050405020304" charset="0"/>
                <a:sym typeface="+mn-ea"/>
              </a:rPr>
              <a:t> </a:t>
            </a:r>
            <a:r>
              <a:rPr lang="en-US" sz="1600">
                <a:solidFill>
                  <a:srgbClr val="E86016"/>
                </a:solidFill>
                <a:latin typeface="Times New Roman" panose="02020603050405020304" charset="0"/>
                <a:cs typeface="Times New Roman" panose="02020603050405020304" charset="0"/>
                <a:sym typeface="+mn-ea"/>
              </a:rPr>
              <a:t>V</a:t>
            </a:r>
            <a:r>
              <a:rPr lang="en-US" sz="1600">
                <a:latin typeface="Times New Roman" panose="02020603050405020304" charset="0"/>
                <a:cs typeface="Times New Roman" panose="02020603050405020304" charset="0"/>
                <a:sym typeface="+mn-ea"/>
              </a:rPr>
              <a:t> = I * 2000Ω </a:t>
            </a:r>
            <a:endParaRPr lang="en-US" sz="1600">
              <a:latin typeface="Times New Roman" panose="02020603050405020304" charset="0"/>
              <a:cs typeface="Times New Roman" panose="02020603050405020304" charset="0"/>
              <a:sym typeface="+mn-ea"/>
            </a:endParaRPr>
          </a:p>
          <a:p>
            <a:pPr lvl="1"/>
            <a:r>
              <a:rPr lang="en-US" sz="1600">
                <a:latin typeface="Times New Roman" panose="02020603050405020304" charset="0"/>
                <a:cs typeface="Times New Roman" panose="02020603050405020304" charset="0"/>
                <a:sym typeface="+mn-ea"/>
              </a:rPr>
              <a:t>This means that we can plug in I * 2000Ω for the second V</a:t>
            </a:r>
            <a:endParaRPr lang="en-US" sz="1600">
              <a:latin typeface="Times New Roman" panose="02020603050405020304" charset="0"/>
              <a:cs typeface="Times New Roman" panose="02020603050405020304" charset="0"/>
              <a:sym typeface="+mn-ea"/>
            </a:endParaRPr>
          </a:p>
          <a:p>
            <a:r>
              <a:rPr lang="en-US" sz="1600">
                <a:latin typeface="Times New Roman" panose="02020603050405020304" charset="0"/>
                <a:cs typeface="Times New Roman" panose="02020603050405020304" charset="0"/>
                <a:sym typeface="+mn-ea"/>
              </a:rPr>
              <a:t>Updated equation: </a:t>
            </a:r>
            <a:r>
              <a:rPr lang="en-US" sz="1600">
                <a:solidFill>
                  <a:srgbClr val="00B050"/>
                </a:solidFill>
                <a:latin typeface="Times New Roman" panose="02020603050405020304" charset="0"/>
                <a:cs typeface="Times New Roman" panose="02020603050405020304" charset="0"/>
                <a:sym typeface="+mn-ea"/>
              </a:rPr>
              <a:t>+12V</a:t>
            </a:r>
            <a:r>
              <a:rPr lang="en-US" sz="1600">
                <a:latin typeface="Times New Roman" panose="02020603050405020304" charset="0"/>
                <a:cs typeface="Times New Roman" panose="02020603050405020304" charset="0"/>
                <a:sym typeface="+mn-ea"/>
              </a:rPr>
              <a:t> + </a:t>
            </a:r>
            <a:r>
              <a:rPr lang="en-US" sz="1600">
                <a:solidFill>
                  <a:srgbClr val="E86016"/>
                </a:solidFill>
                <a:latin typeface="Times New Roman" panose="02020603050405020304" charset="0"/>
                <a:cs typeface="Times New Roman" panose="02020603050405020304" charset="0"/>
                <a:sym typeface="+mn-ea"/>
              </a:rPr>
              <a:t>(-(I*1000Ω))</a:t>
            </a:r>
            <a:r>
              <a:rPr lang="en-US" sz="1600">
                <a:latin typeface="Times New Roman" panose="02020603050405020304" charset="0"/>
                <a:cs typeface="Times New Roman" panose="02020603050405020304" charset="0"/>
                <a:sym typeface="+mn-ea"/>
              </a:rPr>
              <a:t> + </a:t>
            </a:r>
            <a:r>
              <a:rPr lang="en-US" sz="1600">
                <a:solidFill>
                  <a:srgbClr val="E86016"/>
                </a:solidFill>
                <a:latin typeface="Times New Roman" panose="02020603050405020304" charset="0"/>
                <a:cs typeface="Times New Roman" panose="02020603050405020304" charset="0"/>
                <a:sym typeface="+mn-ea"/>
              </a:rPr>
              <a:t>(-(I*2000Ω))</a:t>
            </a:r>
            <a:r>
              <a:rPr lang="en-US" sz="1600">
                <a:latin typeface="Times New Roman" panose="02020603050405020304" charset="0"/>
                <a:cs typeface="Times New Roman" panose="02020603050405020304" charset="0"/>
                <a:sym typeface="+mn-ea"/>
              </a:rPr>
              <a:t> = 0</a:t>
            </a:r>
            <a:endParaRPr lang="en-US" sz="1600">
              <a:latin typeface="Times New Roman" panose="02020603050405020304" charset="0"/>
              <a:cs typeface="Times New Roman" panose="02020603050405020304" charset="0"/>
              <a:sym typeface="+mn-ea"/>
            </a:endParaRPr>
          </a:p>
          <a:p>
            <a:r>
              <a:rPr lang="en-US" sz="1600">
                <a:latin typeface="Times New Roman" panose="02020603050405020304" charset="0"/>
                <a:cs typeface="Times New Roman" panose="02020603050405020304" charset="0"/>
              </a:rPr>
              <a:t>Now that we only have one unknown, the current that we are trying to find, we can do the math to isolate I:</a:t>
            </a:r>
            <a:endParaRPr lang="en-US" sz="1600">
              <a:latin typeface="Times New Roman" panose="02020603050405020304" charset="0"/>
              <a:cs typeface="Times New Roman" panose="02020603050405020304" charset="0"/>
            </a:endParaRPr>
          </a:p>
          <a:p>
            <a:pPr lvl="1"/>
            <a:r>
              <a:rPr lang="en-US" sz="1600">
                <a:solidFill>
                  <a:srgbClr val="00B050"/>
                </a:solidFill>
                <a:latin typeface="Times New Roman" panose="02020603050405020304" charset="0"/>
                <a:cs typeface="Times New Roman" panose="02020603050405020304" charset="0"/>
                <a:sym typeface="+mn-ea"/>
              </a:rPr>
              <a:t>+12V</a:t>
            </a:r>
            <a:r>
              <a:rPr lang="en-US" sz="1600">
                <a:latin typeface="Times New Roman" panose="02020603050405020304" charset="0"/>
                <a:cs typeface="Times New Roman" panose="02020603050405020304" charset="0"/>
                <a:sym typeface="+mn-ea"/>
              </a:rPr>
              <a:t> + </a:t>
            </a:r>
            <a:r>
              <a:rPr lang="en-US" sz="1600">
                <a:solidFill>
                  <a:srgbClr val="E86016"/>
                </a:solidFill>
                <a:latin typeface="Times New Roman" panose="02020603050405020304" charset="0"/>
                <a:cs typeface="Times New Roman" panose="02020603050405020304" charset="0"/>
                <a:sym typeface="+mn-ea"/>
              </a:rPr>
              <a:t>(-(I*1000Ω))</a:t>
            </a:r>
            <a:r>
              <a:rPr lang="en-US" sz="1600">
                <a:latin typeface="Times New Roman" panose="02020603050405020304" charset="0"/>
                <a:cs typeface="Times New Roman" panose="02020603050405020304" charset="0"/>
                <a:sym typeface="+mn-ea"/>
              </a:rPr>
              <a:t> + </a:t>
            </a:r>
            <a:r>
              <a:rPr lang="en-US" sz="1600">
                <a:solidFill>
                  <a:srgbClr val="E86016"/>
                </a:solidFill>
                <a:latin typeface="Times New Roman" panose="02020603050405020304" charset="0"/>
                <a:cs typeface="Times New Roman" panose="02020603050405020304" charset="0"/>
                <a:sym typeface="+mn-ea"/>
              </a:rPr>
              <a:t>(-(I*2000Ω))</a:t>
            </a:r>
            <a:r>
              <a:rPr lang="en-US" sz="1600">
                <a:latin typeface="Times New Roman" panose="02020603050405020304" charset="0"/>
                <a:cs typeface="Times New Roman" panose="02020603050405020304" charset="0"/>
                <a:sym typeface="+mn-ea"/>
              </a:rPr>
              <a:t> = 0 (move 12V over first)</a:t>
            </a:r>
            <a:endParaRPr lang="en-US" sz="1600">
              <a:latin typeface="Times New Roman" panose="02020603050405020304" charset="0"/>
              <a:cs typeface="Times New Roman" panose="02020603050405020304" charset="0"/>
              <a:sym typeface="+mn-ea"/>
            </a:endParaRPr>
          </a:p>
          <a:p>
            <a:pPr lvl="1"/>
            <a:r>
              <a:rPr lang="en-US" sz="1600">
                <a:latin typeface="Times New Roman" panose="02020603050405020304" charset="0"/>
                <a:cs typeface="Times New Roman" panose="02020603050405020304" charset="0"/>
                <a:sym typeface="+mn-ea"/>
              </a:rPr>
              <a:t> </a:t>
            </a:r>
            <a:r>
              <a:rPr lang="en-US" sz="1600">
                <a:solidFill>
                  <a:srgbClr val="E86016"/>
                </a:solidFill>
                <a:latin typeface="Times New Roman" panose="02020603050405020304" charset="0"/>
                <a:cs typeface="Times New Roman" panose="02020603050405020304" charset="0"/>
                <a:sym typeface="+mn-ea"/>
              </a:rPr>
              <a:t>(-(I*1000Ω))</a:t>
            </a:r>
            <a:r>
              <a:rPr lang="en-US" sz="1600">
                <a:latin typeface="Times New Roman" panose="02020603050405020304" charset="0"/>
                <a:cs typeface="Times New Roman" panose="02020603050405020304" charset="0"/>
                <a:sym typeface="+mn-ea"/>
              </a:rPr>
              <a:t> + </a:t>
            </a:r>
            <a:r>
              <a:rPr lang="en-US" sz="1600">
                <a:solidFill>
                  <a:srgbClr val="E86016"/>
                </a:solidFill>
                <a:latin typeface="Times New Roman" panose="02020603050405020304" charset="0"/>
                <a:cs typeface="Times New Roman" panose="02020603050405020304" charset="0"/>
                <a:sym typeface="+mn-ea"/>
              </a:rPr>
              <a:t>(-(I*2000Ω))</a:t>
            </a:r>
            <a:r>
              <a:rPr lang="en-US" sz="1600">
                <a:latin typeface="Times New Roman" panose="02020603050405020304" charset="0"/>
                <a:cs typeface="Times New Roman" panose="02020603050405020304" charset="0"/>
                <a:sym typeface="+mn-ea"/>
              </a:rPr>
              <a:t> = -</a:t>
            </a:r>
            <a:r>
              <a:rPr lang="en-US" sz="1600">
                <a:solidFill>
                  <a:srgbClr val="00B050"/>
                </a:solidFill>
                <a:latin typeface="Times New Roman" panose="02020603050405020304" charset="0"/>
                <a:cs typeface="Times New Roman" panose="02020603050405020304" charset="0"/>
                <a:sym typeface="+mn-ea"/>
              </a:rPr>
              <a:t>12V </a:t>
            </a:r>
            <a:r>
              <a:rPr lang="en-US" sz="1600">
                <a:solidFill>
                  <a:schemeClr val="tx1"/>
                </a:solidFill>
                <a:latin typeface="Times New Roman" panose="02020603050405020304" charset="0"/>
                <a:cs typeface="Times New Roman" panose="02020603050405020304" charset="0"/>
                <a:sym typeface="+mn-ea"/>
              </a:rPr>
              <a:t>(next add I’s*Ω’s)</a:t>
            </a:r>
            <a:endParaRPr lang="en-US" sz="1600">
              <a:solidFill>
                <a:srgbClr val="00B050"/>
              </a:solidFill>
              <a:latin typeface="Times New Roman" panose="02020603050405020304" charset="0"/>
              <a:cs typeface="Times New Roman" panose="02020603050405020304" charset="0"/>
              <a:sym typeface="+mn-ea"/>
            </a:endParaRPr>
          </a:p>
          <a:p>
            <a:pPr lvl="1"/>
            <a:r>
              <a:rPr lang="en-US" sz="1600">
                <a:latin typeface="Times New Roman" panose="02020603050405020304" charset="0"/>
                <a:cs typeface="Times New Roman" panose="02020603050405020304" charset="0"/>
                <a:sym typeface="+mn-ea"/>
              </a:rPr>
              <a:t> </a:t>
            </a:r>
            <a:r>
              <a:rPr lang="en-US" sz="1600">
                <a:solidFill>
                  <a:srgbClr val="E86016"/>
                </a:solidFill>
                <a:latin typeface="Times New Roman" panose="02020603050405020304" charset="0"/>
                <a:cs typeface="Times New Roman" panose="02020603050405020304" charset="0"/>
                <a:sym typeface="+mn-ea"/>
              </a:rPr>
              <a:t>(-(I*3000Ω))</a:t>
            </a:r>
            <a:r>
              <a:rPr lang="en-US" sz="1600">
                <a:latin typeface="Times New Roman" panose="02020603050405020304" charset="0"/>
                <a:cs typeface="Times New Roman" panose="02020603050405020304" charset="0"/>
                <a:sym typeface="+mn-ea"/>
              </a:rPr>
              <a:t> = -</a:t>
            </a:r>
            <a:r>
              <a:rPr lang="en-US" sz="1600">
                <a:solidFill>
                  <a:srgbClr val="00B050"/>
                </a:solidFill>
                <a:latin typeface="Times New Roman" panose="02020603050405020304" charset="0"/>
                <a:cs typeface="Times New Roman" panose="02020603050405020304" charset="0"/>
                <a:sym typeface="+mn-ea"/>
              </a:rPr>
              <a:t>12V </a:t>
            </a:r>
            <a:r>
              <a:rPr lang="en-US" sz="1600">
                <a:solidFill>
                  <a:schemeClr val="tx1"/>
                </a:solidFill>
                <a:latin typeface="Times New Roman" panose="02020603050405020304" charset="0"/>
                <a:cs typeface="Times New Roman" panose="02020603050405020304" charset="0"/>
                <a:sym typeface="+mn-ea"/>
              </a:rPr>
              <a:t>(divide by </a:t>
            </a:r>
            <a:r>
              <a:rPr lang="en-US" sz="1600">
                <a:latin typeface="Times New Roman" panose="02020603050405020304" charset="0"/>
                <a:cs typeface="Times New Roman" panose="02020603050405020304" charset="0"/>
                <a:sym typeface="+mn-ea"/>
              </a:rPr>
              <a:t>Ω to isolate the current (I))</a:t>
            </a:r>
            <a:endParaRPr lang="en-US" sz="1600">
              <a:latin typeface="Times New Roman" panose="02020603050405020304" charset="0"/>
              <a:cs typeface="Times New Roman" panose="02020603050405020304" charset="0"/>
              <a:sym typeface="+mn-ea"/>
            </a:endParaRPr>
          </a:p>
          <a:p>
            <a:pPr lvl="1"/>
            <a:r>
              <a:rPr lang="en-US" sz="1600">
                <a:latin typeface="Times New Roman" panose="02020603050405020304" charset="0"/>
                <a:cs typeface="Times New Roman" panose="02020603050405020304" charset="0"/>
                <a:sym typeface="+mn-ea"/>
              </a:rPr>
              <a:t> </a:t>
            </a:r>
            <a:r>
              <a:rPr lang="en-US" sz="1600">
                <a:solidFill>
                  <a:srgbClr val="E86016"/>
                </a:solidFill>
                <a:latin typeface="Times New Roman" panose="02020603050405020304" charset="0"/>
                <a:cs typeface="Times New Roman" panose="02020603050405020304" charset="0"/>
                <a:sym typeface="+mn-ea"/>
              </a:rPr>
              <a:t>(I)</a:t>
            </a:r>
            <a:r>
              <a:rPr lang="en-US" sz="1600">
                <a:latin typeface="Times New Roman" panose="02020603050405020304" charset="0"/>
                <a:cs typeface="Times New Roman" panose="02020603050405020304" charset="0"/>
                <a:sym typeface="+mn-ea"/>
              </a:rPr>
              <a:t> = -</a:t>
            </a:r>
            <a:r>
              <a:rPr lang="en-US" sz="1600">
                <a:solidFill>
                  <a:srgbClr val="00B050"/>
                </a:solidFill>
                <a:latin typeface="Times New Roman" panose="02020603050405020304" charset="0"/>
                <a:cs typeface="Times New Roman" panose="02020603050405020304" charset="0"/>
                <a:sym typeface="+mn-ea"/>
              </a:rPr>
              <a:t>12V / </a:t>
            </a:r>
            <a:r>
              <a:rPr lang="en-US" sz="1600">
                <a:solidFill>
                  <a:srgbClr val="E86016"/>
                </a:solidFill>
                <a:latin typeface="Times New Roman" panose="02020603050405020304" charset="0"/>
                <a:cs typeface="Times New Roman" panose="02020603050405020304" charset="0"/>
                <a:sym typeface="+mn-ea"/>
              </a:rPr>
              <a:t>-3000Ω</a:t>
            </a:r>
            <a:endParaRPr lang="en-US" sz="1600">
              <a:latin typeface="Times New Roman" panose="02020603050405020304" charset="0"/>
              <a:cs typeface="Times New Roman" panose="02020603050405020304" charset="0"/>
              <a:sym typeface="+mn-ea"/>
            </a:endParaRPr>
          </a:p>
          <a:p>
            <a:pPr lvl="1"/>
            <a:r>
              <a:rPr lang="en-US" sz="1600">
                <a:highlight>
                  <a:srgbClr val="FFFF00"/>
                </a:highlight>
                <a:latin typeface="Times New Roman" panose="02020603050405020304" charset="0"/>
                <a:cs typeface="Times New Roman" panose="02020603050405020304" charset="0"/>
                <a:sym typeface="+mn-ea"/>
              </a:rPr>
              <a:t>Our solution to the current is then I = 0.004 amps</a:t>
            </a:r>
            <a:endParaRPr lang="en-US" sz="1600">
              <a:highlight>
                <a:srgbClr val="FFFF00"/>
              </a:highlight>
              <a:latin typeface="Times New Roman" panose="02020603050405020304" charset="0"/>
              <a:cs typeface="Times New Roman" panose="02020603050405020304" charset="0"/>
              <a:sym typeface="+mn-ea"/>
            </a:endParaRPr>
          </a:p>
          <a:p>
            <a:pPr lvl="1"/>
            <a:endParaRPr lang="en-US" sz="1600">
              <a:latin typeface="Times New Roman" panose="02020603050405020304" charset="0"/>
              <a:cs typeface="Times New Roman" panose="02020603050405020304" charset="0"/>
              <a:sym typeface="+mn-ea"/>
            </a:endParaRPr>
          </a:p>
          <a:p>
            <a:pPr lvl="1"/>
            <a:endParaRPr lang="en-US" sz="1600">
              <a:latin typeface="Times New Roman" panose="02020603050405020304" charset="0"/>
              <a:cs typeface="Times New Roman" panose="02020603050405020304" charset="0"/>
              <a:sym typeface="+mn-ea"/>
            </a:endParaRPr>
          </a:p>
          <a:p>
            <a:pPr lvl="1"/>
            <a:endParaRPr lang="en-US" sz="1600">
              <a:latin typeface="Times New Roman" panose="02020603050405020304" charset="0"/>
              <a:cs typeface="Times New Roman" panose="0202060305040502030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3840"/>
            <a:ext cx="10749280" cy="4872355"/>
          </a:xfrm>
        </p:spPr>
        <p:txBody>
          <a:bodyPr/>
          <a:p>
            <a:pPr algn="ctr"/>
            <a:r>
              <a:rPr lang="en-US">
                <a:latin typeface="Times New Roman" panose="02020603050405020304" charset="0"/>
                <a:cs typeface="Times New Roman" panose="02020603050405020304" charset="0"/>
                <a:sym typeface="+mn-ea"/>
              </a:rPr>
              <a:t>Positive and Negative Values</a:t>
            </a:r>
            <a:endParaRPr lang="en-US">
              <a:latin typeface="Times New Roman" panose="02020603050405020304" charset="0"/>
              <a:cs typeface="Times New Roman" panose="02020603050405020304" charset="0"/>
              <a:sym typeface="+mn-e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unknown current with unknown resistors"/>
          <p:cNvPicPr>
            <a:picLocks noChangeAspect="1"/>
          </p:cNvPicPr>
          <p:nvPr/>
        </p:nvPicPr>
        <p:blipFill>
          <a:blip r:embed="rId1"/>
          <a:stretch>
            <a:fillRect/>
          </a:stretch>
        </p:blipFill>
        <p:spPr>
          <a:xfrm>
            <a:off x="297815" y="2247900"/>
            <a:ext cx="5818505" cy="4186555"/>
          </a:xfrm>
          <a:prstGeom prst="rect">
            <a:avLst/>
          </a:prstGeom>
        </p:spPr>
      </p:pic>
      <p:sp>
        <p:nvSpPr>
          <p:cNvPr id="2" name="Title 1"/>
          <p:cNvSpPr>
            <a:spLocks noGrp="1"/>
          </p:cNvSpPr>
          <p:nvPr>
            <p:ph type="title"/>
          </p:nvPr>
        </p:nvSpPr>
        <p:spPr>
          <a:xfrm>
            <a:off x="73660" y="154940"/>
            <a:ext cx="5687060" cy="1225550"/>
          </a:xfrm>
        </p:spPr>
        <p:txBody>
          <a:bodyPr anchor="t" anchorCtr="0"/>
          <a:p>
            <a:pPr algn="ctr"/>
            <a:r>
              <a:rPr lang="en-US" sz="3600">
                <a:latin typeface="Times New Roman" panose="02020603050405020304" charset="0"/>
                <a:cs typeface="Times New Roman" panose="02020603050405020304" charset="0"/>
                <a:sym typeface="+mn-ea"/>
              </a:rPr>
              <a:t>Positive &amp; Negative Values</a:t>
            </a:r>
            <a:endParaRPr lang="en-US" sz="3600">
              <a:latin typeface="Times New Roman" panose="02020603050405020304" charset="0"/>
              <a:cs typeface="Times New Roman" panose="02020603050405020304" charset="0"/>
              <a:sym typeface="+mn-ea"/>
            </a:endParaRPr>
          </a:p>
        </p:txBody>
      </p:sp>
      <p:sp>
        <p:nvSpPr>
          <p:cNvPr id="3" name="Content Placeholder 2"/>
          <p:cNvSpPr>
            <a:spLocks noGrp="1"/>
          </p:cNvSpPr>
          <p:nvPr>
            <p:ph sz="half" idx="1"/>
          </p:nvPr>
        </p:nvSpPr>
        <p:spPr>
          <a:xfrm>
            <a:off x="5626735" y="924560"/>
            <a:ext cx="6565265" cy="5933440"/>
          </a:xfrm>
        </p:spPr>
        <p:txBody>
          <a:bodyPr/>
          <a:p>
            <a:r>
              <a:rPr lang="en-US" sz="1800">
                <a:latin typeface="Times New Roman" panose="02020603050405020304" charset="0"/>
                <a:cs typeface="Times New Roman" panose="02020603050405020304" charset="0"/>
                <a:sym typeface="+mn-ea"/>
              </a:rPr>
              <a:t>Remember our solution to the the problem on the last slide was that the current was 0.004 amps </a:t>
            </a:r>
            <a:endParaRPr lang="en-US" sz="1800">
              <a:latin typeface="Times New Roman" panose="02020603050405020304" charset="0"/>
              <a:cs typeface="Times New Roman" panose="02020603050405020304" charset="0"/>
              <a:sym typeface="+mn-ea"/>
            </a:endParaRPr>
          </a:p>
          <a:p>
            <a:r>
              <a:rPr lang="en-US" sz="1800">
                <a:latin typeface="Times New Roman" panose="02020603050405020304" charset="0"/>
                <a:cs typeface="Times New Roman" panose="02020603050405020304" charset="0"/>
                <a:sym typeface="+mn-ea"/>
              </a:rPr>
              <a:t>Please note that it will be easy to not move negative signs correctly. There are some things we can instantly check to see if our answer is correct.</a:t>
            </a:r>
            <a:endParaRPr lang="en-US" sz="1800">
              <a:latin typeface="Times New Roman" panose="02020603050405020304" charset="0"/>
              <a:cs typeface="Times New Roman" panose="02020603050405020304" charset="0"/>
              <a:sym typeface="+mn-ea"/>
            </a:endParaRPr>
          </a:p>
          <a:p>
            <a:r>
              <a:rPr lang="en-US" sz="1800">
                <a:latin typeface="Times New Roman" panose="02020603050405020304" charset="0"/>
                <a:cs typeface="Times New Roman" panose="02020603050405020304" charset="0"/>
                <a:sym typeface="+mn-ea"/>
              </a:rPr>
              <a:t>The green voltage represents voltage supplied to a circuit from a circuit element and voltage present later in the circuit. The circuit elements, like batteries, that provide voltage should always be positive. The green voltage through the circuit would only go as low as 0 in a closed circuit.</a:t>
            </a:r>
            <a:endParaRPr lang="en-US" sz="1800">
              <a:latin typeface="Times New Roman" panose="02020603050405020304" charset="0"/>
              <a:cs typeface="Times New Roman" panose="02020603050405020304" charset="0"/>
              <a:sym typeface="+mn-ea"/>
            </a:endParaRPr>
          </a:p>
          <a:p>
            <a:r>
              <a:rPr lang="en-US" sz="1800">
                <a:latin typeface="Times New Roman" panose="02020603050405020304" charset="0"/>
                <a:cs typeface="Times New Roman" panose="02020603050405020304" charset="0"/>
                <a:sym typeface="+mn-ea"/>
              </a:rPr>
              <a:t>The orange voltage represents a change in voltage. If you are going in the direction of current, like from node A to B for resistor R1, and are crossing a resistor, the resistor would be removing voltage so the voltage would be negative.</a:t>
            </a:r>
            <a:endParaRPr lang="en-US" sz="1800">
              <a:latin typeface="Times New Roman" panose="02020603050405020304" charset="0"/>
              <a:cs typeface="Times New Roman" panose="02020603050405020304" charset="0"/>
              <a:sym typeface="+mn-ea"/>
            </a:endParaRPr>
          </a:p>
          <a:p>
            <a:r>
              <a:rPr lang="en-US" sz="1800">
                <a:latin typeface="Times New Roman" panose="02020603050405020304" charset="0"/>
                <a:cs typeface="Times New Roman" panose="02020603050405020304" charset="0"/>
                <a:sym typeface="+mn-ea"/>
              </a:rPr>
              <a:t>If your calculations are going in the opposite direction of the current, like from node B to A, and are crossing a resistor, like R1, the orange voltage (or change in voltage) should be positive because we are going in the opposite direction of how the current or electrons actually flow. We are looking at the opposite of how the circuit element, the resistor, would normally function.</a:t>
            </a:r>
            <a:endParaRPr lang="en-US" sz="1800">
              <a:latin typeface="Times New Roman" panose="02020603050405020304" charset="0"/>
              <a:cs typeface="Times New Roman" panose="02020603050405020304" charset="0"/>
              <a:sym typeface="+mn-ea"/>
            </a:endParaRPr>
          </a:p>
          <a:p>
            <a:pPr lvl="1"/>
            <a:endParaRPr lang="en-US" sz="1600">
              <a:latin typeface="Times New Roman" panose="02020603050405020304" charset="0"/>
              <a:cs typeface="Times New Roman" panose="02020603050405020304" charset="0"/>
              <a:sym typeface="+mn-ea"/>
            </a:endParaRPr>
          </a:p>
          <a:p>
            <a:pPr lvl="1"/>
            <a:endParaRPr lang="en-US" sz="1600">
              <a:latin typeface="Times New Roman" panose="02020603050405020304" charset="0"/>
              <a:cs typeface="Times New Roman" panose="02020603050405020304" charset="0"/>
              <a:sym typeface="+mn-ea"/>
            </a:endParaRPr>
          </a:p>
          <a:p>
            <a:pPr lvl="1"/>
            <a:endParaRPr lang="en-US" sz="1600">
              <a:latin typeface="Times New Roman" panose="02020603050405020304" charset="0"/>
              <a:cs typeface="Times New Roman" panose="0202060305040502030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unknown current with unknown resistors"/>
          <p:cNvPicPr>
            <a:picLocks noChangeAspect="1"/>
          </p:cNvPicPr>
          <p:nvPr/>
        </p:nvPicPr>
        <p:blipFill>
          <a:blip r:embed="rId1"/>
          <a:stretch>
            <a:fillRect/>
          </a:stretch>
        </p:blipFill>
        <p:spPr>
          <a:xfrm>
            <a:off x="297815" y="2247900"/>
            <a:ext cx="5818505" cy="4186555"/>
          </a:xfrm>
          <a:prstGeom prst="rect">
            <a:avLst/>
          </a:prstGeom>
        </p:spPr>
      </p:pic>
      <p:sp>
        <p:nvSpPr>
          <p:cNvPr id="2" name="Title 1"/>
          <p:cNvSpPr>
            <a:spLocks noGrp="1"/>
          </p:cNvSpPr>
          <p:nvPr>
            <p:ph type="title"/>
          </p:nvPr>
        </p:nvSpPr>
        <p:spPr>
          <a:xfrm>
            <a:off x="73660" y="154940"/>
            <a:ext cx="12118975" cy="1225550"/>
          </a:xfrm>
        </p:spPr>
        <p:txBody>
          <a:bodyPr anchor="t" anchorCtr="0"/>
          <a:p>
            <a:pPr algn="ctr"/>
            <a:r>
              <a:rPr lang="en-US" sz="3600">
                <a:latin typeface="Times New Roman" panose="02020603050405020304" charset="0"/>
                <a:cs typeface="Times New Roman" panose="02020603050405020304" charset="0"/>
                <a:sym typeface="+mn-ea"/>
              </a:rPr>
              <a:t>Reminder:</a:t>
            </a:r>
            <a:br>
              <a:rPr lang="en-US" sz="3600">
                <a:latin typeface="Times New Roman" panose="02020603050405020304" charset="0"/>
                <a:cs typeface="Times New Roman" panose="02020603050405020304" charset="0"/>
                <a:sym typeface="+mn-ea"/>
              </a:rPr>
            </a:br>
            <a:r>
              <a:rPr lang="en-US" sz="3600">
                <a:latin typeface="Times New Roman" panose="02020603050405020304" charset="0"/>
                <a:cs typeface="Times New Roman" panose="02020603050405020304" charset="0"/>
                <a:sym typeface="+mn-ea"/>
              </a:rPr>
              <a:t>Positive &amp; Negative Values</a:t>
            </a:r>
            <a:endParaRPr lang="en-US" sz="3600">
              <a:latin typeface="Times New Roman" panose="02020603050405020304" charset="0"/>
              <a:cs typeface="Times New Roman" panose="02020603050405020304" charset="0"/>
              <a:sym typeface="+mn-ea"/>
            </a:endParaRPr>
          </a:p>
        </p:txBody>
      </p:sp>
      <p:sp>
        <p:nvSpPr>
          <p:cNvPr id="3" name="Content Placeholder 2"/>
          <p:cNvSpPr>
            <a:spLocks noGrp="1"/>
          </p:cNvSpPr>
          <p:nvPr>
            <p:ph sz="half" idx="1"/>
          </p:nvPr>
        </p:nvSpPr>
        <p:spPr>
          <a:xfrm>
            <a:off x="5617210" y="2933700"/>
            <a:ext cx="6574790" cy="3924300"/>
          </a:xfrm>
        </p:spPr>
        <p:txBody>
          <a:bodyPr/>
          <a:p>
            <a:r>
              <a:rPr lang="en-US">
                <a:latin typeface="Times New Roman" panose="02020603050405020304" charset="0"/>
                <a:cs typeface="Times New Roman" panose="02020603050405020304" charset="0"/>
                <a:sym typeface="+mn-ea"/>
              </a:rPr>
              <a:t>With what we know about current, would current ever be negative?</a:t>
            </a:r>
            <a:endParaRPr lang="en-US">
              <a:latin typeface="Times New Roman" panose="02020603050405020304" charset="0"/>
              <a:cs typeface="Times New Roman" panose="02020603050405020304" charset="0"/>
              <a:sym typeface="+mn-ea"/>
            </a:endParaRPr>
          </a:p>
          <a:p>
            <a:r>
              <a:rPr lang="en-US">
                <a:latin typeface="Times New Roman" panose="02020603050405020304" charset="0"/>
                <a:cs typeface="Times New Roman" panose="02020603050405020304" charset="0"/>
                <a:sym typeface="+mn-ea"/>
              </a:rPr>
              <a:t>A reminder that current is </a:t>
            </a:r>
            <a:r>
              <a:rPr lang="en-US">
                <a:latin typeface="Times New Roman" panose="02020603050405020304" charset="0"/>
                <a:cs typeface="Times New Roman" panose="02020603050405020304" charset="0"/>
                <a:sym typeface="+mn-ea"/>
              </a:rPr>
              <a:t>the flow of electrons through a circuit.</a:t>
            </a:r>
            <a:endParaRPr lang="en-US">
              <a:latin typeface="Times New Roman" panose="02020603050405020304" charset="0"/>
              <a:cs typeface="Times New Roman" panose="02020603050405020304" charset="0"/>
              <a:sym typeface="+mn-ea"/>
            </a:endParaRPr>
          </a:p>
          <a:p>
            <a:r>
              <a:rPr lang="en-US">
                <a:latin typeface="Times New Roman" panose="02020603050405020304" charset="0"/>
                <a:cs typeface="Times New Roman" panose="02020603050405020304" charset="0"/>
                <a:sym typeface="+mn-ea"/>
              </a:rPr>
              <a:t>Can we have negative electrons?</a:t>
            </a:r>
            <a:endParaRPr lang="en-US">
              <a:latin typeface="Times New Roman" panose="02020603050405020304" charset="0"/>
              <a:cs typeface="Times New Roman" panose="02020603050405020304" charset="0"/>
              <a:sym typeface="+mn-ea"/>
            </a:endParaRPr>
          </a:p>
          <a:p>
            <a:pPr lvl="1"/>
            <a:endParaRPr lang="en-US" sz="1600">
              <a:latin typeface="Times New Roman" panose="02020603050405020304" charset="0"/>
              <a:cs typeface="Times New Roman" panose="02020603050405020304" charset="0"/>
              <a:sym typeface="+mn-ea"/>
            </a:endParaRPr>
          </a:p>
          <a:p>
            <a:pPr lvl="1"/>
            <a:endParaRPr lang="en-US" sz="1600">
              <a:latin typeface="Times New Roman" panose="02020603050405020304" charset="0"/>
              <a:cs typeface="Times New Roman" panose="0202060305040502030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unknown current with unknown resistors"/>
          <p:cNvPicPr>
            <a:picLocks noChangeAspect="1"/>
          </p:cNvPicPr>
          <p:nvPr/>
        </p:nvPicPr>
        <p:blipFill>
          <a:blip r:embed="rId1"/>
          <a:stretch>
            <a:fillRect/>
          </a:stretch>
        </p:blipFill>
        <p:spPr>
          <a:xfrm>
            <a:off x="297815" y="2247900"/>
            <a:ext cx="5818505" cy="4186555"/>
          </a:xfrm>
          <a:prstGeom prst="rect">
            <a:avLst/>
          </a:prstGeom>
        </p:spPr>
      </p:pic>
      <p:sp>
        <p:nvSpPr>
          <p:cNvPr id="2" name="Title 1"/>
          <p:cNvSpPr>
            <a:spLocks noGrp="1"/>
          </p:cNvSpPr>
          <p:nvPr>
            <p:ph type="title"/>
          </p:nvPr>
        </p:nvSpPr>
        <p:spPr>
          <a:xfrm>
            <a:off x="73660" y="154940"/>
            <a:ext cx="12118975" cy="1225550"/>
          </a:xfrm>
        </p:spPr>
        <p:txBody>
          <a:bodyPr anchor="t" anchorCtr="0"/>
          <a:p>
            <a:pPr algn="ctr"/>
            <a:r>
              <a:rPr lang="en-US" sz="3600">
                <a:latin typeface="Times New Roman" panose="02020603050405020304" charset="0"/>
                <a:cs typeface="Times New Roman" panose="02020603050405020304" charset="0"/>
                <a:sym typeface="+mn-ea"/>
              </a:rPr>
              <a:t>Reminder:</a:t>
            </a:r>
            <a:br>
              <a:rPr lang="en-US" sz="3600">
                <a:latin typeface="Times New Roman" panose="02020603050405020304" charset="0"/>
                <a:cs typeface="Times New Roman" panose="02020603050405020304" charset="0"/>
                <a:sym typeface="+mn-ea"/>
              </a:rPr>
            </a:br>
            <a:r>
              <a:rPr lang="en-US" sz="3600">
                <a:latin typeface="Times New Roman" panose="02020603050405020304" charset="0"/>
                <a:cs typeface="Times New Roman" panose="02020603050405020304" charset="0"/>
                <a:sym typeface="+mn-ea"/>
              </a:rPr>
              <a:t>Positive &amp; Negative Values</a:t>
            </a:r>
            <a:endParaRPr lang="en-US" sz="3600">
              <a:latin typeface="Times New Roman" panose="02020603050405020304" charset="0"/>
              <a:cs typeface="Times New Roman" panose="02020603050405020304" charset="0"/>
              <a:sym typeface="+mn-ea"/>
            </a:endParaRPr>
          </a:p>
        </p:txBody>
      </p:sp>
      <p:sp>
        <p:nvSpPr>
          <p:cNvPr id="3" name="Content Placeholder 2"/>
          <p:cNvSpPr>
            <a:spLocks noGrp="1"/>
          </p:cNvSpPr>
          <p:nvPr>
            <p:ph sz="half" idx="1"/>
          </p:nvPr>
        </p:nvSpPr>
        <p:spPr>
          <a:xfrm>
            <a:off x="5617210" y="2933700"/>
            <a:ext cx="6574790" cy="3924300"/>
          </a:xfrm>
        </p:spPr>
        <p:txBody>
          <a:bodyPr/>
          <a:p>
            <a:r>
              <a:rPr lang="en-US">
                <a:latin typeface="Times New Roman" panose="02020603050405020304" charset="0"/>
                <a:cs typeface="Times New Roman" panose="02020603050405020304" charset="0"/>
                <a:sym typeface="+mn-ea"/>
              </a:rPr>
              <a:t>No we cannot have negative electrons. </a:t>
            </a:r>
            <a:endParaRPr lang="en-US">
              <a:latin typeface="Times New Roman" panose="02020603050405020304" charset="0"/>
              <a:cs typeface="Times New Roman" panose="02020603050405020304" charset="0"/>
              <a:sym typeface="+mn-ea"/>
            </a:endParaRPr>
          </a:p>
          <a:p>
            <a:r>
              <a:rPr lang="en-US">
                <a:latin typeface="Times New Roman" panose="02020603050405020304" charset="0"/>
                <a:cs typeface="Times New Roman" panose="02020603050405020304" charset="0"/>
                <a:sym typeface="+mn-ea"/>
              </a:rPr>
              <a:t>We cannot have negative matter, so current would always be positive.</a:t>
            </a:r>
            <a:endParaRPr lang="en-US" sz="1600">
              <a:latin typeface="Times New Roman" panose="02020603050405020304" charset="0"/>
              <a:cs typeface="Times New Roman" panose="02020603050405020304" charset="0"/>
              <a:sym typeface="+mn-ea"/>
            </a:endParaRPr>
          </a:p>
          <a:p>
            <a:pPr lvl="1"/>
            <a:endParaRPr lang="en-US" sz="1600">
              <a:latin typeface="Times New Roman" panose="02020603050405020304" charset="0"/>
              <a:cs typeface="Times New Roman" panose="0202060305040502030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3840"/>
            <a:ext cx="10749280" cy="4872355"/>
          </a:xfrm>
        </p:spPr>
        <p:txBody>
          <a:bodyPr/>
          <a:p>
            <a:pPr algn="ctr"/>
            <a:r>
              <a:rPr lang="en-US">
                <a:latin typeface="Times New Roman" panose="02020603050405020304" charset="0"/>
                <a:cs typeface="Times New Roman" panose="02020603050405020304" charset="0"/>
                <a:sym typeface="+mn-ea"/>
              </a:rPr>
              <a:t>Combining </a:t>
            </a:r>
            <a:br>
              <a:rPr lang="en-US">
                <a:latin typeface="Times New Roman" panose="02020603050405020304" charset="0"/>
                <a:cs typeface="Times New Roman" panose="02020603050405020304" charset="0"/>
                <a:sym typeface="+mn-ea"/>
              </a:rPr>
            </a:br>
            <a:r>
              <a:rPr lang="en-US">
                <a:latin typeface="Times New Roman" panose="02020603050405020304" charset="0"/>
                <a:cs typeface="Times New Roman" panose="02020603050405020304" charset="0"/>
                <a:sym typeface="+mn-ea"/>
              </a:rPr>
              <a:t>Kirchhoff’s Voltage Law &amp; V=I*R</a:t>
            </a:r>
            <a:br>
              <a:rPr lang="en-US">
                <a:latin typeface="Times New Roman" panose="02020603050405020304" charset="0"/>
                <a:cs typeface="Times New Roman" panose="02020603050405020304" charset="0"/>
                <a:sym typeface="+mn-ea"/>
              </a:rPr>
            </a:br>
            <a:r>
              <a:rPr lang="en-US">
                <a:latin typeface="Times New Roman" panose="02020603050405020304" charset="0"/>
                <a:cs typeface="Times New Roman" panose="02020603050405020304" charset="0"/>
                <a:sym typeface="+mn-ea"/>
              </a:rPr>
              <a:t>Revisited</a:t>
            </a:r>
            <a:endParaRPr lang="en-US">
              <a:latin typeface="Times New Roman" panose="02020603050405020304" charset="0"/>
              <a:cs typeface="Times New Roman" panose="02020603050405020304" charset="0"/>
              <a:sym typeface="+mn-e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unknown current with unknown resistors"/>
          <p:cNvPicPr>
            <a:picLocks noChangeAspect="1"/>
          </p:cNvPicPr>
          <p:nvPr/>
        </p:nvPicPr>
        <p:blipFill>
          <a:blip r:embed="rId1"/>
          <a:stretch>
            <a:fillRect/>
          </a:stretch>
        </p:blipFill>
        <p:spPr>
          <a:xfrm>
            <a:off x="0" y="2938780"/>
            <a:ext cx="5446395" cy="3919220"/>
          </a:xfrm>
          <a:prstGeom prst="rect">
            <a:avLst/>
          </a:prstGeom>
        </p:spPr>
      </p:pic>
      <p:sp>
        <p:nvSpPr>
          <p:cNvPr id="2" name="Title 1"/>
          <p:cNvSpPr>
            <a:spLocks noGrp="1"/>
          </p:cNvSpPr>
          <p:nvPr>
            <p:ph type="title"/>
          </p:nvPr>
        </p:nvSpPr>
        <p:spPr>
          <a:xfrm>
            <a:off x="73660" y="154940"/>
            <a:ext cx="4631690" cy="1957070"/>
          </a:xfrm>
        </p:spPr>
        <p:txBody>
          <a:bodyPr anchor="t" anchorCtr="0"/>
          <a:p>
            <a:pPr algn="l"/>
            <a:r>
              <a:rPr lang="en-US" sz="3600">
                <a:latin typeface="Times New Roman" panose="02020603050405020304" charset="0"/>
                <a:cs typeface="Times New Roman" panose="02020603050405020304" charset="0"/>
                <a:sym typeface="+mn-ea"/>
              </a:rPr>
              <a:t>Combining Kirchhoff’s Voltage Law &amp; V=I*R</a:t>
            </a:r>
            <a:br>
              <a:rPr lang="en-US" sz="3600">
                <a:latin typeface="Times New Roman" panose="02020603050405020304" charset="0"/>
                <a:cs typeface="Times New Roman" panose="02020603050405020304" charset="0"/>
                <a:sym typeface="+mn-ea"/>
              </a:rPr>
            </a:br>
            <a:r>
              <a:rPr lang="en-US" sz="3600">
                <a:latin typeface="Times New Roman" panose="02020603050405020304" charset="0"/>
                <a:cs typeface="Times New Roman" panose="02020603050405020304" charset="0"/>
                <a:sym typeface="+mn-ea"/>
              </a:rPr>
              <a:t>Revisited</a:t>
            </a:r>
            <a:endParaRPr lang="en-US" sz="3600">
              <a:latin typeface="Times New Roman" panose="02020603050405020304" charset="0"/>
              <a:cs typeface="Times New Roman" panose="02020603050405020304" charset="0"/>
              <a:sym typeface="+mn-ea"/>
            </a:endParaRPr>
          </a:p>
        </p:txBody>
      </p:sp>
      <p:sp>
        <p:nvSpPr>
          <p:cNvPr id="3" name="Content Placeholder 2"/>
          <p:cNvSpPr>
            <a:spLocks noGrp="1"/>
          </p:cNvSpPr>
          <p:nvPr>
            <p:ph sz="half" idx="1"/>
          </p:nvPr>
        </p:nvSpPr>
        <p:spPr>
          <a:xfrm>
            <a:off x="4794250" y="416560"/>
            <a:ext cx="7397750" cy="3143885"/>
          </a:xfrm>
        </p:spPr>
        <p:txBody>
          <a:bodyPr/>
          <a:p>
            <a:r>
              <a:rPr lang="en-US" sz="2000">
                <a:latin typeface="Times New Roman" panose="02020603050405020304" charset="0"/>
                <a:cs typeface="Times New Roman" panose="02020603050405020304" charset="0"/>
              </a:rPr>
              <a:t>A few slides ago, we calculated the current of the circuit in the lower left corner of this slide by combining:</a:t>
            </a:r>
            <a:endParaRPr lang="en-US" sz="2000">
              <a:latin typeface="Times New Roman" panose="02020603050405020304" charset="0"/>
              <a:cs typeface="Times New Roman" panose="02020603050405020304" charset="0"/>
            </a:endParaRPr>
          </a:p>
          <a:p>
            <a:pPr lvl="1"/>
            <a:r>
              <a:rPr lang="en-US" sz="2000">
                <a:latin typeface="Times New Roman" panose="02020603050405020304" charset="0"/>
                <a:cs typeface="Times New Roman" panose="02020603050405020304" charset="0"/>
              </a:rPr>
              <a:t>Kirchhoff’s Voltage Law</a:t>
            </a:r>
            <a:endParaRPr lang="en-US" sz="2000">
              <a:latin typeface="Times New Roman" panose="02020603050405020304" charset="0"/>
              <a:cs typeface="Times New Roman" panose="02020603050405020304" charset="0"/>
            </a:endParaRPr>
          </a:p>
          <a:p>
            <a:pPr lvl="2"/>
            <a:r>
              <a:rPr lang="en-US" sz="2000">
                <a:latin typeface="Times New Roman" panose="02020603050405020304" charset="0"/>
                <a:cs typeface="Times New Roman" panose="02020603050405020304" charset="0"/>
              </a:rPr>
              <a:t>(voltage supplied) + (voltage removed) = 0</a:t>
            </a:r>
            <a:endParaRPr lang="en-US" sz="2000">
              <a:latin typeface="Times New Roman" panose="02020603050405020304" charset="0"/>
              <a:cs typeface="Times New Roman" panose="02020603050405020304" charset="0"/>
            </a:endParaRPr>
          </a:p>
          <a:p>
            <a:pPr lvl="1"/>
            <a:r>
              <a:rPr lang="en-US" sz="2000">
                <a:latin typeface="Times New Roman" panose="02020603050405020304" charset="0"/>
                <a:cs typeface="Times New Roman" panose="02020603050405020304" charset="0"/>
              </a:rPr>
              <a:t>And the equation V = I * R </a:t>
            </a:r>
            <a:endParaRPr lang="en-US" sz="2000">
              <a:latin typeface="Times New Roman" panose="02020603050405020304" charset="0"/>
              <a:cs typeface="Times New Roman" panose="02020603050405020304" charset="0"/>
            </a:endParaRPr>
          </a:p>
          <a:p>
            <a:pPr lvl="2"/>
            <a:r>
              <a:rPr lang="en-US" sz="2000">
                <a:latin typeface="Times New Roman" panose="02020603050405020304" charset="0"/>
                <a:cs typeface="Times New Roman" panose="02020603050405020304" charset="0"/>
              </a:rPr>
              <a:t>(voltage = current * resistance)</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Would we be able to do this if the current split off into different sections of a circuit, like the circuit in the lower right of this slide?</a:t>
            </a:r>
            <a:endParaRPr lang="en-US" sz="2000">
              <a:latin typeface="Times New Roman" panose="02020603050405020304" charset="0"/>
              <a:cs typeface="Times New Roman" panose="02020603050405020304" charset="0"/>
            </a:endParaRPr>
          </a:p>
          <a:p>
            <a:pPr lvl="1"/>
            <a:endParaRPr lang="en-US" sz="1800">
              <a:latin typeface="Times New Roman" panose="02020603050405020304" charset="0"/>
              <a:cs typeface="Times New Roman" panose="02020603050405020304" charset="0"/>
              <a:sym typeface="+mn-ea"/>
            </a:endParaRPr>
          </a:p>
          <a:p>
            <a:pPr lvl="1"/>
            <a:endParaRPr lang="en-US" sz="1600">
              <a:latin typeface="Times New Roman" panose="02020603050405020304" charset="0"/>
              <a:cs typeface="Times New Roman" panose="02020603050405020304" charset="0"/>
              <a:sym typeface="+mn-ea"/>
            </a:endParaRPr>
          </a:p>
          <a:p>
            <a:pPr lvl="1"/>
            <a:endParaRPr lang="en-US" sz="1600">
              <a:latin typeface="Times New Roman" panose="02020603050405020304" charset="0"/>
              <a:cs typeface="Times New Roman" panose="02020603050405020304" charset="0"/>
            </a:endParaRPr>
          </a:p>
        </p:txBody>
      </p:sp>
      <p:pic>
        <p:nvPicPr>
          <p:cNvPr id="6" name="Picture 5" descr="cicuit - unknown current"/>
          <p:cNvPicPr>
            <a:picLocks noChangeAspect="1"/>
          </p:cNvPicPr>
          <p:nvPr/>
        </p:nvPicPr>
        <p:blipFill>
          <a:blip r:embed="rId2"/>
          <a:stretch>
            <a:fillRect/>
          </a:stretch>
        </p:blipFill>
        <p:spPr>
          <a:xfrm>
            <a:off x="5987415" y="3560445"/>
            <a:ext cx="6047740" cy="31984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circuit - power source"/>
          <p:cNvPicPr>
            <a:picLocks noChangeAspect="1"/>
          </p:cNvPicPr>
          <p:nvPr/>
        </p:nvPicPr>
        <p:blipFill>
          <a:blip r:embed="rId1"/>
          <a:stretch>
            <a:fillRect/>
          </a:stretch>
        </p:blipFill>
        <p:spPr>
          <a:xfrm>
            <a:off x="535940" y="1670685"/>
            <a:ext cx="7367270" cy="4013200"/>
          </a:xfrm>
          <a:prstGeom prst="rect">
            <a:avLst/>
          </a:prstGeom>
        </p:spPr>
      </p:pic>
      <p:sp>
        <p:nvSpPr>
          <p:cNvPr id="2" name="Title 1"/>
          <p:cNvSpPr>
            <a:spLocks noGrp="1"/>
          </p:cNvSpPr>
          <p:nvPr>
            <p:ph type="title"/>
          </p:nvPr>
        </p:nvSpPr>
        <p:spPr>
          <a:xfrm>
            <a:off x="838200" y="243840"/>
            <a:ext cx="10749280" cy="1325880"/>
          </a:xfrm>
        </p:spPr>
        <p:txBody>
          <a:bodyPr/>
          <a:p>
            <a:pPr algn="ctr"/>
            <a:r>
              <a:rPr lang="en-US">
                <a:latin typeface="Times New Roman" panose="02020603050405020304" charset="0"/>
                <a:cs typeface="Times New Roman" panose="02020603050405020304" charset="0"/>
              </a:rPr>
              <a:t>Elements of a Circuit Diagram:</a:t>
            </a:r>
            <a:br>
              <a:rPr lang="en-US">
                <a:latin typeface="Times New Roman" panose="02020603050405020304" charset="0"/>
                <a:cs typeface="Times New Roman" panose="02020603050405020304" charset="0"/>
              </a:rPr>
            </a:br>
            <a:r>
              <a:rPr lang="en-US">
                <a:latin typeface="Times New Roman" panose="02020603050405020304" charset="0"/>
                <a:cs typeface="Times New Roman" panose="02020603050405020304" charset="0"/>
              </a:rPr>
              <a:t>A Power Source</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7999730" y="1797050"/>
            <a:ext cx="3841115" cy="4848860"/>
          </a:xfrm>
        </p:spPr>
        <p:txBody>
          <a:bodyPr/>
          <a:p>
            <a:r>
              <a:rPr lang="en-US" sz="2800">
                <a:latin typeface="Times New Roman" panose="02020603050405020304" charset="0"/>
                <a:cs typeface="Times New Roman" panose="02020603050405020304" charset="0"/>
              </a:rPr>
              <a:t>The circle on the left of the diagram is the power source</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sym typeface="+mn-ea"/>
              </a:rPr>
              <a:t>The “12V” next to the power source (often a battery) means it is generating 12 volts of power to the circuit</a:t>
            </a:r>
            <a:endParaRPr lang="en-US" sz="1800">
              <a:latin typeface="Times New Roman" panose="02020603050405020304" charset="0"/>
              <a:cs typeface="Times New Roman" panose="02020603050405020304" charset="0"/>
              <a:sym typeface="+mn-ea"/>
            </a:endParaRPr>
          </a:p>
          <a:p>
            <a:endParaRPr lang="en-US" sz="1800">
              <a:sym typeface="+mn-ea"/>
            </a:endParaRPr>
          </a:p>
          <a:p>
            <a:endParaRPr lang="en-US"/>
          </a:p>
          <a:p>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descr="cicuit - unknown current"/>
          <p:cNvPicPr>
            <a:picLocks noChangeAspect="1"/>
          </p:cNvPicPr>
          <p:nvPr/>
        </p:nvPicPr>
        <p:blipFill>
          <a:blip r:embed="rId1"/>
          <a:stretch>
            <a:fillRect/>
          </a:stretch>
        </p:blipFill>
        <p:spPr>
          <a:xfrm>
            <a:off x="0" y="3624580"/>
            <a:ext cx="6113145" cy="3233420"/>
          </a:xfrm>
          <a:prstGeom prst="rect">
            <a:avLst/>
          </a:prstGeom>
        </p:spPr>
      </p:pic>
      <p:pic>
        <p:nvPicPr>
          <p:cNvPr id="7" name="Picture 6" descr="unknown current with unknown resistors"/>
          <p:cNvPicPr>
            <a:picLocks noChangeAspect="1"/>
          </p:cNvPicPr>
          <p:nvPr/>
        </p:nvPicPr>
        <p:blipFill>
          <a:blip r:embed="rId2"/>
          <a:stretch>
            <a:fillRect/>
          </a:stretch>
        </p:blipFill>
        <p:spPr>
          <a:xfrm>
            <a:off x="231775" y="781050"/>
            <a:ext cx="3427730" cy="2466975"/>
          </a:xfrm>
          <a:prstGeom prst="rect">
            <a:avLst/>
          </a:prstGeom>
        </p:spPr>
      </p:pic>
      <p:sp>
        <p:nvSpPr>
          <p:cNvPr id="2" name="Title 1"/>
          <p:cNvSpPr>
            <a:spLocks noGrp="1"/>
          </p:cNvSpPr>
          <p:nvPr>
            <p:ph type="title"/>
          </p:nvPr>
        </p:nvSpPr>
        <p:spPr>
          <a:xfrm>
            <a:off x="635" y="635"/>
            <a:ext cx="12191365" cy="723900"/>
          </a:xfrm>
        </p:spPr>
        <p:txBody>
          <a:bodyPr anchor="t" anchorCtr="0"/>
          <a:p>
            <a:pPr algn="ctr"/>
            <a:r>
              <a:rPr lang="en-US" sz="3600">
                <a:latin typeface="Times New Roman" panose="02020603050405020304" charset="0"/>
                <a:cs typeface="Times New Roman" panose="02020603050405020304" charset="0"/>
                <a:sym typeface="+mn-ea"/>
              </a:rPr>
              <a:t>Combining Kirchhoff’s Voltage Law &amp; V=I*R _ Revisited</a:t>
            </a:r>
            <a:endParaRPr lang="en-US" sz="3600">
              <a:latin typeface="Times New Roman" panose="02020603050405020304" charset="0"/>
              <a:cs typeface="Times New Roman" panose="02020603050405020304" charset="0"/>
              <a:sym typeface="+mn-ea"/>
            </a:endParaRPr>
          </a:p>
        </p:txBody>
      </p:sp>
      <p:sp>
        <p:nvSpPr>
          <p:cNvPr id="3" name="Content Placeholder 2"/>
          <p:cNvSpPr>
            <a:spLocks noGrp="1"/>
          </p:cNvSpPr>
          <p:nvPr>
            <p:ph sz="half" idx="1"/>
          </p:nvPr>
        </p:nvSpPr>
        <p:spPr>
          <a:xfrm>
            <a:off x="5992495" y="836930"/>
            <a:ext cx="6199505" cy="5925185"/>
          </a:xfrm>
        </p:spPr>
        <p:txBody>
          <a:bodyPr/>
          <a:p>
            <a:r>
              <a:rPr lang="en-US" sz="1800">
                <a:latin typeface="Times New Roman" panose="02020603050405020304" charset="0"/>
                <a:cs typeface="Times New Roman" panose="02020603050405020304" charset="0"/>
                <a:sym typeface="+mn-ea"/>
              </a:rPr>
              <a:t>In order to be able to combine Kirchhoff’s Voltage Law and V = I * R, we would have to have both equations work.</a:t>
            </a:r>
            <a:endParaRPr lang="en-US" sz="1800">
              <a:latin typeface="Times New Roman" panose="02020603050405020304" charset="0"/>
              <a:cs typeface="Times New Roman" panose="02020603050405020304" charset="0"/>
              <a:sym typeface="+mn-ea"/>
            </a:endParaRPr>
          </a:p>
          <a:p>
            <a:r>
              <a:rPr lang="en-US" sz="1800">
                <a:latin typeface="Times New Roman" panose="02020603050405020304" charset="0"/>
                <a:cs typeface="Times New Roman" panose="02020603050405020304" charset="0"/>
                <a:sym typeface="+mn-ea"/>
              </a:rPr>
              <a:t>Let’s test Kirchhoff’s Voltage law on the full circuit to see if it works. </a:t>
            </a:r>
            <a:endParaRPr lang="en-US" sz="1800">
              <a:latin typeface="Times New Roman" panose="02020603050405020304" charset="0"/>
              <a:cs typeface="Times New Roman" panose="02020603050405020304" charset="0"/>
              <a:sym typeface="+mn-ea"/>
            </a:endParaRPr>
          </a:p>
          <a:p>
            <a:pPr lvl="1"/>
            <a:r>
              <a:rPr lang="en-US" sz="1800">
                <a:latin typeface="Times New Roman" panose="02020603050405020304" charset="0"/>
                <a:cs typeface="Times New Roman" panose="02020603050405020304" charset="0"/>
                <a:sym typeface="+mn-ea"/>
              </a:rPr>
              <a:t>+12V - 4V - 8V - 1V - 7V = ? (needs to equal 0 for Kirchhoff’s voltage law</a:t>
            </a:r>
            <a:endParaRPr lang="en-US" sz="1800">
              <a:latin typeface="Times New Roman" panose="02020603050405020304" charset="0"/>
              <a:cs typeface="Times New Roman" panose="02020603050405020304" charset="0"/>
              <a:sym typeface="+mn-ea"/>
            </a:endParaRPr>
          </a:p>
          <a:p>
            <a:pPr lvl="2"/>
            <a:r>
              <a:rPr lang="en-US" sz="1800">
                <a:latin typeface="Times New Roman" panose="02020603050405020304" charset="0"/>
                <a:cs typeface="Times New Roman" panose="02020603050405020304" charset="0"/>
                <a:sym typeface="+mn-ea"/>
              </a:rPr>
              <a:t>The equation above equals -8 so this doesn’t work</a:t>
            </a:r>
            <a:endParaRPr lang="en-US" sz="1800">
              <a:latin typeface="Times New Roman" panose="02020603050405020304" charset="0"/>
              <a:cs typeface="Times New Roman" panose="02020603050405020304" charset="0"/>
              <a:sym typeface="+mn-ea"/>
            </a:endParaRPr>
          </a:p>
          <a:p>
            <a:pPr lvl="1"/>
            <a:r>
              <a:rPr lang="en-US" sz="1800">
                <a:latin typeface="Times New Roman" panose="02020603050405020304" charset="0"/>
                <a:cs typeface="Times New Roman" panose="02020603050405020304" charset="0"/>
                <a:sym typeface="+mn-ea"/>
              </a:rPr>
              <a:t>Let’s try instead using a single path</a:t>
            </a:r>
            <a:endParaRPr lang="en-US" sz="1800">
              <a:latin typeface="Times New Roman" panose="02020603050405020304" charset="0"/>
              <a:cs typeface="Times New Roman" panose="02020603050405020304" charset="0"/>
              <a:sym typeface="+mn-ea"/>
            </a:endParaRPr>
          </a:p>
          <a:p>
            <a:pPr lvl="2"/>
            <a:r>
              <a:rPr lang="en-US" sz="1800">
                <a:latin typeface="Times New Roman" panose="02020603050405020304" charset="0"/>
                <a:cs typeface="Times New Roman" panose="02020603050405020304" charset="0"/>
                <a:sym typeface="+mn-ea"/>
              </a:rPr>
              <a:t>+12V - 4V - 8V = ?</a:t>
            </a:r>
            <a:endParaRPr lang="en-US" sz="1800">
              <a:latin typeface="Times New Roman" panose="02020603050405020304" charset="0"/>
              <a:cs typeface="Times New Roman" panose="02020603050405020304" charset="0"/>
              <a:sym typeface="+mn-ea"/>
            </a:endParaRPr>
          </a:p>
          <a:p>
            <a:pPr lvl="2"/>
            <a:r>
              <a:rPr lang="en-US" sz="1800">
                <a:latin typeface="Times New Roman" panose="02020603050405020304" charset="0"/>
                <a:cs typeface="Times New Roman" panose="02020603050405020304" charset="0"/>
                <a:sym typeface="+mn-ea"/>
              </a:rPr>
              <a:t>This equals zero so that works</a:t>
            </a:r>
            <a:endParaRPr lang="en-US" sz="1800">
              <a:latin typeface="Times New Roman" panose="02020603050405020304" charset="0"/>
              <a:cs typeface="Times New Roman" panose="02020603050405020304" charset="0"/>
              <a:sym typeface="+mn-ea"/>
            </a:endParaRPr>
          </a:p>
          <a:p>
            <a:r>
              <a:rPr lang="en-US" sz="1800">
                <a:latin typeface="Times New Roman" panose="02020603050405020304" charset="0"/>
                <a:cs typeface="Times New Roman" panose="02020603050405020304" charset="0"/>
                <a:sym typeface="+mn-ea"/>
              </a:rPr>
              <a:t>That did work, so we would have to make sure that V = I * R will work</a:t>
            </a:r>
            <a:endParaRPr lang="en-US" sz="1800">
              <a:latin typeface="Times New Roman" panose="02020603050405020304" charset="0"/>
              <a:cs typeface="Times New Roman" panose="02020603050405020304" charset="0"/>
              <a:sym typeface="+mn-ea"/>
            </a:endParaRPr>
          </a:p>
          <a:p>
            <a:r>
              <a:rPr lang="en-US" sz="1800">
                <a:latin typeface="Times New Roman" panose="02020603050405020304" charset="0"/>
                <a:cs typeface="Times New Roman" panose="02020603050405020304" charset="0"/>
                <a:sym typeface="+mn-ea"/>
              </a:rPr>
              <a:t>In this scenario, calculating the current going through the full circuit cannot be done by choosing a singl path. Why?</a:t>
            </a:r>
            <a:endParaRPr lang="en-US" sz="1800">
              <a:latin typeface="Times New Roman" panose="02020603050405020304" charset="0"/>
              <a:cs typeface="Times New Roman" panose="02020603050405020304" charset="0"/>
              <a:sym typeface="+mn-ea"/>
            </a:endParaRPr>
          </a:p>
          <a:p>
            <a:r>
              <a:rPr lang="en-US" sz="1800">
                <a:latin typeface="Times New Roman" panose="02020603050405020304" charset="0"/>
                <a:cs typeface="Times New Roman" panose="02020603050405020304" charset="0"/>
                <a:sym typeface="+mn-ea"/>
              </a:rPr>
              <a:t>What did we learn about Kirchhoff’s Current Law?</a:t>
            </a:r>
            <a:endParaRPr lang="en-US" sz="1800">
              <a:latin typeface="Times New Roman" panose="02020603050405020304" charset="0"/>
              <a:cs typeface="Times New Roman" panose="02020603050405020304" charset="0"/>
              <a:sym typeface="+mn-ea"/>
            </a:endParaRPr>
          </a:p>
          <a:p>
            <a:pPr lvl="1"/>
            <a:r>
              <a:rPr lang="en-US" sz="1575">
                <a:latin typeface="Times New Roman" panose="02020603050405020304" charset="0"/>
                <a:cs typeface="Times New Roman" panose="02020603050405020304" charset="0"/>
                <a:sym typeface="+mn-ea"/>
              </a:rPr>
              <a:t>At node B the current is forking off so the current going through resistor R2 and the current going through R3 and R4 is not the same. This makes use of the tactic of combining Kirchhoff’s Voltage Law and V = I * R not work. It doesn’t work because the resistors are not in series.</a:t>
            </a:r>
            <a:endParaRPr lang="en-US" sz="1575">
              <a:latin typeface="Times New Roman" panose="02020603050405020304" charset="0"/>
              <a:cs typeface="Times New Roman" panose="02020603050405020304" charset="0"/>
              <a:sym typeface="+mn-ea"/>
            </a:endParaRPr>
          </a:p>
          <a:p>
            <a:pPr lvl="1"/>
            <a:endParaRPr lang="en-US" sz="1600">
              <a:latin typeface="Times New Roman" panose="02020603050405020304" charset="0"/>
              <a:cs typeface="Times New Roman" panose="02020603050405020304" charset="0"/>
              <a:sym typeface="+mn-ea"/>
            </a:endParaRPr>
          </a:p>
          <a:p>
            <a:pPr lvl="1"/>
            <a:endParaRPr lang="en-US" sz="1600">
              <a:latin typeface="Times New Roman" panose="02020603050405020304" charset="0"/>
              <a:cs typeface="Times New Roman" panose="0202060305040502030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3840"/>
            <a:ext cx="10749280" cy="4872355"/>
          </a:xfrm>
        </p:spPr>
        <p:txBody>
          <a:bodyPr/>
          <a:p>
            <a:pPr algn="ctr"/>
            <a:r>
              <a:rPr lang="en-US">
                <a:latin typeface="Times New Roman" panose="02020603050405020304" charset="0"/>
                <a:cs typeface="Times New Roman" panose="02020603050405020304" charset="0"/>
                <a:sym typeface="+mn-ea"/>
              </a:rPr>
              <a:t>In Series and Parallel </a:t>
            </a:r>
            <a:br>
              <a:rPr lang="en-US">
                <a:latin typeface="Times New Roman" panose="02020603050405020304" charset="0"/>
                <a:cs typeface="Times New Roman" panose="02020603050405020304" charset="0"/>
                <a:sym typeface="+mn-ea"/>
              </a:rPr>
            </a:br>
            <a:r>
              <a:rPr lang="en-US">
                <a:latin typeface="Times New Roman" panose="02020603050405020304" charset="0"/>
                <a:cs typeface="Times New Roman" panose="02020603050405020304" charset="0"/>
                <a:sym typeface="+mn-ea"/>
              </a:rPr>
              <a:t>Circuit Elements</a:t>
            </a:r>
            <a:endParaRPr lang="en-US">
              <a:latin typeface="Times New Roman" panose="02020603050405020304" charset="0"/>
              <a:cs typeface="Times New Roman" panose="02020603050405020304" charset="0"/>
              <a:sym typeface="+mn-ea"/>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series &amp; parallel"/>
          <p:cNvPicPr>
            <a:picLocks noChangeAspect="1"/>
          </p:cNvPicPr>
          <p:nvPr/>
        </p:nvPicPr>
        <p:blipFill>
          <a:blip r:embed="rId1"/>
          <a:stretch>
            <a:fillRect/>
          </a:stretch>
        </p:blipFill>
        <p:spPr>
          <a:xfrm>
            <a:off x="635" y="0"/>
            <a:ext cx="8886190" cy="4663440"/>
          </a:xfrm>
          <a:prstGeom prst="rect">
            <a:avLst/>
          </a:prstGeom>
        </p:spPr>
      </p:pic>
      <p:sp>
        <p:nvSpPr>
          <p:cNvPr id="3" name="Content Placeholder 2"/>
          <p:cNvSpPr>
            <a:spLocks noGrp="1"/>
          </p:cNvSpPr>
          <p:nvPr>
            <p:ph sz="half" idx="1"/>
          </p:nvPr>
        </p:nvSpPr>
        <p:spPr>
          <a:xfrm>
            <a:off x="9006205" y="635"/>
            <a:ext cx="3185795" cy="6857365"/>
          </a:xfrm>
          <a:solidFill>
            <a:schemeClr val="bg1">
              <a:lumMod val="85000"/>
            </a:schemeClr>
          </a:solidFill>
        </p:spPr>
        <p:txBody>
          <a:bodyPr/>
          <a:p>
            <a:pPr marL="0" indent="0" algn="ctr">
              <a:buNone/>
            </a:pPr>
            <a:r>
              <a:rPr lang="en-US" sz="2400">
                <a:latin typeface="Times New Roman" panose="02020603050405020304" charset="0"/>
                <a:cs typeface="Times New Roman" panose="02020603050405020304" charset="0"/>
              </a:rPr>
              <a:t>IN SERIES VS PARALLEL</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In a series circuit, every device must function for the circuit to be complete. If one bulb burns out in a series circuit, the entire circuit is broken. In parallel circuits, each light bulb has its own circuit, so all but one light could be burned out, and the last one will still function.</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p:txBody>
      </p:sp>
      <p:sp>
        <p:nvSpPr>
          <p:cNvPr id="7" name="Content Placeholder 2"/>
          <p:cNvSpPr>
            <a:spLocks noGrp="1"/>
          </p:cNvSpPr>
          <p:nvPr/>
        </p:nvSpPr>
        <p:spPr>
          <a:xfrm>
            <a:off x="635" y="4873625"/>
            <a:ext cx="9006205" cy="198374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2400" b="1">
                <a:latin typeface="Times New Roman" panose="02020603050405020304" charset="0"/>
                <a:cs typeface="Times New Roman" panose="02020603050405020304" charset="0"/>
              </a:rPr>
              <a:t>SERIES</a:t>
            </a:r>
            <a:endParaRPr lang="en-US" sz="2400" b="1">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Components connected in series are connected along a single "electrical path", and each component has the same current through it, equal to the current through the network. The voltage across the network is equal to the sum of the voltages across each component.</a:t>
            </a:r>
            <a:endParaRPr lang="en-US" sz="2400">
              <a:latin typeface="Times New Roman" panose="02020603050405020304" charset="0"/>
              <a:cs typeface="Times New Roman" panose="0202060305040502030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series &amp; parallel"/>
          <p:cNvPicPr>
            <a:picLocks noChangeAspect="1"/>
          </p:cNvPicPr>
          <p:nvPr/>
        </p:nvPicPr>
        <p:blipFill>
          <a:blip r:embed="rId1"/>
          <a:stretch>
            <a:fillRect/>
          </a:stretch>
        </p:blipFill>
        <p:spPr>
          <a:xfrm>
            <a:off x="635" y="0"/>
            <a:ext cx="8886190" cy="4663440"/>
          </a:xfrm>
          <a:prstGeom prst="rect">
            <a:avLst/>
          </a:prstGeom>
        </p:spPr>
      </p:pic>
      <p:sp>
        <p:nvSpPr>
          <p:cNvPr id="3" name="Content Placeholder 2"/>
          <p:cNvSpPr>
            <a:spLocks noGrp="1"/>
          </p:cNvSpPr>
          <p:nvPr>
            <p:ph sz="half" idx="1"/>
          </p:nvPr>
        </p:nvSpPr>
        <p:spPr>
          <a:xfrm>
            <a:off x="8810625" y="635"/>
            <a:ext cx="3381375" cy="6857365"/>
          </a:xfrm>
          <a:solidFill>
            <a:schemeClr val="bg1">
              <a:lumMod val="85000"/>
            </a:schemeClr>
          </a:solidFill>
        </p:spPr>
        <p:txBody>
          <a:bodyPr/>
          <a:p>
            <a:pPr marL="0" indent="0">
              <a:buNone/>
            </a:pPr>
            <a:r>
              <a:rPr lang="en-US" sz="2400">
                <a:latin typeface="Times New Roman" panose="02020603050405020304" charset="0"/>
                <a:cs typeface="Times New Roman" panose="02020603050405020304" charset="0"/>
              </a:rPr>
              <a:t>SERIES VS PARALLEL</a:t>
            </a:r>
            <a:endParaRPr lang="en-US" sz="24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(the info in this grey box did not change from the last slide)</a:t>
            </a:r>
            <a:endParaRPr lang="en-US" sz="20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In a series circuit, every device must function for the circuit to be complete. If one bulb burns out in a series circuit, the entire circuit is broken. In parallel circuits, each light bulb has its own circuit, so all but one light could be burned out, and the last one will still function.</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p:txBody>
      </p:sp>
      <p:sp>
        <p:nvSpPr>
          <p:cNvPr id="7" name="Content Placeholder 2"/>
          <p:cNvSpPr>
            <a:spLocks noGrp="1"/>
          </p:cNvSpPr>
          <p:nvPr/>
        </p:nvSpPr>
        <p:spPr>
          <a:xfrm>
            <a:off x="635" y="4873625"/>
            <a:ext cx="8739505" cy="198374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buNone/>
            </a:pPr>
            <a:r>
              <a:rPr lang="en-US" sz="2400" b="1">
                <a:latin typeface="Times New Roman" panose="02020603050405020304" charset="0"/>
                <a:cs typeface="Times New Roman" panose="02020603050405020304" charset="0"/>
                <a:sym typeface="+mn-ea"/>
              </a:rPr>
              <a:t>PARALLEL</a:t>
            </a:r>
            <a:endParaRPr lang="en-US" sz="2400" b="1">
              <a:solidFill>
                <a:schemeClr val="tx1"/>
              </a:solidFill>
              <a:latin typeface="Times New Roman" panose="02020603050405020304" charset="0"/>
              <a:cs typeface="Times New Roman" panose="02020603050405020304" charset="0"/>
            </a:endParaRPr>
          </a:p>
          <a:p>
            <a:pPr marL="0" indent="0">
              <a:buNone/>
            </a:pPr>
            <a:r>
              <a:rPr lang="en-US" sz="2400">
                <a:latin typeface="Times New Roman" panose="02020603050405020304" charset="0"/>
                <a:cs typeface="Times New Roman" panose="02020603050405020304" charset="0"/>
                <a:sym typeface="+mn-ea"/>
              </a:rPr>
              <a:t>Components connected in parallel are connected along multiple paths, and each component has the same voltage across it, equal to the voltage across the network. The current through the network is equal to the sum of the currents through each component.</a:t>
            </a:r>
            <a:endParaRPr lang="en-US" sz="2400">
              <a:latin typeface="Times New Roman" panose="02020603050405020304" charset="0"/>
              <a:cs typeface="Times New Roman" panose="0202060305040502030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5420" y="113030"/>
            <a:ext cx="11875135" cy="1061720"/>
          </a:xfrm>
        </p:spPr>
        <p:txBody>
          <a:bodyPr/>
          <a:p>
            <a:r>
              <a:rPr lang="en-US">
                <a:latin typeface="Times New Roman" panose="02020603050405020304" charset="0"/>
                <a:cs typeface="Times New Roman" panose="02020603050405020304" charset="0"/>
              </a:rPr>
              <a:t>In Series vs Not In Series Resistors (1)</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5845810" y="1073785"/>
            <a:ext cx="5860415" cy="5498465"/>
          </a:xfrm>
        </p:spPr>
        <p:txBody>
          <a:bodyPr/>
          <a:p>
            <a:r>
              <a:rPr lang="en-US">
                <a:latin typeface="Times New Roman" panose="02020603050405020304" charset="0"/>
                <a:cs typeface="Times New Roman" panose="02020603050405020304" charset="0"/>
              </a:rPr>
              <a:t>When two circuit elements (in this case we have resistors) are in series, it means they have the same current going through them.</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Remember that current can fork off into different paths.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With the two points of info above, which two resistors in this example are in series?</a:t>
            </a:r>
            <a:endParaRPr lang="en-US" sz="4000">
              <a:latin typeface="Times New Roman" panose="02020603050405020304" charset="0"/>
              <a:cs typeface="Times New Roman" panose="02020603050405020304" charset="0"/>
            </a:endParaRPr>
          </a:p>
        </p:txBody>
      </p:sp>
      <p:pic>
        <p:nvPicPr>
          <p:cNvPr id="4" name="Picture 3" descr="Req 1"/>
          <p:cNvPicPr>
            <a:picLocks noChangeAspect="1"/>
          </p:cNvPicPr>
          <p:nvPr/>
        </p:nvPicPr>
        <p:blipFill>
          <a:blip r:embed="rId1"/>
          <a:stretch>
            <a:fillRect/>
          </a:stretch>
        </p:blipFill>
        <p:spPr>
          <a:xfrm>
            <a:off x="263525" y="1073785"/>
            <a:ext cx="5582920" cy="4864735"/>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5420" y="113030"/>
            <a:ext cx="11875135" cy="1061720"/>
          </a:xfrm>
        </p:spPr>
        <p:txBody>
          <a:bodyPr/>
          <a:p>
            <a:r>
              <a:rPr lang="en-US">
                <a:latin typeface="Times New Roman" panose="02020603050405020304" charset="0"/>
                <a:cs typeface="Times New Roman" panose="02020603050405020304" charset="0"/>
              </a:rPr>
              <a:t>In Series vs Not In Series Resistors (2)</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7407275" y="1073785"/>
            <a:ext cx="4298950" cy="5498465"/>
          </a:xfrm>
        </p:spPr>
        <p:txBody>
          <a:bodyPr/>
          <a:p>
            <a:r>
              <a:rPr lang="en-US" sz="4800">
                <a:latin typeface="Times New Roman" panose="02020603050405020304" charset="0"/>
                <a:cs typeface="Times New Roman" panose="02020603050405020304" charset="0"/>
              </a:rPr>
              <a:t>Resistor R1 and R2 are in series. How can we tell?</a:t>
            </a:r>
            <a:endParaRPr lang="en-US" sz="4800">
              <a:latin typeface="Times New Roman" panose="02020603050405020304" charset="0"/>
              <a:cs typeface="Times New Roman" panose="02020603050405020304" charset="0"/>
            </a:endParaRPr>
          </a:p>
        </p:txBody>
      </p:sp>
      <p:pic>
        <p:nvPicPr>
          <p:cNvPr id="4" name="Picture 3" descr="Req 1"/>
          <p:cNvPicPr>
            <a:picLocks noChangeAspect="1"/>
          </p:cNvPicPr>
          <p:nvPr/>
        </p:nvPicPr>
        <p:blipFill>
          <a:blip r:embed="rId1"/>
          <a:stretch>
            <a:fillRect/>
          </a:stretch>
        </p:blipFill>
        <p:spPr>
          <a:xfrm>
            <a:off x="324485" y="1073785"/>
            <a:ext cx="6475095" cy="5641975"/>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Picture 7" descr="Req 3"/>
          <p:cNvPicPr>
            <a:picLocks noChangeAspect="1"/>
          </p:cNvPicPr>
          <p:nvPr/>
        </p:nvPicPr>
        <p:blipFill>
          <a:blip r:embed="rId1"/>
          <a:stretch>
            <a:fillRect/>
          </a:stretch>
        </p:blipFill>
        <p:spPr>
          <a:xfrm>
            <a:off x="264795" y="1073785"/>
            <a:ext cx="6173470" cy="5379720"/>
          </a:xfrm>
          <a:prstGeom prst="rect">
            <a:avLst/>
          </a:prstGeom>
        </p:spPr>
      </p:pic>
      <p:sp>
        <p:nvSpPr>
          <p:cNvPr id="2" name="Title 1"/>
          <p:cNvSpPr>
            <a:spLocks noGrp="1"/>
          </p:cNvSpPr>
          <p:nvPr>
            <p:ph type="title"/>
          </p:nvPr>
        </p:nvSpPr>
        <p:spPr>
          <a:xfrm>
            <a:off x="185420" y="113030"/>
            <a:ext cx="11875135" cy="1061720"/>
          </a:xfrm>
        </p:spPr>
        <p:txBody>
          <a:bodyPr/>
          <a:p>
            <a:r>
              <a:rPr lang="en-US">
                <a:latin typeface="Times New Roman" panose="02020603050405020304" charset="0"/>
                <a:cs typeface="Times New Roman" panose="02020603050405020304" charset="0"/>
              </a:rPr>
              <a:t>In Series vs Not In Series Resistors (3)</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437630" y="1073785"/>
            <a:ext cx="5268595" cy="5498465"/>
          </a:xfrm>
        </p:spPr>
        <p:txBody>
          <a:bodyPr/>
          <a:p>
            <a:r>
              <a:rPr lang="en-US" sz="2800">
                <a:latin typeface="Times New Roman" panose="02020603050405020304" charset="0"/>
                <a:cs typeface="Times New Roman" panose="02020603050405020304" charset="0"/>
              </a:rPr>
              <a:t>The path of the current forks off in two locations at the top and then rejoins together at node C.</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So R1 and R2 are the only resistors that don’t have a location where the current could change in between them.</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If you are confused, you may be confusing where current can change in a circuit versus where voltage can change in a circuit.</a:t>
            </a:r>
            <a:endParaRPr lang="en-US" sz="2800">
              <a:latin typeface="Times New Roman" panose="02020603050405020304" charset="0"/>
              <a:cs typeface="Times New Roman" panose="0202060305040502030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3840"/>
            <a:ext cx="10749280" cy="4872355"/>
          </a:xfrm>
        </p:spPr>
        <p:txBody>
          <a:bodyPr/>
          <a:p>
            <a:pPr algn="ctr"/>
            <a:r>
              <a:rPr lang="en-US">
                <a:latin typeface="Times New Roman" panose="02020603050405020304" charset="0"/>
                <a:cs typeface="Times New Roman" panose="02020603050405020304" charset="0"/>
                <a:sym typeface="+mn-ea"/>
              </a:rPr>
              <a:t>Where Current Can Change</a:t>
            </a:r>
            <a:br>
              <a:rPr lang="en-US">
                <a:latin typeface="Times New Roman" panose="02020603050405020304" charset="0"/>
                <a:cs typeface="Times New Roman" panose="02020603050405020304" charset="0"/>
                <a:sym typeface="+mn-ea"/>
              </a:rPr>
            </a:br>
            <a:r>
              <a:rPr lang="en-US">
                <a:latin typeface="Times New Roman" panose="02020603050405020304" charset="0"/>
                <a:cs typeface="Times New Roman" panose="02020603050405020304" charset="0"/>
                <a:sym typeface="+mn-ea"/>
              </a:rPr>
              <a:t>vs</a:t>
            </a:r>
            <a:br>
              <a:rPr lang="en-US">
                <a:latin typeface="Times New Roman" panose="02020603050405020304" charset="0"/>
                <a:cs typeface="Times New Roman" panose="02020603050405020304" charset="0"/>
                <a:sym typeface="+mn-ea"/>
              </a:rPr>
            </a:br>
            <a:r>
              <a:rPr lang="en-US">
                <a:latin typeface="Times New Roman" panose="02020603050405020304" charset="0"/>
                <a:cs typeface="Times New Roman" panose="02020603050405020304" charset="0"/>
                <a:sym typeface="+mn-ea"/>
              </a:rPr>
              <a:t>Where Voltage Can Change</a:t>
            </a:r>
            <a:br>
              <a:rPr lang="en-US">
                <a:latin typeface="Times New Roman" panose="02020603050405020304" charset="0"/>
                <a:cs typeface="Times New Roman" panose="02020603050405020304" charset="0"/>
                <a:sym typeface="+mn-ea"/>
              </a:rPr>
            </a:br>
            <a:r>
              <a:rPr lang="en-US">
                <a:latin typeface="Times New Roman" panose="02020603050405020304" charset="0"/>
                <a:cs typeface="Times New Roman" panose="02020603050405020304" charset="0"/>
                <a:sym typeface="+mn-ea"/>
              </a:rPr>
              <a:t>In a Circuit</a:t>
            </a:r>
            <a:endParaRPr lang="en-US">
              <a:latin typeface="Times New Roman" panose="02020603050405020304" charset="0"/>
              <a:cs typeface="Times New Roman" panose="02020603050405020304" charset="0"/>
              <a:sym typeface="+mn-ea"/>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Req 4"/>
          <p:cNvPicPr>
            <a:picLocks noChangeAspect="1"/>
          </p:cNvPicPr>
          <p:nvPr/>
        </p:nvPicPr>
        <p:blipFill>
          <a:blip r:embed="rId1"/>
          <a:stretch>
            <a:fillRect/>
          </a:stretch>
        </p:blipFill>
        <p:spPr>
          <a:xfrm>
            <a:off x="186055" y="1267460"/>
            <a:ext cx="6051550" cy="5304790"/>
          </a:xfrm>
          <a:prstGeom prst="rect">
            <a:avLst/>
          </a:prstGeom>
        </p:spPr>
      </p:pic>
      <p:sp>
        <p:nvSpPr>
          <p:cNvPr id="2" name="Title 1"/>
          <p:cNvSpPr>
            <a:spLocks noGrp="1"/>
          </p:cNvSpPr>
          <p:nvPr>
            <p:ph type="title"/>
          </p:nvPr>
        </p:nvSpPr>
        <p:spPr>
          <a:xfrm>
            <a:off x="185420" y="113030"/>
            <a:ext cx="11875135" cy="1061720"/>
          </a:xfrm>
        </p:spPr>
        <p:txBody>
          <a:bodyPr/>
          <a:p>
            <a:r>
              <a:rPr lang="en-US">
                <a:latin typeface="Times New Roman" panose="02020603050405020304" charset="0"/>
                <a:cs typeface="Times New Roman" panose="02020603050405020304" charset="0"/>
              </a:rPr>
              <a:t>Where Current Changes vs Where Voltage Changes</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236970" y="1073785"/>
            <a:ext cx="5469255" cy="5498465"/>
          </a:xfrm>
        </p:spPr>
        <p:txBody>
          <a:bodyPr/>
          <a:p>
            <a:r>
              <a:rPr lang="en-US" sz="2400">
                <a:latin typeface="Times New Roman" panose="02020603050405020304" charset="0"/>
                <a:cs typeface="Times New Roman" panose="02020603050405020304" charset="0"/>
              </a:rPr>
              <a:t>The path of the current forks off in two locations at the top and then rejoins together at node C. This is depicted by the purple, blue, and red lines.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The path of the voltage goes from the positive end of the power source to the negative end (from point A to point B in this case). This is depicted by the green arrows that are getting lighter and lighter.</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The voltage decreases at each resistor.</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The current changes when there are 2 or more paths it forks off to.</a:t>
            </a:r>
            <a:endParaRPr lang="en-US" sz="2400">
              <a:latin typeface="Times New Roman" panose="02020603050405020304" charset="0"/>
              <a:cs typeface="Times New Roman" panose="0202060305040502030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descr="current vs voltage change 3"/>
          <p:cNvPicPr>
            <a:picLocks noChangeAspect="1"/>
          </p:cNvPicPr>
          <p:nvPr/>
        </p:nvPicPr>
        <p:blipFill>
          <a:blip r:embed="rId1"/>
          <a:stretch>
            <a:fillRect/>
          </a:stretch>
        </p:blipFill>
        <p:spPr>
          <a:xfrm>
            <a:off x="0" y="1296035"/>
            <a:ext cx="6443345" cy="5175885"/>
          </a:xfrm>
          <a:prstGeom prst="rect">
            <a:avLst/>
          </a:prstGeom>
        </p:spPr>
      </p:pic>
      <p:sp>
        <p:nvSpPr>
          <p:cNvPr id="2" name="Title 1"/>
          <p:cNvSpPr>
            <a:spLocks noGrp="1"/>
          </p:cNvSpPr>
          <p:nvPr>
            <p:ph type="title"/>
          </p:nvPr>
        </p:nvSpPr>
        <p:spPr>
          <a:xfrm>
            <a:off x="185420" y="113030"/>
            <a:ext cx="11875135" cy="1061720"/>
          </a:xfrm>
        </p:spPr>
        <p:txBody>
          <a:bodyPr/>
          <a:p>
            <a:r>
              <a:rPr lang="en-US">
                <a:latin typeface="Times New Roman" panose="02020603050405020304" charset="0"/>
                <a:cs typeface="Times New Roman" panose="02020603050405020304" charset="0"/>
              </a:rPr>
              <a:t>Where Current Changes vs Where Voltage Changes</a:t>
            </a:r>
            <a:br>
              <a:rPr lang="en-US">
                <a:latin typeface="Times New Roman" panose="02020603050405020304" charset="0"/>
                <a:cs typeface="Times New Roman" panose="02020603050405020304" charset="0"/>
              </a:rPr>
            </a:br>
            <a:r>
              <a:rPr lang="en-US">
                <a:latin typeface="Times New Roman" panose="02020603050405020304" charset="0"/>
                <a:cs typeface="Times New Roman" panose="02020603050405020304" charset="0"/>
              </a:rPr>
              <a:t>Test Your Knowledge</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236970" y="1489075"/>
            <a:ext cx="5469255" cy="5083175"/>
          </a:xfrm>
        </p:spPr>
        <p:txBody>
          <a:bodyPr/>
          <a:p>
            <a:r>
              <a:rPr lang="en-US" sz="4000">
                <a:latin typeface="Times New Roman" panose="02020603050405020304" charset="0"/>
                <a:cs typeface="Times New Roman" panose="02020603050405020304" charset="0"/>
              </a:rPr>
              <a:t>Let’s test what we learned in the last slide. At what locations on this circuit could the voltage change and at what locations could the current change?</a:t>
            </a:r>
            <a:endParaRPr lang="en-US" sz="40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resistors"/>
          <p:cNvPicPr>
            <a:picLocks noChangeAspect="1"/>
          </p:cNvPicPr>
          <p:nvPr/>
        </p:nvPicPr>
        <p:blipFill>
          <a:blip r:embed="rId1"/>
          <a:stretch>
            <a:fillRect/>
          </a:stretch>
        </p:blipFill>
        <p:spPr>
          <a:xfrm>
            <a:off x="0" y="1640205"/>
            <a:ext cx="7873365" cy="3860800"/>
          </a:xfrm>
          <a:prstGeom prst="rect">
            <a:avLst/>
          </a:prstGeom>
        </p:spPr>
      </p:pic>
      <p:sp>
        <p:nvSpPr>
          <p:cNvPr id="2" name="Title 1"/>
          <p:cNvSpPr>
            <a:spLocks noGrp="1"/>
          </p:cNvSpPr>
          <p:nvPr>
            <p:ph type="title"/>
          </p:nvPr>
        </p:nvSpPr>
        <p:spPr>
          <a:xfrm>
            <a:off x="838200" y="243840"/>
            <a:ext cx="10749280" cy="1325880"/>
          </a:xfrm>
        </p:spPr>
        <p:txBody>
          <a:bodyPr/>
          <a:p>
            <a:pPr algn="ctr"/>
            <a:r>
              <a:rPr lang="en-US">
                <a:latin typeface="Times New Roman" panose="02020603050405020304" charset="0"/>
                <a:cs typeface="Times New Roman" panose="02020603050405020304" charset="0"/>
                <a:sym typeface="+mn-ea"/>
              </a:rPr>
              <a:t>Elements of a Circuit Diagram:</a:t>
            </a:r>
            <a:br>
              <a:rPr lang="en-US">
                <a:latin typeface="Times New Roman" panose="02020603050405020304" charset="0"/>
                <a:cs typeface="Times New Roman" panose="02020603050405020304" charset="0"/>
                <a:sym typeface="+mn-ea"/>
              </a:rPr>
            </a:br>
            <a:r>
              <a:rPr lang="en-US">
                <a:latin typeface="Times New Roman" panose="02020603050405020304" charset="0"/>
                <a:cs typeface="Times New Roman" panose="02020603050405020304" charset="0"/>
              </a:rPr>
              <a:t>Resistors</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7873365" y="1934845"/>
            <a:ext cx="3967480" cy="4711065"/>
          </a:xfrm>
        </p:spPr>
        <p:txBody>
          <a:bodyPr/>
          <a:p>
            <a:r>
              <a:rPr lang="en-US" sz="2400">
                <a:latin typeface="Times New Roman" panose="02020603050405020304" charset="0"/>
                <a:cs typeface="Times New Roman" panose="02020603050405020304" charset="0"/>
              </a:rPr>
              <a:t>Each zig-zag line with an R next to it represents a resistor</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A resistor is meant to limit the flow of electric current</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As voltage passes through a resistor, the voltage will lower</a:t>
            </a:r>
            <a:endParaRPr lang="en-US" sz="2400">
              <a:latin typeface="Times New Roman" panose="02020603050405020304" charset="0"/>
              <a:cs typeface="Times New Roman" panose="02020603050405020304" charset="0"/>
            </a:endParaRPr>
          </a:p>
          <a:p>
            <a:pPr marL="0" indent="0">
              <a:buNone/>
            </a:pPr>
            <a:endParaRPr lang="en-US" sz="1800">
              <a:sym typeface="+mn-ea"/>
            </a:endParaRPr>
          </a:p>
          <a:p>
            <a:endParaRPr lang="en-US" sz="1800">
              <a:sym typeface="+mn-ea"/>
            </a:endParaRPr>
          </a:p>
          <a:p>
            <a:endParaRPr lang="en-US"/>
          </a:p>
          <a:p>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Picture 7" descr="current vs voltage change 1"/>
          <p:cNvPicPr>
            <a:picLocks noChangeAspect="1"/>
          </p:cNvPicPr>
          <p:nvPr/>
        </p:nvPicPr>
        <p:blipFill>
          <a:blip r:embed="rId1"/>
          <a:stretch>
            <a:fillRect/>
          </a:stretch>
        </p:blipFill>
        <p:spPr>
          <a:xfrm>
            <a:off x="111125" y="2493010"/>
            <a:ext cx="4815205" cy="4170045"/>
          </a:xfrm>
          <a:prstGeom prst="rect">
            <a:avLst/>
          </a:prstGeom>
        </p:spPr>
      </p:pic>
      <p:pic>
        <p:nvPicPr>
          <p:cNvPr id="9" name="Picture 8" descr="current vs voltage change 2"/>
          <p:cNvPicPr>
            <a:picLocks noChangeAspect="1"/>
          </p:cNvPicPr>
          <p:nvPr/>
        </p:nvPicPr>
        <p:blipFill>
          <a:blip r:embed="rId2"/>
          <a:stretch>
            <a:fillRect/>
          </a:stretch>
        </p:blipFill>
        <p:spPr>
          <a:xfrm>
            <a:off x="6495415" y="2488565"/>
            <a:ext cx="4876165" cy="4174490"/>
          </a:xfrm>
          <a:prstGeom prst="rect">
            <a:avLst/>
          </a:prstGeom>
        </p:spPr>
      </p:pic>
      <p:sp>
        <p:nvSpPr>
          <p:cNvPr id="2" name="Title 1"/>
          <p:cNvSpPr>
            <a:spLocks noGrp="1"/>
          </p:cNvSpPr>
          <p:nvPr>
            <p:ph type="title"/>
          </p:nvPr>
        </p:nvSpPr>
        <p:spPr>
          <a:xfrm>
            <a:off x="185420" y="113030"/>
            <a:ext cx="11875135" cy="1061720"/>
          </a:xfrm>
        </p:spPr>
        <p:txBody>
          <a:bodyPr/>
          <a:p>
            <a:r>
              <a:rPr lang="en-US">
                <a:latin typeface="Times New Roman" panose="02020603050405020304" charset="0"/>
                <a:cs typeface="Times New Roman" panose="02020603050405020304" charset="0"/>
              </a:rPr>
              <a:t>Where Current Changes vs Where Voltage Changes</a:t>
            </a:r>
            <a:br>
              <a:rPr lang="en-US">
                <a:latin typeface="Times New Roman" panose="02020603050405020304" charset="0"/>
                <a:cs typeface="Times New Roman" panose="02020603050405020304" charset="0"/>
              </a:rPr>
            </a:br>
            <a:r>
              <a:rPr lang="en-US">
                <a:latin typeface="Times New Roman" panose="02020603050405020304" charset="0"/>
                <a:cs typeface="Times New Roman" panose="02020603050405020304" charset="0"/>
              </a:rPr>
              <a:t>Test Your Knowledge</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155690" y="1489075"/>
            <a:ext cx="5550535" cy="1442720"/>
          </a:xfrm>
        </p:spPr>
        <p:txBody>
          <a:bodyPr/>
          <a:p>
            <a:r>
              <a:rPr lang="en-US" sz="2400">
                <a:latin typeface="Times New Roman" panose="02020603050405020304" charset="0"/>
                <a:cs typeface="Times New Roman" panose="02020603050405020304" charset="0"/>
              </a:rPr>
              <a:t>The picture below shows where the voltage can change in the circuit (at the resistors).</a:t>
            </a:r>
            <a:endParaRPr lang="en-US" sz="2400">
              <a:latin typeface="Times New Roman" panose="02020603050405020304" charset="0"/>
              <a:cs typeface="Times New Roman" panose="02020603050405020304" charset="0"/>
            </a:endParaRPr>
          </a:p>
        </p:txBody>
      </p:sp>
      <p:sp>
        <p:nvSpPr>
          <p:cNvPr id="4" name="Content Placeholder 2"/>
          <p:cNvSpPr>
            <a:spLocks noGrp="1"/>
          </p:cNvSpPr>
          <p:nvPr/>
        </p:nvSpPr>
        <p:spPr>
          <a:xfrm>
            <a:off x="186055" y="1489075"/>
            <a:ext cx="5511165" cy="128524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r>
              <a:rPr lang="en-US" sz="2400">
                <a:latin typeface="Times New Roman" panose="02020603050405020304" charset="0"/>
                <a:cs typeface="Times New Roman" panose="02020603050405020304" charset="0"/>
              </a:rPr>
              <a:t>The picture below shows where the current can change in the circuit (at the forking paths).</a:t>
            </a:r>
            <a:endParaRPr lang="en-US" sz="2400">
              <a:latin typeface="Times New Roman" panose="02020603050405020304" charset="0"/>
              <a:cs typeface="Times New Roman" panose="0202060305040502030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3840"/>
            <a:ext cx="10749280" cy="4872355"/>
          </a:xfrm>
        </p:spPr>
        <p:txBody>
          <a:bodyPr/>
          <a:p>
            <a:pPr algn="ctr"/>
            <a:r>
              <a:rPr lang="en-US">
                <a:latin typeface="Times New Roman" panose="02020603050405020304" charset="0"/>
                <a:cs typeface="Times New Roman" panose="02020603050405020304" charset="0"/>
                <a:sym typeface="+mn-ea"/>
              </a:rPr>
              <a:t>Equivalent and Effective </a:t>
            </a:r>
            <a:br>
              <a:rPr lang="en-US">
                <a:latin typeface="Times New Roman" panose="02020603050405020304" charset="0"/>
                <a:cs typeface="Times New Roman" panose="02020603050405020304" charset="0"/>
                <a:sym typeface="+mn-ea"/>
              </a:rPr>
            </a:br>
            <a:r>
              <a:rPr lang="en-US">
                <a:latin typeface="Times New Roman" panose="02020603050405020304" charset="0"/>
                <a:cs typeface="Times New Roman" panose="02020603050405020304" charset="0"/>
                <a:sym typeface="+mn-ea"/>
              </a:rPr>
              <a:t>Resistance</a:t>
            </a:r>
            <a:endParaRPr lang="en-US">
              <a:latin typeface="Times New Roman" panose="02020603050405020304" charset="0"/>
              <a:cs typeface="Times New Roman" panose="02020603050405020304" charset="0"/>
              <a:sym typeface="+mn-ea"/>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5420" y="113030"/>
            <a:ext cx="11875135" cy="1061720"/>
          </a:xfrm>
        </p:spPr>
        <p:txBody>
          <a:bodyPr/>
          <a:p>
            <a:r>
              <a:rPr lang="en-US">
                <a:latin typeface="Times New Roman" panose="02020603050405020304" charset="0"/>
                <a:cs typeface="Times New Roman" panose="02020603050405020304" charset="0"/>
              </a:rPr>
              <a:t>Equivalent and Effective Resistance</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85420" y="1093470"/>
            <a:ext cx="11875770" cy="5478780"/>
          </a:xfrm>
        </p:spPr>
        <p:txBody>
          <a:bodyPr/>
          <a:p>
            <a:r>
              <a:rPr lang="en-US">
                <a:latin typeface="Times New Roman" panose="02020603050405020304" charset="0"/>
                <a:cs typeface="Times New Roman" panose="02020603050405020304" charset="0"/>
              </a:rPr>
              <a:t>Equivalent resistance is a purely resistive property, which does not change with any other variable. Effective resistance is another name given to the impedance. Impedance is a property, which changes with the frequency of the signal.</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Impedance is a property, which changes with the frequency of the signal. Equivalent resistance is defined to a set of resistors or components having resistance only.</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The effective resistance can be defined to each component of a circuit.</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We will be dealing with equivalent resistance</a:t>
            </a:r>
            <a:endParaRPr lang="en-US">
              <a:latin typeface="Times New Roman" panose="02020603050405020304" charset="0"/>
              <a:cs typeface="Times New Roman" panose="0202060305040502030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1"/>
          <p:cNvSpPr>
            <a:spLocks noGrp="1"/>
          </p:cNvSpPr>
          <p:nvPr/>
        </p:nvSpPr>
        <p:spPr>
          <a:xfrm>
            <a:off x="635" y="268605"/>
            <a:ext cx="12191365" cy="4964430"/>
          </a:xfrm>
          <a:prstGeom prst="rect">
            <a:avLst/>
          </a:prstGeom>
          <a:noFill/>
          <a:ln w="9525">
            <a:noFill/>
          </a:ln>
        </p:spPr>
        <p:txBody>
          <a:bodyPr anchor="ctr"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algn="ctr"/>
            <a:r>
              <a:rPr lang="en-US">
                <a:latin typeface="Times New Roman" panose="02020603050405020304" charset="0"/>
                <a:cs typeface="Times New Roman" panose="02020603050405020304" charset="0"/>
                <a:sym typeface="+mn-ea"/>
              </a:rPr>
              <a:t>Calculations of Equivalent Resistance of Circuit Elements in Series vs Parallel Circuit Elements</a:t>
            </a:r>
            <a:endParaRPr lang="en-US">
              <a:latin typeface="Times New Roman" panose="02020603050405020304" charset="0"/>
              <a:cs typeface="Times New Roman" panose="02020603050405020304" charset="0"/>
              <a:sym typeface="+mn-ea"/>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5420" y="113030"/>
            <a:ext cx="11875135" cy="788035"/>
          </a:xfrm>
        </p:spPr>
        <p:txBody>
          <a:bodyPr/>
          <a:p>
            <a:r>
              <a:rPr lang="en-US">
                <a:latin typeface="Times New Roman" panose="02020603050405020304" charset="0"/>
                <a:cs typeface="Times New Roman" panose="02020603050405020304" charset="0"/>
              </a:rPr>
              <a:t>Equivalent Resistance of Resistors in Series (1)</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7901940" y="1478915"/>
            <a:ext cx="4290695" cy="5379085"/>
          </a:xfrm>
        </p:spPr>
        <p:txBody>
          <a:bodyPr/>
          <a:p>
            <a:r>
              <a:rPr lang="en-US" sz="2400">
                <a:latin typeface="Times New Roman" panose="02020603050405020304" charset="0"/>
                <a:cs typeface="Times New Roman" panose="02020603050405020304" charset="0"/>
              </a:rPr>
              <a:t>When resistors are in series, we can calculate the equivalent resistance (or Req) through simple addition</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If we know the resistance for R1, R2, and R3 we can calculate the Req for the entire circuit</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In this example, Req is </a:t>
            </a:r>
            <a:r>
              <a:rPr lang="en-US" sz="2400">
                <a:solidFill>
                  <a:srgbClr val="00B0F0"/>
                </a:solidFill>
                <a:latin typeface="Times New Roman" panose="02020603050405020304" charset="0"/>
                <a:cs typeface="Times New Roman" panose="02020603050405020304" charset="0"/>
              </a:rPr>
              <a:t>4</a:t>
            </a:r>
            <a:r>
              <a:rPr lang="en-US" sz="2400">
                <a:solidFill>
                  <a:srgbClr val="00B0F0"/>
                </a:solidFill>
                <a:latin typeface="Times New Roman" panose="02020603050405020304" charset="0"/>
                <a:cs typeface="Times New Roman" panose="02020603050405020304" charset="0"/>
                <a:sym typeface="+mn-ea"/>
              </a:rPr>
              <a:t>Ω</a:t>
            </a:r>
            <a:r>
              <a:rPr lang="en-US" sz="2400">
                <a:solidFill>
                  <a:schemeClr val="tx1"/>
                </a:solidFill>
                <a:latin typeface="Times New Roman" panose="02020603050405020304" charset="0"/>
                <a:cs typeface="Times New Roman" panose="02020603050405020304" charset="0"/>
                <a:sym typeface="+mn-ea"/>
              </a:rPr>
              <a:t> + </a:t>
            </a:r>
            <a:r>
              <a:rPr lang="en-US" sz="2400">
                <a:solidFill>
                  <a:srgbClr val="00B0F0"/>
                </a:solidFill>
                <a:latin typeface="Times New Roman" panose="02020603050405020304" charset="0"/>
                <a:cs typeface="Times New Roman" panose="02020603050405020304" charset="0"/>
                <a:sym typeface="+mn-ea"/>
              </a:rPr>
              <a:t>5Ω</a:t>
            </a:r>
            <a:r>
              <a:rPr lang="en-US" sz="2400">
                <a:latin typeface="Times New Roman" panose="02020603050405020304" charset="0"/>
                <a:cs typeface="Times New Roman" panose="02020603050405020304" charset="0"/>
                <a:sym typeface="+mn-ea"/>
              </a:rPr>
              <a:t> + </a:t>
            </a:r>
            <a:r>
              <a:rPr lang="en-US" sz="2400">
                <a:solidFill>
                  <a:srgbClr val="00B0F0"/>
                </a:solidFill>
                <a:latin typeface="Times New Roman" panose="02020603050405020304" charset="0"/>
                <a:cs typeface="Times New Roman" panose="02020603050405020304" charset="0"/>
                <a:sym typeface="+mn-ea"/>
              </a:rPr>
              <a:t>1Ω</a:t>
            </a:r>
            <a:endParaRPr lang="en-US" sz="2400">
              <a:latin typeface="Times New Roman" panose="02020603050405020304" charset="0"/>
              <a:cs typeface="Times New Roman" panose="02020603050405020304" charset="0"/>
              <a:sym typeface="+mn-ea"/>
            </a:endParaRPr>
          </a:p>
          <a:p>
            <a:r>
              <a:rPr lang="en-US" sz="2400">
                <a:solidFill>
                  <a:schemeClr val="tx1"/>
                </a:solidFill>
                <a:latin typeface="Times New Roman" panose="02020603050405020304" charset="0"/>
                <a:cs typeface="Times New Roman" panose="02020603050405020304" charset="0"/>
                <a:sym typeface="+mn-ea"/>
              </a:rPr>
              <a:t>So the Req for the full circuit is 10</a:t>
            </a:r>
            <a:r>
              <a:rPr lang="en-US" sz="2400">
                <a:latin typeface="Times New Roman" panose="02020603050405020304" charset="0"/>
                <a:cs typeface="Times New Roman" panose="02020603050405020304" charset="0"/>
                <a:sym typeface="+mn-ea"/>
              </a:rPr>
              <a:t>Ω</a:t>
            </a:r>
            <a:endParaRPr lang="en-US" sz="2400">
              <a:solidFill>
                <a:schemeClr val="tx1"/>
              </a:solidFill>
              <a:latin typeface="Times New Roman" panose="02020603050405020304" charset="0"/>
              <a:cs typeface="Times New Roman" panose="02020603050405020304" charset="0"/>
              <a:sym typeface="+mn-ea"/>
            </a:endParaRPr>
          </a:p>
        </p:txBody>
      </p:sp>
      <p:pic>
        <p:nvPicPr>
          <p:cNvPr id="8" name="Picture 7" descr="current vs voltage change 3456"/>
          <p:cNvPicPr>
            <a:picLocks noChangeAspect="1"/>
          </p:cNvPicPr>
          <p:nvPr/>
        </p:nvPicPr>
        <p:blipFill>
          <a:blip r:embed="rId1"/>
          <a:stretch>
            <a:fillRect/>
          </a:stretch>
        </p:blipFill>
        <p:spPr>
          <a:xfrm>
            <a:off x="315595" y="1224280"/>
            <a:ext cx="6340475" cy="5093970"/>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35" y="0"/>
            <a:ext cx="12115800" cy="863600"/>
          </a:xfrm>
        </p:spPr>
        <p:txBody>
          <a:bodyPr anchor="t" anchorCtr="0"/>
          <a:p>
            <a:pPr algn="ctr"/>
            <a:r>
              <a:rPr lang="en-US">
                <a:latin typeface="Times New Roman" panose="02020603050405020304" charset="0"/>
                <a:cs typeface="Times New Roman" panose="02020603050405020304" charset="0"/>
                <a:sym typeface="+mn-ea"/>
              </a:rPr>
              <a:t>Equivalent Resistance of Resistors in Series (2)</a:t>
            </a:r>
            <a:br>
              <a:rPr lang="en-US">
                <a:latin typeface="Times New Roman" panose="02020603050405020304" charset="0"/>
                <a:cs typeface="Times New Roman" panose="02020603050405020304" charset="0"/>
              </a:rPr>
            </a:b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82880" y="762635"/>
            <a:ext cx="12009755" cy="3671570"/>
          </a:xfrm>
        </p:spPr>
        <p:txBody>
          <a:bodyPr/>
          <a:p>
            <a:r>
              <a:rPr lang="en-US" sz="2400">
                <a:latin typeface="Times New Roman" panose="02020603050405020304" charset="0"/>
                <a:cs typeface="Times New Roman" panose="02020603050405020304" charset="0"/>
              </a:rPr>
              <a:t>Below is another example of two resistors in series</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The </a:t>
            </a:r>
            <a:r>
              <a:rPr lang="en-US" sz="2400">
                <a:latin typeface="Times New Roman" panose="02020603050405020304" charset="0"/>
                <a:cs typeface="Times New Roman" panose="02020603050405020304" charset="0"/>
                <a:sym typeface="+mn-ea"/>
              </a:rPr>
              <a:t>10Ω and 2Ω resistors</a:t>
            </a:r>
            <a:r>
              <a:rPr lang="en-US" sz="2400">
                <a:latin typeface="Times New Roman" panose="02020603050405020304" charset="0"/>
                <a:cs typeface="Times New Roman" panose="02020603050405020304" charset="0"/>
              </a:rPr>
              <a:t> are in series because there is no location between them where the path, or current, can fork off</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Since we know we can calculate the Req of resistors in series through simple addition, we can just add them</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So Req of the </a:t>
            </a:r>
            <a:r>
              <a:rPr lang="en-US" sz="2400">
                <a:latin typeface="Times New Roman" panose="02020603050405020304" charset="0"/>
                <a:cs typeface="Times New Roman" panose="02020603050405020304" charset="0"/>
                <a:sym typeface="+mn-ea"/>
              </a:rPr>
              <a:t>10Ω and 2Ω resistors is 10Ω + 2Ω</a:t>
            </a:r>
            <a:endParaRPr lang="en-US" sz="2400">
              <a:latin typeface="Times New Roman" panose="02020603050405020304" charset="0"/>
              <a:cs typeface="Times New Roman" panose="02020603050405020304" charset="0"/>
              <a:sym typeface="+mn-ea"/>
            </a:endParaRPr>
          </a:p>
          <a:p>
            <a:r>
              <a:rPr lang="en-US" sz="2400">
                <a:latin typeface="Times New Roman" panose="02020603050405020304" charset="0"/>
                <a:cs typeface="Times New Roman" panose="02020603050405020304" charset="0"/>
              </a:rPr>
              <a:t>Req of those two resistors is 12</a:t>
            </a:r>
            <a:r>
              <a:rPr lang="en-US" sz="2400">
                <a:latin typeface="Times New Roman" panose="02020603050405020304" charset="0"/>
                <a:cs typeface="Times New Roman" panose="02020603050405020304" charset="0"/>
                <a:sym typeface="+mn-ea"/>
              </a:rPr>
              <a:t>Ω</a:t>
            </a:r>
            <a:endParaRPr lang="en-US" sz="2400">
              <a:latin typeface="Times New Roman" panose="02020603050405020304" charset="0"/>
              <a:cs typeface="Times New Roman" panose="02020603050405020304" charset="0"/>
            </a:endParaRPr>
          </a:p>
          <a:p>
            <a:pPr marL="0" indent="0">
              <a:buNone/>
            </a:pPr>
            <a:endParaRPr lang="en-US" sz="2400">
              <a:latin typeface="Times New Roman" panose="02020603050405020304" charset="0"/>
              <a:cs typeface="Times New Roman" panose="02020603050405020304" charset="0"/>
            </a:endParaRPr>
          </a:p>
        </p:txBody>
      </p:sp>
      <p:pic>
        <p:nvPicPr>
          <p:cNvPr id="9" name="Picture 8" descr="larger circuit - Req calculations 2"/>
          <p:cNvPicPr>
            <a:picLocks noChangeAspect="1"/>
          </p:cNvPicPr>
          <p:nvPr/>
        </p:nvPicPr>
        <p:blipFill>
          <a:blip r:embed="rId1"/>
          <a:stretch>
            <a:fillRect/>
          </a:stretch>
        </p:blipFill>
        <p:spPr>
          <a:xfrm>
            <a:off x="791210" y="3990975"/>
            <a:ext cx="7627620" cy="272796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descr="parallel circuit 2"/>
          <p:cNvPicPr>
            <a:picLocks noChangeAspect="1"/>
          </p:cNvPicPr>
          <p:nvPr/>
        </p:nvPicPr>
        <p:blipFill>
          <a:blip r:embed="rId1"/>
          <a:stretch>
            <a:fillRect/>
          </a:stretch>
        </p:blipFill>
        <p:spPr>
          <a:xfrm>
            <a:off x="0" y="1924685"/>
            <a:ext cx="6139815" cy="4933315"/>
          </a:xfrm>
          <a:prstGeom prst="rect">
            <a:avLst/>
          </a:prstGeom>
        </p:spPr>
      </p:pic>
      <p:sp>
        <p:nvSpPr>
          <p:cNvPr id="2" name="Title 1"/>
          <p:cNvSpPr>
            <a:spLocks noGrp="1"/>
          </p:cNvSpPr>
          <p:nvPr>
            <p:ph type="title"/>
          </p:nvPr>
        </p:nvSpPr>
        <p:spPr>
          <a:xfrm>
            <a:off x="185420" y="113030"/>
            <a:ext cx="11875135" cy="859790"/>
          </a:xfrm>
        </p:spPr>
        <p:txBody>
          <a:bodyPr/>
          <a:p>
            <a:r>
              <a:rPr lang="en-US">
                <a:latin typeface="Times New Roman" panose="02020603050405020304" charset="0"/>
                <a:cs typeface="Times New Roman" panose="02020603050405020304" charset="0"/>
                <a:sym typeface="+mn-ea"/>
              </a:rPr>
              <a:t>Equivalent Resistance of Parallel Resistors (1)</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140450" y="973455"/>
            <a:ext cx="5920740" cy="5608955"/>
          </a:xfrm>
        </p:spPr>
        <p:txBody>
          <a:bodyPr/>
          <a:p>
            <a:r>
              <a:rPr lang="en-US" sz="2400">
                <a:latin typeface="Times New Roman" panose="02020603050405020304" charset="0"/>
                <a:cs typeface="Times New Roman" panose="02020603050405020304" charset="0"/>
              </a:rPr>
              <a:t>If two or more components are connected in parallel, they have the same difference of potential (voltage) across their ends. The potential differences across the components are the same in magnitude, and they also have identical polarities. The same voltage is applied to all circuit components connected in parallel. The total current is the sum of the currents through the individual components, in accordance with Kirchhoff's current law.</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In this example, R2 and R3 are parallel. Each end connects back to the other resistor</a:t>
            </a:r>
            <a:endParaRPr lang="en-US" sz="2400">
              <a:latin typeface="Times New Roman" panose="02020603050405020304" charset="0"/>
              <a:cs typeface="Times New Roman" panose="0202060305040502030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descr="parallel circuit 2"/>
          <p:cNvPicPr>
            <a:picLocks noChangeAspect="1"/>
          </p:cNvPicPr>
          <p:nvPr/>
        </p:nvPicPr>
        <p:blipFill>
          <a:blip r:embed="rId1"/>
          <a:stretch>
            <a:fillRect/>
          </a:stretch>
        </p:blipFill>
        <p:spPr>
          <a:xfrm>
            <a:off x="0" y="1924685"/>
            <a:ext cx="6139815" cy="4933315"/>
          </a:xfrm>
          <a:prstGeom prst="rect">
            <a:avLst/>
          </a:prstGeom>
        </p:spPr>
      </p:pic>
      <p:sp>
        <p:nvSpPr>
          <p:cNvPr id="2" name="Title 1"/>
          <p:cNvSpPr>
            <a:spLocks noGrp="1"/>
          </p:cNvSpPr>
          <p:nvPr>
            <p:ph type="title"/>
          </p:nvPr>
        </p:nvSpPr>
        <p:spPr>
          <a:xfrm>
            <a:off x="185420" y="113030"/>
            <a:ext cx="11875135" cy="859790"/>
          </a:xfrm>
        </p:spPr>
        <p:txBody>
          <a:bodyPr/>
          <a:p>
            <a:r>
              <a:rPr lang="en-US">
                <a:latin typeface="Times New Roman" panose="02020603050405020304" charset="0"/>
                <a:cs typeface="Times New Roman" panose="02020603050405020304" charset="0"/>
                <a:sym typeface="+mn-ea"/>
              </a:rPr>
              <a:t>Equivalent Resistance of Parallel Resistors (2)</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140450" y="3387090"/>
            <a:ext cx="5920740" cy="3185160"/>
          </a:xfrm>
        </p:spPr>
        <p:txBody>
          <a:bodyPr/>
          <a:p>
            <a:r>
              <a:rPr lang="en-US" sz="2800">
                <a:latin typeface="Times New Roman" panose="02020603050405020304" charset="0"/>
                <a:cs typeface="Times New Roman" panose="02020603050405020304" charset="0"/>
              </a:rPr>
              <a:t>As we said, in this example, R3 and R2 are parallel</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To calculate the Req of the two parallel resistors, we use the following equation: </a:t>
            </a:r>
            <a:endParaRPr lang="en-US" sz="2800">
              <a:latin typeface="Times New Roman" panose="02020603050405020304" charset="0"/>
              <a:cs typeface="Times New Roman" panose="02020603050405020304" charset="0"/>
            </a:endParaRPr>
          </a:p>
          <a:p>
            <a:pPr lvl="1"/>
            <a:r>
              <a:rPr lang="en-US" sz="2450">
                <a:latin typeface="Times New Roman" panose="02020603050405020304" charset="0"/>
                <a:cs typeface="Times New Roman" panose="02020603050405020304" charset="0"/>
              </a:rPr>
              <a:t>(R2 * R3) / (R2 + R3)</a:t>
            </a:r>
            <a:endParaRPr lang="en-US" sz="2450">
              <a:latin typeface="Times New Roman" panose="02020603050405020304" charset="0"/>
              <a:cs typeface="Times New Roman" panose="02020603050405020304" charset="0"/>
            </a:endParaRPr>
          </a:p>
          <a:p>
            <a:pPr marL="0" indent="0">
              <a:buNone/>
            </a:pPr>
            <a:endParaRPr lang="en-US" sz="2800">
              <a:latin typeface="Times New Roman" panose="02020603050405020304" charset="0"/>
              <a:cs typeface="Times New Roman" panose="0202060305040502030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descr="parallel circuit 2"/>
          <p:cNvPicPr>
            <a:picLocks noChangeAspect="1"/>
          </p:cNvPicPr>
          <p:nvPr/>
        </p:nvPicPr>
        <p:blipFill>
          <a:blip r:embed="rId1"/>
          <a:stretch>
            <a:fillRect/>
          </a:stretch>
        </p:blipFill>
        <p:spPr>
          <a:xfrm>
            <a:off x="185420" y="2241550"/>
            <a:ext cx="5745480" cy="4616450"/>
          </a:xfrm>
          <a:prstGeom prst="rect">
            <a:avLst/>
          </a:prstGeom>
        </p:spPr>
      </p:pic>
      <p:sp>
        <p:nvSpPr>
          <p:cNvPr id="2" name="Title 1"/>
          <p:cNvSpPr>
            <a:spLocks noGrp="1"/>
          </p:cNvSpPr>
          <p:nvPr>
            <p:ph type="title"/>
          </p:nvPr>
        </p:nvSpPr>
        <p:spPr>
          <a:xfrm>
            <a:off x="185420" y="113030"/>
            <a:ext cx="5861685" cy="1487805"/>
          </a:xfrm>
        </p:spPr>
        <p:txBody>
          <a:bodyPr anchor="t" anchorCtr="0"/>
          <a:p>
            <a:r>
              <a:rPr lang="en-US">
                <a:latin typeface="Times New Roman" panose="02020603050405020304" charset="0"/>
                <a:cs typeface="Times New Roman" panose="02020603050405020304" charset="0"/>
              </a:rPr>
              <a:t>Equivalent Resistance of Parallel Resistors</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5930900" y="4075430"/>
            <a:ext cx="6130290" cy="2496820"/>
          </a:xfrm>
        </p:spPr>
        <p:txBody>
          <a:bodyPr/>
          <a:p>
            <a:pPr marL="0" indent="0" algn="ctr">
              <a:buNone/>
            </a:pPr>
            <a:r>
              <a:rPr lang="en-US" b="1">
                <a:latin typeface="Times New Roman" panose="02020603050405020304" charset="0"/>
                <a:cs typeface="Times New Roman" panose="02020603050405020304" charset="0"/>
              </a:rPr>
              <a:t>Question 1</a:t>
            </a:r>
            <a:endParaRPr lang="en-US" b="1">
              <a:latin typeface="Times New Roman" panose="02020603050405020304" charset="0"/>
              <a:cs typeface="Times New Roman" panose="02020603050405020304" charset="0"/>
            </a:endParaRPr>
          </a:p>
          <a:p>
            <a:pPr algn="ctr"/>
            <a:r>
              <a:rPr lang="en-US">
                <a:latin typeface="Times New Roman" panose="02020603050405020304" charset="0"/>
                <a:cs typeface="Times New Roman" panose="02020603050405020304" charset="0"/>
              </a:rPr>
              <a:t>If R3 has 8</a:t>
            </a:r>
            <a:r>
              <a:rPr lang="en-US">
                <a:latin typeface="Times New Roman" panose="02020603050405020304" charset="0"/>
                <a:cs typeface="Times New Roman" panose="02020603050405020304" charset="0"/>
                <a:sym typeface="+mn-ea"/>
              </a:rPr>
              <a:t>Ω of resistance and R2 has 8Ω of resistance, what is the Req of R3 and R4?</a:t>
            </a:r>
            <a:endParaRPr lang="en-US">
              <a:latin typeface="Times New Roman" panose="02020603050405020304" charset="0"/>
              <a:cs typeface="Times New Roman" panose="02020603050405020304" charset="0"/>
            </a:endParaRPr>
          </a:p>
          <a:p>
            <a:endParaRPr lang="en-US" sz="3600">
              <a:latin typeface="Times New Roman" panose="02020603050405020304" charset="0"/>
              <a:cs typeface="Times New Roman" panose="02020603050405020304" charset="0"/>
            </a:endParaRPr>
          </a:p>
          <a:p>
            <a:endParaRPr lang="en-US" sz="3600">
              <a:latin typeface="Times New Roman" panose="02020603050405020304" charset="0"/>
              <a:cs typeface="Times New Roman" panose="02020603050405020304" charset="0"/>
            </a:endParaRPr>
          </a:p>
        </p:txBody>
      </p:sp>
      <p:pic>
        <p:nvPicPr>
          <p:cNvPr id="7" name="Picture 6" descr="Req of parallel circuits"/>
          <p:cNvPicPr>
            <a:picLocks noChangeAspect="1"/>
          </p:cNvPicPr>
          <p:nvPr/>
        </p:nvPicPr>
        <p:blipFill>
          <a:blip r:embed="rId2"/>
          <a:stretch>
            <a:fillRect/>
          </a:stretch>
        </p:blipFill>
        <p:spPr>
          <a:xfrm>
            <a:off x="6683375" y="113030"/>
            <a:ext cx="5377815" cy="1000125"/>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descr="parallel circuit 2"/>
          <p:cNvPicPr>
            <a:picLocks noChangeAspect="1"/>
          </p:cNvPicPr>
          <p:nvPr/>
        </p:nvPicPr>
        <p:blipFill>
          <a:blip r:embed="rId1"/>
          <a:stretch>
            <a:fillRect/>
          </a:stretch>
        </p:blipFill>
        <p:spPr>
          <a:xfrm>
            <a:off x="185420" y="2241550"/>
            <a:ext cx="5745480" cy="4616450"/>
          </a:xfrm>
          <a:prstGeom prst="rect">
            <a:avLst/>
          </a:prstGeom>
        </p:spPr>
      </p:pic>
      <p:sp>
        <p:nvSpPr>
          <p:cNvPr id="2" name="Title 1"/>
          <p:cNvSpPr>
            <a:spLocks noGrp="1"/>
          </p:cNvSpPr>
          <p:nvPr>
            <p:ph type="title"/>
          </p:nvPr>
        </p:nvSpPr>
        <p:spPr>
          <a:xfrm>
            <a:off x="185420" y="113030"/>
            <a:ext cx="5872480" cy="1589405"/>
          </a:xfrm>
        </p:spPr>
        <p:txBody>
          <a:bodyPr anchor="t" anchorCtr="0"/>
          <a:p>
            <a:r>
              <a:rPr lang="en-US">
                <a:latin typeface="Times New Roman" panose="02020603050405020304" charset="0"/>
                <a:cs typeface="Times New Roman" panose="02020603050405020304" charset="0"/>
                <a:sym typeface="+mn-ea"/>
              </a:rPr>
              <a:t>Equivalent Resistance of Parallel Resistors</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5930900" y="4309745"/>
            <a:ext cx="6130290" cy="2262505"/>
          </a:xfrm>
        </p:spPr>
        <p:txBody>
          <a:bodyPr/>
          <a:p>
            <a:pPr marL="0" indent="0" algn="ctr">
              <a:buNone/>
            </a:pPr>
            <a:r>
              <a:rPr lang="en-US" b="1">
                <a:latin typeface="Times New Roman" panose="02020603050405020304" charset="0"/>
                <a:cs typeface="Times New Roman" panose="02020603050405020304" charset="0"/>
              </a:rPr>
              <a:t>Answer 1</a:t>
            </a:r>
            <a:endParaRPr lang="en-US" b="1">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If R3 and R2 are both 8</a:t>
            </a:r>
            <a:r>
              <a:rPr lang="en-US" sz="2800">
                <a:latin typeface="Times New Roman" panose="02020603050405020304" charset="0"/>
                <a:cs typeface="Times New Roman" panose="02020603050405020304" charset="0"/>
                <a:sym typeface="+mn-ea"/>
              </a:rPr>
              <a:t>Ω, then</a:t>
            </a:r>
            <a:r>
              <a:rPr lang="en-US" sz="2800">
                <a:latin typeface="Times New Roman" panose="02020603050405020304" charset="0"/>
                <a:cs typeface="Times New Roman" panose="02020603050405020304" charset="0"/>
              </a:rPr>
              <a:t> your math should have looked like this:</a:t>
            </a:r>
            <a:endParaRPr lang="en-US" sz="2800">
              <a:latin typeface="Times New Roman" panose="02020603050405020304" charset="0"/>
              <a:cs typeface="Times New Roman" panose="02020603050405020304" charset="0"/>
            </a:endParaRPr>
          </a:p>
          <a:p>
            <a:pPr marL="0" lvl="1"/>
            <a:r>
              <a:rPr lang="en-US" sz="2800">
                <a:latin typeface="Times New Roman" panose="02020603050405020304" charset="0"/>
                <a:cs typeface="Times New Roman" panose="02020603050405020304" charset="0"/>
                <a:sym typeface="+mn-ea"/>
              </a:rPr>
              <a:t>(8*8)/(8+8) = 4</a:t>
            </a:r>
            <a:r>
              <a:rPr lang="en-US" sz="2800">
                <a:latin typeface="Times New Roman" panose="02020603050405020304" charset="0"/>
                <a:cs typeface="Times New Roman" panose="02020603050405020304" charset="0"/>
                <a:sym typeface="+mn-ea"/>
              </a:rPr>
              <a:t>Ω</a:t>
            </a:r>
            <a:endParaRPr lang="en-US" sz="2800">
              <a:latin typeface="Times New Roman" panose="02020603050405020304" charset="0"/>
              <a:cs typeface="Times New Roman" panose="02020603050405020304" charset="0"/>
            </a:endParaRPr>
          </a:p>
        </p:txBody>
      </p:sp>
      <p:pic>
        <p:nvPicPr>
          <p:cNvPr id="4" name="Picture 3" descr="Req of parallel circuits"/>
          <p:cNvPicPr>
            <a:picLocks noChangeAspect="1"/>
          </p:cNvPicPr>
          <p:nvPr/>
        </p:nvPicPr>
        <p:blipFill>
          <a:blip r:embed="rId2"/>
          <a:stretch>
            <a:fillRect/>
          </a:stretch>
        </p:blipFill>
        <p:spPr>
          <a:xfrm>
            <a:off x="7007860" y="218440"/>
            <a:ext cx="5053330" cy="939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circuit - ground"/>
          <p:cNvPicPr>
            <a:picLocks noChangeAspect="1"/>
          </p:cNvPicPr>
          <p:nvPr/>
        </p:nvPicPr>
        <p:blipFill>
          <a:blip r:embed="rId1"/>
          <a:stretch>
            <a:fillRect/>
          </a:stretch>
        </p:blipFill>
        <p:spPr>
          <a:xfrm>
            <a:off x="622300" y="1934845"/>
            <a:ext cx="6454775" cy="3370580"/>
          </a:xfrm>
          <a:prstGeom prst="rect">
            <a:avLst/>
          </a:prstGeom>
        </p:spPr>
      </p:pic>
      <p:sp>
        <p:nvSpPr>
          <p:cNvPr id="2" name="Title 1"/>
          <p:cNvSpPr>
            <a:spLocks noGrp="1"/>
          </p:cNvSpPr>
          <p:nvPr>
            <p:ph type="title"/>
          </p:nvPr>
        </p:nvSpPr>
        <p:spPr>
          <a:xfrm>
            <a:off x="838200" y="243840"/>
            <a:ext cx="10749280" cy="1325880"/>
          </a:xfrm>
        </p:spPr>
        <p:txBody>
          <a:bodyPr/>
          <a:p>
            <a:pPr algn="ctr"/>
            <a:r>
              <a:rPr lang="en-US">
                <a:latin typeface="Times New Roman" panose="02020603050405020304" charset="0"/>
                <a:cs typeface="Times New Roman" panose="02020603050405020304" charset="0"/>
                <a:sym typeface="+mn-ea"/>
              </a:rPr>
              <a:t>Elements of a Circuit Diagram:</a:t>
            </a:r>
            <a:br>
              <a:rPr lang="en-US">
                <a:latin typeface="Times New Roman" panose="02020603050405020304" charset="0"/>
                <a:cs typeface="Times New Roman" panose="02020603050405020304" charset="0"/>
                <a:sym typeface="+mn-ea"/>
              </a:rPr>
            </a:br>
            <a:r>
              <a:rPr lang="en-US">
                <a:latin typeface="Times New Roman" panose="02020603050405020304" charset="0"/>
                <a:cs typeface="Times New Roman" panose="02020603050405020304" charset="0"/>
              </a:rPr>
              <a:t>Ground</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7077075" y="1934845"/>
            <a:ext cx="4763770" cy="4711065"/>
          </a:xfrm>
        </p:spPr>
        <p:txBody>
          <a:bodyPr/>
          <a:p>
            <a:r>
              <a:rPr lang="en-US" sz="2000">
                <a:latin typeface="Times New Roman" panose="02020603050405020304" charset="0"/>
                <a:cs typeface="Times New Roman" panose="02020603050405020304" charset="0"/>
              </a:rPr>
              <a:t>In this example, the arrow pointing down is the ground.</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sym typeface="+mn-ea"/>
              </a:rPr>
              <a:t>This is </a:t>
            </a:r>
            <a:r>
              <a:rPr lang="en-US" sz="2000" u="sng">
                <a:latin typeface="Times New Roman" panose="02020603050405020304" charset="0"/>
                <a:cs typeface="Times New Roman" panose="02020603050405020304" charset="0"/>
                <a:sym typeface="+mn-ea"/>
              </a:rPr>
              <a:t>only</a:t>
            </a:r>
            <a:r>
              <a:rPr lang="en-US" sz="2000">
                <a:latin typeface="Times New Roman" panose="02020603050405020304" charset="0"/>
                <a:cs typeface="Times New Roman" panose="02020603050405020304" charset="0"/>
                <a:sym typeface="+mn-ea"/>
              </a:rPr>
              <a:t> meant to be a point of reference when making calculations through a circuit</a:t>
            </a:r>
            <a:endParaRPr lang="en-US" sz="2000">
              <a:latin typeface="Times New Roman" panose="02020603050405020304" charset="0"/>
              <a:cs typeface="Times New Roman" panose="02020603050405020304" charset="0"/>
              <a:sym typeface="+mn-ea"/>
            </a:endParaRPr>
          </a:p>
          <a:p>
            <a:r>
              <a:rPr lang="en-US" sz="2000">
                <a:latin typeface="Times New Roman" panose="02020603050405020304" charset="0"/>
                <a:cs typeface="Times New Roman" panose="02020603050405020304" charset="0"/>
                <a:sym typeface="+mn-ea"/>
              </a:rPr>
              <a:t>Some students confuse this with the three prong electrical outlets that show that the electricity is grounded. They are not the same thing</a:t>
            </a:r>
            <a:endParaRPr lang="en-US" sz="2000">
              <a:latin typeface="Times New Roman" panose="02020603050405020304" charset="0"/>
              <a:cs typeface="Times New Roman" panose="02020603050405020304" charset="0"/>
              <a:sym typeface="+mn-ea"/>
            </a:endParaRPr>
          </a:p>
          <a:p>
            <a:r>
              <a:rPr lang="en-US" sz="2000">
                <a:latin typeface="Times New Roman" panose="02020603050405020304" charset="0"/>
                <a:cs typeface="Times New Roman" panose="02020603050405020304" charset="0"/>
                <a:sym typeface="+mn-ea"/>
              </a:rPr>
              <a:t>Again: A ground on our diagrams is ONLY a point of reference on a circuit. It does not represent a physical thing.</a:t>
            </a:r>
            <a:endParaRPr lang="en-US" sz="2000">
              <a:latin typeface="Times New Roman" panose="02020603050405020304" charset="0"/>
              <a:cs typeface="Times New Roman" panose="02020603050405020304" charset="0"/>
              <a:sym typeface="+mn-ea"/>
            </a:endParaRPr>
          </a:p>
          <a:p>
            <a:endParaRPr lang="en-US"/>
          </a:p>
          <a:p>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5420" y="113030"/>
            <a:ext cx="5744845" cy="1649095"/>
          </a:xfrm>
        </p:spPr>
        <p:txBody>
          <a:bodyPr anchor="t" anchorCtr="0"/>
          <a:p>
            <a:r>
              <a:rPr lang="en-US">
                <a:latin typeface="Times New Roman" panose="02020603050405020304" charset="0"/>
                <a:cs typeface="Times New Roman" panose="02020603050405020304" charset="0"/>
                <a:sym typeface="+mn-ea"/>
              </a:rPr>
              <a:t>Equivalent Resistance of Parallel Resistors</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5930900" y="3446780"/>
            <a:ext cx="6130290" cy="3125470"/>
          </a:xfrm>
        </p:spPr>
        <p:txBody>
          <a:bodyPr/>
          <a:p>
            <a:pPr marL="0" indent="0" algn="ctr">
              <a:buNone/>
            </a:pPr>
            <a:r>
              <a:rPr lang="en-US" sz="2800" b="1">
                <a:latin typeface="Times New Roman" panose="02020603050405020304" charset="0"/>
                <a:cs typeface="Times New Roman" panose="02020603050405020304" charset="0"/>
              </a:rPr>
              <a:t>Question 2</a:t>
            </a:r>
            <a:endParaRPr lang="en-US" sz="2800" b="1">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If Req of [R3 and R2] is </a:t>
            </a:r>
            <a:r>
              <a:rPr lang="en-US" sz="2800">
                <a:solidFill>
                  <a:srgbClr val="00B0F0"/>
                </a:solidFill>
                <a:latin typeface="Times New Roman" panose="02020603050405020304" charset="0"/>
                <a:cs typeface="Times New Roman" panose="02020603050405020304" charset="0"/>
                <a:sym typeface="+mn-ea"/>
              </a:rPr>
              <a:t>4Ω</a:t>
            </a:r>
            <a:r>
              <a:rPr lang="en-US" sz="2800">
                <a:latin typeface="Times New Roman" panose="02020603050405020304" charset="0"/>
                <a:cs typeface="Times New Roman" panose="02020603050405020304" charset="0"/>
                <a:sym typeface="+mn-ea"/>
              </a:rPr>
              <a:t> and R4’s resistance is </a:t>
            </a:r>
            <a:r>
              <a:rPr lang="en-US" sz="2800">
                <a:solidFill>
                  <a:srgbClr val="00B050"/>
                </a:solidFill>
                <a:latin typeface="Times New Roman" panose="02020603050405020304" charset="0"/>
                <a:cs typeface="Times New Roman" panose="02020603050405020304" charset="0"/>
                <a:sym typeface="+mn-ea"/>
              </a:rPr>
              <a:t>12Ω</a:t>
            </a:r>
            <a:r>
              <a:rPr lang="en-US" sz="2800">
                <a:latin typeface="Times New Roman" panose="02020603050405020304" charset="0"/>
                <a:cs typeface="Times New Roman" panose="02020603050405020304" charset="0"/>
                <a:sym typeface="+mn-ea"/>
              </a:rPr>
              <a:t>, then what is the Req of the total circuit? </a:t>
            </a:r>
            <a:endParaRPr lang="en-US" sz="2800">
              <a:latin typeface="Times New Roman" panose="02020603050405020304" charset="0"/>
              <a:cs typeface="Times New Roman" panose="02020603050405020304" charset="0"/>
              <a:sym typeface="+mn-ea"/>
            </a:endParaRPr>
          </a:p>
          <a:p>
            <a:r>
              <a:rPr lang="en-US" sz="2800">
                <a:latin typeface="Times New Roman" panose="02020603050405020304" charset="0"/>
                <a:cs typeface="Times New Roman" panose="02020603050405020304" charset="0"/>
                <a:sym typeface="+mn-ea"/>
              </a:rPr>
              <a:t>Do we add </a:t>
            </a:r>
            <a:r>
              <a:rPr lang="en-US" sz="2800">
                <a:solidFill>
                  <a:srgbClr val="00B0F0"/>
                </a:solidFill>
                <a:latin typeface="Times New Roman" panose="02020603050405020304" charset="0"/>
                <a:cs typeface="Times New Roman" panose="02020603050405020304" charset="0"/>
                <a:sym typeface="+mn-ea"/>
              </a:rPr>
              <a:t>4Ω</a:t>
            </a:r>
            <a:r>
              <a:rPr lang="en-US" sz="2800">
                <a:latin typeface="Times New Roman" panose="02020603050405020304" charset="0"/>
                <a:cs typeface="Times New Roman" panose="02020603050405020304" charset="0"/>
                <a:sym typeface="+mn-ea"/>
              </a:rPr>
              <a:t> and </a:t>
            </a:r>
            <a:r>
              <a:rPr lang="en-US" sz="2800">
                <a:solidFill>
                  <a:srgbClr val="00B050"/>
                </a:solidFill>
                <a:latin typeface="Times New Roman" panose="02020603050405020304" charset="0"/>
                <a:cs typeface="Times New Roman" panose="02020603050405020304" charset="0"/>
                <a:sym typeface="+mn-ea"/>
              </a:rPr>
              <a:t>12Ω</a:t>
            </a:r>
            <a:r>
              <a:rPr lang="en-US" sz="2800">
                <a:latin typeface="Times New Roman" panose="02020603050405020304" charset="0"/>
                <a:cs typeface="Times New Roman" panose="02020603050405020304" charset="0"/>
                <a:sym typeface="+mn-ea"/>
              </a:rPr>
              <a:t> or should we be using the equation above?</a:t>
            </a:r>
            <a:endParaRPr lang="en-US" sz="2800">
              <a:latin typeface="Times New Roman" panose="02020603050405020304" charset="0"/>
              <a:cs typeface="Times New Roman" panose="02020603050405020304" charset="0"/>
            </a:endParaRPr>
          </a:p>
          <a:p>
            <a:pPr marL="457200" lvl="1" indent="0">
              <a:buNone/>
            </a:pPr>
            <a:endParaRPr lang="en-US" sz="2800">
              <a:latin typeface="Times New Roman" panose="02020603050405020304" charset="0"/>
              <a:cs typeface="Times New Roman" panose="02020603050405020304" charset="0"/>
            </a:endParaRPr>
          </a:p>
        </p:txBody>
      </p:sp>
      <p:pic>
        <p:nvPicPr>
          <p:cNvPr id="4" name="Picture 3" descr="parallel circuit 5"/>
          <p:cNvPicPr>
            <a:picLocks noChangeAspect="1"/>
          </p:cNvPicPr>
          <p:nvPr/>
        </p:nvPicPr>
        <p:blipFill>
          <a:blip r:embed="rId1"/>
          <a:stretch>
            <a:fillRect/>
          </a:stretch>
        </p:blipFill>
        <p:spPr>
          <a:xfrm>
            <a:off x="121285" y="2510790"/>
            <a:ext cx="5262245" cy="4227830"/>
          </a:xfrm>
          <a:prstGeom prst="rect">
            <a:avLst/>
          </a:prstGeom>
        </p:spPr>
      </p:pic>
      <p:pic>
        <p:nvPicPr>
          <p:cNvPr id="7" name="Picture 6" descr="Req of parallel circuits"/>
          <p:cNvPicPr>
            <a:picLocks noChangeAspect="1"/>
          </p:cNvPicPr>
          <p:nvPr/>
        </p:nvPicPr>
        <p:blipFill>
          <a:blip r:embed="rId2"/>
          <a:stretch>
            <a:fillRect/>
          </a:stretch>
        </p:blipFill>
        <p:spPr>
          <a:xfrm>
            <a:off x="6898640" y="228600"/>
            <a:ext cx="5162550" cy="960120"/>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5420" y="113030"/>
            <a:ext cx="5744845" cy="1649095"/>
          </a:xfrm>
        </p:spPr>
        <p:txBody>
          <a:bodyPr anchor="t" anchorCtr="0"/>
          <a:p>
            <a:r>
              <a:rPr lang="en-US">
                <a:latin typeface="Times New Roman" panose="02020603050405020304" charset="0"/>
                <a:cs typeface="Times New Roman" panose="02020603050405020304" charset="0"/>
                <a:sym typeface="+mn-ea"/>
              </a:rPr>
              <a:t>Equivalent Resistance of Parallel Resistors</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5930900" y="1641475"/>
            <a:ext cx="6130290" cy="4930775"/>
          </a:xfrm>
        </p:spPr>
        <p:txBody>
          <a:bodyPr/>
          <a:p>
            <a:pPr marL="0" indent="0" algn="ctr">
              <a:buNone/>
            </a:pPr>
            <a:r>
              <a:rPr lang="en-US" sz="2800" b="1">
                <a:latin typeface="Times New Roman" panose="02020603050405020304" charset="0"/>
                <a:cs typeface="Times New Roman" panose="02020603050405020304" charset="0"/>
              </a:rPr>
              <a:t>Question 2 Strategy</a:t>
            </a:r>
            <a:endParaRPr lang="en-US" sz="2800" b="1">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To figure out if we need to add</a:t>
            </a:r>
            <a:r>
              <a:rPr lang="en-US" sz="2800">
                <a:solidFill>
                  <a:schemeClr val="tx1"/>
                </a:solidFill>
                <a:latin typeface="Times New Roman" panose="02020603050405020304" charset="0"/>
                <a:cs typeface="Times New Roman" panose="02020603050405020304" charset="0"/>
              </a:rPr>
              <a:t> </a:t>
            </a:r>
            <a:r>
              <a:rPr lang="en-US" sz="2800">
                <a:solidFill>
                  <a:srgbClr val="00B0F0"/>
                </a:solidFill>
                <a:latin typeface="Times New Roman" panose="02020603050405020304" charset="0"/>
                <a:cs typeface="Times New Roman" panose="02020603050405020304" charset="0"/>
              </a:rPr>
              <a:t>4</a:t>
            </a:r>
            <a:r>
              <a:rPr lang="en-US" sz="2800">
                <a:solidFill>
                  <a:srgbClr val="00B0F0"/>
                </a:solidFill>
                <a:latin typeface="Times New Roman" panose="02020603050405020304" charset="0"/>
                <a:cs typeface="Times New Roman" panose="02020603050405020304" charset="0"/>
                <a:sym typeface="+mn-ea"/>
              </a:rPr>
              <a:t>Ω</a:t>
            </a:r>
            <a:r>
              <a:rPr lang="en-US" sz="2800">
                <a:solidFill>
                  <a:schemeClr val="tx1"/>
                </a:solidFill>
                <a:latin typeface="Times New Roman" panose="02020603050405020304" charset="0"/>
                <a:cs typeface="Times New Roman" panose="02020603050405020304" charset="0"/>
                <a:sym typeface="+mn-ea"/>
              </a:rPr>
              <a:t> </a:t>
            </a:r>
            <a:r>
              <a:rPr lang="en-US" sz="2800">
                <a:latin typeface="Times New Roman" panose="02020603050405020304" charset="0"/>
                <a:cs typeface="Times New Roman" panose="02020603050405020304" charset="0"/>
                <a:sym typeface="+mn-ea"/>
              </a:rPr>
              <a:t>or use the equation above, we need to decide if the Req of R3 and R2 is in series with R4 or if it is parallel with R4. </a:t>
            </a:r>
            <a:endParaRPr lang="en-US" sz="2800">
              <a:latin typeface="Times New Roman" panose="02020603050405020304" charset="0"/>
              <a:cs typeface="Times New Roman" panose="02020603050405020304" charset="0"/>
              <a:sym typeface="+mn-ea"/>
            </a:endParaRPr>
          </a:p>
          <a:p>
            <a:r>
              <a:rPr lang="en-US" sz="2800">
                <a:latin typeface="Times New Roman" panose="02020603050405020304" charset="0"/>
                <a:cs typeface="Times New Roman" panose="02020603050405020304" charset="0"/>
              </a:rPr>
              <a:t>When first learning these problems, it can be easiest to redraw the portion of the circuit you figured out to determine if it is in series with or parallel with the next element.</a:t>
            </a:r>
            <a:endParaRPr lang="en-US" sz="2800">
              <a:latin typeface="Times New Roman" panose="02020603050405020304" charset="0"/>
              <a:cs typeface="Times New Roman" panose="02020603050405020304" charset="0"/>
            </a:endParaRPr>
          </a:p>
        </p:txBody>
      </p:sp>
      <p:pic>
        <p:nvPicPr>
          <p:cNvPr id="4" name="Picture 3" descr="parallel circuit 5"/>
          <p:cNvPicPr>
            <a:picLocks noChangeAspect="1"/>
          </p:cNvPicPr>
          <p:nvPr/>
        </p:nvPicPr>
        <p:blipFill>
          <a:blip r:embed="rId1"/>
          <a:stretch>
            <a:fillRect/>
          </a:stretch>
        </p:blipFill>
        <p:spPr>
          <a:xfrm>
            <a:off x="121285" y="2510790"/>
            <a:ext cx="5262245" cy="4227830"/>
          </a:xfrm>
          <a:prstGeom prst="rect">
            <a:avLst/>
          </a:prstGeom>
        </p:spPr>
      </p:pic>
      <p:pic>
        <p:nvPicPr>
          <p:cNvPr id="7" name="Picture 6" descr="Req of parallel circuits"/>
          <p:cNvPicPr>
            <a:picLocks noChangeAspect="1"/>
          </p:cNvPicPr>
          <p:nvPr/>
        </p:nvPicPr>
        <p:blipFill>
          <a:blip r:embed="rId2"/>
          <a:stretch>
            <a:fillRect/>
          </a:stretch>
        </p:blipFill>
        <p:spPr>
          <a:xfrm>
            <a:off x="6898640" y="228600"/>
            <a:ext cx="5162550" cy="96012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5420" y="113030"/>
            <a:ext cx="5744845" cy="1649095"/>
          </a:xfrm>
        </p:spPr>
        <p:txBody>
          <a:bodyPr anchor="t" anchorCtr="0"/>
          <a:p>
            <a:r>
              <a:rPr lang="en-US">
                <a:latin typeface="Times New Roman" panose="02020603050405020304" charset="0"/>
                <a:cs typeface="Times New Roman" panose="02020603050405020304" charset="0"/>
                <a:sym typeface="+mn-ea"/>
              </a:rPr>
              <a:t>Equivalent Resistance of Parallel Resistors</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5850255" y="1367790"/>
            <a:ext cx="6342380" cy="5355590"/>
          </a:xfrm>
        </p:spPr>
        <p:txBody>
          <a:bodyPr/>
          <a:p>
            <a:pPr marL="0" indent="0" algn="ctr">
              <a:buNone/>
            </a:pPr>
            <a:r>
              <a:rPr lang="en-US" sz="2800" b="1">
                <a:latin typeface="Times New Roman" panose="02020603050405020304" charset="0"/>
                <a:cs typeface="Times New Roman" panose="02020603050405020304" charset="0"/>
              </a:rPr>
              <a:t>Question 2 Answer</a:t>
            </a:r>
            <a:endParaRPr lang="en-US" sz="2800" b="1">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Here we redrew resistors R3 and R2 as one resistor</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This makes it much easier to see that the Req of R3 and R2 is in series with R4 so to get the Req of the full circuit, we would just need to add the </a:t>
            </a:r>
            <a:r>
              <a:rPr lang="en-US" sz="2800">
                <a:solidFill>
                  <a:srgbClr val="00B0F0"/>
                </a:solidFill>
                <a:latin typeface="Times New Roman" panose="02020603050405020304" charset="0"/>
                <a:cs typeface="Times New Roman" panose="02020603050405020304" charset="0"/>
              </a:rPr>
              <a:t>4</a:t>
            </a:r>
            <a:r>
              <a:rPr lang="en-US" sz="2800">
                <a:solidFill>
                  <a:srgbClr val="00B0F0"/>
                </a:solidFill>
                <a:latin typeface="Times New Roman" panose="02020603050405020304" charset="0"/>
                <a:cs typeface="Times New Roman" panose="02020603050405020304" charset="0"/>
                <a:sym typeface="+mn-ea"/>
              </a:rPr>
              <a:t>Ω</a:t>
            </a:r>
            <a:r>
              <a:rPr lang="en-US" sz="2800">
                <a:latin typeface="Times New Roman" panose="02020603050405020304" charset="0"/>
                <a:cs typeface="Times New Roman" panose="02020603050405020304" charset="0"/>
                <a:sym typeface="+mn-ea"/>
              </a:rPr>
              <a:t> with the resistance of R4 (</a:t>
            </a:r>
            <a:r>
              <a:rPr lang="en-US" sz="2800">
                <a:solidFill>
                  <a:srgbClr val="00B050"/>
                </a:solidFill>
                <a:latin typeface="Times New Roman" panose="02020603050405020304" charset="0"/>
                <a:cs typeface="Times New Roman" panose="02020603050405020304" charset="0"/>
                <a:sym typeface="+mn-ea"/>
              </a:rPr>
              <a:t>12Ω</a:t>
            </a:r>
            <a:r>
              <a:rPr lang="en-US" sz="2800">
                <a:latin typeface="Times New Roman" panose="02020603050405020304" charset="0"/>
                <a:cs typeface="Times New Roman" panose="02020603050405020304" charset="0"/>
                <a:sym typeface="+mn-ea"/>
              </a:rPr>
              <a:t>)</a:t>
            </a:r>
            <a:r>
              <a:rPr lang="en-US" sz="2800">
                <a:latin typeface="Times New Roman" panose="02020603050405020304" charset="0"/>
                <a:cs typeface="Times New Roman" panose="02020603050405020304" charset="0"/>
                <a:sym typeface="+mn-ea"/>
              </a:rPr>
              <a:t> to get Req of the full circuit.</a:t>
            </a:r>
            <a:endParaRPr lang="en-US" sz="2800">
              <a:latin typeface="Times New Roman" panose="02020603050405020304" charset="0"/>
              <a:cs typeface="Times New Roman" panose="02020603050405020304" charset="0"/>
              <a:sym typeface="+mn-ea"/>
            </a:endParaRPr>
          </a:p>
          <a:p>
            <a:r>
              <a:rPr lang="en-US" sz="2800">
                <a:latin typeface="Times New Roman" panose="02020603050405020304" charset="0"/>
                <a:cs typeface="Times New Roman" panose="02020603050405020304" charset="0"/>
                <a:sym typeface="+mn-ea"/>
              </a:rPr>
              <a:t>This means that Req of the full circuit = </a:t>
            </a:r>
            <a:r>
              <a:rPr lang="en-US" sz="2800">
                <a:solidFill>
                  <a:srgbClr val="00B050"/>
                </a:solidFill>
                <a:latin typeface="Times New Roman" panose="02020603050405020304" charset="0"/>
                <a:cs typeface="Times New Roman" panose="02020603050405020304" charset="0"/>
                <a:sym typeface="+mn-ea"/>
              </a:rPr>
              <a:t>12Ω</a:t>
            </a:r>
            <a:r>
              <a:rPr lang="en-US" sz="2800">
                <a:latin typeface="Times New Roman" panose="02020603050405020304" charset="0"/>
                <a:cs typeface="Times New Roman" panose="02020603050405020304" charset="0"/>
                <a:sym typeface="+mn-ea"/>
              </a:rPr>
              <a:t> + </a:t>
            </a:r>
            <a:r>
              <a:rPr lang="en-US" sz="2800">
                <a:solidFill>
                  <a:srgbClr val="00B0F0"/>
                </a:solidFill>
                <a:latin typeface="Times New Roman" panose="02020603050405020304" charset="0"/>
                <a:cs typeface="Times New Roman" panose="02020603050405020304" charset="0"/>
                <a:sym typeface="+mn-ea"/>
              </a:rPr>
              <a:t>4Ω</a:t>
            </a:r>
            <a:r>
              <a:rPr lang="en-US" sz="2800">
                <a:latin typeface="Times New Roman" panose="02020603050405020304" charset="0"/>
                <a:cs typeface="Times New Roman" panose="02020603050405020304" charset="0"/>
                <a:sym typeface="+mn-ea"/>
              </a:rPr>
              <a:t> or 16Ω</a:t>
            </a:r>
            <a:endParaRPr lang="en-US" sz="2800">
              <a:latin typeface="Times New Roman" panose="02020603050405020304" charset="0"/>
              <a:cs typeface="Times New Roman" panose="02020603050405020304" charset="0"/>
            </a:endParaRPr>
          </a:p>
        </p:txBody>
      </p:sp>
      <p:pic>
        <p:nvPicPr>
          <p:cNvPr id="7" name="Picture 6" descr="Req of parallel circuits"/>
          <p:cNvPicPr>
            <a:picLocks noChangeAspect="1"/>
          </p:cNvPicPr>
          <p:nvPr/>
        </p:nvPicPr>
        <p:blipFill>
          <a:blip r:embed="rId1"/>
          <a:stretch>
            <a:fillRect/>
          </a:stretch>
        </p:blipFill>
        <p:spPr>
          <a:xfrm>
            <a:off x="6898640" y="228600"/>
            <a:ext cx="5162550" cy="960120"/>
          </a:xfrm>
          <a:prstGeom prst="rect">
            <a:avLst/>
          </a:prstGeom>
        </p:spPr>
      </p:pic>
      <p:pic>
        <p:nvPicPr>
          <p:cNvPr id="6" name="Picture 5" descr="parallel circuit 23"/>
          <p:cNvPicPr>
            <a:picLocks noChangeAspect="1"/>
          </p:cNvPicPr>
          <p:nvPr/>
        </p:nvPicPr>
        <p:blipFill>
          <a:blip r:embed="rId2"/>
          <a:stretch>
            <a:fillRect/>
          </a:stretch>
        </p:blipFill>
        <p:spPr>
          <a:xfrm>
            <a:off x="185420" y="2308225"/>
            <a:ext cx="5400675" cy="4338955"/>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5420" y="113030"/>
            <a:ext cx="11875135" cy="1499235"/>
          </a:xfrm>
        </p:spPr>
        <p:txBody>
          <a:bodyPr/>
          <a:p>
            <a:r>
              <a:rPr lang="en-US">
                <a:latin typeface="Times New Roman" panose="02020603050405020304" charset="0"/>
                <a:cs typeface="Times New Roman" panose="02020603050405020304" charset="0"/>
              </a:rPr>
              <a:t>Why calculate the Req of parallel resistors and resistors in series?</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339090" y="1520190"/>
            <a:ext cx="11722100" cy="2607310"/>
          </a:xfrm>
        </p:spPr>
        <p:txBody>
          <a:bodyPr/>
          <a:p>
            <a:r>
              <a:rPr lang="en-US" sz="2800">
                <a:latin typeface="Times New Roman" panose="02020603050405020304" charset="0"/>
                <a:cs typeface="Times New Roman" panose="02020603050405020304" charset="0"/>
              </a:rPr>
              <a:t>We calculate the Req of parallel resistors and resistors in series through a circuit so that we can find out the Req of the full circuit</a:t>
            </a:r>
            <a:endParaRPr lang="en-US" sz="2800">
              <a:latin typeface="Times New Roman" panose="02020603050405020304" charset="0"/>
              <a:cs typeface="Times New Roman" panose="02020603050405020304" charset="0"/>
            </a:endParaRPr>
          </a:p>
          <a:p>
            <a:r>
              <a:rPr lang="en-US" sz="2800">
                <a:latin typeface="Times New Roman" panose="02020603050405020304" charset="0"/>
                <a:cs typeface="Times New Roman" panose="02020603050405020304" charset="0"/>
              </a:rPr>
              <a:t>There will be times that we need to make equations of the full circuit, like when we have sufficient information to find out the current going through the full circuit as long as we know the resistance of the full circuit</a:t>
            </a:r>
            <a:endParaRPr lang="en-US" sz="2800">
              <a:latin typeface="Times New Roman" panose="02020603050405020304" charset="0"/>
              <a:cs typeface="Times New Roman" panose="02020603050405020304" charset="0"/>
            </a:endParaRPr>
          </a:p>
        </p:txBody>
      </p:sp>
      <p:pic>
        <p:nvPicPr>
          <p:cNvPr id="5" name="Picture 4" descr="larger circuit - Req calculations"/>
          <p:cNvPicPr>
            <a:picLocks noChangeAspect="1"/>
          </p:cNvPicPr>
          <p:nvPr/>
        </p:nvPicPr>
        <p:blipFill>
          <a:blip r:embed="rId1"/>
          <a:stretch>
            <a:fillRect/>
          </a:stretch>
        </p:blipFill>
        <p:spPr>
          <a:xfrm>
            <a:off x="791210" y="4011295"/>
            <a:ext cx="7627620" cy="2727960"/>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3840"/>
            <a:ext cx="10749280" cy="4872355"/>
          </a:xfrm>
        </p:spPr>
        <p:txBody>
          <a:bodyPr/>
          <a:p>
            <a:pPr algn="ctr"/>
            <a:r>
              <a:rPr lang="en-US">
                <a:latin typeface="Times New Roman" panose="02020603050405020304" charset="0"/>
                <a:cs typeface="Times New Roman" panose="02020603050405020304" charset="0"/>
                <a:sym typeface="+mn-ea"/>
              </a:rPr>
              <a:t>Calculating the Equivalent Resistance</a:t>
            </a:r>
            <a:br>
              <a:rPr lang="en-US">
                <a:latin typeface="Times New Roman" panose="02020603050405020304" charset="0"/>
                <a:cs typeface="Times New Roman" panose="02020603050405020304" charset="0"/>
                <a:sym typeface="+mn-ea"/>
              </a:rPr>
            </a:br>
            <a:r>
              <a:rPr lang="en-US">
                <a:latin typeface="Times New Roman" panose="02020603050405020304" charset="0"/>
                <a:cs typeface="Times New Roman" panose="02020603050405020304" charset="0"/>
                <a:sym typeface="+mn-ea"/>
              </a:rPr>
              <a:t>of a Full Circuit with Parallel Circuit Elements</a:t>
            </a:r>
            <a:br>
              <a:rPr lang="en-US">
                <a:latin typeface="Times New Roman" panose="02020603050405020304" charset="0"/>
                <a:cs typeface="Times New Roman" panose="02020603050405020304" charset="0"/>
                <a:sym typeface="+mn-ea"/>
              </a:rPr>
            </a:br>
            <a:r>
              <a:rPr lang="en-US">
                <a:latin typeface="Times New Roman" panose="02020603050405020304" charset="0"/>
                <a:cs typeface="Times New Roman" panose="02020603050405020304" charset="0"/>
                <a:sym typeface="+mn-ea"/>
              </a:rPr>
              <a:t>and Circuit Elements in Series</a:t>
            </a:r>
            <a:endParaRPr lang="en-US">
              <a:latin typeface="Times New Roman" panose="02020603050405020304" charset="0"/>
              <a:cs typeface="Times New Roman" panose="02020603050405020304" charset="0"/>
              <a:sym typeface="+mn-ea"/>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5420" y="113030"/>
            <a:ext cx="11875135" cy="1064895"/>
          </a:xfrm>
        </p:spPr>
        <p:txBody>
          <a:bodyPr anchor="t" anchorCtr="0"/>
          <a:p>
            <a:r>
              <a:rPr lang="en-US">
                <a:latin typeface="Times New Roman" panose="02020603050405020304" charset="0"/>
                <a:cs typeface="Times New Roman" panose="02020603050405020304" charset="0"/>
              </a:rPr>
              <a:t>Finding the Equivalent Resistance of a Full Circuit with Parallel and in Series Circuit Elements</a:t>
            </a:r>
            <a:br>
              <a:rPr lang="en-US">
                <a:latin typeface="Times New Roman" panose="02020603050405020304" charset="0"/>
                <a:cs typeface="Times New Roman" panose="02020603050405020304" charset="0"/>
              </a:rPr>
            </a:b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305435" y="1552575"/>
            <a:ext cx="11887200" cy="2284730"/>
          </a:xfrm>
        </p:spPr>
        <p:txBody>
          <a:bodyPr/>
          <a:p>
            <a:r>
              <a:rPr lang="en-US" sz="2400">
                <a:latin typeface="Times New Roman" panose="02020603050405020304" charset="0"/>
                <a:cs typeface="Times New Roman" panose="02020603050405020304" charset="0"/>
              </a:rPr>
              <a:t>We are now going to put everything together that we leared to find out the Req (or equivalent resistance) of the full circuit below.</a:t>
            </a:r>
            <a:endParaRPr lang="en-US" sz="2400">
              <a:latin typeface="Times New Roman" panose="02020603050405020304" charset="0"/>
              <a:cs typeface="Times New Roman" panose="02020603050405020304" charset="0"/>
            </a:endParaRPr>
          </a:p>
          <a:p>
            <a:r>
              <a:rPr lang="en-US" sz="2400">
                <a:latin typeface="Times New Roman" panose="02020603050405020304" charset="0"/>
                <a:cs typeface="Times New Roman" panose="02020603050405020304" charset="0"/>
              </a:rPr>
              <a:t>This is the same circuit we saw in an earlier slide and we already determined that the rightmost corner had two resistors in series so the Req of those two resistors would be the sum of the two or 10</a:t>
            </a:r>
            <a:r>
              <a:rPr lang="en-US" sz="2400">
                <a:latin typeface="Times New Roman" panose="02020603050405020304" charset="0"/>
                <a:cs typeface="Times New Roman" panose="02020603050405020304" charset="0"/>
                <a:sym typeface="+mn-ea"/>
              </a:rPr>
              <a:t>Ω</a:t>
            </a:r>
            <a:r>
              <a:rPr lang="en-US" sz="2400">
                <a:latin typeface="Times New Roman" panose="02020603050405020304" charset="0"/>
                <a:cs typeface="Times New Roman" panose="02020603050405020304" charset="0"/>
              </a:rPr>
              <a:t> + 2</a:t>
            </a:r>
            <a:r>
              <a:rPr lang="en-US" sz="2400">
                <a:latin typeface="Times New Roman" panose="02020603050405020304" charset="0"/>
                <a:cs typeface="Times New Roman" panose="02020603050405020304" charset="0"/>
                <a:sym typeface="+mn-ea"/>
              </a:rPr>
              <a:t>Ω</a:t>
            </a:r>
            <a:r>
              <a:rPr lang="en-US" sz="2400">
                <a:latin typeface="Times New Roman" panose="02020603050405020304" charset="0"/>
                <a:cs typeface="Times New Roman" panose="02020603050405020304" charset="0"/>
              </a:rPr>
              <a:t>, which is </a:t>
            </a:r>
            <a:r>
              <a:rPr lang="en-US" sz="2400">
                <a:solidFill>
                  <a:srgbClr val="00B0F0"/>
                </a:solidFill>
                <a:latin typeface="Times New Roman" panose="02020603050405020304" charset="0"/>
                <a:cs typeface="Times New Roman" panose="02020603050405020304" charset="0"/>
              </a:rPr>
              <a:t>12</a:t>
            </a:r>
            <a:r>
              <a:rPr lang="en-US" sz="2400">
                <a:solidFill>
                  <a:srgbClr val="00B0F0"/>
                </a:solidFill>
                <a:latin typeface="Times New Roman" panose="02020603050405020304" charset="0"/>
                <a:cs typeface="Times New Roman" panose="02020603050405020304" charset="0"/>
                <a:sym typeface="+mn-ea"/>
              </a:rPr>
              <a:t>Ω</a:t>
            </a:r>
            <a:r>
              <a:rPr lang="en-US" sz="2400">
                <a:latin typeface="Times New Roman" panose="02020603050405020304" charset="0"/>
                <a:cs typeface="Times New Roman" panose="02020603050405020304" charset="0"/>
                <a:sym typeface="+mn-ea"/>
              </a:rPr>
              <a:t>.</a:t>
            </a:r>
            <a:endParaRPr lang="en-US" sz="2400">
              <a:latin typeface="Times New Roman" panose="02020603050405020304" charset="0"/>
              <a:cs typeface="Times New Roman" panose="02020603050405020304" charset="0"/>
            </a:endParaRPr>
          </a:p>
        </p:txBody>
      </p:sp>
      <p:pic>
        <p:nvPicPr>
          <p:cNvPr id="5" name="Picture 4" descr="larger circuit - Req calculations 2"/>
          <p:cNvPicPr>
            <a:picLocks noChangeAspect="1"/>
          </p:cNvPicPr>
          <p:nvPr/>
        </p:nvPicPr>
        <p:blipFill>
          <a:blip r:embed="rId1"/>
          <a:stretch>
            <a:fillRect/>
          </a:stretch>
        </p:blipFill>
        <p:spPr>
          <a:xfrm>
            <a:off x="770890" y="3837305"/>
            <a:ext cx="7627620" cy="2727960"/>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5420" y="113030"/>
            <a:ext cx="11875135" cy="1064895"/>
          </a:xfrm>
        </p:spPr>
        <p:txBody>
          <a:bodyPr anchor="t" anchorCtr="0"/>
          <a:p>
            <a:r>
              <a:rPr lang="en-US">
                <a:latin typeface="Times New Roman" panose="02020603050405020304" charset="0"/>
                <a:cs typeface="Times New Roman" panose="02020603050405020304" charset="0"/>
              </a:rPr>
              <a:t>Finding the Equivalent Resistance of a Full Circuit with Parallel and in Series Circuit Elements</a:t>
            </a:r>
            <a:br>
              <a:rPr lang="en-US">
                <a:latin typeface="Times New Roman" panose="02020603050405020304" charset="0"/>
                <a:cs typeface="Times New Roman" panose="02020603050405020304" charset="0"/>
              </a:rPr>
            </a:b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305435" y="1552575"/>
            <a:ext cx="11887200" cy="1950085"/>
          </a:xfrm>
        </p:spPr>
        <p:txBody>
          <a:bodyPr/>
          <a:p>
            <a:r>
              <a:rPr lang="en-US" sz="2800">
                <a:solidFill>
                  <a:schemeClr val="tx1"/>
                </a:solidFill>
                <a:latin typeface="Times New Roman" panose="02020603050405020304" charset="0"/>
                <a:cs typeface="Times New Roman" panose="02020603050405020304" charset="0"/>
              </a:rPr>
              <a:t>Now that we figured out the</a:t>
            </a:r>
            <a:r>
              <a:rPr lang="en-US" sz="2800">
                <a:solidFill>
                  <a:srgbClr val="00B0F0"/>
                </a:solidFill>
                <a:latin typeface="Times New Roman" panose="02020603050405020304" charset="0"/>
                <a:cs typeface="Times New Roman" panose="02020603050405020304" charset="0"/>
              </a:rPr>
              <a:t>12</a:t>
            </a:r>
            <a:r>
              <a:rPr lang="en-US" sz="2800">
                <a:solidFill>
                  <a:srgbClr val="00B0F0"/>
                </a:solidFill>
                <a:latin typeface="Times New Roman" panose="02020603050405020304" charset="0"/>
                <a:cs typeface="Times New Roman" panose="02020603050405020304" charset="0"/>
                <a:sym typeface="+mn-ea"/>
              </a:rPr>
              <a:t>Ω</a:t>
            </a:r>
            <a:r>
              <a:rPr lang="en-US" sz="2800">
                <a:solidFill>
                  <a:schemeClr val="tx1"/>
                </a:solidFill>
                <a:latin typeface="Times New Roman" panose="02020603050405020304" charset="0"/>
                <a:cs typeface="Times New Roman" panose="02020603050405020304" charset="0"/>
                <a:sym typeface="+mn-ea"/>
              </a:rPr>
              <a:t>, we want to see how that compares with the 6</a:t>
            </a:r>
            <a:r>
              <a:rPr lang="en-US" sz="2800">
                <a:solidFill>
                  <a:schemeClr val="tx1"/>
                </a:solidFill>
                <a:latin typeface="Times New Roman" panose="02020603050405020304" charset="0"/>
                <a:cs typeface="Times New Roman" panose="02020603050405020304" charset="0"/>
                <a:sym typeface="+mn-ea"/>
              </a:rPr>
              <a:t>Ω. Do we calculate the Req of the two different resistance values through addition or through the equation we learned? </a:t>
            </a:r>
            <a:endParaRPr lang="en-US" sz="2800">
              <a:solidFill>
                <a:schemeClr val="tx1"/>
              </a:solidFill>
              <a:latin typeface="Times New Roman" panose="02020603050405020304" charset="0"/>
              <a:cs typeface="Times New Roman" panose="02020603050405020304" charset="0"/>
              <a:sym typeface="+mn-ea"/>
            </a:endParaRPr>
          </a:p>
          <a:p>
            <a:r>
              <a:rPr lang="en-US" sz="2800">
                <a:solidFill>
                  <a:schemeClr val="tx1"/>
                </a:solidFill>
                <a:latin typeface="Times New Roman" panose="02020603050405020304" charset="0"/>
                <a:cs typeface="Times New Roman" panose="02020603050405020304" charset="0"/>
                <a:sym typeface="+mn-ea"/>
              </a:rPr>
              <a:t>Another way to word the question: Are the two values in series or parallel?</a:t>
            </a:r>
            <a:endParaRPr lang="en-US" sz="2800">
              <a:solidFill>
                <a:schemeClr val="tx1"/>
              </a:solidFill>
              <a:latin typeface="Times New Roman" panose="02020603050405020304" charset="0"/>
              <a:cs typeface="Times New Roman" panose="02020603050405020304" charset="0"/>
              <a:sym typeface="+mn-ea"/>
            </a:endParaRPr>
          </a:p>
        </p:txBody>
      </p:sp>
      <p:pic>
        <p:nvPicPr>
          <p:cNvPr id="6" name="Picture 5" descr="larger circuit - Req calculations 4"/>
          <p:cNvPicPr>
            <a:picLocks noChangeAspect="1"/>
          </p:cNvPicPr>
          <p:nvPr/>
        </p:nvPicPr>
        <p:blipFill>
          <a:blip r:embed="rId1"/>
          <a:stretch>
            <a:fillRect/>
          </a:stretch>
        </p:blipFill>
        <p:spPr>
          <a:xfrm>
            <a:off x="426085" y="3694430"/>
            <a:ext cx="8138795" cy="2910840"/>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larger circuit - Req calculations 4"/>
          <p:cNvPicPr>
            <a:picLocks noChangeAspect="1"/>
          </p:cNvPicPr>
          <p:nvPr/>
        </p:nvPicPr>
        <p:blipFill>
          <a:blip r:embed="rId1"/>
          <a:stretch>
            <a:fillRect/>
          </a:stretch>
        </p:blipFill>
        <p:spPr>
          <a:xfrm>
            <a:off x="30480" y="3855085"/>
            <a:ext cx="7860030" cy="2811145"/>
          </a:xfrm>
          <a:prstGeom prst="rect">
            <a:avLst/>
          </a:prstGeom>
        </p:spPr>
      </p:pic>
      <p:sp>
        <p:nvSpPr>
          <p:cNvPr id="2" name="Title 1"/>
          <p:cNvSpPr>
            <a:spLocks noGrp="1"/>
          </p:cNvSpPr>
          <p:nvPr>
            <p:ph type="title"/>
          </p:nvPr>
        </p:nvSpPr>
        <p:spPr>
          <a:xfrm>
            <a:off x="185420" y="113030"/>
            <a:ext cx="11875135" cy="1064895"/>
          </a:xfrm>
        </p:spPr>
        <p:txBody>
          <a:bodyPr anchor="t" anchorCtr="0"/>
          <a:p>
            <a:r>
              <a:rPr lang="en-US">
                <a:latin typeface="Times New Roman" panose="02020603050405020304" charset="0"/>
                <a:cs typeface="Times New Roman" panose="02020603050405020304" charset="0"/>
              </a:rPr>
              <a:t>Finding the Equivalent Resistance of a Full Circuit with Parallel and in Series Circuit Elements</a:t>
            </a:r>
            <a:br>
              <a:rPr lang="en-US">
                <a:latin typeface="Times New Roman" panose="02020603050405020304" charset="0"/>
                <a:cs typeface="Times New Roman" panose="02020603050405020304" charset="0"/>
              </a:rPr>
            </a:b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305435" y="1552575"/>
            <a:ext cx="11887200" cy="1950085"/>
          </a:xfrm>
        </p:spPr>
        <p:txBody>
          <a:bodyPr/>
          <a:p>
            <a:r>
              <a:rPr lang="en-US" sz="2800">
                <a:solidFill>
                  <a:schemeClr val="tx1"/>
                </a:solidFill>
                <a:latin typeface="Times New Roman" panose="02020603050405020304" charset="0"/>
                <a:cs typeface="Times New Roman" panose="02020603050405020304" charset="0"/>
              </a:rPr>
              <a:t>The</a:t>
            </a:r>
            <a:r>
              <a:rPr lang="en-US" sz="2800">
                <a:solidFill>
                  <a:srgbClr val="00B0F0"/>
                </a:solidFill>
                <a:latin typeface="Times New Roman" panose="02020603050405020304" charset="0"/>
                <a:cs typeface="Times New Roman" panose="02020603050405020304" charset="0"/>
              </a:rPr>
              <a:t>12</a:t>
            </a:r>
            <a:r>
              <a:rPr lang="en-US" sz="2800">
                <a:solidFill>
                  <a:srgbClr val="00B0F0"/>
                </a:solidFill>
                <a:latin typeface="Times New Roman" panose="02020603050405020304" charset="0"/>
                <a:cs typeface="Times New Roman" panose="02020603050405020304" charset="0"/>
                <a:sym typeface="+mn-ea"/>
              </a:rPr>
              <a:t>Ω</a:t>
            </a:r>
            <a:r>
              <a:rPr lang="en-US" sz="2800">
                <a:solidFill>
                  <a:schemeClr val="tx1"/>
                </a:solidFill>
                <a:latin typeface="Times New Roman" panose="02020603050405020304" charset="0"/>
                <a:cs typeface="Times New Roman" panose="02020603050405020304" charset="0"/>
                <a:sym typeface="+mn-ea"/>
              </a:rPr>
              <a:t> and</a:t>
            </a:r>
            <a:r>
              <a:rPr lang="en-US" sz="2800">
                <a:solidFill>
                  <a:schemeClr val="tx1"/>
                </a:solidFill>
                <a:latin typeface="Times New Roman" panose="02020603050405020304" charset="0"/>
                <a:cs typeface="Times New Roman" panose="02020603050405020304" charset="0"/>
                <a:sym typeface="+mn-ea"/>
              </a:rPr>
              <a:t> 6</a:t>
            </a:r>
            <a:r>
              <a:rPr lang="en-US" sz="2800">
                <a:solidFill>
                  <a:schemeClr val="tx1"/>
                </a:solidFill>
                <a:latin typeface="Times New Roman" panose="02020603050405020304" charset="0"/>
                <a:cs typeface="Times New Roman" panose="02020603050405020304" charset="0"/>
                <a:sym typeface="+mn-ea"/>
              </a:rPr>
              <a:t>Ω resistance values are parallel so we need to use our equation.</a:t>
            </a:r>
            <a:endParaRPr lang="en-US" sz="2800">
              <a:solidFill>
                <a:schemeClr val="tx1"/>
              </a:solidFill>
              <a:latin typeface="Times New Roman" panose="02020603050405020304" charset="0"/>
              <a:cs typeface="Times New Roman" panose="02020603050405020304" charset="0"/>
              <a:sym typeface="+mn-ea"/>
            </a:endParaRPr>
          </a:p>
          <a:p>
            <a:r>
              <a:rPr lang="en-US" sz="2800">
                <a:solidFill>
                  <a:schemeClr val="tx1"/>
                </a:solidFill>
                <a:latin typeface="Times New Roman" panose="02020603050405020304" charset="0"/>
                <a:cs typeface="Times New Roman" panose="02020603050405020304" charset="0"/>
                <a:sym typeface="+mn-ea"/>
              </a:rPr>
              <a:t>That means we would take [(</a:t>
            </a:r>
            <a:r>
              <a:rPr lang="en-US" sz="2800">
                <a:solidFill>
                  <a:srgbClr val="00B0F0"/>
                </a:solidFill>
                <a:latin typeface="Times New Roman" panose="02020603050405020304" charset="0"/>
                <a:cs typeface="Times New Roman" panose="02020603050405020304" charset="0"/>
                <a:sym typeface="+mn-ea"/>
              </a:rPr>
              <a:t>12</a:t>
            </a:r>
            <a:r>
              <a:rPr lang="en-US" sz="2800">
                <a:solidFill>
                  <a:srgbClr val="00B0F0"/>
                </a:solidFill>
                <a:latin typeface="Times New Roman" panose="02020603050405020304" charset="0"/>
                <a:cs typeface="Times New Roman" panose="02020603050405020304" charset="0"/>
                <a:sym typeface="+mn-ea"/>
              </a:rPr>
              <a:t>Ω</a:t>
            </a:r>
            <a:r>
              <a:rPr lang="en-US" sz="2800">
                <a:latin typeface="Times New Roman" panose="02020603050405020304" charset="0"/>
                <a:cs typeface="Times New Roman" panose="02020603050405020304" charset="0"/>
                <a:sym typeface="+mn-ea"/>
              </a:rPr>
              <a:t> * 6Ω) / (</a:t>
            </a:r>
            <a:r>
              <a:rPr lang="en-US" sz="2800">
                <a:solidFill>
                  <a:srgbClr val="00B0F0"/>
                </a:solidFill>
                <a:latin typeface="Times New Roman" panose="02020603050405020304" charset="0"/>
                <a:cs typeface="Times New Roman" panose="02020603050405020304" charset="0"/>
                <a:sym typeface="+mn-ea"/>
              </a:rPr>
              <a:t>12Ω</a:t>
            </a:r>
            <a:r>
              <a:rPr lang="en-US" sz="2800">
                <a:latin typeface="Times New Roman" panose="02020603050405020304" charset="0"/>
                <a:cs typeface="Times New Roman" panose="02020603050405020304" charset="0"/>
                <a:sym typeface="+mn-ea"/>
              </a:rPr>
              <a:t> + 6Ω)]</a:t>
            </a:r>
            <a:endParaRPr lang="en-US" sz="2800">
              <a:latin typeface="Times New Roman" panose="02020603050405020304" charset="0"/>
              <a:cs typeface="Times New Roman" panose="02020603050405020304" charset="0"/>
              <a:sym typeface="+mn-ea"/>
            </a:endParaRPr>
          </a:p>
          <a:p>
            <a:r>
              <a:rPr lang="en-US" sz="2800">
                <a:solidFill>
                  <a:schemeClr val="tx1"/>
                </a:solidFill>
                <a:latin typeface="Times New Roman" panose="02020603050405020304" charset="0"/>
                <a:cs typeface="Times New Roman" panose="02020603050405020304" charset="0"/>
                <a:sym typeface="+mn-ea"/>
              </a:rPr>
              <a:t>So the Req of the two values would be (72</a:t>
            </a:r>
            <a:r>
              <a:rPr lang="en-US" sz="2800">
                <a:latin typeface="Times New Roman" panose="02020603050405020304" charset="0"/>
                <a:cs typeface="Times New Roman" panose="02020603050405020304" charset="0"/>
                <a:sym typeface="+mn-ea"/>
              </a:rPr>
              <a:t>Ω</a:t>
            </a:r>
            <a:r>
              <a:rPr lang="en-US" sz="2800">
                <a:solidFill>
                  <a:schemeClr val="tx1"/>
                </a:solidFill>
                <a:latin typeface="Times New Roman" panose="02020603050405020304" charset="0"/>
                <a:cs typeface="Times New Roman" panose="02020603050405020304" charset="0"/>
                <a:sym typeface="+mn-ea"/>
              </a:rPr>
              <a:t>/18</a:t>
            </a:r>
            <a:r>
              <a:rPr lang="en-US" sz="2800">
                <a:latin typeface="Times New Roman" panose="02020603050405020304" charset="0"/>
                <a:cs typeface="Times New Roman" panose="02020603050405020304" charset="0"/>
                <a:sym typeface="+mn-ea"/>
              </a:rPr>
              <a:t>Ω)</a:t>
            </a:r>
            <a:endParaRPr lang="en-US" sz="2800">
              <a:latin typeface="Times New Roman" panose="02020603050405020304" charset="0"/>
              <a:cs typeface="Times New Roman" panose="02020603050405020304" charset="0"/>
              <a:sym typeface="+mn-ea"/>
            </a:endParaRPr>
          </a:p>
          <a:p>
            <a:r>
              <a:rPr lang="en-US" sz="2800">
                <a:solidFill>
                  <a:schemeClr val="tx1"/>
                </a:solidFill>
                <a:latin typeface="Times New Roman" panose="02020603050405020304" charset="0"/>
                <a:cs typeface="Times New Roman" panose="02020603050405020304" charset="0"/>
                <a:sym typeface="+mn-ea"/>
              </a:rPr>
              <a:t>This means that the Req of the two values would be 4</a:t>
            </a:r>
            <a:r>
              <a:rPr lang="en-US" sz="2800">
                <a:latin typeface="Times New Roman" panose="02020603050405020304" charset="0"/>
                <a:cs typeface="Times New Roman" panose="02020603050405020304" charset="0"/>
                <a:sym typeface="+mn-ea"/>
              </a:rPr>
              <a:t>Ω</a:t>
            </a:r>
            <a:endParaRPr lang="en-US" sz="2800">
              <a:solidFill>
                <a:schemeClr val="tx1"/>
              </a:solidFill>
              <a:latin typeface="Times New Roman" panose="02020603050405020304" charset="0"/>
              <a:cs typeface="Times New Roman" panose="02020603050405020304" charset="0"/>
              <a:sym typeface="+mn-ea"/>
            </a:endParaRPr>
          </a:p>
        </p:txBody>
      </p:sp>
      <p:pic>
        <p:nvPicPr>
          <p:cNvPr id="5" name="Picture 4" descr="Req of parallel circuits"/>
          <p:cNvPicPr>
            <a:picLocks noChangeAspect="1"/>
          </p:cNvPicPr>
          <p:nvPr/>
        </p:nvPicPr>
        <p:blipFill>
          <a:blip r:embed="rId2"/>
          <a:stretch>
            <a:fillRect/>
          </a:stretch>
        </p:blipFill>
        <p:spPr>
          <a:xfrm>
            <a:off x="7658100" y="5715635"/>
            <a:ext cx="4343400" cy="807720"/>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descr="larger circuit - Req calculations 5"/>
          <p:cNvPicPr>
            <a:picLocks noChangeAspect="1"/>
          </p:cNvPicPr>
          <p:nvPr/>
        </p:nvPicPr>
        <p:blipFill>
          <a:blip r:embed="rId1"/>
          <a:stretch>
            <a:fillRect/>
          </a:stretch>
        </p:blipFill>
        <p:spPr>
          <a:xfrm>
            <a:off x="0" y="3944620"/>
            <a:ext cx="8144510" cy="2913380"/>
          </a:xfrm>
          <a:prstGeom prst="rect">
            <a:avLst/>
          </a:prstGeom>
        </p:spPr>
      </p:pic>
      <p:sp>
        <p:nvSpPr>
          <p:cNvPr id="2" name="Title 1"/>
          <p:cNvSpPr>
            <a:spLocks noGrp="1"/>
          </p:cNvSpPr>
          <p:nvPr>
            <p:ph type="title"/>
          </p:nvPr>
        </p:nvSpPr>
        <p:spPr>
          <a:xfrm>
            <a:off x="185420" y="635"/>
            <a:ext cx="11875135" cy="1349375"/>
          </a:xfrm>
        </p:spPr>
        <p:txBody>
          <a:bodyPr anchor="t" anchorCtr="0"/>
          <a:p>
            <a:r>
              <a:rPr lang="en-US">
                <a:latin typeface="Times New Roman" panose="02020603050405020304" charset="0"/>
                <a:cs typeface="Times New Roman" panose="02020603050405020304" charset="0"/>
              </a:rPr>
              <a:t>Finding the Equivalent Resistance of a Full Circuit with Parallel and in Series Circuit Elements</a:t>
            </a:r>
            <a:br>
              <a:rPr lang="en-US">
                <a:latin typeface="Times New Roman" panose="02020603050405020304" charset="0"/>
                <a:cs typeface="Times New Roman" panose="02020603050405020304" charset="0"/>
              </a:rPr>
            </a:b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0" y="1511935"/>
            <a:ext cx="12192635" cy="2897505"/>
          </a:xfrm>
        </p:spPr>
        <p:txBody>
          <a:bodyPr/>
          <a:p>
            <a:r>
              <a:rPr lang="en-US" sz="2000">
                <a:solidFill>
                  <a:schemeClr val="tx1"/>
                </a:solidFill>
                <a:latin typeface="Times New Roman" panose="02020603050405020304" charset="0"/>
                <a:cs typeface="Times New Roman" panose="02020603050405020304" charset="0"/>
              </a:rPr>
              <a:t>Which resistors would we be tackling next? The 6</a:t>
            </a:r>
            <a:r>
              <a:rPr lang="en-US" sz="2000">
                <a:solidFill>
                  <a:schemeClr val="tx1"/>
                </a:solidFill>
                <a:latin typeface="Times New Roman" panose="02020603050405020304" charset="0"/>
                <a:cs typeface="Times New Roman" panose="02020603050405020304" charset="0"/>
                <a:sym typeface="+mn-ea"/>
              </a:rPr>
              <a:t>Ω and </a:t>
            </a:r>
            <a:r>
              <a:rPr lang="en-US" sz="2000">
                <a:solidFill>
                  <a:srgbClr val="00B0F0"/>
                </a:solidFill>
                <a:latin typeface="Times New Roman" panose="02020603050405020304" charset="0"/>
                <a:cs typeface="Times New Roman" panose="02020603050405020304" charset="0"/>
                <a:sym typeface="+mn-ea"/>
              </a:rPr>
              <a:t>4Ω</a:t>
            </a:r>
            <a:r>
              <a:rPr lang="en-US" sz="2000">
                <a:solidFill>
                  <a:schemeClr val="tx1"/>
                </a:solidFill>
                <a:latin typeface="Times New Roman" panose="02020603050405020304" charset="0"/>
                <a:cs typeface="Times New Roman" panose="02020603050405020304" charset="0"/>
                <a:sym typeface="+mn-ea"/>
              </a:rPr>
              <a:t> resistors, the </a:t>
            </a:r>
            <a:r>
              <a:rPr lang="en-US" sz="2000">
                <a:solidFill>
                  <a:srgbClr val="00B0F0"/>
                </a:solidFill>
                <a:latin typeface="Times New Roman" panose="02020603050405020304" charset="0"/>
                <a:cs typeface="Times New Roman" panose="02020603050405020304" charset="0"/>
                <a:sym typeface="+mn-ea"/>
              </a:rPr>
              <a:t>4Ω</a:t>
            </a:r>
            <a:r>
              <a:rPr lang="en-US" sz="2000">
                <a:solidFill>
                  <a:schemeClr val="tx1"/>
                </a:solidFill>
                <a:latin typeface="Times New Roman" panose="02020603050405020304" charset="0"/>
                <a:cs typeface="Times New Roman" panose="02020603050405020304" charset="0"/>
                <a:sym typeface="+mn-ea"/>
              </a:rPr>
              <a:t> and 8</a:t>
            </a:r>
            <a:r>
              <a:rPr lang="en-US" sz="2000">
                <a:latin typeface="Times New Roman" panose="02020603050405020304" charset="0"/>
                <a:cs typeface="Times New Roman" panose="02020603050405020304" charset="0"/>
                <a:sym typeface="+mn-ea"/>
              </a:rPr>
              <a:t>Ω, or all three? </a:t>
            </a:r>
            <a:endParaRPr lang="en-US" sz="2000">
              <a:latin typeface="Times New Roman" panose="02020603050405020304" charset="0"/>
              <a:cs typeface="Times New Roman" panose="02020603050405020304" charset="0"/>
              <a:sym typeface="+mn-ea"/>
            </a:endParaRPr>
          </a:p>
          <a:p>
            <a:r>
              <a:rPr lang="en-US" sz="2000">
                <a:solidFill>
                  <a:schemeClr val="tx1"/>
                </a:solidFill>
                <a:latin typeface="Times New Roman" panose="02020603050405020304" charset="0"/>
                <a:cs typeface="Times New Roman" panose="02020603050405020304" charset="0"/>
                <a:sym typeface="+mn-ea"/>
              </a:rPr>
              <a:t>We would tackle the </a:t>
            </a:r>
            <a:r>
              <a:rPr lang="en-US" sz="2000">
                <a:solidFill>
                  <a:srgbClr val="00B0F0"/>
                </a:solidFill>
                <a:latin typeface="Times New Roman" panose="02020603050405020304" charset="0"/>
                <a:cs typeface="Times New Roman" panose="02020603050405020304" charset="0"/>
                <a:sym typeface="+mn-ea"/>
              </a:rPr>
              <a:t>4Ω </a:t>
            </a:r>
            <a:r>
              <a:rPr lang="en-US" sz="2000">
                <a:solidFill>
                  <a:schemeClr val="tx1"/>
                </a:solidFill>
                <a:latin typeface="Times New Roman" panose="02020603050405020304" charset="0"/>
                <a:cs typeface="Times New Roman" panose="02020603050405020304" charset="0"/>
                <a:sym typeface="+mn-ea"/>
              </a:rPr>
              <a:t>and </a:t>
            </a:r>
            <a:r>
              <a:rPr lang="en-US" sz="2000">
                <a:latin typeface="Times New Roman" panose="02020603050405020304" charset="0"/>
                <a:cs typeface="Times New Roman" panose="02020603050405020304" charset="0"/>
                <a:sym typeface="+mn-ea"/>
              </a:rPr>
              <a:t>8Ω resistors next.</a:t>
            </a:r>
            <a:endParaRPr lang="en-US" sz="2000">
              <a:latin typeface="Times New Roman" panose="02020603050405020304" charset="0"/>
              <a:cs typeface="Times New Roman" panose="02020603050405020304" charset="0"/>
              <a:sym typeface="+mn-ea"/>
            </a:endParaRPr>
          </a:p>
          <a:p>
            <a:r>
              <a:rPr lang="en-US" sz="2000">
                <a:solidFill>
                  <a:schemeClr val="tx1"/>
                </a:solidFill>
                <a:latin typeface="Times New Roman" panose="02020603050405020304" charset="0"/>
                <a:cs typeface="Times New Roman" panose="02020603050405020304" charset="0"/>
                <a:sym typeface="+mn-ea"/>
              </a:rPr>
              <a:t>Are these in series or are they parallel? Again, is there a place in between the </a:t>
            </a:r>
            <a:r>
              <a:rPr lang="en-US" sz="2000">
                <a:solidFill>
                  <a:srgbClr val="00B0F0"/>
                </a:solidFill>
                <a:latin typeface="Times New Roman" panose="02020603050405020304" charset="0"/>
                <a:cs typeface="Times New Roman" panose="02020603050405020304" charset="0"/>
                <a:sym typeface="+mn-ea"/>
              </a:rPr>
              <a:t>4Ω </a:t>
            </a:r>
            <a:r>
              <a:rPr lang="en-US" sz="2000">
                <a:latin typeface="Times New Roman" panose="02020603050405020304" charset="0"/>
                <a:cs typeface="Times New Roman" panose="02020603050405020304" charset="0"/>
                <a:sym typeface="+mn-ea"/>
              </a:rPr>
              <a:t>and 8Ω resistors where the current could fork off to different paths? There is not. So these are in series.</a:t>
            </a:r>
            <a:endParaRPr lang="en-US" sz="2000">
              <a:latin typeface="Times New Roman" panose="02020603050405020304" charset="0"/>
              <a:cs typeface="Times New Roman" panose="02020603050405020304" charset="0"/>
              <a:sym typeface="+mn-ea"/>
            </a:endParaRPr>
          </a:p>
          <a:p>
            <a:r>
              <a:rPr lang="en-US" sz="2000">
                <a:solidFill>
                  <a:schemeClr val="tx1"/>
                </a:solidFill>
                <a:latin typeface="Times New Roman" panose="02020603050405020304" charset="0"/>
                <a:cs typeface="Times New Roman" panose="02020603050405020304" charset="0"/>
                <a:sym typeface="+mn-ea"/>
              </a:rPr>
              <a:t>This means that we can just add them up so the Req of the two resistors would be </a:t>
            </a:r>
            <a:r>
              <a:rPr lang="en-US" sz="2000">
                <a:solidFill>
                  <a:srgbClr val="00B0F0"/>
                </a:solidFill>
                <a:latin typeface="Times New Roman" panose="02020603050405020304" charset="0"/>
                <a:cs typeface="Times New Roman" panose="02020603050405020304" charset="0"/>
                <a:sym typeface="+mn-ea"/>
              </a:rPr>
              <a:t>4Ω </a:t>
            </a:r>
            <a:r>
              <a:rPr lang="en-US" sz="2000">
                <a:solidFill>
                  <a:schemeClr val="tx1"/>
                </a:solidFill>
                <a:latin typeface="Times New Roman" panose="02020603050405020304" charset="0"/>
                <a:cs typeface="Times New Roman" panose="02020603050405020304" charset="0"/>
                <a:sym typeface="+mn-ea"/>
              </a:rPr>
              <a:t>+</a:t>
            </a:r>
            <a:r>
              <a:rPr lang="en-US" sz="2000">
                <a:latin typeface="Times New Roman" panose="02020603050405020304" charset="0"/>
                <a:cs typeface="Times New Roman" panose="02020603050405020304" charset="0"/>
                <a:sym typeface="+mn-ea"/>
              </a:rPr>
              <a:t> 8Ω</a:t>
            </a:r>
            <a:endParaRPr lang="en-US" sz="2000">
              <a:latin typeface="Times New Roman" panose="02020603050405020304" charset="0"/>
              <a:cs typeface="Times New Roman" panose="02020603050405020304" charset="0"/>
              <a:sym typeface="+mn-ea"/>
            </a:endParaRPr>
          </a:p>
          <a:p>
            <a:r>
              <a:rPr lang="en-US" sz="2000">
                <a:latin typeface="Times New Roman" panose="02020603050405020304" charset="0"/>
                <a:cs typeface="Times New Roman" panose="02020603050405020304" charset="0"/>
                <a:sym typeface="+mn-ea"/>
              </a:rPr>
              <a:t>The Req of the two resistance values would then be12Ω</a:t>
            </a:r>
            <a:endParaRPr lang="en-US" sz="2000">
              <a:solidFill>
                <a:schemeClr val="tx1"/>
              </a:solidFill>
              <a:latin typeface="Times New Roman" panose="02020603050405020304" charset="0"/>
              <a:cs typeface="Times New Roman" panose="02020603050405020304" charset="0"/>
              <a:sym typeface="+mn-ea"/>
            </a:endParaRPr>
          </a:p>
        </p:txBody>
      </p:sp>
      <p:pic>
        <p:nvPicPr>
          <p:cNvPr id="5" name="Picture 4" descr="Req of parallel circuits"/>
          <p:cNvPicPr>
            <a:picLocks noChangeAspect="1"/>
          </p:cNvPicPr>
          <p:nvPr/>
        </p:nvPicPr>
        <p:blipFill>
          <a:blip r:embed="rId2"/>
          <a:stretch>
            <a:fillRect/>
          </a:stretch>
        </p:blipFill>
        <p:spPr>
          <a:xfrm>
            <a:off x="7849235" y="5847715"/>
            <a:ext cx="4343400" cy="807720"/>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5420" y="635"/>
            <a:ext cx="11875135" cy="1349375"/>
          </a:xfrm>
        </p:spPr>
        <p:txBody>
          <a:bodyPr anchor="t" anchorCtr="0"/>
          <a:p>
            <a:r>
              <a:rPr lang="en-US">
                <a:latin typeface="Times New Roman" panose="02020603050405020304" charset="0"/>
                <a:cs typeface="Times New Roman" panose="02020603050405020304" charset="0"/>
              </a:rPr>
              <a:t>Finding the Equivalent Resistance of a Full Circuit with Parallel and in Series Circuit Elements</a:t>
            </a:r>
            <a:br>
              <a:rPr lang="en-US">
                <a:latin typeface="Times New Roman" panose="02020603050405020304" charset="0"/>
                <a:cs typeface="Times New Roman" panose="02020603050405020304" charset="0"/>
              </a:rPr>
            </a:b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0" y="1350010"/>
            <a:ext cx="12192635" cy="2051050"/>
          </a:xfrm>
        </p:spPr>
        <p:txBody>
          <a:bodyPr/>
          <a:p>
            <a:r>
              <a:rPr lang="en-US" sz="2400">
                <a:solidFill>
                  <a:schemeClr val="tx1"/>
                </a:solidFill>
                <a:latin typeface="Times New Roman" panose="02020603050405020304" charset="0"/>
                <a:cs typeface="Times New Roman" panose="02020603050405020304" charset="0"/>
              </a:rPr>
              <a:t>We will next deal with the 6</a:t>
            </a:r>
            <a:r>
              <a:rPr lang="en-US" sz="2400">
                <a:latin typeface="Times New Roman" panose="02020603050405020304" charset="0"/>
                <a:cs typeface="Times New Roman" panose="02020603050405020304" charset="0"/>
                <a:sym typeface="+mn-ea"/>
              </a:rPr>
              <a:t>Ω</a:t>
            </a:r>
            <a:r>
              <a:rPr lang="en-US" sz="2400">
                <a:solidFill>
                  <a:schemeClr val="tx1"/>
                </a:solidFill>
                <a:latin typeface="Times New Roman" panose="02020603050405020304" charset="0"/>
                <a:cs typeface="Times New Roman" panose="02020603050405020304" charset="0"/>
              </a:rPr>
              <a:t> and </a:t>
            </a:r>
            <a:r>
              <a:rPr lang="en-US" sz="2400">
                <a:solidFill>
                  <a:srgbClr val="00B0F0"/>
                </a:solidFill>
                <a:latin typeface="Times New Roman" panose="02020603050405020304" charset="0"/>
                <a:cs typeface="Times New Roman" panose="02020603050405020304" charset="0"/>
              </a:rPr>
              <a:t>12</a:t>
            </a:r>
            <a:r>
              <a:rPr lang="en-US" sz="2400">
                <a:solidFill>
                  <a:srgbClr val="00B0F0"/>
                </a:solidFill>
                <a:latin typeface="Times New Roman" panose="02020603050405020304" charset="0"/>
                <a:cs typeface="Times New Roman" panose="02020603050405020304" charset="0"/>
                <a:sym typeface="+mn-ea"/>
              </a:rPr>
              <a:t>Ω</a:t>
            </a:r>
            <a:r>
              <a:rPr lang="en-US" sz="2400">
                <a:latin typeface="Times New Roman" panose="02020603050405020304" charset="0"/>
                <a:cs typeface="Times New Roman" panose="02020603050405020304" charset="0"/>
                <a:sym typeface="+mn-ea"/>
              </a:rPr>
              <a:t> resistors. We need to first decide if they are in series or parallel a.k.a. we need to decide if there is a place where the current can fork off and result in a different current between the two.</a:t>
            </a:r>
            <a:endParaRPr lang="en-US" sz="2400">
              <a:latin typeface="Times New Roman" panose="02020603050405020304" charset="0"/>
              <a:cs typeface="Times New Roman" panose="02020603050405020304" charset="0"/>
              <a:sym typeface="+mn-ea"/>
            </a:endParaRPr>
          </a:p>
          <a:p>
            <a:r>
              <a:rPr lang="en-US" sz="2400">
                <a:solidFill>
                  <a:schemeClr val="tx1"/>
                </a:solidFill>
                <a:latin typeface="Times New Roman" panose="02020603050405020304" charset="0"/>
                <a:cs typeface="Times New Roman" panose="02020603050405020304" charset="0"/>
                <a:sym typeface="+mn-ea"/>
              </a:rPr>
              <a:t>They are parallel. Since they are parallel, we will then be using the equation in the lower right corner of this powerpoint slide to figure out the Req of the two values.</a:t>
            </a:r>
            <a:endParaRPr lang="en-US" sz="2400">
              <a:solidFill>
                <a:schemeClr val="tx1"/>
              </a:solidFill>
              <a:latin typeface="Times New Roman" panose="02020603050405020304" charset="0"/>
              <a:cs typeface="Times New Roman" panose="02020603050405020304" charset="0"/>
              <a:sym typeface="+mn-ea"/>
            </a:endParaRPr>
          </a:p>
        </p:txBody>
      </p:sp>
      <p:pic>
        <p:nvPicPr>
          <p:cNvPr id="5" name="Picture 4" descr="Req of parallel circuits"/>
          <p:cNvPicPr>
            <a:picLocks noChangeAspect="1"/>
          </p:cNvPicPr>
          <p:nvPr/>
        </p:nvPicPr>
        <p:blipFill>
          <a:blip r:embed="rId1"/>
          <a:stretch>
            <a:fillRect/>
          </a:stretch>
        </p:blipFill>
        <p:spPr>
          <a:xfrm>
            <a:off x="7849235" y="5847715"/>
            <a:ext cx="4343400" cy="807720"/>
          </a:xfrm>
          <a:prstGeom prst="rect">
            <a:avLst/>
          </a:prstGeom>
        </p:spPr>
      </p:pic>
      <p:pic>
        <p:nvPicPr>
          <p:cNvPr id="4" name="Picture 3" descr="larger circuit - Req calculations 6"/>
          <p:cNvPicPr>
            <a:picLocks noChangeAspect="1"/>
          </p:cNvPicPr>
          <p:nvPr/>
        </p:nvPicPr>
        <p:blipFill>
          <a:blip r:embed="rId2"/>
          <a:stretch>
            <a:fillRect/>
          </a:stretch>
        </p:blipFill>
        <p:spPr>
          <a:xfrm>
            <a:off x="0" y="3306445"/>
            <a:ext cx="7715885" cy="3551555"/>
          </a:xfrm>
          <a:prstGeom prst="rect">
            <a:avLst/>
          </a:prstGeom>
        </p:spPr>
      </p:pic>
      <p:sp>
        <p:nvSpPr>
          <p:cNvPr id="7" name="Content Placeholder 2"/>
          <p:cNvSpPr>
            <a:spLocks noGrp="1"/>
          </p:cNvSpPr>
          <p:nvPr/>
        </p:nvSpPr>
        <p:spPr>
          <a:xfrm>
            <a:off x="7715250" y="3305810"/>
            <a:ext cx="4345305" cy="254127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r>
              <a:rPr lang="en-US" sz="2400">
                <a:solidFill>
                  <a:schemeClr val="tx1"/>
                </a:solidFill>
                <a:latin typeface="Times New Roman" panose="02020603050405020304" charset="0"/>
                <a:cs typeface="Times New Roman" panose="02020603050405020304" charset="0"/>
                <a:sym typeface="+mn-ea"/>
              </a:rPr>
              <a:t>The math would be set up like this:</a:t>
            </a:r>
            <a:endParaRPr lang="en-US" sz="2400">
              <a:solidFill>
                <a:schemeClr val="tx1"/>
              </a:solidFill>
              <a:latin typeface="Times New Roman" panose="02020603050405020304" charset="0"/>
              <a:cs typeface="Times New Roman" panose="02020603050405020304" charset="0"/>
              <a:sym typeface="+mn-ea"/>
            </a:endParaRPr>
          </a:p>
          <a:p>
            <a:pPr lvl="1"/>
            <a:r>
              <a:rPr lang="en-US" sz="2100">
                <a:solidFill>
                  <a:schemeClr val="tx1"/>
                </a:solidFill>
                <a:latin typeface="Times New Roman" panose="02020603050405020304" charset="0"/>
                <a:cs typeface="Times New Roman" panose="02020603050405020304" charset="0"/>
                <a:sym typeface="+mn-ea"/>
              </a:rPr>
              <a:t>[(</a:t>
            </a:r>
            <a:r>
              <a:rPr lang="en-US" sz="2100">
                <a:latin typeface="Times New Roman" panose="02020603050405020304" charset="0"/>
                <a:cs typeface="Times New Roman" panose="02020603050405020304" charset="0"/>
                <a:sym typeface="+mn-ea"/>
              </a:rPr>
              <a:t>6</a:t>
            </a:r>
            <a:r>
              <a:rPr lang="en-US" sz="2100">
                <a:latin typeface="Times New Roman" panose="02020603050405020304" charset="0"/>
                <a:cs typeface="Times New Roman" panose="02020603050405020304" charset="0"/>
                <a:sym typeface="+mn-ea"/>
              </a:rPr>
              <a:t>Ω</a:t>
            </a:r>
            <a:r>
              <a:rPr lang="en-US" sz="2100">
                <a:latin typeface="Times New Roman" panose="02020603050405020304" charset="0"/>
                <a:cs typeface="Times New Roman" panose="02020603050405020304" charset="0"/>
                <a:sym typeface="+mn-ea"/>
              </a:rPr>
              <a:t> * </a:t>
            </a:r>
            <a:r>
              <a:rPr lang="en-US" sz="2100">
                <a:solidFill>
                  <a:srgbClr val="00B0F0"/>
                </a:solidFill>
                <a:latin typeface="Times New Roman" panose="02020603050405020304" charset="0"/>
                <a:cs typeface="Times New Roman" panose="02020603050405020304" charset="0"/>
                <a:sym typeface="+mn-ea"/>
              </a:rPr>
              <a:t>12</a:t>
            </a:r>
            <a:r>
              <a:rPr lang="en-US" sz="2100">
                <a:solidFill>
                  <a:srgbClr val="00B0F0"/>
                </a:solidFill>
                <a:latin typeface="Times New Roman" panose="02020603050405020304" charset="0"/>
                <a:cs typeface="Times New Roman" panose="02020603050405020304" charset="0"/>
                <a:sym typeface="+mn-ea"/>
              </a:rPr>
              <a:t>Ω</a:t>
            </a:r>
            <a:r>
              <a:rPr lang="en-US" sz="2100">
                <a:solidFill>
                  <a:schemeClr val="tx1"/>
                </a:solidFill>
                <a:latin typeface="Times New Roman" panose="02020603050405020304" charset="0"/>
                <a:cs typeface="Times New Roman" panose="02020603050405020304" charset="0"/>
                <a:sym typeface="+mn-ea"/>
              </a:rPr>
              <a:t>)/</a:t>
            </a:r>
            <a:r>
              <a:rPr lang="en-US" sz="2100">
                <a:latin typeface="Times New Roman" panose="02020603050405020304" charset="0"/>
                <a:cs typeface="Times New Roman" panose="02020603050405020304" charset="0"/>
                <a:sym typeface="+mn-ea"/>
              </a:rPr>
              <a:t>(6Ω + </a:t>
            </a:r>
            <a:r>
              <a:rPr lang="en-US" sz="2100">
                <a:solidFill>
                  <a:srgbClr val="00B0F0"/>
                </a:solidFill>
                <a:latin typeface="Times New Roman" panose="02020603050405020304" charset="0"/>
                <a:cs typeface="Times New Roman" panose="02020603050405020304" charset="0"/>
                <a:sym typeface="+mn-ea"/>
              </a:rPr>
              <a:t>12Ω</a:t>
            </a:r>
            <a:r>
              <a:rPr lang="en-US" sz="2100">
                <a:latin typeface="Times New Roman" panose="02020603050405020304" charset="0"/>
                <a:cs typeface="Times New Roman" panose="02020603050405020304" charset="0"/>
                <a:sym typeface="+mn-ea"/>
              </a:rPr>
              <a:t>)]</a:t>
            </a:r>
            <a:endParaRPr lang="en-US" sz="2100">
              <a:latin typeface="Times New Roman" panose="02020603050405020304" charset="0"/>
              <a:cs typeface="Times New Roman" panose="02020603050405020304" charset="0"/>
              <a:sym typeface="+mn-ea"/>
            </a:endParaRPr>
          </a:p>
          <a:p>
            <a:pPr lvl="1"/>
            <a:r>
              <a:rPr lang="en-US" sz="2100">
                <a:solidFill>
                  <a:schemeClr val="tx1"/>
                </a:solidFill>
                <a:latin typeface="Times New Roman" panose="02020603050405020304" charset="0"/>
                <a:cs typeface="Times New Roman" panose="02020603050405020304" charset="0"/>
                <a:sym typeface="+mn-ea"/>
              </a:rPr>
              <a:t>[72</a:t>
            </a:r>
            <a:r>
              <a:rPr lang="en-US" sz="2100">
                <a:latin typeface="Times New Roman" panose="02020603050405020304" charset="0"/>
                <a:cs typeface="Times New Roman" panose="02020603050405020304" charset="0"/>
                <a:sym typeface="+mn-ea"/>
              </a:rPr>
              <a:t>Ω</a:t>
            </a:r>
            <a:r>
              <a:rPr lang="en-US" sz="2100">
                <a:solidFill>
                  <a:schemeClr val="tx1"/>
                </a:solidFill>
                <a:latin typeface="Times New Roman" panose="02020603050405020304" charset="0"/>
                <a:cs typeface="Times New Roman" panose="02020603050405020304" charset="0"/>
                <a:sym typeface="+mn-ea"/>
              </a:rPr>
              <a:t>/18</a:t>
            </a:r>
            <a:r>
              <a:rPr lang="en-US" sz="2100">
                <a:latin typeface="Times New Roman" panose="02020603050405020304" charset="0"/>
                <a:cs typeface="Times New Roman" panose="02020603050405020304" charset="0"/>
                <a:sym typeface="+mn-ea"/>
              </a:rPr>
              <a:t>Ω</a:t>
            </a:r>
            <a:r>
              <a:rPr lang="en-US" sz="2100">
                <a:solidFill>
                  <a:schemeClr val="tx1"/>
                </a:solidFill>
                <a:latin typeface="Times New Roman" panose="02020603050405020304" charset="0"/>
                <a:cs typeface="Times New Roman" panose="02020603050405020304" charset="0"/>
                <a:sym typeface="+mn-ea"/>
              </a:rPr>
              <a:t>] </a:t>
            </a:r>
            <a:endParaRPr lang="en-US" sz="2100">
              <a:solidFill>
                <a:schemeClr val="tx1"/>
              </a:solidFill>
              <a:latin typeface="Times New Roman" panose="02020603050405020304" charset="0"/>
              <a:cs typeface="Times New Roman" panose="02020603050405020304" charset="0"/>
              <a:sym typeface="+mn-ea"/>
            </a:endParaRPr>
          </a:p>
          <a:p>
            <a:pPr lvl="1"/>
            <a:r>
              <a:rPr lang="en-US" sz="2100">
                <a:solidFill>
                  <a:schemeClr val="tx1"/>
                </a:solidFill>
                <a:latin typeface="Times New Roman" panose="02020603050405020304" charset="0"/>
                <a:cs typeface="Times New Roman" panose="02020603050405020304" charset="0"/>
                <a:sym typeface="+mn-ea"/>
              </a:rPr>
              <a:t>So the Req = 4</a:t>
            </a:r>
            <a:r>
              <a:rPr lang="en-US" sz="2100">
                <a:latin typeface="Times New Roman" panose="02020603050405020304" charset="0"/>
                <a:cs typeface="Times New Roman" panose="02020603050405020304" charset="0"/>
                <a:sym typeface="+mn-ea"/>
              </a:rPr>
              <a:t>Ω</a:t>
            </a:r>
            <a:endParaRPr lang="en-US" sz="2100">
              <a:solidFill>
                <a:schemeClr val="tx1"/>
              </a:solidFill>
              <a:latin typeface="Times New Roman" panose="02020603050405020304" charset="0"/>
              <a:cs typeface="Times New Roman" panose="02020603050405020304"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circuit - nodes 2"/>
          <p:cNvPicPr>
            <a:picLocks noChangeAspect="1"/>
          </p:cNvPicPr>
          <p:nvPr/>
        </p:nvPicPr>
        <p:blipFill>
          <a:blip r:embed="rId1"/>
          <a:stretch>
            <a:fillRect/>
          </a:stretch>
        </p:blipFill>
        <p:spPr>
          <a:xfrm>
            <a:off x="158750" y="1838960"/>
            <a:ext cx="7038340" cy="3675380"/>
          </a:xfrm>
          <a:prstGeom prst="rect">
            <a:avLst/>
          </a:prstGeom>
        </p:spPr>
      </p:pic>
      <p:sp>
        <p:nvSpPr>
          <p:cNvPr id="2" name="Title 1"/>
          <p:cNvSpPr>
            <a:spLocks noGrp="1"/>
          </p:cNvSpPr>
          <p:nvPr>
            <p:ph type="title"/>
          </p:nvPr>
        </p:nvSpPr>
        <p:spPr>
          <a:xfrm>
            <a:off x="838200" y="243840"/>
            <a:ext cx="10749280" cy="1325880"/>
          </a:xfrm>
        </p:spPr>
        <p:txBody>
          <a:bodyPr/>
          <a:p>
            <a:pPr algn="ctr"/>
            <a:r>
              <a:rPr lang="en-US">
                <a:latin typeface="Times New Roman" panose="02020603050405020304" charset="0"/>
                <a:cs typeface="Times New Roman" panose="02020603050405020304" charset="0"/>
                <a:sym typeface="+mn-ea"/>
              </a:rPr>
              <a:t>Elements of a Circuit Diagram:</a:t>
            </a:r>
            <a:br>
              <a:rPr lang="en-US">
                <a:latin typeface="Times New Roman" panose="02020603050405020304" charset="0"/>
                <a:cs typeface="Times New Roman" panose="02020603050405020304" charset="0"/>
                <a:sym typeface="+mn-ea"/>
              </a:rPr>
            </a:br>
            <a:r>
              <a:rPr lang="en-US">
                <a:latin typeface="Times New Roman" panose="02020603050405020304" charset="0"/>
                <a:cs typeface="Times New Roman" panose="02020603050405020304" charset="0"/>
              </a:rPr>
              <a:t>Nodes (part 1)</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7077075" y="1934845"/>
            <a:ext cx="4763770" cy="4923790"/>
          </a:xfrm>
        </p:spPr>
        <p:txBody>
          <a:bodyPr/>
          <a:p>
            <a:r>
              <a:rPr lang="en-US" sz="2000">
                <a:latin typeface="Times New Roman" panose="02020603050405020304" charset="0"/>
                <a:cs typeface="Times New Roman" panose="02020603050405020304" charset="0"/>
              </a:rPr>
              <a:t>A node is any region on a circuit between two circuit elements (like between a resistor and another resistor or between the power source and a resistor)</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Here each different color represents a different node</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You will notice that F, E, and D are all touching the same node (the orange area). This means that F, E, and D are all part of the same node</a:t>
            </a:r>
            <a:endParaRPr lang="en-US" sz="2000">
              <a:latin typeface="Times New Roman" panose="02020603050405020304" charset="0"/>
              <a:cs typeface="Times New Roman" panose="02020603050405020304" charset="0"/>
            </a:endParaRPr>
          </a:p>
          <a:p>
            <a:r>
              <a:rPr lang="en-US" sz="2000">
                <a:latin typeface="Times New Roman" panose="02020603050405020304" charset="0"/>
                <a:cs typeface="Times New Roman" panose="02020603050405020304" charset="0"/>
              </a:rPr>
              <a:t>For ease of explanation F, E, and D have been given different labels but please note that they are actually all part of the same node</a:t>
            </a:r>
            <a:endParaRPr lang="en-US" sz="2000">
              <a:latin typeface="Times New Roman" panose="02020603050405020304" charset="0"/>
              <a:cs typeface="Times New Roman" panose="02020603050405020304" charset="0"/>
            </a:endParaRPr>
          </a:p>
          <a:p>
            <a:pPr marL="0" indent="0">
              <a:buNone/>
            </a:pPr>
            <a:endParaRPr lang="en-US" sz="1800">
              <a:sym typeface="+mn-ea"/>
            </a:endParaRPr>
          </a:p>
          <a:p>
            <a:endParaRPr lang="en-US" sz="1800">
              <a:sym typeface="+mn-ea"/>
            </a:endParaRPr>
          </a:p>
          <a:p>
            <a:endParaRPr lang="en-US"/>
          </a:p>
          <a:p>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5420" y="635"/>
            <a:ext cx="11875135" cy="1349375"/>
          </a:xfrm>
        </p:spPr>
        <p:txBody>
          <a:bodyPr anchor="t" anchorCtr="0"/>
          <a:p>
            <a:r>
              <a:rPr lang="en-US">
                <a:latin typeface="Times New Roman" panose="02020603050405020304" charset="0"/>
                <a:cs typeface="Times New Roman" panose="02020603050405020304" charset="0"/>
              </a:rPr>
              <a:t>Finding the Equivalent Resistance of a Full Circuit with Parallel and in Series Circuit Elements</a:t>
            </a:r>
            <a:br>
              <a:rPr lang="en-US">
                <a:latin typeface="Times New Roman" panose="02020603050405020304" charset="0"/>
                <a:cs typeface="Times New Roman" panose="02020603050405020304" charset="0"/>
              </a:rPr>
            </a:b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0" y="1350010"/>
            <a:ext cx="12192635" cy="2051050"/>
          </a:xfrm>
        </p:spPr>
        <p:txBody>
          <a:bodyPr/>
          <a:p>
            <a:r>
              <a:rPr lang="en-US" sz="2400">
                <a:solidFill>
                  <a:schemeClr val="tx1"/>
                </a:solidFill>
                <a:latin typeface="Times New Roman" panose="02020603050405020304" charset="0"/>
                <a:cs typeface="Times New Roman" panose="02020603050405020304" charset="0"/>
              </a:rPr>
              <a:t>What will be the next two resistance values that we will work with?</a:t>
            </a:r>
            <a:endParaRPr lang="en-US" sz="2400">
              <a:solidFill>
                <a:schemeClr val="tx1"/>
              </a:solidFill>
              <a:latin typeface="Times New Roman" panose="02020603050405020304" charset="0"/>
              <a:cs typeface="Times New Roman" panose="02020603050405020304" charset="0"/>
            </a:endParaRPr>
          </a:p>
          <a:p>
            <a:r>
              <a:rPr lang="en-US" sz="2400">
                <a:solidFill>
                  <a:schemeClr val="tx1"/>
                </a:solidFill>
                <a:latin typeface="Times New Roman" panose="02020603050405020304" charset="0"/>
                <a:cs typeface="Times New Roman" panose="02020603050405020304" charset="0"/>
                <a:sym typeface="+mn-ea"/>
              </a:rPr>
              <a:t>The 4</a:t>
            </a:r>
            <a:r>
              <a:rPr lang="en-US" sz="2400">
                <a:latin typeface="Times New Roman" panose="02020603050405020304" charset="0"/>
                <a:cs typeface="Times New Roman" panose="02020603050405020304" charset="0"/>
                <a:sym typeface="+mn-ea"/>
              </a:rPr>
              <a:t>Ω and the </a:t>
            </a:r>
            <a:r>
              <a:rPr lang="en-US" sz="2400">
                <a:solidFill>
                  <a:srgbClr val="00B0F0"/>
                </a:solidFill>
                <a:latin typeface="Times New Roman" panose="02020603050405020304" charset="0"/>
                <a:cs typeface="Times New Roman" panose="02020603050405020304" charset="0"/>
                <a:sym typeface="+mn-ea"/>
              </a:rPr>
              <a:t>4Ω</a:t>
            </a:r>
            <a:r>
              <a:rPr lang="en-US" sz="2400">
                <a:solidFill>
                  <a:schemeClr val="tx1"/>
                </a:solidFill>
                <a:latin typeface="Times New Roman" panose="02020603050405020304" charset="0"/>
                <a:cs typeface="Times New Roman" panose="02020603050405020304" charset="0"/>
                <a:sym typeface="+mn-ea"/>
              </a:rPr>
              <a:t> resistance values</a:t>
            </a:r>
            <a:endParaRPr lang="en-US" sz="2400">
              <a:solidFill>
                <a:schemeClr val="tx1"/>
              </a:solidFill>
              <a:latin typeface="Times New Roman" panose="02020603050405020304" charset="0"/>
              <a:cs typeface="Times New Roman" panose="02020603050405020304" charset="0"/>
              <a:sym typeface="+mn-ea"/>
            </a:endParaRPr>
          </a:p>
          <a:p>
            <a:r>
              <a:rPr lang="en-US" sz="2400">
                <a:solidFill>
                  <a:schemeClr val="tx1"/>
                </a:solidFill>
                <a:latin typeface="Times New Roman" panose="02020603050405020304" charset="0"/>
                <a:cs typeface="Times New Roman" panose="02020603050405020304" charset="0"/>
                <a:sym typeface="+mn-ea"/>
              </a:rPr>
              <a:t>Are they in series or are they parallel?</a:t>
            </a:r>
            <a:endParaRPr lang="en-US" sz="2400">
              <a:solidFill>
                <a:schemeClr val="tx1"/>
              </a:solidFill>
              <a:latin typeface="Times New Roman" panose="02020603050405020304" charset="0"/>
              <a:cs typeface="Times New Roman" panose="02020603050405020304" charset="0"/>
              <a:sym typeface="+mn-ea"/>
            </a:endParaRPr>
          </a:p>
          <a:p>
            <a:r>
              <a:rPr lang="en-US" sz="2400">
                <a:solidFill>
                  <a:schemeClr val="tx1"/>
                </a:solidFill>
                <a:latin typeface="Times New Roman" panose="02020603050405020304" charset="0"/>
                <a:cs typeface="Times New Roman" panose="02020603050405020304" charset="0"/>
                <a:sym typeface="+mn-ea"/>
              </a:rPr>
              <a:t>There is no place between the two resistors where the current can fork off so they are in series.</a:t>
            </a:r>
            <a:endParaRPr lang="en-US" sz="2400">
              <a:solidFill>
                <a:schemeClr val="tx1"/>
              </a:solidFill>
              <a:latin typeface="Times New Roman" panose="02020603050405020304" charset="0"/>
              <a:cs typeface="Times New Roman" panose="02020603050405020304" charset="0"/>
              <a:sym typeface="+mn-ea"/>
            </a:endParaRPr>
          </a:p>
        </p:txBody>
      </p:sp>
      <p:pic>
        <p:nvPicPr>
          <p:cNvPr id="5" name="Picture 4" descr="Req of parallel circuits"/>
          <p:cNvPicPr>
            <a:picLocks noChangeAspect="1"/>
          </p:cNvPicPr>
          <p:nvPr/>
        </p:nvPicPr>
        <p:blipFill>
          <a:blip r:embed="rId1"/>
          <a:stretch>
            <a:fillRect/>
          </a:stretch>
        </p:blipFill>
        <p:spPr>
          <a:xfrm>
            <a:off x="7849235" y="5847715"/>
            <a:ext cx="4343400" cy="807720"/>
          </a:xfrm>
          <a:prstGeom prst="rect">
            <a:avLst/>
          </a:prstGeom>
        </p:spPr>
      </p:pic>
      <p:pic>
        <p:nvPicPr>
          <p:cNvPr id="6" name="Picture 5" descr="larger circuit - Req calculations 7"/>
          <p:cNvPicPr>
            <a:picLocks noChangeAspect="1"/>
          </p:cNvPicPr>
          <p:nvPr/>
        </p:nvPicPr>
        <p:blipFill>
          <a:blip r:embed="rId2"/>
          <a:stretch>
            <a:fillRect/>
          </a:stretch>
        </p:blipFill>
        <p:spPr>
          <a:xfrm>
            <a:off x="0" y="3437890"/>
            <a:ext cx="6715760" cy="3420110"/>
          </a:xfrm>
          <a:prstGeom prst="rect">
            <a:avLst/>
          </a:prstGeom>
        </p:spPr>
      </p:pic>
      <p:sp>
        <p:nvSpPr>
          <p:cNvPr id="8" name="Content Placeholder 2"/>
          <p:cNvSpPr>
            <a:spLocks noGrp="1"/>
          </p:cNvSpPr>
          <p:nvPr/>
        </p:nvSpPr>
        <p:spPr>
          <a:xfrm>
            <a:off x="6645275" y="3197860"/>
            <a:ext cx="5415280" cy="250571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r>
              <a:rPr lang="en-US" sz="2400">
                <a:solidFill>
                  <a:schemeClr val="tx1"/>
                </a:solidFill>
                <a:latin typeface="Times New Roman" panose="02020603050405020304" charset="0"/>
                <a:cs typeface="Times New Roman" panose="02020603050405020304" charset="0"/>
              </a:rPr>
              <a:t>Since they are in series, we would figure out the Req of the two values by just adding them together so the Req of the two resistors would be </a:t>
            </a:r>
            <a:r>
              <a:rPr lang="en-US" sz="2400">
                <a:latin typeface="Times New Roman" panose="02020603050405020304" charset="0"/>
                <a:cs typeface="Times New Roman" panose="02020603050405020304" charset="0"/>
                <a:sym typeface="+mn-ea"/>
              </a:rPr>
              <a:t>4Ω + </a:t>
            </a:r>
            <a:r>
              <a:rPr lang="en-US" sz="2400">
                <a:solidFill>
                  <a:srgbClr val="00B0F0"/>
                </a:solidFill>
                <a:latin typeface="Times New Roman" panose="02020603050405020304" charset="0"/>
                <a:cs typeface="Times New Roman" panose="02020603050405020304" charset="0"/>
                <a:sym typeface="+mn-ea"/>
              </a:rPr>
              <a:t>4Ω</a:t>
            </a:r>
            <a:r>
              <a:rPr lang="en-US" sz="2400">
                <a:solidFill>
                  <a:schemeClr val="tx1"/>
                </a:solidFill>
                <a:latin typeface="Times New Roman" panose="02020603050405020304" charset="0"/>
                <a:cs typeface="Times New Roman" panose="02020603050405020304" charset="0"/>
              </a:rPr>
              <a:t> </a:t>
            </a:r>
            <a:endParaRPr lang="en-US" sz="2400">
              <a:solidFill>
                <a:schemeClr val="tx1"/>
              </a:solidFill>
              <a:latin typeface="Times New Roman" panose="02020603050405020304" charset="0"/>
              <a:cs typeface="Times New Roman" panose="02020603050405020304" charset="0"/>
            </a:endParaRPr>
          </a:p>
          <a:p>
            <a:r>
              <a:rPr lang="en-US" sz="2400">
                <a:solidFill>
                  <a:schemeClr val="tx1"/>
                </a:solidFill>
                <a:latin typeface="Times New Roman" panose="02020603050405020304" charset="0"/>
                <a:cs typeface="Times New Roman" panose="02020603050405020304" charset="0"/>
              </a:rPr>
              <a:t>This means that the Req = 8</a:t>
            </a:r>
            <a:r>
              <a:rPr lang="en-US" sz="2400">
                <a:latin typeface="Times New Roman" panose="02020603050405020304" charset="0"/>
                <a:cs typeface="Times New Roman" panose="02020603050405020304" charset="0"/>
                <a:sym typeface="+mn-ea"/>
              </a:rPr>
              <a:t>Ω</a:t>
            </a:r>
            <a:endParaRPr lang="en-US" sz="2400">
              <a:solidFill>
                <a:schemeClr val="tx1"/>
              </a:solidFill>
              <a:latin typeface="Times New Roman" panose="02020603050405020304" charset="0"/>
              <a:cs typeface="Times New Roman" panose="02020603050405020304" charset="0"/>
            </a:endParaRPr>
          </a:p>
          <a:p>
            <a:endParaRPr lang="en-US" sz="2400">
              <a:solidFill>
                <a:schemeClr val="tx1"/>
              </a:solidFill>
              <a:latin typeface="Times New Roman" panose="02020603050405020304" charset="0"/>
              <a:cs typeface="Times New Roman" panose="02020603050405020304" charset="0"/>
              <a:sym typeface="+mn-ea"/>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larger circuit - Req calculations 8"/>
          <p:cNvPicPr>
            <a:picLocks noChangeAspect="1"/>
          </p:cNvPicPr>
          <p:nvPr/>
        </p:nvPicPr>
        <p:blipFill>
          <a:blip r:embed="rId1"/>
          <a:stretch>
            <a:fillRect/>
          </a:stretch>
        </p:blipFill>
        <p:spPr>
          <a:xfrm>
            <a:off x="0" y="3296920"/>
            <a:ext cx="6925945" cy="3561080"/>
          </a:xfrm>
          <a:prstGeom prst="rect">
            <a:avLst/>
          </a:prstGeom>
        </p:spPr>
      </p:pic>
      <p:sp>
        <p:nvSpPr>
          <p:cNvPr id="2" name="Title 1"/>
          <p:cNvSpPr>
            <a:spLocks noGrp="1"/>
          </p:cNvSpPr>
          <p:nvPr>
            <p:ph type="title"/>
          </p:nvPr>
        </p:nvSpPr>
        <p:spPr>
          <a:xfrm>
            <a:off x="185420" y="635"/>
            <a:ext cx="11875135" cy="1349375"/>
          </a:xfrm>
        </p:spPr>
        <p:txBody>
          <a:bodyPr anchor="t" anchorCtr="0"/>
          <a:p>
            <a:r>
              <a:rPr lang="en-US">
                <a:latin typeface="Times New Roman" panose="02020603050405020304" charset="0"/>
                <a:cs typeface="Times New Roman" panose="02020603050405020304" charset="0"/>
              </a:rPr>
              <a:t>Finding the Equivalent Resistance of a Full Circuit with Parallel and in Series Circuit Elements</a:t>
            </a:r>
            <a:br>
              <a:rPr lang="en-US">
                <a:latin typeface="Times New Roman" panose="02020603050405020304" charset="0"/>
                <a:cs typeface="Times New Roman" panose="02020603050405020304" charset="0"/>
              </a:rPr>
            </a:b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0" y="1350010"/>
            <a:ext cx="12192635" cy="2051050"/>
          </a:xfrm>
        </p:spPr>
        <p:txBody>
          <a:bodyPr/>
          <a:p>
            <a:r>
              <a:rPr lang="en-US" sz="2400">
                <a:solidFill>
                  <a:schemeClr val="tx1"/>
                </a:solidFill>
                <a:latin typeface="Times New Roman" panose="02020603050405020304" charset="0"/>
                <a:cs typeface="Times New Roman" panose="02020603050405020304" charset="0"/>
              </a:rPr>
              <a:t>We will now be handling the 8</a:t>
            </a:r>
            <a:r>
              <a:rPr lang="en-US" sz="2400">
                <a:latin typeface="Times New Roman" panose="02020603050405020304" charset="0"/>
                <a:cs typeface="Times New Roman" panose="02020603050405020304" charset="0"/>
                <a:sym typeface="+mn-ea"/>
              </a:rPr>
              <a:t>Ω and the </a:t>
            </a:r>
            <a:r>
              <a:rPr lang="en-US" sz="2400">
                <a:solidFill>
                  <a:srgbClr val="00B0F0"/>
                </a:solidFill>
                <a:latin typeface="Times New Roman" panose="02020603050405020304" charset="0"/>
                <a:cs typeface="Times New Roman" panose="02020603050405020304" charset="0"/>
                <a:sym typeface="+mn-ea"/>
              </a:rPr>
              <a:t>8Ω</a:t>
            </a:r>
            <a:r>
              <a:rPr lang="en-US" sz="2400">
                <a:solidFill>
                  <a:schemeClr val="tx1"/>
                </a:solidFill>
                <a:latin typeface="Times New Roman" panose="02020603050405020304" charset="0"/>
                <a:cs typeface="Times New Roman" panose="02020603050405020304" charset="0"/>
                <a:sym typeface="+mn-ea"/>
              </a:rPr>
              <a:t> resistance values.</a:t>
            </a:r>
            <a:endParaRPr lang="en-US" sz="2400">
              <a:solidFill>
                <a:schemeClr val="tx1"/>
              </a:solidFill>
              <a:latin typeface="Times New Roman" panose="02020603050405020304" charset="0"/>
              <a:cs typeface="Times New Roman" panose="02020603050405020304" charset="0"/>
              <a:sym typeface="+mn-ea"/>
            </a:endParaRPr>
          </a:p>
          <a:p>
            <a:r>
              <a:rPr lang="en-US" sz="2400">
                <a:solidFill>
                  <a:schemeClr val="tx1"/>
                </a:solidFill>
                <a:latin typeface="Times New Roman" panose="02020603050405020304" charset="0"/>
                <a:cs typeface="Times New Roman" panose="02020603050405020304" charset="0"/>
                <a:sym typeface="+mn-ea"/>
              </a:rPr>
              <a:t>Just like the other sections of the circuit, the first thing we need to figure out is if they are parallel or in series. Is there a place where the current can fork off in between the two resistance values? There are places where the current can fork off so they are parallel. This means we need the equation below to calculate the Req of the two resistance values.</a:t>
            </a:r>
            <a:endParaRPr lang="en-US" sz="2400">
              <a:solidFill>
                <a:schemeClr val="tx1"/>
              </a:solidFill>
              <a:latin typeface="Times New Roman" panose="02020603050405020304" charset="0"/>
              <a:cs typeface="Times New Roman" panose="02020603050405020304" charset="0"/>
              <a:sym typeface="+mn-ea"/>
            </a:endParaRPr>
          </a:p>
        </p:txBody>
      </p:sp>
      <p:pic>
        <p:nvPicPr>
          <p:cNvPr id="5" name="Picture 4" descr="Req of parallel circuits"/>
          <p:cNvPicPr>
            <a:picLocks noChangeAspect="1"/>
          </p:cNvPicPr>
          <p:nvPr/>
        </p:nvPicPr>
        <p:blipFill>
          <a:blip r:embed="rId2"/>
          <a:stretch>
            <a:fillRect/>
          </a:stretch>
        </p:blipFill>
        <p:spPr>
          <a:xfrm>
            <a:off x="7849235" y="5847715"/>
            <a:ext cx="4343400" cy="807720"/>
          </a:xfrm>
          <a:prstGeom prst="rect">
            <a:avLst/>
          </a:prstGeom>
        </p:spPr>
      </p:pic>
      <p:sp>
        <p:nvSpPr>
          <p:cNvPr id="8" name="Content Placeholder 2"/>
          <p:cNvSpPr>
            <a:spLocks noGrp="1"/>
          </p:cNvSpPr>
          <p:nvPr/>
        </p:nvSpPr>
        <p:spPr>
          <a:xfrm>
            <a:off x="6645275" y="3400425"/>
            <a:ext cx="5415280" cy="2303145"/>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r>
              <a:rPr lang="en-US" sz="2400">
                <a:solidFill>
                  <a:schemeClr val="tx1"/>
                </a:solidFill>
                <a:latin typeface="Times New Roman" panose="02020603050405020304" charset="0"/>
                <a:cs typeface="Times New Roman" panose="02020603050405020304" charset="0"/>
                <a:sym typeface="+mn-ea"/>
              </a:rPr>
              <a:t>The math would be set up like this:</a:t>
            </a:r>
            <a:endParaRPr lang="en-US" sz="2400">
              <a:solidFill>
                <a:schemeClr val="tx1"/>
              </a:solidFill>
              <a:latin typeface="Times New Roman" panose="02020603050405020304" charset="0"/>
              <a:cs typeface="Times New Roman" panose="02020603050405020304" charset="0"/>
              <a:sym typeface="+mn-ea"/>
            </a:endParaRPr>
          </a:p>
          <a:p>
            <a:pPr lvl="1"/>
            <a:r>
              <a:rPr lang="en-US" sz="2100">
                <a:solidFill>
                  <a:schemeClr val="tx1"/>
                </a:solidFill>
                <a:latin typeface="Times New Roman" panose="02020603050405020304" charset="0"/>
                <a:cs typeface="Times New Roman" panose="02020603050405020304" charset="0"/>
                <a:sym typeface="+mn-ea"/>
              </a:rPr>
              <a:t>[(</a:t>
            </a:r>
            <a:r>
              <a:rPr lang="en-US" sz="2100">
                <a:latin typeface="Times New Roman" panose="02020603050405020304" charset="0"/>
                <a:cs typeface="Times New Roman" panose="02020603050405020304" charset="0"/>
                <a:sym typeface="+mn-ea"/>
              </a:rPr>
              <a:t>8</a:t>
            </a:r>
            <a:r>
              <a:rPr lang="en-US" sz="2100">
                <a:latin typeface="Times New Roman" panose="02020603050405020304" charset="0"/>
                <a:cs typeface="Times New Roman" panose="02020603050405020304" charset="0"/>
                <a:sym typeface="+mn-ea"/>
              </a:rPr>
              <a:t>Ω * </a:t>
            </a:r>
            <a:r>
              <a:rPr lang="en-US" sz="2100">
                <a:solidFill>
                  <a:srgbClr val="00B0F0"/>
                </a:solidFill>
                <a:latin typeface="Times New Roman" panose="02020603050405020304" charset="0"/>
                <a:cs typeface="Times New Roman" panose="02020603050405020304" charset="0"/>
                <a:sym typeface="+mn-ea"/>
              </a:rPr>
              <a:t>8Ω</a:t>
            </a:r>
            <a:r>
              <a:rPr lang="en-US" sz="2100">
                <a:solidFill>
                  <a:schemeClr val="tx1"/>
                </a:solidFill>
                <a:latin typeface="Times New Roman" panose="02020603050405020304" charset="0"/>
                <a:cs typeface="Times New Roman" panose="02020603050405020304" charset="0"/>
                <a:sym typeface="+mn-ea"/>
              </a:rPr>
              <a:t>)/</a:t>
            </a:r>
            <a:r>
              <a:rPr lang="en-US" sz="2100">
                <a:latin typeface="Times New Roman" panose="02020603050405020304" charset="0"/>
                <a:cs typeface="Times New Roman" panose="02020603050405020304" charset="0"/>
                <a:sym typeface="+mn-ea"/>
              </a:rPr>
              <a:t>(8Ω + </a:t>
            </a:r>
            <a:r>
              <a:rPr lang="en-US" sz="2100">
                <a:solidFill>
                  <a:srgbClr val="00B0F0"/>
                </a:solidFill>
                <a:latin typeface="Times New Roman" panose="02020603050405020304" charset="0"/>
                <a:cs typeface="Times New Roman" panose="02020603050405020304" charset="0"/>
                <a:sym typeface="+mn-ea"/>
              </a:rPr>
              <a:t>8Ω</a:t>
            </a:r>
            <a:r>
              <a:rPr lang="en-US" sz="2100">
                <a:latin typeface="Times New Roman" panose="02020603050405020304" charset="0"/>
                <a:cs typeface="Times New Roman" panose="02020603050405020304" charset="0"/>
                <a:sym typeface="+mn-ea"/>
              </a:rPr>
              <a:t>)]</a:t>
            </a:r>
            <a:endParaRPr lang="en-US" sz="2100">
              <a:latin typeface="Times New Roman" panose="02020603050405020304" charset="0"/>
              <a:cs typeface="Times New Roman" panose="02020603050405020304" charset="0"/>
              <a:sym typeface="+mn-ea"/>
            </a:endParaRPr>
          </a:p>
          <a:p>
            <a:pPr lvl="1"/>
            <a:r>
              <a:rPr lang="en-US" sz="2100">
                <a:solidFill>
                  <a:schemeClr val="tx1"/>
                </a:solidFill>
                <a:latin typeface="Times New Roman" panose="02020603050405020304" charset="0"/>
                <a:cs typeface="Times New Roman" panose="02020603050405020304" charset="0"/>
                <a:sym typeface="+mn-ea"/>
              </a:rPr>
              <a:t>[(64)/(16)]</a:t>
            </a:r>
            <a:endParaRPr lang="en-US" sz="2100">
              <a:solidFill>
                <a:schemeClr val="tx1"/>
              </a:solidFill>
              <a:latin typeface="Times New Roman" panose="02020603050405020304" charset="0"/>
              <a:cs typeface="Times New Roman" panose="02020603050405020304" charset="0"/>
              <a:sym typeface="+mn-ea"/>
            </a:endParaRPr>
          </a:p>
          <a:p>
            <a:pPr lvl="1"/>
            <a:r>
              <a:rPr lang="en-US" sz="2100">
                <a:solidFill>
                  <a:schemeClr val="tx1"/>
                </a:solidFill>
                <a:latin typeface="Times New Roman" panose="02020603050405020304" charset="0"/>
                <a:cs typeface="Times New Roman" panose="02020603050405020304" charset="0"/>
                <a:sym typeface="+mn-ea"/>
              </a:rPr>
              <a:t>Req of the two resistance values is then 4</a:t>
            </a:r>
            <a:r>
              <a:rPr lang="en-US" sz="2100">
                <a:latin typeface="Times New Roman" panose="02020603050405020304" charset="0"/>
                <a:cs typeface="Times New Roman" panose="02020603050405020304" charset="0"/>
                <a:sym typeface="+mn-ea"/>
              </a:rPr>
              <a:t>Ω</a:t>
            </a:r>
            <a:endParaRPr lang="en-US" sz="2100">
              <a:solidFill>
                <a:schemeClr val="tx1"/>
              </a:solidFill>
              <a:latin typeface="Times New Roman" panose="02020603050405020304" charset="0"/>
              <a:cs typeface="Times New Roman" panose="02020603050405020304" charset="0"/>
              <a:sym typeface="+mn-ea"/>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5420" y="635"/>
            <a:ext cx="11875135" cy="1349375"/>
          </a:xfrm>
        </p:spPr>
        <p:txBody>
          <a:bodyPr anchor="t" anchorCtr="0"/>
          <a:p>
            <a:r>
              <a:rPr lang="en-US">
                <a:latin typeface="Times New Roman" panose="02020603050405020304" charset="0"/>
                <a:cs typeface="Times New Roman" panose="02020603050405020304" charset="0"/>
              </a:rPr>
              <a:t>Finding the Equivalent Resistance of a Full Circuit with Parallel and in Series Circuit Elements</a:t>
            </a:r>
            <a:br>
              <a:rPr lang="en-US">
                <a:latin typeface="Times New Roman" panose="02020603050405020304" charset="0"/>
                <a:cs typeface="Times New Roman" panose="02020603050405020304" charset="0"/>
              </a:rPr>
            </a:b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0" y="1350010"/>
            <a:ext cx="12192635" cy="2051050"/>
          </a:xfrm>
        </p:spPr>
        <p:txBody>
          <a:bodyPr/>
          <a:p>
            <a:r>
              <a:rPr lang="en-US" sz="2400">
                <a:solidFill>
                  <a:schemeClr val="tx1"/>
                </a:solidFill>
                <a:latin typeface="Times New Roman" panose="02020603050405020304" charset="0"/>
                <a:cs typeface="Times New Roman" panose="02020603050405020304" charset="0"/>
              </a:rPr>
              <a:t>We will now be handling the 4</a:t>
            </a:r>
            <a:r>
              <a:rPr lang="en-US" sz="2400">
                <a:latin typeface="Times New Roman" panose="02020603050405020304" charset="0"/>
                <a:cs typeface="Times New Roman" panose="02020603050405020304" charset="0"/>
                <a:sym typeface="+mn-ea"/>
              </a:rPr>
              <a:t>Ω and the </a:t>
            </a:r>
            <a:r>
              <a:rPr lang="en-US" sz="2400">
                <a:solidFill>
                  <a:srgbClr val="00B0F0"/>
                </a:solidFill>
                <a:latin typeface="Times New Roman" panose="02020603050405020304" charset="0"/>
                <a:cs typeface="Times New Roman" panose="02020603050405020304" charset="0"/>
                <a:sym typeface="+mn-ea"/>
              </a:rPr>
              <a:t>4Ω</a:t>
            </a:r>
            <a:r>
              <a:rPr lang="en-US" sz="2400">
                <a:solidFill>
                  <a:schemeClr val="tx1"/>
                </a:solidFill>
                <a:latin typeface="Times New Roman" panose="02020603050405020304" charset="0"/>
                <a:cs typeface="Times New Roman" panose="02020603050405020304" charset="0"/>
                <a:sym typeface="+mn-ea"/>
              </a:rPr>
              <a:t> resistance values.</a:t>
            </a:r>
            <a:endParaRPr lang="en-US" sz="2400">
              <a:solidFill>
                <a:schemeClr val="tx1"/>
              </a:solidFill>
              <a:latin typeface="Times New Roman" panose="02020603050405020304" charset="0"/>
              <a:cs typeface="Times New Roman" panose="02020603050405020304" charset="0"/>
              <a:sym typeface="+mn-ea"/>
            </a:endParaRPr>
          </a:p>
          <a:p>
            <a:r>
              <a:rPr lang="en-US" sz="2400">
                <a:solidFill>
                  <a:schemeClr val="tx1"/>
                </a:solidFill>
                <a:latin typeface="Times New Roman" panose="02020603050405020304" charset="0"/>
                <a:cs typeface="Times New Roman" panose="02020603050405020304" charset="0"/>
                <a:sym typeface="+mn-ea"/>
              </a:rPr>
              <a:t>Again, the first thing we need to figure out is if they are parallel or in series. Is there a place where the current can fork off in between the two resistors? There is not so they are in series.</a:t>
            </a:r>
            <a:endParaRPr lang="en-US" sz="2400">
              <a:solidFill>
                <a:schemeClr val="tx1"/>
              </a:solidFill>
              <a:latin typeface="Times New Roman" panose="02020603050405020304" charset="0"/>
              <a:cs typeface="Times New Roman" panose="02020603050405020304" charset="0"/>
              <a:sym typeface="+mn-ea"/>
            </a:endParaRPr>
          </a:p>
          <a:p>
            <a:r>
              <a:rPr lang="en-US" sz="2400">
                <a:solidFill>
                  <a:schemeClr val="tx1"/>
                </a:solidFill>
                <a:latin typeface="Times New Roman" panose="02020603050405020304" charset="0"/>
                <a:cs typeface="Times New Roman" panose="02020603050405020304" charset="0"/>
                <a:sym typeface="+mn-ea"/>
              </a:rPr>
              <a:t>Since they are in series, we can just add the values to get the Req.</a:t>
            </a:r>
            <a:endParaRPr lang="en-US" sz="2400">
              <a:solidFill>
                <a:schemeClr val="tx1"/>
              </a:solidFill>
              <a:latin typeface="Times New Roman" panose="02020603050405020304" charset="0"/>
              <a:cs typeface="Times New Roman" panose="02020603050405020304" charset="0"/>
              <a:sym typeface="+mn-ea"/>
            </a:endParaRPr>
          </a:p>
        </p:txBody>
      </p:sp>
      <p:pic>
        <p:nvPicPr>
          <p:cNvPr id="5" name="Picture 4" descr="Req of parallel circuits"/>
          <p:cNvPicPr>
            <a:picLocks noChangeAspect="1"/>
          </p:cNvPicPr>
          <p:nvPr/>
        </p:nvPicPr>
        <p:blipFill>
          <a:blip r:embed="rId1"/>
          <a:stretch>
            <a:fillRect/>
          </a:stretch>
        </p:blipFill>
        <p:spPr>
          <a:xfrm>
            <a:off x="7849235" y="5847715"/>
            <a:ext cx="4343400" cy="807720"/>
          </a:xfrm>
          <a:prstGeom prst="rect">
            <a:avLst/>
          </a:prstGeom>
        </p:spPr>
      </p:pic>
      <p:sp>
        <p:nvSpPr>
          <p:cNvPr id="8" name="Content Placeholder 2"/>
          <p:cNvSpPr>
            <a:spLocks noGrp="1"/>
          </p:cNvSpPr>
          <p:nvPr/>
        </p:nvSpPr>
        <p:spPr>
          <a:xfrm>
            <a:off x="6645275" y="3197860"/>
            <a:ext cx="5415280" cy="2505710"/>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r>
              <a:rPr lang="en-US" sz="2400">
                <a:solidFill>
                  <a:schemeClr val="tx1"/>
                </a:solidFill>
                <a:latin typeface="Times New Roman" panose="02020603050405020304" charset="0"/>
                <a:cs typeface="Times New Roman" panose="02020603050405020304" charset="0"/>
                <a:sym typeface="+mn-ea"/>
              </a:rPr>
              <a:t>The math would be set up like this:</a:t>
            </a:r>
            <a:endParaRPr lang="en-US" sz="2400">
              <a:solidFill>
                <a:schemeClr val="tx1"/>
              </a:solidFill>
              <a:latin typeface="Times New Roman" panose="02020603050405020304" charset="0"/>
              <a:cs typeface="Times New Roman" panose="02020603050405020304" charset="0"/>
              <a:sym typeface="+mn-ea"/>
            </a:endParaRPr>
          </a:p>
          <a:p>
            <a:pPr lvl="1"/>
            <a:r>
              <a:rPr lang="en-US" sz="2100">
                <a:solidFill>
                  <a:schemeClr val="tx1"/>
                </a:solidFill>
                <a:latin typeface="Times New Roman" panose="02020603050405020304" charset="0"/>
                <a:cs typeface="Times New Roman" panose="02020603050405020304" charset="0"/>
                <a:sym typeface="+mn-ea"/>
              </a:rPr>
              <a:t>[(4</a:t>
            </a:r>
            <a:r>
              <a:rPr lang="en-US" sz="2100">
                <a:latin typeface="Times New Roman" panose="02020603050405020304" charset="0"/>
                <a:cs typeface="Times New Roman" panose="02020603050405020304" charset="0"/>
                <a:sym typeface="+mn-ea"/>
              </a:rPr>
              <a:t>Ω+ </a:t>
            </a:r>
            <a:r>
              <a:rPr lang="en-US" sz="2100">
                <a:solidFill>
                  <a:srgbClr val="00B0F0"/>
                </a:solidFill>
                <a:latin typeface="Times New Roman" panose="02020603050405020304" charset="0"/>
                <a:cs typeface="Times New Roman" panose="02020603050405020304" charset="0"/>
                <a:sym typeface="+mn-ea"/>
              </a:rPr>
              <a:t>4Ω</a:t>
            </a:r>
            <a:r>
              <a:rPr lang="en-US" sz="2100">
                <a:latin typeface="Times New Roman" panose="02020603050405020304" charset="0"/>
                <a:cs typeface="Times New Roman" panose="02020603050405020304" charset="0"/>
                <a:sym typeface="+mn-ea"/>
              </a:rPr>
              <a:t>)]</a:t>
            </a:r>
            <a:endParaRPr lang="en-US" sz="2100">
              <a:latin typeface="Times New Roman" panose="02020603050405020304" charset="0"/>
              <a:cs typeface="Times New Roman" panose="02020603050405020304" charset="0"/>
              <a:sym typeface="+mn-ea"/>
            </a:endParaRPr>
          </a:p>
          <a:p>
            <a:pPr lvl="1"/>
            <a:r>
              <a:rPr lang="en-US" sz="2100">
                <a:solidFill>
                  <a:schemeClr val="tx1"/>
                </a:solidFill>
                <a:latin typeface="Times New Roman" panose="02020603050405020304" charset="0"/>
                <a:cs typeface="Times New Roman" panose="02020603050405020304" charset="0"/>
                <a:sym typeface="+mn-ea"/>
              </a:rPr>
              <a:t>Req of the two resistance values is then 8</a:t>
            </a:r>
            <a:r>
              <a:rPr lang="en-US" sz="2100">
                <a:latin typeface="Times New Roman" panose="02020603050405020304" charset="0"/>
                <a:cs typeface="Times New Roman" panose="02020603050405020304" charset="0"/>
                <a:sym typeface="+mn-ea"/>
              </a:rPr>
              <a:t>Ω</a:t>
            </a:r>
            <a:endParaRPr lang="en-US" sz="2100">
              <a:solidFill>
                <a:schemeClr val="tx1"/>
              </a:solidFill>
              <a:latin typeface="Times New Roman" panose="02020603050405020304" charset="0"/>
              <a:cs typeface="Times New Roman" panose="02020603050405020304" charset="0"/>
              <a:sym typeface="+mn-ea"/>
            </a:endParaRPr>
          </a:p>
        </p:txBody>
      </p:sp>
      <p:pic>
        <p:nvPicPr>
          <p:cNvPr id="6" name="Picture 5" descr="larger circuit - Req calculations 9"/>
          <p:cNvPicPr>
            <a:picLocks noChangeAspect="1"/>
          </p:cNvPicPr>
          <p:nvPr/>
        </p:nvPicPr>
        <p:blipFill>
          <a:blip r:embed="rId2"/>
          <a:stretch>
            <a:fillRect/>
          </a:stretch>
        </p:blipFill>
        <p:spPr>
          <a:xfrm>
            <a:off x="0" y="3569970"/>
            <a:ext cx="6394450" cy="3288030"/>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5420" y="635"/>
            <a:ext cx="11875135" cy="1349375"/>
          </a:xfrm>
        </p:spPr>
        <p:txBody>
          <a:bodyPr anchor="t" anchorCtr="0"/>
          <a:p>
            <a:r>
              <a:rPr lang="en-US">
                <a:latin typeface="Times New Roman" panose="02020603050405020304" charset="0"/>
                <a:cs typeface="Times New Roman" panose="02020603050405020304" charset="0"/>
              </a:rPr>
              <a:t>Finding the Equivalent Resistance of a Full Circuit with Parallel and in Series Circuit Elements</a:t>
            </a:r>
            <a:br>
              <a:rPr lang="en-US">
                <a:latin typeface="Times New Roman" panose="02020603050405020304" charset="0"/>
                <a:cs typeface="Times New Roman" panose="02020603050405020304" charset="0"/>
              </a:rPr>
            </a:b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0" y="1350010"/>
            <a:ext cx="12192635" cy="2051050"/>
          </a:xfrm>
        </p:spPr>
        <p:txBody>
          <a:bodyPr/>
          <a:p>
            <a:r>
              <a:rPr lang="en-US" sz="2400">
                <a:solidFill>
                  <a:schemeClr val="tx1"/>
                </a:solidFill>
                <a:latin typeface="Times New Roman" panose="02020603050405020304" charset="0"/>
                <a:cs typeface="Times New Roman" panose="02020603050405020304" charset="0"/>
              </a:rPr>
              <a:t>We will now be handling the 8</a:t>
            </a:r>
            <a:r>
              <a:rPr lang="en-US" sz="2400">
                <a:latin typeface="Times New Roman" panose="02020603050405020304" charset="0"/>
                <a:cs typeface="Times New Roman" panose="02020603050405020304" charset="0"/>
                <a:sym typeface="+mn-ea"/>
              </a:rPr>
              <a:t>Ω and the </a:t>
            </a:r>
            <a:r>
              <a:rPr lang="en-US" sz="2400">
                <a:solidFill>
                  <a:srgbClr val="00B0F0"/>
                </a:solidFill>
                <a:latin typeface="Times New Roman" panose="02020603050405020304" charset="0"/>
                <a:cs typeface="Times New Roman" panose="02020603050405020304" charset="0"/>
                <a:sym typeface="+mn-ea"/>
              </a:rPr>
              <a:t>8Ω</a:t>
            </a:r>
            <a:r>
              <a:rPr lang="en-US" sz="2400">
                <a:solidFill>
                  <a:schemeClr val="tx1"/>
                </a:solidFill>
                <a:latin typeface="Times New Roman" panose="02020603050405020304" charset="0"/>
                <a:cs typeface="Times New Roman" panose="02020603050405020304" charset="0"/>
                <a:sym typeface="+mn-ea"/>
              </a:rPr>
              <a:t> resistance values.</a:t>
            </a:r>
            <a:endParaRPr lang="en-US" sz="2400">
              <a:solidFill>
                <a:schemeClr val="tx1"/>
              </a:solidFill>
              <a:latin typeface="Times New Roman" panose="02020603050405020304" charset="0"/>
              <a:cs typeface="Times New Roman" panose="02020603050405020304" charset="0"/>
              <a:sym typeface="+mn-ea"/>
            </a:endParaRPr>
          </a:p>
          <a:p>
            <a:r>
              <a:rPr lang="en-US" sz="2400">
                <a:solidFill>
                  <a:schemeClr val="tx1"/>
                </a:solidFill>
                <a:latin typeface="Times New Roman" panose="02020603050405020304" charset="0"/>
                <a:cs typeface="Times New Roman" panose="02020603050405020304" charset="0"/>
                <a:sym typeface="+mn-ea"/>
              </a:rPr>
              <a:t>Again, the first thing we need to figure out is if they are parallel or in series. Is there a place where the current can fork off in between the two resistors? There is, so they are parallel. This means we need the equation at the bottom of this slide to figure out the Req of the two values. </a:t>
            </a:r>
            <a:endParaRPr lang="en-US" sz="2400">
              <a:solidFill>
                <a:schemeClr val="tx1"/>
              </a:solidFill>
              <a:latin typeface="Times New Roman" panose="02020603050405020304" charset="0"/>
              <a:cs typeface="Times New Roman" panose="02020603050405020304" charset="0"/>
              <a:sym typeface="+mn-ea"/>
            </a:endParaRPr>
          </a:p>
        </p:txBody>
      </p:sp>
      <p:pic>
        <p:nvPicPr>
          <p:cNvPr id="5" name="Picture 4" descr="Req of parallel circuits"/>
          <p:cNvPicPr>
            <a:picLocks noChangeAspect="1"/>
          </p:cNvPicPr>
          <p:nvPr/>
        </p:nvPicPr>
        <p:blipFill>
          <a:blip r:embed="rId1"/>
          <a:stretch>
            <a:fillRect/>
          </a:stretch>
        </p:blipFill>
        <p:spPr>
          <a:xfrm>
            <a:off x="7849235" y="5847715"/>
            <a:ext cx="4343400" cy="807720"/>
          </a:xfrm>
          <a:prstGeom prst="rect">
            <a:avLst/>
          </a:prstGeom>
        </p:spPr>
      </p:pic>
      <p:sp>
        <p:nvSpPr>
          <p:cNvPr id="8" name="Content Placeholder 2"/>
          <p:cNvSpPr>
            <a:spLocks noGrp="1"/>
          </p:cNvSpPr>
          <p:nvPr/>
        </p:nvSpPr>
        <p:spPr>
          <a:xfrm>
            <a:off x="6645275" y="3329305"/>
            <a:ext cx="5415280" cy="2374265"/>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r>
              <a:rPr lang="en-US" sz="2400">
                <a:solidFill>
                  <a:schemeClr val="tx1"/>
                </a:solidFill>
                <a:latin typeface="Times New Roman" panose="02020603050405020304" charset="0"/>
                <a:cs typeface="Times New Roman" panose="02020603050405020304" charset="0"/>
                <a:sym typeface="+mn-ea"/>
              </a:rPr>
              <a:t>The math would be set up like this:</a:t>
            </a:r>
            <a:endParaRPr lang="en-US" sz="2400">
              <a:solidFill>
                <a:schemeClr val="tx1"/>
              </a:solidFill>
              <a:latin typeface="Times New Roman" panose="02020603050405020304" charset="0"/>
              <a:cs typeface="Times New Roman" panose="02020603050405020304" charset="0"/>
              <a:sym typeface="+mn-ea"/>
            </a:endParaRPr>
          </a:p>
          <a:p>
            <a:pPr lvl="1"/>
            <a:r>
              <a:rPr lang="en-US" sz="2100">
                <a:latin typeface="Times New Roman" panose="02020603050405020304" charset="0"/>
                <a:cs typeface="Times New Roman" panose="02020603050405020304" charset="0"/>
                <a:sym typeface="+mn-ea"/>
              </a:rPr>
              <a:t>[(8Ω * </a:t>
            </a:r>
            <a:r>
              <a:rPr lang="en-US" sz="2100">
                <a:solidFill>
                  <a:srgbClr val="00B0F0"/>
                </a:solidFill>
                <a:latin typeface="Times New Roman" panose="02020603050405020304" charset="0"/>
                <a:cs typeface="Times New Roman" panose="02020603050405020304" charset="0"/>
                <a:sym typeface="+mn-ea"/>
              </a:rPr>
              <a:t>8Ω</a:t>
            </a:r>
            <a:r>
              <a:rPr lang="en-US" sz="2100">
                <a:latin typeface="Times New Roman" panose="02020603050405020304" charset="0"/>
                <a:cs typeface="Times New Roman" panose="02020603050405020304" charset="0"/>
                <a:sym typeface="+mn-ea"/>
              </a:rPr>
              <a:t>)/(8Ω + </a:t>
            </a:r>
            <a:r>
              <a:rPr lang="en-US" sz="2100">
                <a:solidFill>
                  <a:srgbClr val="00B0F0"/>
                </a:solidFill>
                <a:latin typeface="Times New Roman" panose="02020603050405020304" charset="0"/>
                <a:cs typeface="Times New Roman" panose="02020603050405020304" charset="0"/>
                <a:sym typeface="+mn-ea"/>
              </a:rPr>
              <a:t>8Ω</a:t>
            </a:r>
            <a:r>
              <a:rPr lang="en-US" sz="2100">
                <a:latin typeface="Times New Roman" panose="02020603050405020304" charset="0"/>
                <a:cs typeface="Times New Roman" panose="02020603050405020304" charset="0"/>
                <a:sym typeface="+mn-ea"/>
              </a:rPr>
              <a:t>)]</a:t>
            </a:r>
            <a:endParaRPr lang="en-US" sz="2100">
              <a:latin typeface="Times New Roman" panose="02020603050405020304" charset="0"/>
              <a:cs typeface="Times New Roman" panose="02020603050405020304" charset="0"/>
              <a:sym typeface="+mn-ea"/>
            </a:endParaRPr>
          </a:p>
          <a:p>
            <a:pPr lvl="1"/>
            <a:r>
              <a:rPr lang="en-US" sz="2100">
                <a:latin typeface="Times New Roman" panose="02020603050405020304" charset="0"/>
                <a:cs typeface="Times New Roman" panose="02020603050405020304" charset="0"/>
                <a:sym typeface="+mn-ea"/>
              </a:rPr>
              <a:t>[(64)/(16)]</a:t>
            </a:r>
            <a:endParaRPr lang="en-US" sz="2100">
              <a:solidFill>
                <a:schemeClr val="tx1"/>
              </a:solidFill>
              <a:latin typeface="Times New Roman" panose="02020603050405020304" charset="0"/>
              <a:cs typeface="Times New Roman" panose="02020603050405020304" charset="0"/>
              <a:sym typeface="+mn-ea"/>
            </a:endParaRPr>
          </a:p>
          <a:p>
            <a:pPr lvl="1"/>
            <a:r>
              <a:rPr lang="en-US" sz="2100">
                <a:latin typeface="Times New Roman" panose="02020603050405020304" charset="0"/>
                <a:cs typeface="Times New Roman" panose="02020603050405020304" charset="0"/>
                <a:sym typeface="+mn-ea"/>
              </a:rPr>
              <a:t>Req of the two resistance values is then 4Ω</a:t>
            </a:r>
            <a:endParaRPr lang="en-US" sz="2100">
              <a:solidFill>
                <a:schemeClr val="tx1"/>
              </a:solidFill>
              <a:latin typeface="Times New Roman" panose="02020603050405020304" charset="0"/>
              <a:cs typeface="Times New Roman" panose="02020603050405020304" charset="0"/>
              <a:sym typeface="+mn-ea"/>
            </a:endParaRPr>
          </a:p>
          <a:p>
            <a:pPr lvl="1"/>
            <a:endParaRPr lang="en-US" sz="2100">
              <a:solidFill>
                <a:schemeClr val="tx1"/>
              </a:solidFill>
              <a:latin typeface="Times New Roman" panose="02020603050405020304" charset="0"/>
              <a:cs typeface="Times New Roman" panose="02020603050405020304" charset="0"/>
              <a:sym typeface="+mn-ea"/>
            </a:endParaRPr>
          </a:p>
        </p:txBody>
      </p:sp>
      <p:pic>
        <p:nvPicPr>
          <p:cNvPr id="7" name="Picture 6" descr="larger circuit - Req calculations 10"/>
          <p:cNvPicPr>
            <a:picLocks noChangeAspect="1"/>
          </p:cNvPicPr>
          <p:nvPr/>
        </p:nvPicPr>
        <p:blipFill>
          <a:blip r:embed="rId2"/>
          <a:stretch>
            <a:fillRect/>
          </a:stretch>
        </p:blipFill>
        <p:spPr>
          <a:xfrm>
            <a:off x="0" y="3091180"/>
            <a:ext cx="3891280" cy="3564255"/>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5420" y="635"/>
            <a:ext cx="11875135" cy="1349375"/>
          </a:xfrm>
        </p:spPr>
        <p:txBody>
          <a:bodyPr anchor="t" anchorCtr="0"/>
          <a:p>
            <a:r>
              <a:rPr lang="en-US">
                <a:latin typeface="Times New Roman" panose="02020603050405020304" charset="0"/>
                <a:cs typeface="Times New Roman" panose="02020603050405020304" charset="0"/>
              </a:rPr>
              <a:t>Finding the Equivalent Resistance of a Full Circuit with Parallel and in Series Circuit Elements</a:t>
            </a:r>
            <a:br>
              <a:rPr lang="en-US">
                <a:latin typeface="Times New Roman" panose="02020603050405020304" charset="0"/>
                <a:cs typeface="Times New Roman" panose="02020603050405020304" charset="0"/>
              </a:rPr>
            </a:b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0" y="1350010"/>
            <a:ext cx="12192635" cy="1674495"/>
          </a:xfrm>
        </p:spPr>
        <p:txBody>
          <a:bodyPr/>
          <a:p>
            <a:r>
              <a:rPr lang="en-US" sz="2400">
                <a:solidFill>
                  <a:schemeClr val="tx1"/>
                </a:solidFill>
                <a:latin typeface="Times New Roman" panose="02020603050405020304" charset="0"/>
                <a:cs typeface="Times New Roman" panose="02020603050405020304" charset="0"/>
              </a:rPr>
              <a:t>Lastly, we will be handling the 6</a:t>
            </a:r>
            <a:r>
              <a:rPr lang="en-US" sz="2400">
                <a:latin typeface="Times New Roman" panose="02020603050405020304" charset="0"/>
                <a:cs typeface="Times New Roman" panose="02020603050405020304" charset="0"/>
                <a:sym typeface="+mn-ea"/>
              </a:rPr>
              <a:t>Ω and the </a:t>
            </a:r>
            <a:r>
              <a:rPr lang="en-US" sz="2400">
                <a:solidFill>
                  <a:srgbClr val="00B0F0"/>
                </a:solidFill>
                <a:latin typeface="Times New Roman" panose="02020603050405020304" charset="0"/>
                <a:cs typeface="Times New Roman" panose="02020603050405020304" charset="0"/>
                <a:sym typeface="+mn-ea"/>
              </a:rPr>
              <a:t>4Ω</a:t>
            </a:r>
            <a:r>
              <a:rPr lang="en-US" sz="2400">
                <a:solidFill>
                  <a:schemeClr val="tx1"/>
                </a:solidFill>
                <a:latin typeface="Times New Roman" panose="02020603050405020304" charset="0"/>
                <a:cs typeface="Times New Roman" panose="02020603050405020304" charset="0"/>
                <a:sym typeface="+mn-ea"/>
              </a:rPr>
              <a:t> resistance values.</a:t>
            </a:r>
            <a:endParaRPr lang="en-US" sz="2400">
              <a:solidFill>
                <a:schemeClr val="tx1"/>
              </a:solidFill>
              <a:latin typeface="Times New Roman" panose="02020603050405020304" charset="0"/>
              <a:cs typeface="Times New Roman" panose="02020603050405020304" charset="0"/>
              <a:sym typeface="+mn-ea"/>
            </a:endParaRPr>
          </a:p>
          <a:p>
            <a:r>
              <a:rPr lang="en-US" sz="2400">
                <a:solidFill>
                  <a:schemeClr val="tx1"/>
                </a:solidFill>
                <a:latin typeface="Times New Roman" panose="02020603050405020304" charset="0"/>
                <a:cs typeface="Times New Roman" panose="02020603050405020304" charset="0"/>
                <a:sym typeface="+mn-ea"/>
              </a:rPr>
              <a:t>The first thing we need to figure out is if they are parallel or in series. Is there a place where the current can fork off in between the two resistors? There is not so they are in series. This means we can add them together.</a:t>
            </a:r>
            <a:endParaRPr lang="en-US" sz="2400">
              <a:solidFill>
                <a:schemeClr val="tx1"/>
              </a:solidFill>
              <a:latin typeface="Times New Roman" panose="02020603050405020304" charset="0"/>
              <a:cs typeface="Times New Roman" panose="02020603050405020304" charset="0"/>
              <a:sym typeface="+mn-ea"/>
            </a:endParaRPr>
          </a:p>
        </p:txBody>
      </p:sp>
      <p:pic>
        <p:nvPicPr>
          <p:cNvPr id="5" name="Picture 4" descr="Req of parallel circuits"/>
          <p:cNvPicPr>
            <a:picLocks noChangeAspect="1"/>
          </p:cNvPicPr>
          <p:nvPr/>
        </p:nvPicPr>
        <p:blipFill>
          <a:blip r:embed="rId1"/>
          <a:stretch>
            <a:fillRect/>
          </a:stretch>
        </p:blipFill>
        <p:spPr>
          <a:xfrm>
            <a:off x="7849235" y="5847715"/>
            <a:ext cx="4343400" cy="807720"/>
          </a:xfrm>
          <a:prstGeom prst="rect">
            <a:avLst/>
          </a:prstGeom>
        </p:spPr>
      </p:pic>
      <p:sp>
        <p:nvSpPr>
          <p:cNvPr id="8" name="Content Placeholder 2"/>
          <p:cNvSpPr>
            <a:spLocks noGrp="1"/>
          </p:cNvSpPr>
          <p:nvPr/>
        </p:nvSpPr>
        <p:spPr>
          <a:xfrm>
            <a:off x="3977005" y="2892425"/>
            <a:ext cx="8083550" cy="2811145"/>
          </a:xfrm>
          <a:prstGeom prst="rect">
            <a:avLst/>
          </a:prstGeom>
          <a:noFill/>
          <a:ln w="9525">
            <a:noFill/>
          </a:ln>
        </p:spPr>
        <p:txBody>
          <a:bodyPr/>
          <a:lst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r>
              <a:rPr lang="en-US" sz="2000">
                <a:solidFill>
                  <a:schemeClr val="tx1"/>
                </a:solidFill>
                <a:latin typeface="Times New Roman" panose="02020603050405020304" charset="0"/>
                <a:cs typeface="Times New Roman" panose="02020603050405020304" charset="0"/>
                <a:sym typeface="+mn-ea"/>
              </a:rPr>
              <a:t>The math would be set up like this:</a:t>
            </a:r>
            <a:endParaRPr lang="en-US" sz="2000">
              <a:solidFill>
                <a:schemeClr val="tx1"/>
              </a:solidFill>
              <a:latin typeface="Times New Roman" panose="02020603050405020304" charset="0"/>
              <a:cs typeface="Times New Roman" panose="02020603050405020304" charset="0"/>
              <a:sym typeface="+mn-ea"/>
            </a:endParaRPr>
          </a:p>
          <a:p>
            <a:pPr lvl="1"/>
            <a:r>
              <a:rPr lang="en-US" sz="2000">
                <a:latin typeface="Times New Roman" panose="02020603050405020304" charset="0"/>
                <a:cs typeface="Times New Roman" panose="02020603050405020304" charset="0"/>
                <a:sym typeface="+mn-ea"/>
              </a:rPr>
              <a:t>6Ω + </a:t>
            </a:r>
            <a:r>
              <a:rPr lang="en-US" sz="2000">
                <a:solidFill>
                  <a:srgbClr val="00B0F0"/>
                </a:solidFill>
                <a:latin typeface="Times New Roman" panose="02020603050405020304" charset="0"/>
                <a:cs typeface="Times New Roman" panose="02020603050405020304" charset="0"/>
                <a:sym typeface="+mn-ea"/>
              </a:rPr>
              <a:t>4Ω</a:t>
            </a:r>
            <a:r>
              <a:rPr lang="en-US" sz="2000">
                <a:latin typeface="Times New Roman" panose="02020603050405020304" charset="0"/>
                <a:cs typeface="Times New Roman" panose="02020603050405020304" charset="0"/>
                <a:sym typeface="+mn-ea"/>
              </a:rPr>
              <a:t> = Req</a:t>
            </a:r>
            <a:endParaRPr lang="en-US" sz="2000">
              <a:latin typeface="Times New Roman" panose="02020603050405020304" charset="0"/>
              <a:cs typeface="Times New Roman" panose="02020603050405020304" charset="0"/>
              <a:sym typeface="+mn-ea"/>
            </a:endParaRPr>
          </a:p>
          <a:p>
            <a:pPr lvl="1"/>
            <a:r>
              <a:rPr lang="en-US" sz="2000">
                <a:latin typeface="Times New Roman" panose="02020603050405020304" charset="0"/>
                <a:cs typeface="Times New Roman" panose="02020603050405020304" charset="0"/>
                <a:sym typeface="+mn-ea"/>
              </a:rPr>
              <a:t>Req of the two resistance values is then 10Ω</a:t>
            </a:r>
            <a:endParaRPr lang="en-US" sz="2000">
              <a:solidFill>
                <a:schemeClr val="tx1"/>
              </a:solidFill>
              <a:latin typeface="Times New Roman" panose="02020603050405020304" charset="0"/>
              <a:cs typeface="Times New Roman" panose="02020603050405020304" charset="0"/>
              <a:sym typeface="+mn-ea"/>
            </a:endParaRPr>
          </a:p>
          <a:p>
            <a:r>
              <a:rPr lang="en-US" sz="2000">
                <a:latin typeface="Times New Roman" panose="02020603050405020304" charset="0"/>
                <a:cs typeface="Times New Roman" panose="02020603050405020304" charset="0"/>
                <a:sym typeface="+mn-ea"/>
              </a:rPr>
              <a:t>There are no other resistors so the Req of the full circuit is 10Ω</a:t>
            </a:r>
            <a:endParaRPr lang="en-US" sz="2000">
              <a:solidFill>
                <a:schemeClr val="tx1"/>
              </a:solidFill>
              <a:latin typeface="Times New Roman" panose="02020603050405020304" charset="0"/>
              <a:cs typeface="Times New Roman" panose="02020603050405020304" charset="0"/>
              <a:sym typeface="+mn-ea"/>
            </a:endParaRPr>
          </a:p>
          <a:p>
            <a:endParaRPr lang="en-US" sz="2400">
              <a:solidFill>
                <a:schemeClr val="tx1"/>
              </a:solidFill>
              <a:latin typeface="Times New Roman" panose="02020603050405020304" charset="0"/>
              <a:cs typeface="Times New Roman" panose="02020603050405020304" charset="0"/>
              <a:sym typeface="+mn-ea"/>
            </a:endParaRPr>
          </a:p>
          <a:p>
            <a:pPr lvl="1"/>
            <a:endParaRPr lang="en-US" sz="2100">
              <a:solidFill>
                <a:schemeClr val="tx1"/>
              </a:solidFill>
              <a:latin typeface="Times New Roman" panose="02020603050405020304" charset="0"/>
              <a:cs typeface="Times New Roman" panose="02020603050405020304" charset="0"/>
              <a:sym typeface="+mn-ea"/>
            </a:endParaRPr>
          </a:p>
        </p:txBody>
      </p:sp>
      <p:pic>
        <p:nvPicPr>
          <p:cNvPr id="4" name="Picture 3" descr="larger circuit - Req calculations 11"/>
          <p:cNvPicPr>
            <a:picLocks noChangeAspect="1"/>
          </p:cNvPicPr>
          <p:nvPr/>
        </p:nvPicPr>
        <p:blipFill>
          <a:blip r:embed="rId2"/>
          <a:stretch>
            <a:fillRect/>
          </a:stretch>
        </p:blipFill>
        <p:spPr>
          <a:xfrm>
            <a:off x="102235" y="3112770"/>
            <a:ext cx="3564255" cy="3665220"/>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3840"/>
            <a:ext cx="10749280" cy="4872355"/>
          </a:xfrm>
        </p:spPr>
        <p:txBody>
          <a:bodyPr/>
          <a:p>
            <a:pPr algn="ctr"/>
            <a:r>
              <a:rPr lang="en-US">
                <a:latin typeface="Times New Roman" panose="02020603050405020304" charset="0"/>
                <a:cs typeface="Times New Roman" panose="02020603050405020304" charset="0"/>
                <a:sym typeface="+mn-ea"/>
              </a:rPr>
              <a:t>Voltage Division</a:t>
            </a:r>
            <a:br>
              <a:rPr lang="en-US">
                <a:latin typeface="Times New Roman" panose="02020603050405020304" charset="0"/>
                <a:cs typeface="Times New Roman" panose="02020603050405020304" charset="0"/>
                <a:sym typeface="+mn-ea"/>
              </a:rPr>
            </a:br>
            <a:r>
              <a:rPr lang="en-US">
                <a:latin typeface="Times New Roman" panose="02020603050405020304" charset="0"/>
                <a:cs typeface="Times New Roman" panose="02020603050405020304" charset="0"/>
                <a:sym typeface="+mn-ea"/>
              </a:rPr>
              <a:t>&amp;</a:t>
            </a:r>
            <a:br>
              <a:rPr lang="en-US">
                <a:latin typeface="Times New Roman" panose="02020603050405020304" charset="0"/>
                <a:cs typeface="Times New Roman" panose="02020603050405020304" charset="0"/>
                <a:sym typeface="+mn-ea"/>
              </a:rPr>
            </a:br>
            <a:r>
              <a:rPr lang="en-US">
                <a:latin typeface="Times New Roman" panose="02020603050405020304" charset="0"/>
                <a:cs typeface="Times New Roman" panose="02020603050405020304" charset="0"/>
                <a:sym typeface="+mn-ea"/>
              </a:rPr>
              <a:t>Current Division</a:t>
            </a:r>
            <a:endParaRPr lang="en-US">
              <a:latin typeface="Times New Roman" panose="02020603050405020304" charset="0"/>
              <a:cs typeface="Times New Roman" panose="02020603050405020304" charset="0"/>
              <a:sym typeface="+mn-ea"/>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8425" y="97155"/>
            <a:ext cx="11952605" cy="3307080"/>
          </a:xfrm>
        </p:spPr>
        <p:txBody>
          <a:bodyPr anchor="t" anchorCtr="0"/>
          <a:p>
            <a:pPr algn="ctr"/>
            <a:r>
              <a:rPr lang="en-US" sz="5400" b="1">
                <a:latin typeface="Times New Roman" panose="02020603050405020304" charset="0"/>
                <a:cs typeface="Times New Roman" panose="02020603050405020304" charset="0"/>
                <a:sym typeface="+mn-ea"/>
              </a:rPr>
              <a:t>Current Division</a:t>
            </a:r>
            <a:br>
              <a:rPr lang="en-US" sz="3600">
                <a:latin typeface="Times New Roman" panose="02020603050405020304" charset="0"/>
                <a:cs typeface="Times New Roman" panose="02020603050405020304" charset="0"/>
                <a:sym typeface="+mn-ea"/>
              </a:rPr>
            </a:br>
            <a:r>
              <a:rPr lang="en-US" sz="2800">
                <a:latin typeface="Times New Roman" panose="02020603050405020304" charset="0"/>
                <a:cs typeface="Times New Roman" panose="02020603050405020304" charset="0"/>
                <a:sym typeface="+mn-ea"/>
              </a:rPr>
              <a:t>Possible if resistors are parallel</a:t>
            </a:r>
            <a:br>
              <a:rPr lang="en-US" sz="2800">
                <a:latin typeface="Times New Roman" panose="02020603050405020304" charset="0"/>
                <a:cs typeface="Times New Roman" panose="02020603050405020304" charset="0"/>
                <a:sym typeface="+mn-ea"/>
              </a:rPr>
            </a:br>
            <a:br>
              <a:rPr lang="en-US" sz="2800">
                <a:latin typeface="Times New Roman" panose="02020603050405020304" charset="0"/>
                <a:cs typeface="Times New Roman" panose="02020603050405020304" charset="0"/>
                <a:sym typeface="+mn-ea"/>
              </a:rPr>
            </a:br>
            <a:r>
              <a:rPr lang="en-US" sz="5400" b="1">
                <a:latin typeface="Times New Roman" panose="02020603050405020304" charset="0"/>
                <a:cs typeface="Times New Roman" panose="02020603050405020304" charset="0"/>
                <a:sym typeface="+mn-ea"/>
              </a:rPr>
              <a:t>Voltage Division</a:t>
            </a:r>
            <a:br>
              <a:rPr lang="en-US" sz="2800">
                <a:latin typeface="Times New Roman" panose="02020603050405020304" charset="0"/>
                <a:cs typeface="Times New Roman" panose="02020603050405020304" charset="0"/>
                <a:sym typeface="+mn-ea"/>
              </a:rPr>
            </a:br>
            <a:r>
              <a:rPr lang="en-US" sz="2800">
                <a:latin typeface="Times New Roman" panose="02020603050405020304" charset="0"/>
                <a:cs typeface="Times New Roman" panose="02020603050405020304" charset="0"/>
                <a:sym typeface="+mn-ea"/>
              </a:rPr>
              <a:t>Possible if resistors are in series</a:t>
            </a:r>
            <a:br>
              <a:rPr lang="en-US" sz="2800">
                <a:latin typeface="Times New Roman" panose="02020603050405020304" charset="0"/>
                <a:cs typeface="Times New Roman" panose="02020603050405020304" charset="0"/>
                <a:sym typeface="+mn-ea"/>
              </a:rPr>
            </a:br>
            <a:br>
              <a:rPr lang="en-US" sz="2800">
                <a:latin typeface="Times New Roman" panose="02020603050405020304" charset="0"/>
                <a:cs typeface="Times New Roman" panose="02020603050405020304" charset="0"/>
                <a:sym typeface="+mn-ea"/>
              </a:rPr>
            </a:br>
            <a:br>
              <a:rPr lang="en-US" sz="2800">
                <a:latin typeface="Times New Roman" panose="02020603050405020304" charset="0"/>
                <a:cs typeface="Times New Roman" panose="02020603050405020304" charset="0"/>
                <a:sym typeface="+mn-ea"/>
              </a:rPr>
            </a:br>
            <a:br>
              <a:rPr lang="en-US" sz="2800">
                <a:latin typeface="Times New Roman" panose="02020603050405020304" charset="0"/>
                <a:cs typeface="Times New Roman" panose="02020603050405020304" charset="0"/>
                <a:sym typeface="+mn-ea"/>
              </a:rPr>
            </a:br>
            <a:br>
              <a:rPr lang="en-US" sz="2800">
                <a:latin typeface="Times New Roman" panose="02020603050405020304" charset="0"/>
                <a:cs typeface="Times New Roman" panose="02020603050405020304" charset="0"/>
                <a:sym typeface="+mn-ea"/>
              </a:rPr>
            </a:br>
            <a:endParaRPr lang="en-US" sz="2800">
              <a:latin typeface="Times New Roman" panose="02020603050405020304" charset="0"/>
              <a:cs typeface="Times New Roman" panose="02020603050405020304" charset="0"/>
              <a:sym typeface="+mn-ea"/>
            </a:endParaRPr>
          </a:p>
        </p:txBody>
      </p:sp>
      <p:sp>
        <p:nvSpPr>
          <p:cNvPr id="3" name="Title 1"/>
          <p:cNvSpPr>
            <a:spLocks noGrp="1"/>
          </p:cNvSpPr>
          <p:nvPr/>
        </p:nvSpPr>
        <p:spPr>
          <a:xfrm flipH="1">
            <a:off x="98425" y="3618865"/>
            <a:ext cx="11951970" cy="3067685"/>
          </a:xfrm>
          <a:prstGeom prst="rect">
            <a:avLst/>
          </a:prstGeom>
          <a:noFill/>
          <a:ln w="9525">
            <a:noFill/>
          </a:ln>
        </p:spPr>
        <p:txBody>
          <a:bodyPr anchor="t"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pPr algn="ctr"/>
            <a:endParaRPr lang="en-US" sz="2800">
              <a:latin typeface="Times New Roman" panose="02020603050405020304" charset="0"/>
              <a:cs typeface="Times New Roman" panose="02020603050405020304" charset="0"/>
              <a:sym typeface="+mn-ea"/>
            </a:endParaRPr>
          </a:p>
          <a:p>
            <a:pPr algn="ctr"/>
            <a:r>
              <a:rPr lang="en-US" sz="3600" b="1">
                <a:latin typeface="Times New Roman" panose="02020603050405020304" charset="0"/>
                <a:cs typeface="Times New Roman" panose="02020603050405020304" charset="0"/>
                <a:sym typeface="+mn-ea"/>
              </a:rPr>
              <a:t>How to remember?</a:t>
            </a:r>
            <a:br>
              <a:rPr lang="en-US" sz="2800">
                <a:latin typeface="Times New Roman" panose="02020603050405020304" charset="0"/>
                <a:cs typeface="Times New Roman" panose="02020603050405020304" charset="0"/>
                <a:sym typeface="+mn-ea"/>
              </a:rPr>
            </a:br>
            <a:r>
              <a:rPr lang="en-US" sz="2800">
                <a:latin typeface="Times New Roman" panose="02020603050405020304" charset="0"/>
                <a:cs typeface="Times New Roman" panose="02020603050405020304" charset="0"/>
                <a:sym typeface="+mn-ea"/>
              </a:rPr>
              <a:t>They match up in alphabetical order.</a:t>
            </a:r>
            <a:endParaRPr lang="en-US" sz="2800">
              <a:latin typeface="Times New Roman" panose="02020603050405020304" charset="0"/>
              <a:cs typeface="Times New Roman" panose="02020603050405020304" charset="0"/>
              <a:sym typeface="+mn-ea"/>
            </a:endParaRPr>
          </a:p>
          <a:p>
            <a:pPr algn="ctr"/>
            <a:endParaRPr lang="en-US" sz="2800">
              <a:latin typeface="Times New Roman" panose="02020603050405020304" charset="0"/>
              <a:cs typeface="Times New Roman" panose="02020603050405020304" charset="0"/>
              <a:sym typeface="+mn-ea"/>
            </a:endParaRPr>
          </a:p>
          <a:p>
            <a:pPr algn="ctr"/>
            <a:r>
              <a:rPr lang="en-US" sz="2800">
                <a:latin typeface="Times New Roman" panose="02020603050405020304" charset="0"/>
                <a:cs typeface="Times New Roman" panose="02020603050405020304" charset="0"/>
                <a:sym typeface="+mn-ea"/>
              </a:rPr>
              <a:t>C comes before V </a:t>
            </a:r>
            <a:br>
              <a:rPr lang="en-US" sz="2800">
                <a:latin typeface="Times New Roman" panose="02020603050405020304" charset="0"/>
                <a:cs typeface="Times New Roman" panose="02020603050405020304" charset="0"/>
                <a:sym typeface="+mn-ea"/>
              </a:rPr>
            </a:br>
            <a:r>
              <a:rPr lang="en-US" sz="2000">
                <a:latin typeface="Times New Roman" panose="02020603050405020304" charset="0"/>
                <a:cs typeface="Times New Roman" panose="02020603050405020304" charset="0"/>
                <a:sym typeface="+mn-ea"/>
              </a:rPr>
              <a:t>just like</a:t>
            </a:r>
            <a:br>
              <a:rPr lang="en-US" sz="2800">
                <a:latin typeface="Times New Roman" panose="02020603050405020304" charset="0"/>
                <a:cs typeface="Times New Roman" panose="02020603050405020304" charset="0"/>
                <a:sym typeface="+mn-ea"/>
              </a:rPr>
            </a:br>
            <a:r>
              <a:rPr lang="en-US" sz="2800">
                <a:latin typeface="Times New Roman" panose="02020603050405020304" charset="0"/>
                <a:cs typeface="Times New Roman" panose="02020603050405020304" charset="0"/>
                <a:sym typeface="+mn-ea"/>
              </a:rPr>
              <a:t>P comes before S</a:t>
            </a:r>
            <a:br>
              <a:rPr lang="en-US" sz="2800">
                <a:latin typeface="Times New Roman" panose="02020603050405020304" charset="0"/>
                <a:cs typeface="Times New Roman" panose="02020603050405020304" charset="0"/>
                <a:sym typeface="+mn-ea"/>
              </a:rPr>
            </a:br>
            <a:br>
              <a:rPr lang="en-US" sz="2800">
                <a:latin typeface="Times New Roman" panose="02020603050405020304" charset="0"/>
                <a:cs typeface="Times New Roman" panose="02020603050405020304" charset="0"/>
                <a:sym typeface="+mn-ea"/>
              </a:rPr>
            </a:br>
            <a:endParaRPr lang="en-US" sz="2800">
              <a:latin typeface="Times New Roman" panose="02020603050405020304" charset="0"/>
              <a:cs typeface="Times New Roman" panose="02020603050405020304" charset="0"/>
              <a:sym typeface="+mn-ea"/>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voltage division"/>
          <p:cNvPicPr>
            <a:picLocks noChangeAspect="1"/>
          </p:cNvPicPr>
          <p:nvPr/>
        </p:nvPicPr>
        <p:blipFill>
          <a:blip r:embed="rId1"/>
          <a:stretch>
            <a:fillRect/>
          </a:stretch>
        </p:blipFill>
        <p:spPr>
          <a:xfrm>
            <a:off x="3794125" y="2288540"/>
            <a:ext cx="8397875" cy="4504055"/>
          </a:xfrm>
          <a:prstGeom prst="rect">
            <a:avLst/>
          </a:prstGeom>
        </p:spPr>
      </p:pic>
      <p:sp>
        <p:nvSpPr>
          <p:cNvPr id="2" name="Title 1"/>
          <p:cNvSpPr>
            <a:spLocks noGrp="1"/>
          </p:cNvSpPr>
          <p:nvPr>
            <p:ph type="title"/>
          </p:nvPr>
        </p:nvSpPr>
        <p:spPr>
          <a:xfrm>
            <a:off x="0" y="635"/>
            <a:ext cx="8741410" cy="829945"/>
          </a:xfrm>
        </p:spPr>
        <p:txBody>
          <a:bodyPr anchor="t" anchorCtr="0"/>
          <a:p>
            <a:r>
              <a:rPr lang="en-US">
                <a:latin typeface="Times New Roman" panose="02020603050405020304" charset="0"/>
                <a:cs typeface="Times New Roman" panose="02020603050405020304" charset="0"/>
              </a:rPr>
              <a:t>Voltage Division</a:t>
            </a:r>
            <a:br>
              <a:rPr lang="en-US">
                <a:latin typeface="Times New Roman" panose="02020603050405020304" charset="0"/>
                <a:cs typeface="Times New Roman" panose="02020603050405020304" charset="0"/>
              </a:rPr>
            </a:b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0" y="909955"/>
            <a:ext cx="3632835" cy="5732780"/>
          </a:xfrm>
        </p:spPr>
        <p:txBody>
          <a:bodyPr/>
          <a:p>
            <a:r>
              <a:rPr lang="en-US" sz="2400">
                <a:solidFill>
                  <a:schemeClr val="tx1"/>
                </a:solidFill>
                <a:latin typeface="Times New Roman" panose="02020603050405020304" charset="0"/>
                <a:cs typeface="Times New Roman" panose="02020603050405020304" charset="0"/>
                <a:sym typeface="+mn-ea"/>
              </a:rPr>
              <a:t>The goal of voltage division is to determine the change in voltage across a resistor</a:t>
            </a:r>
            <a:endParaRPr lang="en-US" sz="2400">
              <a:solidFill>
                <a:schemeClr val="tx1"/>
              </a:solidFill>
              <a:latin typeface="Times New Roman" panose="02020603050405020304" charset="0"/>
              <a:cs typeface="Times New Roman" panose="02020603050405020304" charset="0"/>
              <a:sym typeface="+mn-ea"/>
            </a:endParaRPr>
          </a:p>
          <a:p>
            <a:pPr marL="0" indent="0">
              <a:buNone/>
            </a:pPr>
            <a:endParaRPr lang="en-US" sz="2400">
              <a:solidFill>
                <a:schemeClr val="tx1"/>
              </a:solidFill>
              <a:latin typeface="Times New Roman" panose="02020603050405020304" charset="0"/>
              <a:cs typeface="Times New Roman" panose="02020603050405020304" charset="0"/>
              <a:sym typeface="+mn-ea"/>
            </a:endParaRPr>
          </a:p>
          <a:p>
            <a:r>
              <a:rPr lang="en-US" sz="2400">
                <a:solidFill>
                  <a:schemeClr val="tx1"/>
                </a:solidFill>
                <a:latin typeface="Times New Roman" panose="02020603050405020304" charset="0"/>
                <a:cs typeface="Times New Roman" panose="02020603050405020304" charset="0"/>
                <a:sym typeface="+mn-ea"/>
              </a:rPr>
              <a:t>Voltage division can be done if...</a:t>
            </a:r>
            <a:endParaRPr lang="en-US" sz="2400">
              <a:solidFill>
                <a:schemeClr val="tx1"/>
              </a:solidFill>
              <a:latin typeface="Times New Roman" panose="02020603050405020304" charset="0"/>
              <a:cs typeface="Times New Roman" panose="02020603050405020304" charset="0"/>
              <a:sym typeface="+mn-ea"/>
            </a:endParaRPr>
          </a:p>
          <a:p>
            <a:pPr lvl="1"/>
            <a:r>
              <a:rPr lang="en-US" sz="2100">
                <a:solidFill>
                  <a:schemeClr val="tx1"/>
                </a:solidFill>
                <a:latin typeface="Times New Roman" panose="02020603050405020304" charset="0"/>
                <a:cs typeface="Times New Roman" panose="02020603050405020304" charset="0"/>
                <a:sym typeface="+mn-ea"/>
              </a:rPr>
              <a:t>The two resistors involved in the calculations are in series</a:t>
            </a:r>
            <a:endParaRPr lang="en-US" sz="2100">
              <a:solidFill>
                <a:schemeClr val="tx1"/>
              </a:solidFill>
              <a:latin typeface="Times New Roman" panose="02020603050405020304" charset="0"/>
              <a:cs typeface="Times New Roman" panose="02020603050405020304" charset="0"/>
              <a:sym typeface="+mn-ea"/>
            </a:endParaRPr>
          </a:p>
          <a:p>
            <a:pPr lvl="1"/>
            <a:r>
              <a:rPr lang="en-US" sz="2100">
                <a:solidFill>
                  <a:schemeClr val="tx1"/>
                </a:solidFill>
                <a:latin typeface="Times New Roman" panose="02020603050405020304" charset="0"/>
                <a:cs typeface="Times New Roman" panose="02020603050405020304" charset="0"/>
                <a:sym typeface="+mn-ea"/>
              </a:rPr>
              <a:t>The voltage accross the resistors is known</a:t>
            </a:r>
            <a:endParaRPr lang="en-US" sz="2100">
              <a:solidFill>
                <a:schemeClr val="tx1"/>
              </a:solidFill>
              <a:latin typeface="Times New Roman" panose="02020603050405020304" charset="0"/>
              <a:cs typeface="Times New Roman" panose="02020603050405020304" charset="0"/>
              <a:sym typeface="+mn-ea"/>
            </a:endParaRPr>
          </a:p>
        </p:txBody>
      </p:sp>
      <p:pic>
        <p:nvPicPr>
          <p:cNvPr id="6" name="Picture 5" descr="voltage division 2"/>
          <p:cNvPicPr>
            <a:picLocks noChangeAspect="1"/>
          </p:cNvPicPr>
          <p:nvPr/>
        </p:nvPicPr>
        <p:blipFill>
          <a:blip r:embed="rId2"/>
          <a:stretch>
            <a:fillRect/>
          </a:stretch>
        </p:blipFill>
        <p:spPr>
          <a:xfrm>
            <a:off x="8741410" y="131445"/>
            <a:ext cx="3319145" cy="2157095"/>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voltage division 1"/>
          <p:cNvPicPr>
            <a:picLocks noChangeAspect="1"/>
          </p:cNvPicPr>
          <p:nvPr/>
        </p:nvPicPr>
        <p:blipFill>
          <a:blip r:embed="rId1"/>
          <a:stretch>
            <a:fillRect/>
          </a:stretch>
        </p:blipFill>
        <p:spPr>
          <a:xfrm>
            <a:off x="46990" y="830580"/>
            <a:ext cx="5800090" cy="5145405"/>
          </a:xfrm>
          <a:prstGeom prst="rect">
            <a:avLst/>
          </a:prstGeom>
        </p:spPr>
      </p:pic>
      <p:pic>
        <p:nvPicPr>
          <p:cNvPr id="4" name="Picture 3" descr="voltage division"/>
          <p:cNvPicPr>
            <a:picLocks noChangeAspect="1"/>
          </p:cNvPicPr>
          <p:nvPr/>
        </p:nvPicPr>
        <p:blipFill>
          <a:blip r:embed="rId2"/>
          <a:stretch>
            <a:fillRect/>
          </a:stretch>
        </p:blipFill>
        <p:spPr>
          <a:xfrm>
            <a:off x="6625590" y="3807460"/>
            <a:ext cx="5566410" cy="2985135"/>
          </a:xfrm>
          <a:prstGeom prst="rect">
            <a:avLst/>
          </a:prstGeom>
        </p:spPr>
      </p:pic>
      <p:sp>
        <p:nvSpPr>
          <p:cNvPr id="2" name="Title 1"/>
          <p:cNvSpPr>
            <a:spLocks noGrp="1"/>
          </p:cNvSpPr>
          <p:nvPr>
            <p:ph type="title"/>
          </p:nvPr>
        </p:nvSpPr>
        <p:spPr>
          <a:xfrm>
            <a:off x="185420" y="635"/>
            <a:ext cx="11875135" cy="829945"/>
          </a:xfrm>
        </p:spPr>
        <p:txBody>
          <a:bodyPr anchor="t" anchorCtr="0"/>
          <a:p>
            <a:r>
              <a:rPr lang="en-US">
                <a:latin typeface="Times New Roman" panose="02020603050405020304" charset="0"/>
                <a:cs typeface="Times New Roman" panose="02020603050405020304" charset="0"/>
              </a:rPr>
              <a:t>Voltage Division Example</a:t>
            </a:r>
            <a:br>
              <a:rPr lang="en-US">
                <a:latin typeface="Times New Roman" panose="02020603050405020304" charset="0"/>
                <a:cs typeface="Times New Roman" panose="02020603050405020304" charset="0"/>
              </a:rPr>
            </a:b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5986780" y="909955"/>
            <a:ext cx="6073140" cy="2534285"/>
          </a:xfrm>
        </p:spPr>
        <p:txBody>
          <a:bodyPr/>
          <a:p>
            <a:r>
              <a:rPr lang="en-US" sz="2100">
                <a:solidFill>
                  <a:schemeClr val="tx1"/>
                </a:solidFill>
                <a:latin typeface="Times New Roman" panose="02020603050405020304" charset="0"/>
                <a:cs typeface="Times New Roman" panose="02020603050405020304" charset="0"/>
                <a:sym typeface="+mn-ea"/>
              </a:rPr>
              <a:t>In this example, we want to find how much the voltage decreases after passing through resistor R1.</a:t>
            </a:r>
            <a:endParaRPr lang="en-US" sz="2100">
              <a:solidFill>
                <a:schemeClr val="tx1"/>
              </a:solidFill>
              <a:latin typeface="Times New Roman" panose="02020603050405020304" charset="0"/>
              <a:cs typeface="Times New Roman" panose="02020603050405020304" charset="0"/>
              <a:sym typeface="+mn-ea"/>
            </a:endParaRPr>
          </a:p>
          <a:p>
            <a:r>
              <a:rPr lang="en-US" sz="2100">
                <a:solidFill>
                  <a:schemeClr val="tx1"/>
                </a:solidFill>
                <a:latin typeface="Times New Roman" panose="02020603050405020304" charset="0"/>
                <a:cs typeface="Times New Roman" panose="02020603050405020304" charset="0"/>
                <a:sym typeface="+mn-ea"/>
              </a:rPr>
              <a:t>Notice on this circuit diagram that 1K and 2K stand for 1,000 </a:t>
            </a:r>
            <a:r>
              <a:rPr lang="en-US" sz="2100">
                <a:latin typeface="Times New Roman" panose="02020603050405020304" charset="0"/>
                <a:cs typeface="Times New Roman" panose="02020603050405020304" charset="0"/>
                <a:sym typeface="+mn-ea"/>
              </a:rPr>
              <a:t>Ω of resistance and 2,000 Ω of resistance.</a:t>
            </a:r>
            <a:endParaRPr lang="en-US" sz="2100">
              <a:solidFill>
                <a:schemeClr val="tx1"/>
              </a:solidFill>
              <a:latin typeface="Times New Roman" panose="02020603050405020304" charset="0"/>
              <a:cs typeface="Times New Roman" panose="02020603050405020304" charset="0"/>
              <a:sym typeface="+mn-ea"/>
            </a:endParaRPr>
          </a:p>
          <a:p>
            <a:r>
              <a:rPr lang="en-US" sz="2100">
                <a:solidFill>
                  <a:schemeClr val="tx1"/>
                </a:solidFill>
                <a:latin typeface="Times New Roman" panose="02020603050405020304" charset="0"/>
                <a:cs typeface="Times New Roman" panose="02020603050405020304" charset="0"/>
                <a:sym typeface="+mn-ea"/>
              </a:rPr>
              <a:t>Since the resistors are in series and the voltage of the power source is known, we can do voltage division.</a:t>
            </a:r>
            <a:endParaRPr lang="en-US" sz="2100">
              <a:solidFill>
                <a:schemeClr val="tx1"/>
              </a:solidFill>
              <a:latin typeface="Times New Roman" panose="02020603050405020304" charset="0"/>
              <a:cs typeface="Times New Roman" panose="02020603050405020304" charset="0"/>
              <a:sym typeface="+mn-ea"/>
            </a:endParaRPr>
          </a:p>
          <a:p>
            <a:r>
              <a:rPr lang="en-US" sz="2100">
                <a:solidFill>
                  <a:schemeClr val="tx1"/>
                </a:solidFill>
                <a:latin typeface="Times New Roman" panose="02020603050405020304" charset="0"/>
                <a:cs typeface="Times New Roman" panose="02020603050405020304" charset="0"/>
                <a:sym typeface="+mn-ea"/>
              </a:rPr>
              <a:t>The math is laid out below the image of the resistor. </a:t>
            </a:r>
            <a:endParaRPr lang="en-US" sz="2100">
              <a:solidFill>
                <a:schemeClr val="tx1"/>
              </a:solidFill>
              <a:latin typeface="Times New Roman" panose="02020603050405020304" charset="0"/>
              <a:cs typeface="Times New Roman" panose="02020603050405020304" charset="0"/>
              <a:sym typeface="+mn-ea"/>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635"/>
            <a:ext cx="7211695" cy="829945"/>
          </a:xfrm>
        </p:spPr>
        <p:txBody>
          <a:bodyPr anchor="t" anchorCtr="0"/>
          <a:p>
            <a:r>
              <a:rPr lang="en-US">
                <a:latin typeface="Times New Roman" panose="02020603050405020304" charset="0"/>
                <a:cs typeface="Times New Roman" panose="02020603050405020304" charset="0"/>
              </a:rPr>
              <a:t>Current Division</a:t>
            </a:r>
            <a:br>
              <a:rPr lang="en-US">
                <a:latin typeface="Times New Roman" panose="02020603050405020304" charset="0"/>
                <a:cs typeface="Times New Roman" panose="02020603050405020304" charset="0"/>
              </a:rPr>
            </a:b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0" y="909955"/>
            <a:ext cx="4211955" cy="4686935"/>
          </a:xfrm>
        </p:spPr>
        <p:txBody>
          <a:bodyPr/>
          <a:p>
            <a:r>
              <a:rPr lang="en-US" sz="2400">
                <a:solidFill>
                  <a:schemeClr val="tx1"/>
                </a:solidFill>
                <a:latin typeface="Times New Roman" panose="02020603050405020304" charset="0"/>
                <a:cs typeface="Times New Roman" panose="02020603050405020304" charset="0"/>
                <a:sym typeface="+mn-ea"/>
              </a:rPr>
              <a:t>The goal of current division is to calculate the current flowing through a resistor</a:t>
            </a:r>
            <a:endParaRPr lang="en-US" sz="2400">
              <a:solidFill>
                <a:schemeClr val="tx1"/>
              </a:solidFill>
              <a:latin typeface="Times New Roman" panose="02020603050405020304" charset="0"/>
              <a:cs typeface="Times New Roman" panose="02020603050405020304" charset="0"/>
              <a:sym typeface="+mn-ea"/>
            </a:endParaRPr>
          </a:p>
          <a:p>
            <a:pPr marL="0" indent="0">
              <a:buNone/>
            </a:pPr>
            <a:endParaRPr lang="en-US" sz="2400">
              <a:solidFill>
                <a:schemeClr val="tx1"/>
              </a:solidFill>
              <a:latin typeface="Times New Roman" panose="02020603050405020304" charset="0"/>
              <a:cs typeface="Times New Roman" panose="02020603050405020304" charset="0"/>
              <a:sym typeface="+mn-ea"/>
            </a:endParaRPr>
          </a:p>
          <a:p>
            <a:r>
              <a:rPr lang="en-US" sz="2400">
                <a:solidFill>
                  <a:schemeClr val="tx1"/>
                </a:solidFill>
                <a:latin typeface="Times New Roman" panose="02020603050405020304" charset="0"/>
                <a:cs typeface="Times New Roman" panose="02020603050405020304" charset="0"/>
                <a:sym typeface="+mn-ea"/>
              </a:rPr>
              <a:t>Current division can be done if...</a:t>
            </a:r>
            <a:endParaRPr lang="en-US" sz="2400">
              <a:solidFill>
                <a:schemeClr val="tx1"/>
              </a:solidFill>
              <a:latin typeface="Times New Roman" panose="02020603050405020304" charset="0"/>
              <a:cs typeface="Times New Roman" panose="02020603050405020304" charset="0"/>
              <a:sym typeface="+mn-ea"/>
            </a:endParaRPr>
          </a:p>
          <a:p>
            <a:pPr lvl="1"/>
            <a:r>
              <a:rPr lang="en-US" sz="2100">
                <a:solidFill>
                  <a:schemeClr val="tx1"/>
                </a:solidFill>
                <a:latin typeface="Times New Roman" panose="02020603050405020304" charset="0"/>
                <a:cs typeface="Times New Roman" panose="02020603050405020304" charset="0"/>
                <a:sym typeface="+mn-ea"/>
              </a:rPr>
              <a:t>The two resistors involved in the calculations are parallel</a:t>
            </a:r>
            <a:endParaRPr lang="en-US" sz="2100">
              <a:solidFill>
                <a:schemeClr val="tx1"/>
              </a:solidFill>
              <a:latin typeface="Times New Roman" panose="02020603050405020304" charset="0"/>
              <a:cs typeface="Times New Roman" panose="02020603050405020304" charset="0"/>
              <a:sym typeface="+mn-ea"/>
            </a:endParaRPr>
          </a:p>
          <a:p>
            <a:pPr lvl="1"/>
            <a:r>
              <a:rPr lang="en-US" sz="2100">
                <a:solidFill>
                  <a:schemeClr val="tx1"/>
                </a:solidFill>
                <a:latin typeface="Times New Roman" panose="02020603050405020304" charset="0"/>
                <a:cs typeface="Times New Roman" panose="02020603050405020304" charset="0"/>
                <a:sym typeface="+mn-ea"/>
              </a:rPr>
              <a:t>The voltage accross the resistors is known</a:t>
            </a:r>
            <a:endParaRPr lang="en-US" sz="2100">
              <a:solidFill>
                <a:schemeClr val="tx1"/>
              </a:solidFill>
              <a:latin typeface="Times New Roman" panose="02020603050405020304" charset="0"/>
              <a:cs typeface="Times New Roman" panose="02020603050405020304" charset="0"/>
              <a:sym typeface="+mn-ea"/>
            </a:endParaRPr>
          </a:p>
        </p:txBody>
      </p:sp>
      <p:pic>
        <p:nvPicPr>
          <p:cNvPr id="5" name="Picture 4" descr="current division"/>
          <p:cNvPicPr>
            <a:picLocks noChangeAspect="1"/>
          </p:cNvPicPr>
          <p:nvPr/>
        </p:nvPicPr>
        <p:blipFill>
          <a:blip r:embed="rId1"/>
          <a:stretch>
            <a:fillRect/>
          </a:stretch>
        </p:blipFill>
        <p:spPr>
          <a:xfrm>
            <a:off x="4360545" y="2657475"/>
            <a:ext cx="7831455" cy="4200525"/>
          </a:xfrm>
          <a:prstGeom prst="rect">
            <a:avLst/>
          </a:prstGeom>
        </p:spPr>
      </p:pic>
      <p:pic>
        <p:nvPicPr>
          <p:cNvPr id="6" name="Picture 5" descr="current division example 2"/>
          <p:cNvPicPr>
            <a:picLocks noChangeAspect="1"/>
          </p:cNvPicPr>
          <p:nvPr/>
        </p:nvPicPr>
        <p:blipFill>
          <a:blip r:embed="rId2"/>
          <a:stretch>
            <a:fillRect/>
          </a:stretch>
        </p:blipFill>
        <p:spPr>
          <a:xfrm>
            <a:off x="7287895" y="83185"/>
            <a:ext cx="4787265" cy="240411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44096</Words>
  <Application>WPS Presentation</Application>
  <PresentationFormat>Widescreen</PresentationFormat>
  <Paragraphs>1069</Paragraphs>
  <Slides>140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140</vt:i4>
      </vt:variant>
    </vt:vector>
  </HeadingPairs>
  <TitlesOfParts>
    <vt:vector size="148" baseType="lpstr">
      <vt:lpstr>Arial</vt:lpstr>
      <vt:lpstr>SimSun</vt:lpstr>
      <vt:lpstr>Wingdings</vt:lpstr>
      <vt:lpstr>Times New Roman</vt:lpstr>
      <vt:lpstr>Microsoft YaHei</vt:lpstr>
      <vt:lpstr>Arial Unicode MS</vt:lpstr>
      <vt:lpstr>Calibri</vt:lpstr>
      <vt:lpstr>Default Design</vt:lpstr>
      <vt:lpstr>Fundamentals of Electrical Engineering</vt:lpstr>
      <vt:lpstr>A Circuit</vt:lpstr>
      <vt:lpstr>Circuit</vt:lpstr>
      <vt:lpstr>Circuit Elements</vt:lpstr>
      <vt:lpstr>Elements of a Circuit Diagram</vt:lpstr>
      <vt:lpstr>Elements of a Circuit Diagram: A Power Source</vt:lpstr>
      <vt:lpstr>Elements of a Circuit Diagram: Resistors</vt:lpstr>
      <vt:lpstr>Elements of a Circuit Diagram: Ground</vt:lpstr>
      <vt:lpstr>Elements of a Circuit Diagram: Nodes (part 1)</vt:lpstr>
      <vt:lpstr>Elements of a Circuit Diagram: Nodes (part 2)</vt:lpstr>
      <vt:lpstr>VOLTAGE, RESISTANCE, AND CURRENT</vt:lpstr>
      <vt:lpstr>Voltage, Resistance and Current</vt:lpstr>
      <vt:lpstr>Resistance</vt:lpstr>
      <vt:lpstr>Current</vt:lpstr>
      <vt:lpstr>Voltage</vt:lpstr>
      <vt:lpstr>Path of Voltage through a circuit</vt:lpstr>
      <vt:lpstr>Two Uses of the Word Voltage  on a Circuit Diagram</vt:lpstr>
      <vt:lpstr>Two Uses of the Word Voltage  on a Circuit Diagram</vt:lpstr>
      <vt:lpstr>Different Labels for Voltage (part 1)</vt:lpstr>
      <vt:lpstr>Different Directions of  plus (+) and minus (-)</vt:lpstr>
      <vt:lpstr>Different Directions of plus (+) and minus (-) </vt:lpstr>
      <vt:lpstr>Different Directions of plus (+) and minus (-) </vt:lpstr>
      <vt:lpstr>Different Labels for Voltage (part 3b) Answer to different directions of + &amp; -  (path 1)</vt:lpstr>
      <vt:lpstr>Different Labels for Voltage</vt:lpstr>
      <vt:lpstr>Different Labels for Voltage</vt:lpstr>
      <vt:lpstr>Kirchhoff's Current Law</vt:lpstr>
      <vt:lpstr>Kirchhoff's Current Law</vt:lpstr>
      <vt:lpstr>Kirchhoff's Current Law</vt:lpstr>
      <vt:lpstr>Kirchhoff's Current Law</vt:lpstr>
      <vt:lpstr>Kirchhoff's Current Law</vt:lpstr>
      <vt:lpstr>Kirchhoff's Current Law</vt:lpstr>
      <vt:lpstr>Kirchhoff's Current Law</vt:lpstr>
      <vt:lpstr>Kirchhoff's Current Law</vt:lpstr>
      <vt:lpstr>Kirchhoff's Current Law</vt:lpstr>
      <vt:lpstr>Kirchhoff's Current Law</vt:lpstr>
      <vt:lpstr>Kirchhoff's Voltage Law</vt:lpstr>
      <vt:lpstr>Kirchhoff's Voltage Law</vt:lpstr>
      <vt:lpstr>Kirchhoff's Voltage Law</vt:lpstr>
      <vt:lpstr>Kirchhoff's Voltage Law</vt:lpstr>
      <vt:lpstr>Kirchhoff's Voltage Law</vt:lpstr>
      <vt:lpstr>Bringing the Knowledge We  Learned Together: Kirchoff’s Voltage and Current Law</vt:lpstr>
      <vt:lpstr>Bringing Kirchoff’s Voltage and Current Law  together to understand unknown parts of a current</vt:lpstr>
      <vt:lpstr>Voltage, Current, &amp; Resistance Math</vt:lpstr>
      <vt:lpstr>Voltage, Current, &amp; Resistance Math</vt:lpstr>
      <vt:lpstr>Unknown Current</vt:lpstr>
      <vt:lpstr>Unknown Current 1 - Question</vt:lpstr>
      <vt:lpstr>Unknown Current 1 - Answer</vt:lpstr>
      <vt:lpstr>Unknown Current 2 - Question</vt:lpstr>
      <vt:lpstr>Unknown Current 2 - Answer</vt:lpstr>
      <vt:lpstr>Unknown Current 3 - Question</vt:lpstr>
      <vt:lpstr>Unknown Current 3 - Answer</vt:lpstr>
      <vt:lpstr>Unknown Current 3 - Answer 2</vt:lpstr>
      <vt:lpstr>Unknown Current 4: Combining Kirchhoff’s Voltage Law &amp; V=I*R</vt:lpstr>
      <vt:lpstr>Positive and Negative Values</vt:lpstr>
      <vt:lpstr>Positive &amp; Negative Values</vt:lpstr>
      <vt:lpstr>Reminder: Positive &amp; Negative Values</vt:lpstr>
      <vt:lpstr>Reminder: Positive &amp; Negative Values</vt:lpstr>
      <vt:lpstr>Combining  Kirchhoff’s Voltage Law &amp; V=I*R Revisited</vt:lpstr>
      <vt:lpstr>Combining Kirchhoff’s Voltage Law &amp; V=I*R Revisited</vt:lpstr>
      <vt:lpstr>Combining Kirchhoff’s Voltage Law &amp; V=I*R _ Revisited</vt:lpstr>
      <vt:lpstr>In Series and Parallel  Circuit Elements</vt:lpstr>
      <vt:lpstr>PowerPoint 演示文稿</vt:lpstr>
      <vt:lpstr>PowerPoint 演示文稿</vt:lpstr>
      <vt:lpstr>In Series vs Not In Series Resistors (1)</vt:lpstr>
      <vt:lpstr>In Series vs Not In Series Resistors (2)</vt:lpstr>
      <vt:lpstr>In Series vs Not In Series Resistors (3)</vt:lpstr>
      <vt:lpstr>Where Current Can Change vs Where Voltage Can Change In a Circuit</vt:lpstr>
      <vt:lpstr>Where Current Changes vs Where Voltage Changes</vt:lpstr>
      <vt:lpstr>Where Current Changes vs Where Voltage Changes Test Your Knowledge</vt:lpstr>
      <vt:lpstr>Where Current Changes vs Where Voltage Changes Test Your Knowledge</vt:lpstr>
      <vt:lpstr>Equivalent and Effective  Resistance</vt:lpstr>
      <vt:lpstr>Equivalent and Effective Resistance</vt:lpstr>
      <vt:lpstr>PowerPoint 演示文稿</vt:lpstr>
      <vt:lpstr>Equivalent Resistance of Resistors in Series (1)</vt:lpstr>
      <vt:lpstr>Equivalent Resistance of Resistors in Series (2) </vt:lpstr>
      <vt:lpstr>Equivalent Resistance of Parallel Resistors (1)</vt:lpstr>
      <vt:lpstr>Equivalent Resistance of Parallel Resistors (2)</vt:lpstr>
      <vt:lpstr>Equivalent Resistance of Parallel Resistors</vt:lpstr>
      <vt:lpstr>Equivalent Resistance of Parallel Resistors</vt:lpstr>
      <vt:lpstr>Equivalent Resistance of Parallel Resistors</vt:lpstr>
      <vt:lpstr>Equivalent Resistance of Parallel Resistors</vt:lpstr>
      <vt:lpstr>Equivalent Resistance of Parallel Resistors</vt:lpstr>
      <vt:lpstr>Why calculate the Req of parallel resistors and resistors in series?</vt:lpstr>
      <vt:lpstr>Calculating the Equivalent Resistance of a Full Circuit with Parallel Circuit Elements and Circuit Elements in Series</vt:lpstr>
      <vt:lpstr>Finding the Equivalent Resistance of a Full Circuit with Parallel and in Series Circuit Elements </vt:lpstr>
      <vt:lpstr>Finding the Equivalent Resistance of a Full Circuit with Parallel and in Series Circuit Elements </vt:lpstr>
      <vt:lpstr>Finding the Equivalent Resistance of a Full Circuit with Parallel and in Series Circuit Elements </vt:lpstr>
      <vt:lpstr>Finding the Equivalent Resistance of a Full Circuit with Parallel and in Series Circuit Elements </vt:lpstr>
      <vt:lpstr>Finding the Equivalent Resistance of a Full Circuit with Parallel and in Series Circuit Elements </vt:lpstr>
      <vt:lpstr>Finding the Equivalent Resistance of a Full Circuit with Parallel and in Series Circuit Elements </vt:lpstr>
      <vt:lpstr>Finding the Equivalent Resistance of a Full Circuit with Parallel and in Series Circuit Elements </vt:lpstr>
      <vt:lpstr>Finding the Equivalent Resistance of a Full Circuit with Parallel and in Series Circuit Elements </vt:lpstr>
      <vt:lpstr>Finding the Equivalent Resistance of a Full Circuit with Parallel and in Series Circuit Elements </vt:lpstr>
      <vt:lpstr>Finding the Equivalent Resistance of a Full Circuit with Parallel and in Series Circuit Elements </vt:lpstr>
      <vt:lpstr>Voltage Division &amp; Current Division</vt:lpstr>
      <vt:lpstr>Current Division Possible if resistors are parallel  Voltage Division Possible if resistors are in series     </vt:lpstr>
      <vt:lpstr>Voltage Division </vt:lpstr>
      <vt:lpstr>Voltage Division Example </vt:lpstr>
      <vt:lpstr>Current Division </vt:lpstr>
      <vt:lpstr>Current Division Example </vt:lpstr>
      <vt:lpstr>Time Constant Tau</vt:lpstr>
      <vt:lpstr>RC Time Constant - Tau</vt:lpstr>
      <vt:lpstr>RL Time Constant - Tau</vt:lpstr>
      <vt:lpstr>Linearity</vt:lpstr>
      <vt:lpstr>Linearity</vt:lpstr>
      <vt:lpstr>Thevenin Voltage and Thevenin Current</vt:lpstr>
      <vt:lpstr>Thevenin Voltage and Thevenin Current</vt:lpstr>
      <vt:lpstr>Thevenin’s Theorem (make circuit below of basic thevenin circuit)</vt:lpstr>
      <vt:lpstr>Thevenin’s Theorem</vt:lpstr>
      <vt:lpstr>Index / Resources</vt:lpstr>
      <vt:lpstr>Units of Measurement</vt:lpstr>
      <vt:lpstr>Resistance</vt:lpstr>
      <vt:lpstr>Current</vt:lpstr>
      <vt:lpstr>Voltage</vt:lpstr>
      <vt:lpstr>Charge</vt:lpstr>
      <vt:lpstr>Power</vt:lpstr>
      <vt:lpstr>Energy</vt:lpstr>
      <vt:lpstr>Capacitance</vt:lpstr>
      <vt:lpstr>Inductance</vt:lpstr>
      <vt:lpstr>Energy Stored in a Capacitor</vt:lpstr>
      <vt:lpstr>Derivations</vt:lpstr>
      <vt:lpstr>Derivations</vt:lpstr>
      <vt:lpstr>Derivations</vt:lpstr>
      <vt:lpstr>Ohms Law Formulas</vt:lpstr>
      <vt:lpstr>Measurement Conversion Chart</vt:lpstr>
      <vt:lpstr>Circuit Diagram Schematic Symbols</vt:lpstr>
      <vt:lpstr>Capacitor Schematic Symbols</vt:lpstr>
      <vt:lpstr>Electrical Grounding Schematic Symbols</vt:lpstr>
      <vt:lpstr>Inductor and Coil Schematic Symbols</vt:lpstr>
      <vt:lpstr>Power Source Schematic Symbols</vt:lpstr>
      <vt:lpstr>Resistor Schematic Symbols</vt:lpstr>
      <vt:lpstr>Lab Equipment</vt:lpstr>
      <vt:lpstr>DC Power Supply</vt:lpstr>
      <vt:lpstr>DC Power Supply</vt:lpstr>
      <vt:lpstr>Oscilloscope</vt:lpstr>
      <vt:lpstr>Oscilloscope</vt:lpstr>
      <vt:lpstr>Signal Generator</vt:lpstr>
      <vt:lpstr>Signal Generator</vt:lpstr>
      <vt:lpstr>Multimeter</vt:lpstr>
      <vt:lpstr>Multimeter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Electrical Engineering</dc:title>
  <dc:creator/>
  <cp:lastModifiedBy>Lily Zimmermann</cp:lastModifiedBy>
  <cp:revision>216</cp:revision>
  <dcterms:created xsi:type="dcterms:W3CDTF">2021-09-24T21:01:00Z</dcterms:created>
  <dcterms:modified xsi:type="dcterms:W3CDTF">2021-11-20T15:51:40Z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2CA6892796144E79942018AEEA0D3CD4</vt:lpwstr>
  </property>
  <property fmtid="{D5CDD505-2E9C-101B-9397-08002B2CF9AE}" pid="3" name="KSOProductBuildVer">
    <vt:lpwstr>1033-11.2.0.10351</vt:lpwstr>
  </property>
</Properties>
</file>