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9" r:id="rId4"/>
    <p:sldId id="307" r:id="rId5"/>
    <p:sldId id="308" r:id="rId6"/>
    <p:sldId id="295" r:id="rId7"/>
    <p:sldId id="261" r:id="rId8"/>
    <p:sldId id="289" r:id="rId9"/>
    <p:sldId id="301" r:id="rId10"/>
    <p:sldId id="302" r:id="rId11"/>
    <p:sldId id="296" r:id="rId12"/>
    <p:sldId id="299" r:id="rId13"/>
    <p:sldId id="297" r:id="rId14"/>
    <p:sldId id="298" r:id="rId15"/>
    <p:sldId id="303" r:id="rId16"/>
    <p:sldId id="304" r:id="rId17"/>
    <p:sldId id="284" r:id="rId18"/>
    <p:sldId id="290" r:id="rId19"/>
    <p:sldId id="291" r:id="rId20"/>
    <p:sldId id="305" r:id="rId21"/>
    <p:sldId id="306" r:id="rId22"/>
    <p:sldId id="294" r:id="rId23"/>
    <p:sldId id="265" r:id="rId24"/>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61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B5C62D64-2D2A-4599-AF23-400610E460BD}" type="datetimeFigureOut">
              <a:rPr lang="en-IN" smtClean="0"/>
              <a:t>18-05-2024</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1DCE2789-85C9-4718-B7B4-E091631ABE93}" type="slidenum">
              <a:rPr lang="en-IN" smtClean="0"/>
              <a:t>‹#›</a:t>
            </a:fld>
            <a:endParaRPr lang="en-IN"/>
          </a:p>
        </p:txBody>
      </p:sp>
    </p:spTree>
    <p:extLst>
      <p:ext uri="{BB962C8B-B14F-4D97-AF65-F5344CB8AC3E}">
        <p14:creationId xmlns:p14="http://schemas.microsoft.com/office/powerpoint/2010/main" val="2679159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effectLst/>
                <a:highlight>
                  <a:srgbClr val="FFFFFF"/>
                </a:highlight>
                <a:latin typeface="Arial" panose="020B0604020202020204" pitchFamily="34" charset="0"/>
              </a:rPr>
              <a:t>The cosine similarity heatmaps generated from GPT-2,</a:t>
            </a:r>
            <a:br>
              <a:rPr lang="en-US" dirty="0">
                <a:effectLst/>
                <a:highlight>
                  <a:srgbClr val="FFFFFF"/>
                </a:highlight>
              </a:rPr>
            </a:br>
            <a:r>
              <a:rPr lang="en-US" dirty="0">
                <a:effectLst/>
                <a:highlight>
                  <a:srgbClr val="FFFFFF"/>
                </a:highlight>
                <a:latin typeface="Arial" panose="020B0604020202020204" pitchFamily="34" charset="0"/>
              </a:rPr>
              <a:t>RoBERTa, and BERT embeddings provide a visual </a:t>
            </a:r>
            <a:r>
              <a:rPr lang="en-US" dirty="0" err="1">
                <a:effectLst/>
                <a:highlight>
                  <a:srgbClr val="FFFFFF"/>
                </a:highlight>
                <a:latin typeface="Arial" panose="020B0604020202020204" pitchFamily="34" charset="0"/>
              </a:rPr>
              <a:t>represen</a:t>
            </a:r>
            <a:r>
              <a:rPr lang="en-US" dirty="0">
                <a:effectLst/>
                <a:highlight>
                  <a:srgbClr val="FFFFFF"/>
                </a:highlight>
                <a:latin typeface="Arial" panose="020B0604020202020204" pitchFamily="34" charset="0"/>
              </a:rPr>
              <a:t>-</a:t>
            </a:r>
            <a:br>
              <a:rPr lang="en-US" dirty="0">
                <a:effectLst/>
                <a:highlight>
                  <a:srgbClr val="FFFFFF"/>
                </a:highlight>
              </a:rPr>
            </a:br>
            <a:r>
              <a:rPr lang="en-US" dirty="0" err="1">
                <a:effectLst/>
                <a:highlight>
                  <a:srgbClr val="FFFFFF"/>
                </a:highlight>
                <a:latin typeface="Arial" panose="020B0604020202020204" pitchFamily="34" charset="0"/>
              </a:rPr>
              <a:t>tation</a:t>
            </a:r>
            <a:r>
              <a:rPr lang="en-US" dirty="0">
                <a:effectLst/>
                <a:highlight>
                  <a:srgbClr val="FFFFFF"/>
                </a:highlight>
                <a:latin typeface="Arial" panose="020B0604020202020204" pitchFamily="34" charset="0"/>
              </a:rPr>
              <a:t> of semantic relationships within poems. These insights</a:t>
            </a:r>
            <a:br>
              <a:rPr lang="en-US" dirty="0">
                <a:effectLst/>
                <a:highlight>
                  <a:srgbClr val="FFFFFF"/>
                </a:highlight>
              </a:rPr>
            </a:br>
            <a:r>
              <a:rPr lang="en-US" dirty="0">
                <a:effectLst/>
                <a:highlight>
                  <a:srgbClr val="FFFFFF"/>
                </a:highlight>
                <a:latin typeface="Arial" panose="020B0604020202020204" pitchFamily="34" charset="0"/>
              </a:rPr>
              <a:t>guide the selection of the most appropriate model for specific</a:t>
            </a:r>
            <a:br>
              <a:rPr lang="en-US" dirty="0">
                <a:effectLst/>
                <a:highlight>
                  <a:srgbClr val="FFFFFF"/>
                </a:highlight>
              </a:rPr>
            </a:br>
            <a:r>
              <a:rPr lang="en-US" dirty="0">
                <a:effectLst/>
                <a:highlight>
                  <a:srgbClr val="FFFFFF"/>
                </a:highlight>
                <a:latin typeface="Arial" panose="020B0604020202020204" pitchFamily="34" charset="0"/>
              </a:rPr>
              <a:t>poetry analysis tasks.</a:t>
            </a:r>
            <a:endParaRPr lang="en-US" dirty="0">
              <a:effectLst/>
              <a:highlight>
                <a:srgbClr val="FFFFFF"/>
              </a:highlight>
            </a:endParaRPr>
          </a:p>
          <a:p>
            <a:br>
              <a:rPr lang="en-US" b="0" i="0" dirty="0">
                <a:solidFill>
                  <a:srgbClr val="495365"/>
                </a:solidFill>
                <a:effectLst/>
                <a:highlight>
                  <a:srgbClr val="FFFFFF"/>
                </a:highlight>
                <a:latin typeface="Lato" panose="020F0502020204030203" pitchFamily="34" charset="0"/>
              </a:rPr>
            </a:br>
            <a:endParaRPr lang="en-IN" dirty="0"/>
          </a:p>
        </p:txBody>
      </p:sp>
      <p:sp>
        <p:nvSpPr>
          <p:cNvPr id="4" name="Slide Number Placeholder 3"/>
          <p:cNvSpPr>
            <a:spLocks noGrp="1"/>
          </p:cNvSpPr>
          <p:nvPr>
            <p:ph type="sldNum" sz="quarter" idx="5"/>
          </p:nvPr>
        </p:nvSpPr>
        <p:spPr/>
        <p:txBody>
          <a:bodyPr/>
          <a:lstStyle/>
          <a:p>
            <a:fld id="{1DCE2789-85C9-4718-B7B4-E091631ABE93}" type="slidenum">
              <a:rPr lang="en-IN" smtClean="0"/>
              <a:t>17</a:t>
            </a:fld>
            <a:endParaRPr lang="en-IN"/>
          </a:p>
        </p:txBody>
      </p:sp>
    </p:spTree>
    <p:extLst>
      <p:ext uri="{BB962C8B-B14F-4D97-AF65-F5344CB8AC3E}">
        <p14:creationId xmlns:p14="http://schemas.microsoft.com/office/powerpoint/2010/main" val="2265447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300" b="0" i="0">
                <a:solidFill>
                  <a:srgbClr val="9A1546"/>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31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300" b="0" i="0">
                <a:solidFill>
                  <a:srgbClr val="9A1546"/>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300" b="0" i="0">
                <a:solidFill>
                  <a:srgbClr val="9A1546"/>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9618736"/>
            <a:ext cx="18287999" cy="668263"/>
          </a:xfrm>
          <a:prstGeom prst="rect">
            <a:avLst/>
          </a:prstGeom>
        </p:spPr>
      </p:pic>
      <p:sp>
        <p:nvSpPr>
          <p:cNvPr id="2" name="Holder 2"/>
          <p:cNvSpPr>
            <a:spLocks noGrp="1"/>
          </p:cNvSpPr>
          <p:nvPr>
            <p:ph type="title"/>
          </p:nvPr>
        </p:nvSpPr>
        <p:spPr>
          <a:xfrm>
            <a:off x="1404291" y="19684"/>
            <a:ext cx="15479416" cy="985519"/>
          </a:xfrm>
          <a:prstGeom prst="rect">
            <a:avLst/>
          </a:prstGeom>
        </p:spPr>
        <p:txBody>
          <a:bodyPr wrap="square" lIns="0" tIns="0" rIns="0" bIns="0">
            <a:spAutoFit/>
          </a:bodyPr>
          <a:lstStyle>
            <a:lvl1pPr>
              <a:defRPr sz="6300" b="0" i="0">
                <a:solidFill>
                  <a:srgbClr val="9A1546"/>
                </a:solidFill>
                <a:latin typeface="Trebuchet MS"/>
                <a:cs typeface="Trebuchet MS"/>
              </a:defRPr>
            </a:lvl1pPr>
          </a:lstStyle>
          <a:p>
            <a:endParaRPr/>
          </a:p>
        </p:txBody>
      </p:sp>
      <p:sp>
        <p:nvSpPr>
          <p:cNvPr id="3" name="Holder 3"/>
          <p:cNvSpPr>
            <a:spLocks noGrp="1"/>
          </p:cNvSpPr>
          <p:nvPr>
            <p:ph type="body" idx="1"/>
          </p:nvPr>
        </p:nvSpPr>
        <p:spPr>
          <a:xfrm>
            <a:off x="284092" y="1699928"/>
            <a:ext cx="17719815" cy="7012940"/>
          </a:xfrm>
          <a:prstGeom prst="rect">
            <a:avLst/>
          </a:prstGeom>
        </p:spPr>
        <p:txBody>
          <a:bodyPr wrap="square" lIns="0" tIns="0" rIns="0" bIns="0">
            <a:spAutoFit/>
          </a:bodyPr>
          <a:lstStyle>
            <a:lvl1pPr>
              <a:defRPr sz="31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5/18/2024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pic>
          <p:nvPicPr>
            <p:cNvPr id="3" name="object 3"/>
            <p:cNvPicPr/>
            <p:nvPr/>
          </p:nvPicPr>
          <p:blipFill>
            <a:blip r:embed="rId2" cstate="print"/>
            <a:stretch>
              <a:fillRect/>
            </a:stretch>
          </p:blipFill>
          <p:spPr>
            <a:xfrm>
              <a:off x="15967881" y="9780107"/>
              <a:ext cx="1895474" cy="428124"/>
            </a:xfrm>
            <a:prstGeom prst="rect">
              <a:avLst/>
            </a:prstGeom>
          </p:spPr>
        </p:pic>
        <p:pic>
          <p:nvPicPr>
            <p:cNvPr id="4" name="object 4"/>
            <p:cNvPicPr/>
            <p:nvPr/>
          </p:nvPicPr>
          <p:blipFill>
            <a:blip r:embed="rId3" cstate="print"/>
            <a:stretch>
              <a:fillRect/>
            </a:stretch>
          </p:blipFill>
          <p:spPr>
            <a:xfrm>
              <a:off x="0" y="0"/>
              <a:ext cx="18287999" cy="10286999"/>
            </a:xfrm>
            <a:prstGeom prst="rect">
              <a:avLst/>
            </a:prstGeom>
          </p:spPr>
        </p:pic>
        <p:pic>
          <p:nvPicPr>
            <p:cNvPr id="5" name="object 5"/>
            <p:cNvPicPr/>
            <p:nvPr/>
          </p:nvPicPr>
          <p:blipFill>
            <a:blip r:embed="rId4" cstate="print"/>
            <a:stretch>
              <a:fillRect/>
            </a:stretch>
          </p:blipFill>
          <p:spPr>
            <a:xfrm>
              <a:off x="0" y="7258028"/>
              <a:ext cx="7867649" cy="2724149"/>
            </a:xfrm>
            <a:prstGeom prst="rect">
              <a:avLst/>
            </a:prstGeom>
          </p:spPr>
        </p:pic>
      </p:grpSp>
      <p:sp>
        <p:nvSpPr>
          <p:cNvPr id="6" name="object 6"/>
          <p:cNvSpPr txBox="1"/>
          <p:nvPr/>
        </p:nvSpPr>
        <p:spPr>
          <a:xfrm>
            <a:off x="8620532" y="7810500"/>
            <a:ext cx="9246235" cy="1458091"/>
          </a:xfrm>
          <a:prstGeom prst="rect">
            <a:avLst/>
          </a:prstGeom>
        </p:spPr>
        <p:txBody>
          <a:bodyPr vert="horz" wrap="square" lIns="0" tIns="72390" rIns="0" bIns="0" rtlCol="0">
            <a:spAutoFit/>
          </a:bodyPr>
          <a:lstStyle/>
          <a:p>
            <a:pPr marL="12700" marR="5080">
              <a:lnSpc>
                <a:spcPts val="3550"/>
              </a:lnSpc>
              <a:spcBef>
                <a:spcPts val="570"/>
              </a:spcBef>
            </a:pPr>
            <a:r>
              <a:rPr sz="3300" spc="-20" dirty="0">
                <a:solidFill>
                  <a:srgbClr val="FFFFFF"/>
                </a:solidFill>
                <a:latin typeface="Georgia"/>
                <a:cs typeface="Georgia"/>
              </a:rPr>
              <a:t>BL.EN.U4AIE220</a:t>
            </a:r>
            <a:r>
              <a:rPr lang="en-IN" sz="3300" spc="-20" dirty="0">
                <a:solidFill>
                  <a:srgbClr val="FFFFFF"/>
                </a:solidFill>
                <a:latin typeface="Georgia"/>
                <a:cs typeface="Georgia"/>
              </a:rPr>
              <a:t>19</a:t>
            </a:r>
            <a:r>
              <a:rPr sz="3300" spc="-20" dirty="0">
                <a:solidFill>
                  <a:srgbClr val="FFFFFF"/>
                </a:solidFill>
                <a:latin typeface="Georgia"/>
                <a:cs typeface="Georgia"/>
              </a:rPr>
              <a:t> </a:t>
            </a:r>
            <a:r>
              <a:rPr sz="3300" spc="5" dirty="0">
                <a:solidFill>
                  <a:srgbClr val="FFFFFF"/>
                </a:solidFill>
                <a:latin typeface="Georgia"/>
                <a:cs typeface="Georgia"/>
              </a:rPr>
              <a:t>– </a:t>
            </a:r>
            <a:r>
              <a:rPr lang="en-IN" sz="3300" spc="5" dirty="0">
                <a:solidFill>
                  <a:srgbClr val="FFFFFF"/>
                </a:solidFill>
                <a:latin typeface="Georgia"/>
                <a:cs typeface="Georgia"/>
              </a:rPr>
              <a:t>GAMIDI ROHAN</a:t>
            </a:r>
            <a:r>
              <a:rPr sz="3300" dirty="0">
                <a:solidFill>
                  <a:srgbClr val="FFFFFF"/>
                </a:solidFill>
                <a:latin typeface="Georgia"/>
                <a:cs typeface="Georgia"/>
              </a:rPr>
              <a:t> </a:t>
            </a:r>
            <a:r>
              <a:rPr sz="3300" spc="-785" dirty="0">
                <a:solidFill>
                  <a:srgbClr val="FFFFFF"/>
                </a:solidFill>
                <a:latin typeface="Georgia"/>
                <a:cs typeface="Georgia"/>
              </a:rPr>
              <a:t> </a:t>
            </a:r>
            <a:r>
              <a:rPr sz="3300" dirty="0">
                <a:solidFill>
                  <a:srgbClr val="FFFFFF"/>
                </a:solidFill>
                <a:latin typeface="Georgia"/>
                <a:cs typeface="Georgia"/>
              </a:rPr>
              <a:t>BL.EN.U4AIE2205</a:t>
            </a:r>
            <a:r>
              <a:rPr lang="en-IN" sz="3300" dirty="0">
                <a:solidFill>
                  <a:srgbClr val="FFFFFF"/>
                </a:solidFill>
                <a:latin typeface="Georgia"/>
                <a:cs typeface="Georgia"/>
              </a:rPr>
              <a:t>7</a:t>
            </a:r>
            <a:r>
              <a:rPr sz="3300" dirty="0">
                <a:solidFill>
                  <a:srgbClr val="FFFFFF"/>
                </a:solidFill>
                <a:latin typeface="Georgia"/>
                <a:cs typeface="Georgia"/>
              </a:rPr>
              <a:t> </a:t>
            </a:r>
            <a:r>
              <a:rPr sz="3300" spc="5" dirty="0">
                <a:solidFill>
                  <a:srgbClr val="FFFFFF"/>
                </a:solidFill>
                <a:latin typeface="Georgia"/>
                <a:cs typeface="Georgia"/>
              </a:rPr>
              <a:t>– </a:t>
            </a:r>
            <a:r>
              <a:rPr lang="en-IN" sz="3300" spc="5" dirty="0">
                <a:solidFill>
                  <a:srgbClr val="FFFFFF"/>
                </a:solidFill>
                <a:latin typeface="Georgia"/>
                <a:cs typeface="Georgia"/>
              </a:rPr>
              <a:t>SNEHA SARAGADAM</a:t>
            </a:r>
            <a:r>
              <a:rPr sz="3300" spc="5" dirty="0">
                <a:solidFill>
                  <a:srgbClr val="FFFFFF"/>
                </a:solidFill>
                <a:latin typeface="Georgia"/>
                <a:cs typeface="Georgia"/>
              </a:rPr>
              <a:t> </a:t>
            </a:r>
            <a:r>
              <a:rPr sz="3300" spc="10" dirty="0">
                <a:solidFill>
                  <a:srgbClr val="FFFFFF"/>
                </a:solidFill>
                <a:latin typeface="Georgia"/>
                <a:cs typeface="Georgia"/>
              </a:rPr>
              <a:t> </a:t>
            </a:r>
            <a:r>
              <a:rPr sz="3300" spc="-20" dirty="0">
                <a:solidFill>
                  <a:srgbClr val="FFFFFF"/>
                </a:solidFill>
                <a:latin typeface="Georgia"/>
                <a:cs typeface="Georgia"/>
              </a:rPr>
              <a:t>BL.EN.U4AIE220</a:t>
            </a:r>
            <a:r>
              <a:rPr lang="en-IN" sz="3300" spc="-20" dirty="0">
                <a:solidFill>
                  <a:srgbClr val="FFFFFF"/>
                </a:solidFill>
                <a:latin typeface="Georgia"/>
                <a:cs typeface="Georgia"/>
              </a:rPr>
              <a:t>6</a:t>
            </a:r>
            <a:r>
              <a:rPr sz="3300" spc="-20" dirty="0">
                <a:solidFill>
                  <a:srgbClr val="FFFFFF"/>
                </a:solidFill>
                <a:latin typeface="Georgia"/>
                <a:cs typeface="Georgia"/>
              </a:rPr>
              <a:t>0</a:t>
            </a:r>
            <a:r>
              <a:rPr sz="3300" dirty="0">
                <a:solidFill>
                  <a:srgbClr val="FFFFFF"/>
                </a:solidFill>
                <a:latin typeface="Georgia"/>
                <a:cs typeface="Georgia"/>
              </a:rPr>
              <a:t> </a:t>
            </a:r>
            <a:r>
              <a:rPr lang="en-IN" sz="3300" spc="5" dirty="0">
                <a:solidFill>
                  <a:srgbClr val="FFFFFF"/>
                </a:solidFill>
                <a:latin typeface="Georgia"/>
                <a:cs typeface="Georgia"/>
              </a:rPr>
              <a:t>– T SRI SURYA MANIDEEP</a:t>
            </a:r>
            <a:r>
              <a:rPr sz="3300" spc="10" dirty="0">
                <a:solidFill>
                  <a:srgbClr val="FFFFFF"/>
                </a:solidFill>
                <a:latin typeface="Georgia"/>
                <a:cs typeface="Georgia"/>
              </a:rPr>
              <a:t> </a:t>
            </a:r>
            <a:endParaRPr sz="3300" dirty="0">
              <a:latin typeface="Georgia"/>
              <a:cs typeface="Georgia"/>
            </a:endParaRPr>
          </a:p>
        </p:txBody>
      </p:sp>
      <p:sp>
        <p:nvSpPr>
          <p:cNvPr id="7" name="object 7"/>
          <p:cNvSpPr txBox="1">
            <a:spLocks noGrp="1"/>
          </p:cNvSpPr>
          <p:nvPr>
            <p:ph type="title"/>
          </p:nvPr>
        </p:nvSpPr>
        <p:spPr>
          <a:xfrm>
            <a:off x="990600" y="3390900"/>
            <a:ext cx="16687800" cy="3059812"/>
          </a:xfrm>
          <a:prstGeom prst="rect">
            <a:avLst/>
          </a:prstGeom>
        </p:spPr>
        <p:txBody>
          <a:bodyPr vert="horz" wrap="square" lIns="0" tIns="12700" rIns="0" bIns="0" rtlCol="0">
            <a:spAutoFit/>
          </a:bodyPr>
          <a:lstStyle/>
          <a:p>
            <a:pPr marL="12700">
              <a:lnSpc>
                <a:spcPct val="100000"/>
              </a:lnSpc>
              <a:spcBef>
                <a:spcPts val="100"/>
              </a:spcBef>
              <a:tabLst>
                <a:tab pos="3449954" algn="l"/>
                <a:tab pos="7069455" algn="l"/>
                <a:tab pos="12164060" algn="l"/>
                <a:tab pos="15047594" algn="l"/>
              </a:tabLst>
            </a:pPr>
            <a:r>
              <a:rPr lang="en-US" sz="6600" dirty="0">
                <a:solidFill>
                  <a:srgbClr val="FFFFFF"/>
                </a:solidFill>
                <a:latin typeface="Georgia"/>
                <a:cs typeface="Georgia"/>
              </a:rPr>
              <a:t>Poetry Genre Identification- A </a:t>
            </a:r>
            <a:r>
              <a:rPr lang="en-US" sz="6600" dirty="0" err="1">
                <a:solidFill>
                  <a:srgbClr val="FFFFFF"/>
                </a:solidFill>
                <a:latin typeface="Georgia"/>
                <a:cs typeface="Georgia"/>
              </a:rPr>
              <a:t>Comparitive</a:t>
            </a:r>
            <a:r>
              <a:rPr lang="en-US" sz="6600" dirty="0">
                <a:solidFill>
                  <a:srgbClr val="FFFFFF"/>
                </a:solidFill>
                <a:latin typeface="Georgia"/>
                <a:cs typeface="Georgia"/>
              </a:rPr>
              <a:t> Analysis of Embedding Models and Classifiers</a:t>
            </a:r>
            <a:endParaRPr lang="en-US" sz="6600" dirty="0">
              <a:latin typeface="Georgia"/>
              <a:cs typeface="Georgia"/>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4C356E5-260A-2048-A24D-CE92133231D1}"/>
              </a:ext>
            </a:extLst>
          </p:cNvPr>
          <p:cNvSpPr>
            <a:spLocks noGrp="1"/>
          </p:cNvSpPr>
          <p:nvPr>
            <p:ph type="body" idx="1"/>
          </p:nvPr>
        </p:nvSpPr>
        <p:spPr>
          <a:xfrm>
            <a:off x="284092" y="0"/>
            <a:ext cx="18003908" cy="10187404"/>
          </a:xfrm>
        </p:spPr>
        <p:txBody>
          <a:bodyPr/>
          <a:lstStyle/>
          <a:p>
            <a:r>
              <a:rPr lang="en-IN" sz="3600" b="1" dirty="0">
                <a:latin typeface="+mj-lt"/>
              </a:rPr>
              <a:t>Cross-Validation for Hyperparameter Tuning:</a:t>
            </a:r>
          </a:p>
          <a:p>
            <a:endParaRPr lang="en-IN" dirty="0"/>
          </a:p>
          <a:p>
            <a:pPr algn="l"/>
            <a:r>
              <a:rPr lang="en-US" b="1" dirty="0">
                <a:latin typeface="+mj-lt"/>
              </a:rPr>
              <a:t>Integration with K-Fold Cross Validation:</a:t>
            </a:r>
          </a:p>
          <a:p>
            <a:pPr algn="l"/>
            <a:endParaRPr lang="en-US" b="1" dirty="0">
              <a:latin typeface="+mj-lt"/>
            </a:endParaRPr>
          </a:p>
          <a:p>
            <a:pPr marL="914400" lvl="1" indent="-457200" algn="l">
              <a:buFont typeface="Arial" panose="020B0604020202020204" pitchFamily="34" charset="0"/>
              <a:buChar char="•"/>
            </a:pPr>
            <a:r>
              <a:rPr lang="en-US" sz="2800" dirty="0"/>
              <a:t>Combined hyperparameter tuning with K-Fold Cross Validation to ensure robust and reliable evaluation.</a:t>
            </a:r>
          </a:p>
          <a:p>
            <a:pPr marL="914400" lvl="1" indent="-457200" algn="l">
              <a:buFont typeface="Arial" panose="020B0604020202020204" pitchFamily="34" charset="0"/>
              <a:buChar char="•"/>
            </a:pPr>
            <a:r>
              <a:rPr lang="en-US" sz="2800" dirty="0"/>
              <a:t>Each hyperparameter set was evaluated across all folds, and the average performance was used to select the best set.</a:t>
            </a:r>
            <a:endParaRPr lang="en-US" dirty="0"/>
          </a:p>
          <a:p>
            <a:pPr marL="742950" lvl="1" indent="-285750" algn="l">
              <a:buFont typeface="Arial" panose="020B0604020202020204" pitchFamily="34" charset="0"/>
              <a:buChar char="•"/>
            </a:pPr>
            <a:endParaRPr lang="en-US" dirty="0"/>
          </a:p>
          <a:p>
            <a:pPr marL="742950" lvl="1" indent="-285750" algn="l">
              <a:buFont typeface="Arial" panose="020B0604020202020204" pitchFamily="34" charset="0"/>
              <a:buChar char="•"/>
            </a:pPr>
            <a:endParaRPr lang="en-US" dirty="0"/>
          </a:p>
          <a:p>
            <a:pPr algn="l"/>
            <a:r>
              <a:rPr lang="en-IN" sz="3600" b="1" dirty="0">
                <a:latin typeface="+mj-lt"/>
              </a:rPr>
              <a:t>Hyperparameters Tuned:</a:t>
            </a:r>
          </a:p>
          <a:p>
            <a:pPr algn="l"/>
            <a:endParaRPr lang="en-IN" sz="3600" b="1" dirty="0">
              <a:latin typeface="+mj-lt"/>
            </a:endParaRPr>
          </a:p>
          <a:p>
            <a:pPr algn="l"/>
            <a:r>
              <a:rPr lang="en-IN" b="1" dirty="0">
                <a:latin typeface="+mj-lt"/>
              </a:rPr>
              <a:t>Embedding Models (GPT-2, BERT, </a:t>
            </a:r>
            <a:r>
              <a:rPr lang="en-IN" b="1" dirty="0" err="1">
                <a:latin typeface="+mj-lt"/>
              </a:rPr>
              <a:t>RoBERTa</a:t>
            </a:r>
            <a:r>
              <a:rPr lang="en-IN" b="1" dirty="0">
                <a:latin typeface="+mj-lt"/>
              </a:rPr>
              <a:t>):</a:t>
            </a:r>
          </a:p>
          <a:p>
            <a:pPr algn="l"/>
            <a:endParaRPr lang="en-IN" b="1" dirty="0">
              <a:latin typeface="+mj-lt"/>
            </a:endParaRPr>
          </a:p>
          <a:p>
            <a:pPr marL="742950" lvl="1" indent="-285750" algn="l">
              <a:buFont typeface="Arial" panose="020B0604020202020204" pitchFamily="34" charset="0"/>
              <a:buChar char="•"/>
            </a:pPr>
            <a:r>
              <a:rPr lang="en-IN" sz="2800" dirty="0"/>
              <a:t>Learning rate, batch size, number of training epochs.</a:t>
            </a:r>
          </a:p>
          <a:p>
            <a:pPr marL="742950" lvl="1" indent="-285750" algn="l">
              <a:buFont typeface="Arial" panose="020B0604020202020204" pitchFamily="34" charset="0"/>
              <a:buChar char="•"/>
            </a:pPr>
            <a:endParaRPr lang="en-IN" sz="2800" dirty="0"/>
          </a:p>
          <a:p>
            <a:pPr algn="l"/>
            <a:r>
              <a:rPr lang="en-IN" b="1" dirty="0">
                <a:latin typeface="+mj-lt"/>
              </a:rPr>
              <a:t>Classifiers:</a:t>
            </a:r>
          </a:p>
          <a:p>
            <a:pPr algn="l"/>
            <a:endParaRPr lang="en-IN" b="1" dirty="0">
              <a:latin typeface="+mj-lt"/>
            </a:endParaRPr>
          </a:p>
          <a:p>
            <a:pPr marL="742950" lvl="1" indent="-285750" algn="l">
              <a:buFont typeface="Arial" panose="020B0604020202020204" pitchFamily="34" charset="0"/>
              <a:buChar char="•"/>
            </a:pPr>
            <a:r>
              <a:rPr lang="en-IN" sz="2000" dirty="0"/>
              <a:t>Naive Bayes: Smoothing parameter.</a:t>
            </a:r>
          </a:p>
          <a:p>
            <a:pPr marL="742950" lvl="1" indent="-285750" algn="l">
              <a:buFont typeface="Arial" panose="020B0604020202020204" pitchFamily="34" charset="0"/>
              <a:buChar char="•"/>
            </a:pPr>
            <a:r>
              <a:rPr lang="en-IN" sz="2000" dirty="0"/>
              <a:t>SVM: Kernel type, regularization parameter (C).</a:t>
            </a:r>
          </a:p>
          <a:p>
            <a:pPr marL="742950" lvl="1" indent="-285750" algn="l">
              <a:buFont typeface="Arial" panose="020B0604020202020204" pitchFamily="34" charset="0"/>
              <a:buChar char="•"/>
            </a:pPr>
            <a:r>
              <a:rPr lang="en-IN" sz="2000" dirty="0"/>
              <a:t>Decision Tree: Maximum depth, minimum samples split.</a:t>
            </a:r>
          </a:p>
          <a:p>
            <a:pPr marL="742950" lvl="1" indent="-285750" algn="l">
              <a:buFont typeface="Arial" panose="020B0604020202020204" pitchFamily="34" charset="0"/>
              <a:buChar char="•"/>
            </a:pPr>
            <a:r>
              <a:rPr lang="en-IN" sz="2000" dirty="0"/>
              <a:t>Random Forest: Number of trees, maximum features.</a:t>
            </a:r>
          </a:p>
          <a:p>
            <a:pPr marL="742950" lvl="1" indent="-285750" algn="l">
              <a:buFont typeface="Arial" panose="020B0604020202020204" pitchFamily="34" charset="0"/>
              <a:buChar char="•"/>
            </a:pPr>
            <a:r>
              <a:rPr lang="en-IN" sz="2000" dirty="0"/>
              <a:t>AdaBoost: Number of estimators, learning rate.</a:t>
            </a:r>
          </a:p>
          <a:p>
            <a:pPr marL="742950" lvl="1" indent="-285750" algn="l">
              <a:buFont typeface="Arial" panose="020B0604020202020204" pitchFamily="34" charset="0"/>
              <a:buChar char="•"/>
            </a:pPr>
            <a:r>
              <a:rPr lang="en-IN" sz="2000" dirty="0" err="1"/>
              <a:t>XGBoost</a:t>
            </a:r>
            <a:r>
              <a:rPr lang="en-IN" sz="2000" dirty="0"/>
              <a:t>: Number of estimators, learning rate, max depth.</a:t>
            </a:r>
          </a:p>
          <a:p>
            <a:pPr marL="742950" lvl="1" indent="-285750" algn="l">
              <a:buFont typeface="Arial" panose="020B0604020202020204" pitchFamily="34" charset="0"/>
              <a:buChar char="•"/>
            </a:pPr>
            <a:r>
              <a:rPr lang="en-IN" sz="2000" dirty="0" err="1"/>
              <a:t>CatBoost</a:t>
            </a:r>
            <a:r>
              <a:rPr lang="en-IN" sz="2000" dirty="0"/>
              <a:t>: Learning rate, depth, iterations.</a:t>
            </a:r>
          </a:p>
          <a:p>
            <a:pPr marL="742950" lvl="1" indent="-285750" algn="l">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6213627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808319-D6BE-1754-8659-560A4A6177BC}"/>
              </a:ext>
            </a:extLst>
          </p:cNvPr>
          <p:cNvSpPr>
            <a:spLocks noGrp="1"/>
          </p:cNvSpPr>
          <p:nvPr>
            <p:ph type="body" idx="1"/>
          </p:nvPr>
        </p:nvSpPr>
        <p:spPr>
          <a:xfrm>
            <a:off x="284092" y="266700"/>
            <a:ext cx="17719815" cy="9264075"/>
          </a:xfrm>
        </p:spPr>
        <p:txBody>
          <a:bodyPr/>
          <a:lstStyle/>
          <a:p>
            <a:r>
              <a:rPr lang="en-IN" sz="3600" b="1" dirty="0">
                <a:latin typeface="+mj-lt"/>
              </a:rPr>
              <a:t>Reasons to choose our Embedding Models:</a:t>
            </a:r>
          </a:p>
          <a:p>
            <a:endParaRPr lang="en-IN" sz="3600" b="1" dirty="0">
              <a:latin typeface="+mj-lt"/>
            </a:endParaRPr>
          </a:p>
          <a:p>
            <a:pPr marL="457200" indent="-457200" algn="l">
              <a:buFont typeface="Arial" panose="020B0604020202020204" pitchFamily="34" charset="0"/>
              <a:buChar char="•"/>
            </a:pPr>
            <a:r>
              <a:rPr lang="en-US" b="1" dirty="0">
                <a:latin typeface="+mj-lt"/>
              </a:rPr>
              <a:t>GPT-2 (Generative Pre-Trained Transformer 2):</a:t>
            </a:r>
          </a:p>
          <a:p>
            <a:pPr marL="457200" indent="-457200" algn="l">
              <a:buFont typeface="Arial" panose="020B0604020202020204" pitchFamily="34" charset="0"/>
              <a:buChar char="•"/>
            </a:pPr>
            <a:endParaRPr lang="en-US" b="1" dirty="0">
              <a:latin typeface="+mj-lt"/>
            </a:endParaRPr>
          </a:p>
          <a:p>
            <a:pPr marL="914400" lvl="1" indent="-457200" algn="l">
              <a:buFont typeface="Arial" panose="020B0604020202020204" pitchFamily="34" charset="0"/>
              <a:buChar char="•"/>
            </a:pPr>
            <a:r>
              <a:rPr lang="en-US" sz="2800" dirty="0"/>
              <a:t>Known for its strong generative capabilities and ability to capture contextual nuances.</a:t>
            </a:r>
          </a:p>
          <a:p>
            <a:pPr marL="914400" lvl="1" indent="-457200" algn="l">
              <a:buFont typeface="Arial" panose="020B0604020202020204" pitchFamily="34" charset="0"/>
              <a:buChar char="•"/>
            </a:pPr>
            <a:r>
              <a:rPr lang="en-US" sz="2800" dirty="0"/>
              <a:t>Effective in understanding and generating complex textual structures, making it suitable for poetry analysis.</a:t>
            </a:r>
          </a:p>
          <a:p>
            <a:pPr marL="914400" lvl="1" indent="-457200" algn="l">
              <a:buFont typeface="Arial" panose="020B0604020202020204" pitchFamily="34" charset="0"/>
              <a:buChar char="•"/>
            </a:pPr>
            <a:endParaRPr lang="en-US" sz="2800" dirty="0"/>
          </a:p>
          <a:p>
            <a:pPr marL="914400" lvl="1" indent="-457200" algn="l">
              <a:buFont typeface="Arial" panose="020B0604020202020204" pitchFamily="34" charset="0"/>
              <a:buChar char="•"/>
            </a:pPr>
            <a:endParaRPr lang="en-US" sz="2800" dirty="0"/>
          </a:p>
          <a:p>
            <a:pPr marL="457200" indent="-457200" algn="l">
              <a:buFont typeface="Arial" panose="020B0604020202020204" pitchFamily="34" charset="0"/>
              <a:buChar char="•"/>
            </a:pPr>
            <a:r>
              <a:rPr lang="en-US" b="1" dirty="0">
                <a:latin typeface="+mj-lt"/>
              </a:rPr>
              <a:t>BERT (Bidirectional Encoder Representations from Transformers):</a:t>
            </a:r>
          </a:p>
          <a:p>
            <a:pPr marL="457200" indent="-457200" algn="l">
              <a:buFont typeface="Arial" panose="020B0604020202020204" pitchFamily="34" charset="0"/>
              <a:buChar char="•"/>
            </a:pPr>
            <a:endParaRPr lang="en-US" b="1" dirty="0">
              <a:latin typeface="+mj-lt"/>
            </a:endParaRPr>
          </a:p>
          <a:p>
            <a:pPr marL="914400" lvl="1" indent="-457200" algn="l">
              <a:buFont typeface="Arial" panose="020B0604020202020204" pitchFamily="34" charset="0"/>
              <a:buChar char="•"/>
            </a:pPr>
            <a:r>
              <a:rPr lang="en-US" sz="2800" dirty="0"/>
              <a:t>Utilizes bidirectional context, allowing it to understand the meaning of words based on their surroundings.</a:t>
            </a:r>
          </a:p>
          <a:p>
            <a:pPr marL="914400" lvl="1" indent="-457200" algn="l">
              <a:buFont typeface="Arial" panose="020B0604020202020204" pitchFamily="34" charset="0"/>
              <a:buChar char="•"/>
            </a:pPr>
            <a:r>
              <a:rPr lang="en-US" sz="2800" dirty="0"/>
              <a:t>Excels in tasks requiring deep semantic understanding and has shown state-of-the-art performance in various NLP tasks.</a:t>
            </a:r>
          </a:p>
          <a:p>
            <a:pPr marL="914400" lvl="1" indent="-457200" algn="l">
              <a:buFont typeface="Arial" panose="020B0604020202020204" pitchFamily="34" charset="0"/>
              <a:buChar char="•"/>
            </a:pPr>
            <a:endParaRPr lang="en-US" sz="2800" dirty="0"/>
          </a:p>
          <a:p>
            <a:pPr marL="914400" lvl="1" indent="-457200" algn="l">
              <a:buFont typeface="Arial" panose="020B0604020202020204" pitchFamily="34" charset="0"/>
              <a:buChar char="•"/>
            </a:pPr>
            <a:endParaRPr lang="en-US" sz="2800" dirty="0"/>
          </a:p>
          <a:p>
            <a:pPr marL="457200" indent="-457200" algn="l">
              <a:buFont typeface="Arial" panose="020B0604020202020204" pitchFamily="34" charset="0"/>
              <a:buChar char="•"/>
            </a:pPr>
            <a:r>
              <a:rPr lang="en-US" b="1" dirty="0">
                <a:latin typeface="+mj-lt"/>
              </a:rPr>
              <a:t>RoBERTa (Robustly Optimized BERT Pre-Training Approach):</a:t>
            </a:r>
          </a:p>
          <a:p>
            <a:pPr marL="457200" indent="-457200" algn="l">
              <a:buFont typeface="Arial" panose="020B0604020202020204" pitchFamily="34" charset="0"/>
              <a:buChar char="•"/>
            </a:pPr>
            <a:endParaRPr lang="en-US" b="1" dirty="0">
              <a:latin typeface="+mj-lt"/>
            </a:endParaRPr>
          </a:p>
          <a:p>
            <a:pPr marL="914400" lvl="1" indent="-457200" algn="l">
              <a:buFont typeface="Arial" panose="020B0604020202020204" pitchFamily="34" charset="0"/>
              <a:buChar char="•"/>
            </a:pPr>
            <a:r>
              <a:rPr lang="en-US" sz="2800" dirty="0"/>
              <a:t>An optimized version of BERT, with improvements in training methodology.</a:t>
            </a:r>
          </a:p>
          <a:p>
            <a:pPr marL="914400" lvl="1" indent="-457200" algn="l">
              <a:buFont typeface="Arial" panose="020B0604020202020204" pitchFamily="34" charset="0"/>
              <a:buChar char="•"/>
            </a:pPr>
            <a:r>
              <a:rPr lang="en-US" sz="2800" dirty="0"/>
              <a:t>Enhanced performance in terms of accuracy and efficiency, making it a robust choice for text classification tasks.</a:t>
            </a:r>
          </a:p>
          <a:p>
            <a:endParaRPr lang="en-IN" sz="3600" b="1" dirty="0">
              <a:latin typeface="+mj-lt"/>
            </a:endParaRPr>
          </a:p>
        </p:txBody>
      </p:sp>
    </p:spTree>
    <p:extLst>
      <p:ext uri="{BB962C8B-B14F-4D97-AF65-F5344CB8AC3E}">
        <p14:creationId xmlns:p14="http://schemas.microsoft.com/office/powerpoint/2010/main" val="29205594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53B877-F27A-853A-89E8-4F5FE061EE56}"/>
              </a:ext>
            </a:extLst>
          </p:cNvPr>
          <p:cNvSpPr>
            <a:spLocks noGrp="1"/>
          </p:cNvSpPr>
          <p:nvPr>
            <p:ph type="body" idx="1"/>
          </p:nvPr>
        </p:nvSpPr>
        <p:spPr>
          <a:xfrm>
            <a:off x="284092" y="342900"/>
            <a:ext cx="17719815" cy="9679573"/>
          </a:xfrm>
        </p:spPr>
        <p:txBody>
          <a:bodyPr/>
          <a:lstStyle/>
          <a:p>
            <a:pPr algn="l"/>
            <a:r>
              <a:rPr lang="en-US" sz="3600" b="1" dirty="0">
                <a:latin typeface="+mj-lt"/>
              </a:rPr>
              <a:t>Model Evaluation with K-Fold Cross Validation:</a:t>
            </a:r>
          </a:p>
          <a:p>
            <a:pPr algn="l"/>
            <a:endParaRPr lang="en-US" sz="3600" b="1" dirty="0">
              <a:latin typeface="+mj-lt"/>
            </a:endParaRPr>
          </a:p>
          <a:p>
            <a:pPr algn="l"/>
            <a:endParaRPr lang="en-US" sz="3600" b="1" dirty="0">
              <a:latin typeface="+mj-lt"/>
            </a:endParaRPr>
          </a:p>
          <a:p>
            <a:pPr marL="457200" indent="-457200" algn="l">
              <a:buFont typeface="Arial" panose="020B0604020202020204" pitchFamily="34" charset="0"/>
              <a:buChar char="•"/>
            </a:pPr>
            <a:r>
              <a:rPr lang="en-IN" b="1" dirty="0">
                <a:latin typeface="+mj-lt"/>
              </a:rPr>
              <a:t>Embedding Models:</a:t>
            </a:r>
          </a:p>
          <a:p>
            <a:pPr marL="457200" indent="-457200" algn="l">
              <a:buFont typeface="Arial" panose="020B0604020202020204" pitchFamily="34" charset="0"/>
              <a:buChar char="•"/>
            </a:pPr>
            <a:endParaRPr lang="en-IN" b="1" dirty="0">
              <a:latin typeface="+mj-lt"/>
            </a:endParaRPr>
          </a:p>
          <a:p>
            <a:pPr marL="914400" lvl="1" indent="-457200" algn="l">
              <a:buFont typeface="Arial" panose="020B0604020202020204" pitchFamily="34" charset="0"/>
              <a:buChar char="•"/>
            </a:pPr>
            <a:r>
              <a:rPr lang="en-IN" sz="2800" dirty="0"/>
              <a:t>Applied K-Fold Cross Validation to evaluate the embeddings from GPT-2, BERT, and </a:t>
            </a:r>
            <a:r>
              <a:rPr lang="en-IN" sz="2800" dirty="0" err="1"/>
              <a:t>RoBERTa</a:t>
            </a:r>
            <a:r>
              <a:rPr lang="en-IN" sz="2800" dirty="0"/>
              <a:t>.</a:t>
            </a:r>
          </a:p>
          <a:p>
            <a:pPr marL="914400" lvl="1" indent="-457200" algn="l">
              <a:buFont typeface="Arial" panose="020B0604020202020204" pitchFamily="34" charset="0"/>
              <a:buChar char="•"/>
            </a:pPr>
            <a:r>
              <a:rPr lang="en-IN" sz="2800" dirty="0"/>
              <a:t>Ensured that the embeddings captured consistent semantic features across folds.</a:t>
            </a:r>
          </a:p>
          <a:p>
            <a:pPr marL="742950" lvl="1" indent="-285750" algn="l">
              <a:buFont typeface="Arial" panose="020B0604020202020204" pitchFamily="34" charset="0"/>
              <a:buChar char="•"/>
            </a:pPr>
            <a:endParaRPr lang="en-IN" dirty="0"/>
          </a:p>
          <a:p>
            <a:pPr marL="457200" indent="-457200" algn="l">
              <a:buFont typeface="Arial" panose="020B0604020202020204" pitchFamily="34" charset="0"/>
              <a:buChar char="•"/>
            </a:pPr>
            <a:r>
              <a:rPr lang="en-IN" b="1" dirty="0">
                <a:latin typeface="+mj-lt"/>
              </a:rPr>
              <a:t>Classification Models:</a:t>
            </a:r>
          </a:p>
          <a:p>
            <a:pPr marL="457200" indent="-457200" algn="l">
              <a:buFont typeface="Arial" panose="020B0604020202020204" pitchFamily="34" charset="0"/>
              <a:buChar char="•"/>
            </a:pPr>
            <a:endParaRPr lang="en-IN" b="1" dirty="0">
              <a:latin typeface="+mj-lt"/>
            </a:endParaRPr>
          </a:p>
          <a:p>
            <a:pPr marL="914400" lvl="1" indent="-457200" algn="l">
              <a:buFont typeface="Arial" panose="020B0604020202020204" pitchFamily="34" charset="0"/>
              <a:buChar char="•"/>
            </a:pPr>
            <a:r>
              <a:rPr lang="en-IN" sz="2800" dirty="0"/>
              <a:t>Evaluated classifiers such as Naive Bayes, SVM, Decision Tree, Random Forest, AdaBoost, </a:t>
            </a:r>
            <a:r>
              <a:rPr lang="en-IN" sz="2800" dirty="0" err="1"/>
              <a:t>XGBoost</a:t>
            </a:r>
            <a:r>
              <a:rPr lang="en-IN" sz="2800" dirty="0"/>
              <a:t>, and </a:t>
            </a:r>
            <a:r>
              <a:rPr lang="en-IN" sz="2800" dirty="0" err="1"/>
              <a:t>CatBoost</a:t>
            </a:r>
            <a:r>
              <a:rPr lang="en-IN" sz="2800" dirty="0"/>
              <a:t>.</a:t>
            </a:r>
          </a:p>
          <a:p>
            <a:pPr marL="914400" lvl="1" indent="-457200" algn="l">
              <a:buFont typeface="Arial" panose="020B0604020202020204" pitchFamily="34" charset="0"/>
              <a:buChar char="•"/>
            </a:pPr>
            <a:r>
              <a:rPr lang="en-IN" sz="2800" dirty="0"/>
              <a:t>Fine-tuned hyperparameters based on cross-validation results to optimize performance.</a:t>
            </a:r>
          </a:p>
          <a:p>
            <a:pPr algn="l"/>
            <a:endParaRPr lang="en-US" sz="3600" b="1" dirty="0">
              <a:latin typeface="+mj-lt"/>
            </a:endParaRPr>
          </a:p>
          <a:p>
            <a:pPr algn="l"/>
            <a:endParaRPr lang="en-US" sz="3600" b="1" dirty="0">
              <a:latin typeface="+mj-lt"/>
            </a:endParaRPr>
          </a:p>
          <a:p>
            <a:pPr algn="l"/>
            <a:r>
              <a:rPr lang="en-US" sz="3600" b="1" dirty="0">
                <a:latin typeface="+mj-lt"/>
              </a:rPr>
              <a:t>Purpose:</a:t>
            </a:r>
          </a:p>
          <a:p>
            <a:pPr algn="l"/>
            <a:endParaRPr lang="en-US" sz="3600" b="1" dirty="0">
              <a:latin typeface="+mj-lt"/>
            </a:endParaRPr>
          </a:p>
          <a:p>
            <a:pPr marL="914400" lvl="1" indent="-457200" algn="l">
              <a:buFont typeface="Arial" panose="020B0604020202020204" pitchFamily="34" charset="0"/>
              <a:buChar char="•"/>
            </a:pPr>
            <a:r>
              <a:rPr lang="en-US" sz="2800" dirty="0"/>
              <a:t>To ensure robust evaluation and mitigate overfitting.</a:t>
            </a:r>
          </a:p>
          <a:p>
            <a:pPr marL="914400" lvl="1" indent="-457200" algn="l">
              <a:buFont typeface="Arial" panose="020B0604020202020204" pitchFamily="34" charset="0"/>
              <a:buChar char="•"/>
            </a:pPr>
            <a:r>
              <a:rPr lang="en-US" sz="2800" dirty="0"/>
              <a:t>To provide a comprehensive assessment of model performance across different subsets of the data.</a:t>
            </a:r>
          </a:p>
          <a:p>
            <a:pPr algn="l"/>
            <a:endParaRPr lang="en-US" sz="3600" b="1" dirty="0">
              <a:latin typeface="+mj-lt"/>
            </a:endParaRPr>
          </a:p>
          <a:p>
            <a:endParaRPr lang="en-IN" dirty="0"/>
          </a:p>
        </p:txBody>
      </p:sp>
    </p:spTree>
    <p:extLst>
      <p:ext uri="{BB962C8B-B14F-4D97-AF65-F5344CB8AC3E}">
        <p14:creationId xmlns:p14="http://schemas.microsoft.com/office/powerpoint/2010/main" val="37489934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91B76F-0883-7BF2-1D47-000450833732}"/>
              </a:ext>
            </a:extLst>
          </p:cNvPr>
          <p:cNvSpPr>
            <a:spLocks noGrp="1"/>
          </p:cNvSpPr>
          <p:nvPr>
            <p:ph type="body" idx="1"/>
          </p:nvPr>
        </p:nvSpPr>
        <p:spPr>
          <a:xfrm>
            <a:off x="284092" y="495300"/>
            <a:ext cx="17719815" cy="8833187"/>
          </a:xfrm>
        </p:spPr>
        <p:txBody>
          <a:bodyPr/>
          <a:lstStyle/>
          <a:p>
            <a:r>
              <a:rPr lang="en-IN" sz="3600" b="1" dirty="0">
                <a:latin typeface="+mj-lt"/>
              </a:rPr>
              <a:t>Reasons to choose our Classification Models:</a:t>
            </a:r>
          </a:p>
          <a:p>
            <a:endParaRPr lang="en-IN" sz="3600" b="1" dirty="0">
              <a:latin typeface="+mj-lt"/>
            </a:endParaRPr>
          </a:p>
          <a:p>
            <a:pPr marL="457200" indent="-457200" algn="l">
              <a:buFont typeface="Arial" panose="020B0604020202020204" pitchFamily="34" charset="0"/>
              <a:buChar char="•"/>
            </a:pPr>
            <a:r>
              <a:rPr lang="en-US" b="1" dirty="0">
                <a:latin typeface="+mj-lt"/>
              </a:rPr>
              <a:t>Naive Bayes:</a:t>
            </a:r>
          </a:p>
          <a:p>
            <a:pPr marL="457200" indent="-457200" algn="l">
              <a:buFont typeface="Arial" panose="020B0604020202020204" pitchFamily="34" charset="0"/>
              <a:buChar char="•"/>
            </a:pPr>
            <a:endParaRPr lang="en-US" b="1" dirty="0">
              <a:latin typeface="+mj-lt"/>
            </a:endParaRPr>
          </a:p>
          <a:p>
            <a:pPr marL="914400" lvl="1" indent="-457200" algn="l">
              <a:buFont typeface="Arial" panose="020B0604020202020204" pitchFamily="34" charset="0"/>
              <a:buChar char="•"/>
            </a:pPr>
            <a:r>
              <a:rPr lang="en-US" sz="2800" dirty="0"/>
              <a:t>Simple and fast classifier, often serving as a strong baseline for text classification tasks.</a:t>
            </a:r>
          </a:p>
          <a:p>
            <a:pPr marL="914400" lvl="1" indent="-457200" algn="l">
              <a:buFont typeface="Arial" panose="020B0604020202020204" pitchFamily="34" charset="0"/>
              <a:buChar char="•"/>
            </a:pPr>
            <a:r>
              <a:rPr lang="en-US" sz="2800" dirty="0"/>
              <a:t>Performs well with a large number of features, typical in text data.</a:t>
            </a:r>
          </a:p>
          <a:p>
            <a:pPr marL="914400" lvl="1" indent="-457200" algn="l">
              <a:buFont typeface="Arial" panose="020B0604020202020204" pitchFamily="34" charset="0"/>
              <a:buChar char="•"/>
            </a:pPr>
            <a:endParaRPr lang="en-US" sz="2800" dirty="0"/>
          </a:p>
          <a:p>
            <a:pPr marL="914400" lvl="1" indent="-457200" algn="l">
              <a:buFont typeface="Arial" panose="020B0604020202020204" pitchFamily="34" charset="0"/>
              <a:buChar char="•"/>
            </a:pPr>
            <a:endParaRPr lang="en-US" sz="2800" dirty="0"/>
          </a:p>
          <a:p>
            <a:pPr marL="457200" indent="-457200" algn="l">
              <a:buFont typeface="Arial" panose="020B0604020202020204" pitchFamily="34" charset="0"/>
              <a:buChar char="•"/>
            </a:pPr>
            <a:r>
              <a:rPr lang="en-US" b="1" dirty="0">
                <a:latin typeface="+mj-lt"/>
              </a:rPr>
              <a:t>Support Vector Machine (SVM):</a:t>
            </a:r>
          </a:p>
          <a:p>
            <a:pPr marL="457200" indent="-457200" algn="l">
              <a:buFont typeface="Arial" panose="020B0604020202020204" pitchFamily="34" charset="0"/>
              <a:buChar char="•"/>
            </a:pPr>
            <a:endParaRPr lang="en-US" b="1" dirty="0">
              <a:latin typeface="+mj-lt"/>
            </a:endParaRPr>
          </a:p>
          <a:p>
            <a:pPr marL="914400" lvl="1" indent="-457200" algn="l">
              <a:buFont typeface="Arial" panose="020B0604020202020204" pitchFamily="34" charset="0"/>
              <a:buChar char="•"/>
            </a:pPr>
            <a:r>
              <a:rPr lang="en-US" sz="2800" dirty="0"/>
              <a:t>Known for its effectiveness in high-dimensional spaces.</a:t>
            </a:r>
          </a:p>
          <a:p>
            <a:pPr marL="914400" lvl="1" indent="-457200" algn="l">
              <a:buFont typeface="Arial" panose="020B0604020202020204" pitchFamily="34" charset="0"/>
              <a:buChar char="•"/>
            </a:pPr>
            <a:r>
              <a:rPr lang="en-US" sz="2800" dirty="0"/>
              <a:t>Strong performance in text classification tasks due to its ability to find optimal hyperplanes for classification.</a:t>
            </a:r>
          </a:p>
          <a:p>
            <a:pPr marL="914400" lvl="1" indent="-457200" algn="l">
              <a:buFont typeface="Arial" panose="020B0604020202020204" pitchFamily="34" charset="0"/>
              <a:buChar char="•"/>
            </a:pPr>
            <a:endParaRPr lang="en-US" sz="2800" dirty="0"/>
          </a:p>
          <a:p>
            <a:pPr marL="914400" lvl="1" indent="-457200" algn="l">
              <a:buFont typeface="Arial" panose="020B0604020202020204" pitchFamily="34" charset="0"/>
              <a:buChar char="•"/>
            </a:pPr>
            <a:endParaRPr lang="en-US" sz="2800" dirty="0"/>
          </a:p>
          <a:p>
            <a:pPr marL="457200" indent="-457200" algn="l">
              <a:buFont typeface="Arial" panose="020B0604020202020204" pitchFamily="34" charset="0"/>
              <a:buChar char="•"/>
            </a:pPr>
            <a:r>
              <a:rPr lang="en-US" b="1" dirty="0">
                <a:latin typeface="+mj-lt"/>
              </a:rPr>
              <a:t>Decision Tree:</a:t>
            </a:r>
          </a:p>
          <a:p>
            <a:pPr marL="457200" indent="-457200" algn="l">
              <a:buFont typeface="Arial" panose="020B0604020202020204" pitchFamily="34" charset="0"/>
              <a:buChar char="•"/>
            </a:pPr>
            <a:endParaRPr lang="en-US" b="1" dirty="0">
              <a:latin typeface="+mj-lt"/>
            </a:endParaRPr>
          </a:p>
          <a:p>
            <a:pPr marL="914400" lvl="1" indent="-457200" algn="l">
              <a:buFont typeface="Arial" panose="020B0604020202020204" pitchFamily="34" charset="0"/>
              <a:buChar char="•"/>
            </a:pPr>
            <a:r>
              <a:rPr lang="en-US" sz="2800" dirty="0"/>
              <a:t>Intuitive model that provides clear insights into the decision-making process.</a:t>
            </a:r>
          </a:p>
          <a:p>
            <a:pPr marL="914400" lvl="1" indent="-457200" algn="l">
              <a:buFont typeface="Arial" panose="020B0604020202020204" pitchFamily="34" charset="0"/>
              <a:buChar char="•"/>
            </a:pPr>
            <a:r>
              <a:rPr lang="en-US" sz="2800" dirty="0"/>
              <a:t>Effective for understanding and visualizing feature importance.</a:t>
            </a:r>
          </a:p>
          <a:p>
            <a:endParaRPr lang="en-IN" sz="3600" b="1" dirty="0">
              <a:latin typeface="+mj-lt"/>
            </a:endParaRPr>
          </a:p>
        </p:txBody>
      </p:sp>
    </p:spTree>
    <p:extLst>
      <p:ext uri="{BB962C8B-B14F-4D97-AF65-F5344CB8AC3E}">
        <p14:creationId xmlns:p14="http://schemas.microsoft.com/office/powerpoint/2010/main" val="7620083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CBF6C0-1C41-49EC-DFDC-C7772900CA0E}"/>
              </a:ext>
            </a:extLst>
          </p:cNvPr>
          <p:cNvSpPr>
            <a:spLocks noGrp="1"/>
          </p:cNvSpPr>
          <p:nvPr>
            <p:ph type="body" idx="1"/>
          </p:nvPr>
        </p:nvSpPr>
        <p:spPr>
          <a:xfrm>
            <a:off x="284092" y="419100"/>
            <a:ext cx="17719815" cy="9402574"/>
          </a:xfrm>
        </p:spPr>
        <p:txBody>
          <a:bodyPr/>
          <a:lstStyle/>
          <a:p>
            <a:pPr marL="457200" indent="-457200" algn="l">
              <a:buFont typeface="Arial" panose="020B0604020202020204" pitchFamily="34" charset="0"/>
              <a:buChar char="•"/>
            </a:pPr>
            <a:r>
              <a:rPr lang="en-US" b="1" dirty="0">
                <a:latin typeface="+mj-lt"/>
              </a:rPr>
              <a:t>Random Forest:</a:t>
            </a:r>
          </a:p>
          <a:p>
            <a:pPr marL="457200" indent="-457200" algn="l">
              <a:buFont typeface="Arial" panose="020B0604020202020204" pitchFamily="34" charset="0"/>
              <a:buChar char="•"/>
            </a:pPr>
            <a:endParaRPr lang="en-US" b="1" dirty="0">
              <a:latin typeface="+mj-lt"/>
            </a:endParaRPr>
          </a:p>
          <a:p>
            <a:pPr marL="914400" lvl="1" indent="-457200" algn="l">
              <a:buFont typeface="Arial" panose="020B0604020202020204" pitchFamily="34" charset="0"/>
              <a:buChar char="•"/>
            </a:pPr>
            <a:r>
              <a:rPr lang="en-US" sz="2800" dirty="0"/>
              <a:t>Ensemble method that improves classification accuracy by averaging multiple decision trees.</a:t>
            </a:r>
          </a:p>
          <a:p>
            <a:pPr marL="914400" lvl="1" indent="-457200" algn="l">
              <a:buFont typeface="Arial" panose="020B0604020202020204" pitchFamily="34" charset="0"/>
              <a:buChar char="•"/>
            </a:pPr>
            <a:r>
              <a:rPr lang="en-US" sz="2800" dirty="0"/>
              <a:t>Reduces overfitting and enhances model robustness.</a:t>
            </a:r>
          </a:p>
          <a:p>
            <a:pPr marL="742950" lvl="1" indent="-285750" algn="l">
              <a:buFont typeface="Arial" panose="020B0604020202020204" pitchFamily="34" charset="0"/>
              <a:buChar char="•"/>
            </a:pPr>
            <a:endParaRPr lang="en-US" dirty="0"/>
          </a:p>
          <a:p>
            <a:pPr marL="742950" lvl="1" indent="-285750" algn="l">
              <a:buFont typeface="Arial" panose="020B0604020202020204" pitchFamily="34" charset="0"/>
              <a:buChar char="•"/>
            </a:pPr>
            <a:endParaRPr lang="en-US" dirty="0"/>
          </a:p>
          <a:p>
            <a:pPr marL="457200" indent="-457200" algn="l">
              <a:buFont typeface="Arial" panose="020B0604020202020204" pitchFamily="34" charset="0"/>
              <a:buChar char="•"/>
            </a:pPr>
            <a:r>
              <a:rPr lang="en-US" b="1" dirty="0">
                <a:latin typeface="+mj-lt"/>
              </a:rPr>
              <a:t>AdaBoost:</a:t>
            </a:r>
          </a:p>
          <a:p>
            <a:pPr marL="457200" indent="-457200" algn="l">
              <a:buFont typeface="Arial" panose="020B0604020202020204" pitchFamily="34" charset="0"/>
              <a:buChar char="•"/>
            </a:pPr>
            <a:endParaRPr lang="en-US" b="1" dirty="0">
              <a:latin typeface="+mj-lt"/>
            </a:endParaRPr>
          </a:p>
          <a:p>
            <a:pPr marL="914400" lvl="1" indent="-457200" algn="l">
              <a:buFont typeface="Arial" panose="020B0604020202020204" pitchFamily="34" charset="0"/>
              <a:buChar char="•"/>
            </a:pPr>
            <a:r>
              <a:rPr lang="en-US" sz="2800" dirty="0"/>
              <a:t>Boosting algorithm that combines weak classifiers to create a strong classifier.</a:t>
            </a:r>
          </a:p>
          <a:p>
            <a:pPr marL="914400" lvl="1" indent="-457200" algn="l">
              <a:buFont typeface="Arial" panose="020B0604020202020204" pitchFamily="34" charset="0"/>
              <a:buChar char="•"/>
            </a:pPr>
            <a:r>
              <a:rPr lang="en-US" sz="2800" dirty="0"/>
              <a:t>Effective in improving the accuracy of models with complex data.</a:t>
            </a:r>
          </a:p>
          <a:p>
            <a:pPr marL="742950" lvl="1" indent="-285750" algn="l">
              <a:buFont typeface="Arial" panose="020B0604020202020204" pitchFamily="34" charset="0"/>
              <a:buChar char="•"/>
            </a:pPr>
            <a:endParaRPr lang="en-US" dirty="0"/>
          </a:p>
          <a:p>
            <a:pPr marL="742950" lvl="1" indent="-285750" algn="l">
              <a:buFont typeface="Arial" panose="020B0604020202020204" pitchFamily="34" charset="0"/>
              <a:buChar char="•"/>
            </a:pPr>
            <a:endParaRPr lang="en-US" dirty="0"/>
          </a:p>
          <a:p>
            <a:pPr marL="457200" indent="-457200" algn="l">
              <a:buFont typeface="Arial" panose="020B0604020202020204" pitchFamily="34" charset="0"/>
              <a:buChar char="•"/>
            </a:pPr>
            <a:r>
              <a:rPr lang="en-US" b="1" dirty="0">
                <a:latin typeface="+mj-lt"/>
              </a:rPr>
              <a:t>XGBoost:</a:t>
            </a:r>
          </a:p>
          <a:p>
            <a:pPr marL="457200" indent="-457200" algn="l">
              <a:buFont typeface="Arial" panose="020B0604020202020204" pitchFamily="34" charset="0"/>
              <a:buChar char="•"/>
            </a:pPr>
            <a:endParaRPr lang="en-US" b="1" dirty="0">
              <a:latin typeface="+mj-lt"/>
            </a:endParaRPr>
          </a:p>
          <a:p>
            <a:pPr marL="914400" lvl="1" indent="-457200" algn="l">
              <a:buFont typeface="Arial" panose="020B0604020202020204" pitchFamily="34" charset="0"/>
              <a:buChar char="•"/>
            </a:pPr>
            <a:r>
              <a:rPr lang="en-US" sz="2800" dirty="0"/>
              <a:t>Gradient boosting algorithm known for its high performance and speed.</a:t>
            </a:r>
          </a:p>
          <a:p>
            <a:pPr marL="914400" lvl="1" indent="-457200" algn="l">
              <a:buFont typeface="Arial" panose="020B0604020202020204" pitchFamily="34" charset="0"/>
              <a:buChar char="•"/>
            </a:pPr>
            <a:r>
              <a:rPr lang="en-US" sz="2800" dirty="0"/>
              <a:t>Frequently achieves top results in machine learning competitions.</a:t>
            </a:r>
          </a:p>
          <a:p>
            <a:pPr marL="742950" lvl="1" indent="-285750" algn="l">
              <a:buFont typeface="Arial" panose="020B0604020202020204" pitchFamily="34" charset="0"/>
              <a:buChar char="•"/>
            </a:pPr>
            <a:endParaRPr lang="en-US" dirty="0"/>
          </a:p>
          <a:p>
            <a:pPr marL="742950" lvl="1" indent="-285750" algn="l">
              <a:buFont typeface="Arial" panose="020B0604020202020204" pitchFamily="34" charset="0"/>
              <a:buChar char="•"/>
            </a:pPr>
            <a:endParaRPr lang="en-US" dirty="0"/>
          </a:p>
          <a:p>
            <a:pPr marL="457200" indent="-457200" algn="l">
              <a:buFont typeface="Arial" panose="020B0604020202020204" pitchFamily="34" charset="0"/>
              <a:buChar char="•"/>
            </a:pPr>
            <a:r>
              <a:rPr lang="en-US" b="1" dirty="0">
                <a:latin typeface="+mj-lt"/>
              </a:rPr>
              <a:t>CatBoost:</a:t>
            </a:r>
          </a:p>
          <a:p>
            <a:pPr marL="457200" indent="-457200" algn="l">
              <a:buFont typeface="Arial" panose="020B0604020202020204" pitchFamily="34" charset="0"/>
              <a:buChar char="•"/>
            </a:pPr>
            <a:endParaRPr lang="en-US" b="1" dirty="0">
              <a:latin typeface="+mj-lt"/>
            </a:endParaRPr>
          </a:p>
          <a:p>
            <a:pPr marL="914400" lvl="1" indent="-457200" algn="l">
              <a:buFont typeface="Arial" panose="020B0604020202020204" pitchFamily="34" charset="0"/>
              <a:buChar char="•"/>
            </a:pPr>
            <a:r>
              <a:rPr lang="en-US" sz="2800" dirty="0"/>
              <a:t>Gradient boosting algorithm that handles categorical features efficiently.</a:t>
            </a:r>
          </a:p>
          <a:p>
            <a:pPr marL="914400" lvl="1" indent="-457200" algn="l">
              <a:buFont typeface="Arial" panose="020B0604020202020204" pitchFamily="34" charset="0"/>
              <a:buChar char="•"/>
            </a:pPr>
            <a:r>
              <a:rPr lang="en-US" sz="2800" dirty="0"/>
              <a:t>Provides robust performance with less parameter tuning.</a:t>
            </a:r>
          </a:p>
          <a:p>
            <a:endParaRPr lang="en-IN" dirty="0"/>
          </a:p>
        </p:txBody>
      </p:sp>
    </p:spTree>
    <p:extLst>
      <p:ext uri="{BB962C8B-B14F-4D97-AF65-F5344CB8AC3E}">
        <p14:creationId xmlns:p14="http://schemas.microsoft.com/office/powerpoint/2010/main" val="18865472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50408C1-885F-C947-E8EB-13576D1B3449}"/>
              </a:ext>
            </a:extLst>
          </p:cNvPr>
          <p:cNvSpPr>
            <a:spLocks noGrp="1"/>
          </p:cNvSpPr>
          <p:nvPr>
            <p:ph type="body" idx="1"/>
          </p:nvPr>
        </p:nvSpPr>
        <p:spPr>
          <a:xfrm>
            <a:off x="284092" y="190500"/>
            <a:ext cx="17719815" cy="9341019"/>
          </a:xfrm>
        </p:spPr>
        <p:txBody>
          <a:bodyPr/>
          <a:lstStyle/>
          <a:p>
            <a:pPr algn="l"/>
            <a:r>
              <a:rPr lang="en-IN" sz="3600" b="1" dirty="0">
                <a:latin typeface="+mj-lt"/>
              </a:rPr>
              <a:t>Utilizing ELI5 for Model Interpretation:</a:t>
            </a:r>
          </a:p>
          <a:p>
            <a:pPr algn="l"/>
            <a:endParaRPr lang="en-IN" dirty="0"/>
          </a:p>
          <a:p>
            <a:pPr algn="l"/>
            <a:r>
              <a:rPr lang="en-US" b="1" dirty="0">
                <a:latin typeface="+mj-lt"/>
              </a:rPr>
              <a:t>Importance in Our Project:</a:t>
            </a:r>
          </a:p>
          <a:p>
            <a:pPr algn="l"/>
            <a:endParaRPr lang="en-US" b="1" dirty="0">
              <a:latin typeface="+mj-lt"/>
            </a:endParaRPr>
          </a:p>
          <a:p>
            <a:pPr algn="l"/>
            <a:r>
              <a:rPr lang="en-US" sz="2800" b="1" dirty="0">
                <a:latin typeface="+mj-lt"/>
              </a:rPr>
              <a:t>Transparency:</a:t>
            </a:r>
          </a:p>
          <a:p>
            <a:pPr algn="l"/>
            <a:endParaRPr lang="en-US" sz="2800" b="1" dirty="0">
              <a:latin typeface="+mj-lt"/>
            </a:endParaRPr>
          </a:p>
          <a:p>
            <a:pPr marL="914400" lvl="1" indent="-457200" algn="l">
              <a:buFont typeface="Arial" panose="020B0604020202020204" pitchFamily="34" charset="0"/>
              <a:buChar char="•"/>
            </a:pPr>
            <a:r>
              <a:rPr lang="en-US" sz="2800" dirty="0"/>
              <a:t>Enhances transparency by making the decision-making process of our models understandable.</a:t>
            </a:r>
          </a:p>
          <a:p>
            <a:pPr marL="914400" lvl="1" indent="-457200" algn="l">
              <a:buFont typeface="Arial" panose="020B0604020202020204" pitchFamily="34" charset="0"/>
              <a:buChar char="•"/>
            </a:pPr>
            <a:r>
              <a:rPr lang="en-US" sz="2800" dirty="0"/>
              <a:t>Ensures that stakeholders can trust and verify the results produced by the models.</a:t>
            </a:r>
          </a:p>
          <a:p>
            <a:pPr marL="914400" lvl="1" indent="-457200" algn="l">
              <a:buFont typeface="Arial" panose="020B0604020202020204" pitchFamily="34" charset="0"/>
              <a:buChar char="•"/>
            </a:pPr>
            <a:endParaRPr lang="en-US" sz="2800" dirty="0"/>
          </a:p>
          <a:p>
            <a:pPr algn="l"/>
            <a:r>
              <a:rPr lang="en-US" sz="2800" b="1" dirty="0">
                <a:latin typeface="+mj-lt"/>
              </a:rPr>
              <a:t>Model Debugging:</a:t>
            </a:r>
          </a:p>
          <a:p>
            <a:pPr algn="l"/>
            <a:endParaRPr lang="en-US" sz="2800" b="1" dirty="0">
              <a:latin typeface="+mj-lt"/>
            </a:endParaRPr>
          </a:p>
          <a:p>
            <a:pPr marL="742950" lvl="1" indent="-285750" algn="l">
              <a:buFont typeface="Arial" panose="020B0604020202020204" pitchFamily="34" charset="0"/>
              <a:buChar char="•"/>
            </a:pPr>
            <a:r>
              <a:rPr lang="en-US" sz="2800" dirty="0"/>
              <a:t>Identifies potential issues or biases in the model.</a:t>
            </a:r>
          </a:p>
          <a:p>
            <a:pPr marL="742950" lvl="1" indent="-285750" algn="l">
              <a:buFont typeface="Arial" panose="020B0604020202020204" pitchFamily="34" charset="0"/>
              <a:buChar char="•"/>
            </a:pPr>
            <a:r>
              <a:rPr lang="en-US" sz="2800" dirty="0"/>
              <a:t>Provides insights into why certain classifications were made, helping to refine and improve the model.</a:t>
            </a:r>
          </a:p>
          <a:p>
            <a:pPr marL="742950" lvl="1" indent="-285750" algn="l">
              <a:buFont typeface="Arial" panose="020B0604020202020204" pitchFamily="34" charset="0"/>
              <a:buChar char="•"/>
            </a:pPr>
            <a:endParaRPr lang="en-US" dirty="0"/>
          </a:p>
          <a:p>
            <a:pPr lvl="1" algn="l"/>
            <a:endParaRPr lang="en-US" dirty="0"/>
          </a:p>
          <a:p>
            <a:pPr algn="l"/>
            <a:r>
              <a:rPr lang="en-US" sz="3600" b="1" dirty="0">
                <a:latin typeface="+mj-lt"/>
              </a:rPr>
              <a:t>Application in Poetry Classification:</a:t>
            </a:r>
          </a:p>
          <a:p>
            <a:pPr algn="l"/>
            <a:endParaRPr lang="en-US" sz="3600" b="1" dirty="0">
              <a:latin typeface="+mj-lt"/>
            </a:endParaRPr>
          </a:p>
          <a:p>
            <a:pPr algn="l"/>
            <a:r>
              <a:rPr lang="en-US" b="1" dirty="0">
                <a:latin typeface="+mj-lt"/>
              </a:rPr>
              <a:t>Feature Importance:</a:t>
            </a:r>
          </a:p>
          <a:p>
            <a:pPr algn="l"/>
            <a:endParaRPr lang="en-US" b="1" dirty="0">
              <a:latin typeface="+mj-lt"/>
            </a:endParaRPr>
          </a:p>
          <a:p>
            <a:pPr marL="742950" lvl="1" indent="-285750" algn="l">
              <a:buFont typeface="Arial" panose="020B0604020202020204" pitchFamily="34" charset="0"/>
              <a:buChar char="•"/>
            </a:pPr>
            <a:r>
              <a:rPr lang="en-US" sz="2800" dirty="0"/>
              <a:t>Analyzed the importance of different features (words, phrases, structures) in classifying poetry into genres.</a:t>
            </a:r>
          </a:p>
          <a:p>
            <a:pPr marL="742950" lvl="1" indent="-285750" algn="l">
              <a:buFont typeface="Arial" panose="020B0604020202020204" pitchFamily="34" charset="0"/>
              <a:buChar char="•"/>
            </a:pPr>
            <a:r>
              <a:rPr lang="en-US" sz="2800" dirty="0"/>
              <a:t>Visualized which parts of the poems contributed most to the model's predictions.</a:t>
            </a:r>
            <a:endParaRPr lang="en-IN" dirty="0"/>
          </a:p>
        </p:txBody>
      </p:sp>
    </p:spTree>
    <p:extLst>
      <p:ext uri="{BB962C8B-B14F-4D97-AF65-F5344CB8AC3E}">
        <p14:creationId xmlns:p14="http://schemas.microsoft.com/office/powerpoint/2010/main" val="26585179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A7521F-6BBD-8B3F-62C5-1C630DF3815D}"/>
              </a:ext>
            </a:extLst>
          </p:cNvPr>
          <p:cNvSpPr>
            <a:spLocks noGrp="1"/>
          </p:cNvSpPr>
          <p:nvPr>
            <p:ph type="body" idx="1"/>
          </p:nvPr>
        </p:nvSpPr>
        <p:spPr>
          <a:xfrm>
            <a:off x="284092" y="266700"/>
            <a:ext cx="17719815" cy="9510296"/>
          </a:xfrm>
        </p:spPr>
        <p:txBody>
          <a:bodyPr/>
          <a:lstStyle/>
          <a:p>
            <a:pPr algn="l">
              <a:buFont typeface="Arial" panose="020B0604020202020204" pitchFamily="34" charset="0"/>
              <a:buChar char="•"/>
            </a:pPr>
            <a:r>
              <a:rPr lang="en-US" b="1" dirty="0">
                <a:latin typeface="+mj-lt"/>
              </a:rPr>
              <a:t>Model Insights:</a:t>
            </a:r>
          </a:p>
          <a:p>
            <a:pPr algn="l">
              <a:buFont typeface="Arial" panose="020B0604020202020204" pitchFamily="34" charset="0"/>
              <a:buChar char="•"/>
            </a:pPr>
            <a:endParaRPr lang="en-US" b="1" dirty="0">
              <a:latin typeface="+mj-lt"/>
            </a:endParaRPr>
          </a:p>
          <a:p>
            <a:pPr marL="914400" lvl="1" indent="-457200" algn="l">
              <a:buFont typeface="Arial" panose="020B0604020202020204" pitchFamily="34" charset="0"/>
              <a:buChar char="•"/>
            </a:pPr>
            <a:r>
              <a:rPr lang="en-US" sz="2800" dirty="0"/>
              <a:t>Provided explanations for specific predictions, allowing us to understand the model's behavior on individual poems.</a:t>
            </a:r>
          </a:p>
          <a:p>
            <a:pPr marL="914400" lvl="1" indent="-457200" algn="l">
              <a:buFont typeface="Arial" panose="020B0604020202020204" pitchFamily="34" charset="0"/>
              <a:buChar char="•"/>
            </a:pPr>
            <a:r>
              <a:rPr lang="en-US" sz="2800" dirty="0"/>
              <a:t>Helped in comparing how different models (GPT-2, BERT, RoBERTa) interpret and classify the same poem.</a:t>
            </a:r>
          </a:p>
          <a:p>
            <a:pPr marL="914400" lvl="1" indent="-457200" algn="l">
              <a:buFont typeface="Arial" panose="020B0604020202020204" pitchFamily="34" charset="0"/>
              <a:buChar char="•"/>
            </a:pPr>
            <a:endParaRPr lang="en-US" sz="2800" dirty="0"/>
          </a:p>
          <a:p>
            <a:pPr marL="914400" lvl="1" indent="-457200" algn="l">
              <a:buFont typeface="Arial" panose="020B0604020202020204" pitchFamily="34" charset="0"/>
              <a:buChar char="•"/>
            </a:pPr>
            <a:endParaRPr lang="en-US" sz="2800" dirty="0"/>
          </a:p>
          <a:p>
            <a:pPr algn="l"/>
            <a:r>
              <a:rPr lang="en-US" b="1" dirty="0">
                <a:latin typeface="+mj-lt"/>
              </a:rPr>
              <a:t>Validation:</a:t>
            </a:r>
          </a:p>
          <a:p>
            <a:pPr algn="l"/>
            <a:endParaRPr lang="en-US" b="1" dirty="0">
              <a:latin typeface="+mj-lt"/>
            </a:endParaRPr>
          </a:p>
          <a:p>
            <a:pPr marL="742950" lvl="1" indent="-285750" algn="l">
              <a:buFont typeface="Arial" panose="020B0604020202020204" pitchFamily="34" charset="0"/>
              <a:buChar char="•"/>
            </a:pPr>
            <a:r>
              <a:rPr lang="en-US" sz="2800" dirty="0"/>
              <a:t>Used ELI5 to validate that the models were learning relevant features and not relying on irrelevant data.</a:t>
            </a:r>
          </a:p>
          <a:p>
            <a:pPr marL="742950" lvl="1" indent="-285750" algn="l">
              <a:buFont typeface="Arial" panose="020B0604020202020204" pitchFamily="34" charset="0"/>
              <a:buChar char="•"/>
            </a:pPr>
            <a:r>
              <a:rPr lang="en-US" sz="2800" dirty="0"/>
              <a:t>Ensured that the model's predictions were aligned with literary characteristics of each poetry genre.</a:t>
            </a:r>
          </a:p>
          <a:p>
            <a:pPr algn="l"/>
            <a:endParaRPr lang="en-US" b="1" i="0" dirty="0">
              <a:solidFill>
                <a:srgbClr val="ECECEC"/>
              </a:solidFill>
              <a:effectLst/>
              <a:highlight>
                <a:srgbClr val="212121"/>
              </a:highlight>
              <a:latin typeface="Söhne"/>
            </a:endParaRPr>
          </a:p>
          <a:p>
            <a:pPr algn="l"/>
            <a:r>
              <a:rPr lang="en-US" sz="3600" b="1" dirty="0">
                <a:latin typeface="+mj-lt"/>
              </a:rPr>
              <a:t>Benefits:</a:t>
            </a:r>
          </a:p>
          <a:p>
            <a:pPr algn="l"/>
            <a:endParaRPr lang="en-US" sz="3600" b="1" dirty="0">
              <a:latin typeface="+mj-lt"/>
            </a:endParaRPr>
          </a:p>
          <a:p>
            <a:pPr algn="l"/>
            <a:r>
              <a:rPr lang="en-US" b="1" dirty="0">
                <a:latin typeface="+mj-lt"/>
              </a:rPr>
              <a:t>Improved Model Trust:</a:t>
            </a:r>
          </a:p>
          <a:p>
            <a:pPr marL="742950" lvl="1" indent="-285750" algn="l">
              <a:buFont typeface="Arial" panose="020B0604020202020204" pitchFamily="34" charset="0"/>
              <a:buChar char="•"/>
            </a:pPr>
            <a:r>
              <a:rPr lang="en-US" sz="2800" dirty="0"/>
              <a:t>Built confidence in the model by providing clear and interpretable explanations for its decisions.</a:t>
            </a:r>
          </a:p>
          <a:p>
            <a:pPr marL="742950" lvl="1" indent="-285750" algn="l">
              <a:buFont typeface="Arial" panose="020B0604020202020204" pitchFamily="34" charset="0"/>
              <a:buChar char="•"/>
            </a:pPr>
            <a:r>
              <a:rPr lang="en-US" sz="2800" dirty="0"/>
              <a:t>Facilitated communication of model results to non-technical stakeholders, such as literature professors.</a:t>
            </a:r>
          </a:p>
          <a:p>
            <a:pPr marL="742950" lvl="1" indent="-285750" algn="l">
              <a:buFont typeface="Arial" panose="020B0604020202020204" pitchFamily="34" charset="0"/>
              <a:buChar char="•"/>
            </a:pPr>
            <a:endParaRPr lang="en-US" dirty="0"/>
          </a:p>
          <a:p>
            <a:pPr algn="l"/>
            <a:r>
              <a:rPr lang="en-US" b="1" dirty="0">
                <a:latin typeface="+mj-lt"/>
              </a:rPr>
              <a:t>Enhanced Model Refinement:</a:t>
            </a:r>
          </a:p>
          <a:p>
            <a:pPr marL="742950" lvl="1" indent="-285750" algn="l">
              <a:buFont typeface="Arial" panose="020B0604020202020204" pitchFamily="34" charset="0"/>
              <a:buChar char="•"/>
            </a:pPr>
            <a:r>
              <a:rPr lang="en-US" sz="2800" dirty="0"/>
              <a:t>Guided the iterative process of model refinement by highlighting areas where the model performed well or poorly.</a:t>
            </a:r>
          </a:p>
          <a:p>
            <a:pPr marL="742950" lvl="1" indent="-285750" algn="l">
              <a:buFont typeface="Arial" panose="020B0604020202020204" pitchFamily="34" charset="0"/>
              <a:buChar char="•"/>
            </a:pPr>
            <a:r>
              <a:rPr lang="en-US" sz="2800" dirty="0"/>
              <a:t>Allowed for targeted adjustments and improvements based on the interpretability insights provided by ELI5.</a:t>
            </a:r>
          </a:p>
          <a:p>
            <a:endParaRPr lang="en-IN" dirty="0"/>
          </a:p>
        </p:txBody>
      </p:sp>
    </p:spTree>
    <p:extLst>
      <p:ext uri="{BB962C8B-B14F-4D97-AF65-F5344CB8AC3E}">
        <p14:creationId xmlns:p14="http://schemas.microsoft.com/office/powerpoint/2010/main" val="16235123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ADB-09BB-F15C-F22B-B8ECC7631E70}"/>
              </a:ext>
            </a:extLst>
          </p:cNvPr>
          <p:cNvSpPr>
            <a:spLocks noGrp="1"/>
          </p:cNvSpPr>
          <p:nvPr>
            <p:ph type="title"/>
          </p:nvPr>
        </p:nvSpPr>
        <p:spPr>
          <a:xfrm>
            <a:off x="838200" y="0"/>
            <a:ext cx="16992600" cy="969496"/>
          </a:xfrm>
        </p:spPr>
        <p:txBody>
          <a:bodyPr/>
          <a:lstStyle/>
          <a:p>
            <a:pPr algn="ctr"/>
            <a:r>
              <a:rPr lang="en-US" dirty="0"/>
              <a:t>Results</a:t>
            </a:r>
            <a:endParaRPr lang="en-IN" dirty="0"/>
          </a:p>
        </p:txBody>
      </p:sp>
      <p:sp>
        <p:nvSpPr>
          <p:cNvPr id="3" name="TextBox 2">
            <a:extLst>
              <a:ext uri="{FF2B5EF4-FFF2-40B4-BE49-F238E27FC236}">
                <a16:creationId xmlns:a16="http://schemas.microsoft.com/office/drawing/2014/main" id="{7F8F3FB7-02D0-F579-6E11-4C4825F2668D}"/>
              </a:ext>
            </a:extLst>
          </p:cNvPr>
          <p:cNvSpPr txBox="1"/>
          <p:nvPr/>
        </p:nvSpPr>
        <p:spPr>
          <a:xfrm>
            <a:off x="204788" y="969496"/>
            <a:ext cx="17830800" cy="3970318"/>
          </a:xfrm>
          <a:prstGeom prst="rect">
            <a:avLst/>
          </a:prstGeom>
          <a:noFill/>
        </p:spPr>
        <p:txBody>
          <a:bodyPr wrap="square" rtlCol="0">
            <a:spAutoFit/>
          </a:bodyPr>
          <a:lstStyle/>
          <a:p>
            <a:r>
              <a:rPr lang="en-IN" sz="3600" b="1" dirty="0"/>
              <a:t>Cosine Similarity Heatmap:</a:t>
            </a:r>
          </a:p>
          <a:p>
            <a:endParaRPr lang="en-IN" sz="3600" b="1" dirty="0"/>
          </a:p>
          <a:p>
            <a:endParaRPr lang="en-IN" sz="3600" b="1" dirty="0"/>
          </a:p>
          <a:p>
            <a:endParaRPr lang="en-IN" sz="3600" b="1" dirty="0"/>
          </a:p>
          <a:p>
            <a:endParaRPr lang="en-IN" sz="3600" b="1" dirty="0"/>
          </a:p>
          <a:p>
            <a:endParaRPr lang="en-IN" sz="3600" b="1" dirty="0"/>
          </a:p>
          <a:p>
            <a:endParaRPr lang="en-IN" sz="3600" b="1" dirty="0"/>
          </a:p>
        </p:txBody>
      </p:sp>
      <p:pic>
        <p:nvPicPr>
          <p:cNvPr id="7" name="Picture 6">
            <a:extLst>
              <a:ext uri="{FF2B5EF4-FFF2-40B4-BE49-F238E27FC236}">
                <a16:creationId xmlns:a16="http://schemas.microsoft.com/office/drawing/2014/main" id="{55CA3305-4E39-AF20-C9D1-38EB27A1A9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194801"/>
            <a:ext cx="6019800" cy="6149099"/>
          </a:xfrm>
          <a:prstGeom prst="rect">
            <a:avLst/>
          </a:prstGeom>
        </p:spPr>
      </p:pic>
      <p:pic>
        <p:nvPicPr>
          <p:cNvPr id="9" name="Picture 8">
            <a:extLst>
              <a:ext uri="{FF2B5EF4-FFF2-40B4-BE49-F238E27FC236}">
                <a16:creationId xmlns:a16="http://schemas.microsoft.com/office/drawing/2014/main" id="{0526164A-00BA-2B60-05A2-351F193FC4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25376" y="2000825"/>
            <a:ext cx="5510212" cy="6453586"/>
          </a:xfrm>
          <a:prstGeom prst="rect">
            <a:avLst/>
          </a:prstGeom>
        </p:spPr>
      </p:pic>
      <p:pic>
        <p:nvPicPr>
          <p:cNvPr id="11" name="Picture 10">
            <a:extLst>
              <a:ext uri="{FF2B5EF4-FFF2-40B4-BE49-F238E27FC236}">
                <a16:creationId xmlns:a16="http://schemas.microsoft.com/office/drawing/2014/main" id="{77D5FDAE-6C31-4623-9181-30B1DC2761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0" y="2194801"/>
            <a:ext cx="5762624" cy="6149099"/>
          </a:xfrm>
          <a:prstGeom prst="rect">
            <a:avLst/>
          </a:prstGeom>
        </p:spPr>
      </p:pic>
      <p:sp>
        <p:nvSpPr>
          <p:cNvPr id="12" name="TextBox 11">
            <a:extLst>
              <a:ext uri="{FF2B5EF4-FFF2-40B4-BE49-F238E27FC236}">
                <a16:creationId xmlns:a16="http://schemas.microsoft.com/office/drawing/2014/main" id="{83313481-E90B-9F41-4FF3-E2CFC7C72850}"/>
              </a:ext>
            </a:extLst>
          </p:cNvPr>
          <p:cNvSpPr txBox="1"/>
          <p:nvPr/>
        </p:nvSpPr>
        <p:spPr>
          <a:xfrm>
            <a:off x="204788" y="8832631"/>
            <a:ext cx="17830800" cy="523220"/>
          </a:xfrm>
          <a:prstGeom prst="rect">
            <a:avLst/>
          </a:prstGeom>
          <a:noFill/>
        </p:spPr>
        <p:txBody>
          <a:bodyPr wrap="square" rtlCol="0">
            <a:spAutoFit/>
          </a:bodyPr>
          <a:lstStyle/>
          <a:p>
            <a:pPr algn="ctr"/>
            <a:r>
              <a:rPr lang="en-IN" sz="2800" dirty="0"/>
              <a:t>Fig 2- Cosine Similarity Heatmap of all Embedding Models used</a:t>
            </a:r>
          </a:p>
        </p:txBody>
      </p:sp>
    </p:spTree>
    <p:extLst>
      <p:ext uri="{BB962C8B-B14F-4D97-AF65-F5344CB8AC3E}">
        <p14:creationId xmlns:p14="http://schemas.microsoft.com/office/powerpoint/2010/main" val="8482825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234D25-1594-87D4-1D30-410CA762E1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14301"/>
            <a:ext cx="12573000" cy="7848600"/>
          </a:xfrm>
          <a:prstGeom prst="rect">
            <a:avLst/>
          </a:prstGeom>
        </p:spPr>
      </p:pic>
      <p:sp>
        <p:nvSpPr>
          <p:cNvPr id="6" name="TextBox 5">
            <a:extLst>
              <a:ext uri="{FF2B5EF4-FFF2-40B4-BE49-F238E27FC236}">
                <a16:creationId xmlns:a16="http://schemas.microsoft.com/office/drawing/2014/main" id="{8A1EA9BF-29CD-37E3-986A-5860D30C32C9}"/>
              </a:ext>
            </a:extLst>
          </p:cNvPr>
          <p:cNvSpPr txBox="1"/>
          <p:nvPr/>
        </p:nvSpPr>
        <p:spPr>
          <a:xfrm>
            <a:off x="0" y="8572500"/>
            <a:ext cx="17907000" cy="523220"/>
          </a:xfrm>
          <a:prstGeom prst="rect">
            <a:avLst/>
          </a:prstGeom>
          <a:noFill/>
        </p:spPr>
        <p:txBody>
          <a:bodyPr wrap="square" rtlCol="0">
            <a:spAutoFit/>
          </a:bodyPr>
          <a:lstStyle/>
          <a:p>
            <a:pPr algn="ctr"/>
            <a:r>
              <a:rPr lang="en-IN" sz="2800" dirty="0"/>
              <a:t>Fig 3 – Elbow Curve of PCA  </a:t>
            </a:r>
          </a:p>
        </p:txBody>
      </p:sp>
    </p:spTree>
    <p:extLst>
      <p:ext uri="{BB962C8B-B14F-4D97-AF65-F5344CB8AC3E}">
        <p14:creationId xmlns:p14="http://schemas.microsoft.com/office/powerpoint/2010/main" val="8857814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5D9B4D2-A410-D597-D7B0-6A7E1CA9B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104900"/>
            <a:ext cx="7666630" cy="7212777"/>
          </a:xfrm>
          <a:prstGeom prst="rect">
            <a:avLst/>
          </a:prstGeom>
        </p:spPr>
      </p:pic>
      <p:sp>
        <p:nvSpPr>
          <p:cNvPr id="7" name="TextBox 6">
            <a:extLst>
              <a:ext uri="{FF2B5EF4-FFF2-40B4-BE49-F238E27FC236}">
                <a16:creationId xmlns:a16="http://schemas.microsoft.com/office/drawing/2014/main" id="{5171E093-BF85-A31C-6E14-AF11AF50656A}"/>
              </a:ext>
            </a:extLst>
          </p:cNvPr>
          <p:cNvSpPr txBox="1"/>
          <p:nvPr/>
        </p:nvSpPr>
        <p:spPr>
          <a:xfrm>
            <a:off x="10820400" y="3162300"/>
            <a:ext cx="7666630" cy="2862322"/>
          </a:xfrm>
          <a:prstGeom prst="rect">
            <a:avLst/>
          </a:prstGeom>
          <a:noFill/>
        </p:spPr>
        <p:txBody>
          <a:bodyPr wrap="square" rtlCol="0">
            <a:spAutoFit/>
          </a:bodyPr>
          <a:lstStyle/>
          <a:p>
            <a:r>
              <a:rPr lang="en-US" sz="3200" b="1" dirty="0"/>
              <a:t>Confusion Matrix of SVM on Roberta:</a:t>
            </a:r>
          </a:p>
          <a:p>
            <a:endParaRPr lang="en-US" dirty="0"/>
          </a:p>
          <a:p>
            <a:endParaRPr lang="en-US" dirty="0"/>
          </a:p>
          <a:p>
            <a:r>
              <a:rPr lang="en-US" sz="2800" dirty="0"/>
              <a:t>Train Accuracy: 0.92</a:t>
            </a:r>
          </a:p>
          <a:p>
            <a:r>
              <a:rPr lang="en-US" sz="2800" dirty="0"/>
              <a:t>Test Accuracy: 0.79</a:t>
            </a:r>
          </a:p>
          <a:p>
            <a:endParaRPr lang="en-US" sz="2800" dirty="0"/>
          </a:p>
          <a:p>
            <a:endParaRPr lang="en-IN" sz="2800" dirty="0"/>
          </a:p>
        </p:txBody>
      </p:sp>
    </p:spTree>
    <p:extLst>
      <p:ext uri="{BB962C8B-B14F-4D97-AF65-F5344CB8AC3E}">
        <p14:creationId xmlns:p14="http://schemas.microsoft.com/office/powerpoint/2010/main" val="27342268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967881" y="9780107"/>
            <a:ext cx="1895474" cy="428124"/>
          </a:xfrm>
          <a:prstGeom prst="rect">
            <a:avLst/>
          </a:prstGeom>
        </p:spPr>
      </p:pic>
      <p:sp>
        <p:nvSpPr>
          <p:cNvPr id="3" name="object 3"/>
          <p:cNvSpPr txBox="1">
            <a:spLocks noGrp="1"/>
          </p:cNvSpPr>
          <p:nvPr>
            <p:ph type="title"/>
          </p:nvPr>
        </p:nvSpPr>
        <p:spPr>
          <a:xfrm>
            <a:off x="6304915" y="0"/>
            <a:ext cx="5678170" cy="985519"/>
          </a:xfrm>
          <a:prstGeom prst="rect">
            <a:avLst/>
          </a:prstGeom>
        </p:spPr>
        <p:txBody>
          <a:bodyPr vert="horz" wrap="square" lIns="0" tIns="12700" rIns="0" bIns="0" rtlCol="0">
            <a:spAutoFit/>
          </a:bodyPr>
          <a:lstStyle/>
          <a:p>
            <a:pPr marL="12700" algn="ctr">
              <a:lnSpc>
                <a:spcPct val="100000"/>
              </a:lnSpc>
              <a:spcBef>
                <a:spcPts val="100"/>
              </a:spcBef>
            </a:pPr>
            <a:r>
              <a:rPr lang="en-IN" spc="-40" dirty="0"/>
              <a:t>Introduction</a:t>
            </a:r>
            <a:endParaRPr spc="280" dirty="0"/>
          </a:p>
        </p:txBody>
      </p:sp>
      <p:sp>
        <p:nvSpPr>
          <p:cNvPr id="4" name="TextBox 3">
            <a:extLst>
              <a:ext uri="{FF2B5EF4-FFF2-40B4-BE49-F238E27FC236}">
                <a16:creationId xmlns:a16="http://schemas.microsoft.com/office/drawing/2014/main" id="{82EB5313-C52B-018F-68A1-BDE0EF511A73}"/>
              </a:ext>
            </a:extLst>
          </p:cNvPr>
          <p:cNvSpPr txBox="1"/>
          <p:nvPr/>
        </p:nvSpPr>
        <p:spPr>
          <a:xfrm>
            <a:off x="304800" y="1409700"/>
            <a:ext cx="17678400" cy="9664184"/>
          </a:xfrm>
          <a:prstGeom prst="rect">
            <a:avLst/>
          </a:prstGeom>
          <a:noFill/>
        </p:spPr>
        <p:txBody>
          <a:bodyPr wrap="square" rtlCol="0">
            <a:spAutoFit/>
          </a:bodyPr>
          <a:lstStyle/>
          <a:p>
            <a:pPr algn="l"/>
            <a:r>
              <a:rPr lang="en-US" sz="3600" b="1" dirty="0"/>
              <a:t>Importance of Poetry in Literature:</a:t>
            </a:r>
          </a:p>
          <a:p>
            <a:pPr algn="l"/>
            <a:endParaRPr lang="en-US" sz="3600" b="1" dirty="0"/>
          </a:p>
          <a:p>
            <a:pPr marL="457200" indent="-457200" algn="l">
              <a:buFont typeface="Arial" panose="020B0604020202020204" pitchFamily="34" charset="0"/>
              <a:buChar char="•"/>
            </a:pPr>
            <a:r>
              <a:rPr lang="en-US" sz="2800" dirty="0"/>
              <a:t>Reflects complex human emotions and narratives.</a:t>
            </a:r>
          </a:p>
          <a:p>
            <a:pPr marL="457200" indent="-457200" algn="l">
              <a:buFont typeface="Arial" panose="020B0604020202020204" pitchFamily="34" charset="0"/>
              <a:buChar char="•"/>
            </a:pPr>
            <a:r>
              <a:rPr lang="en-US" sz="2800" dirty="0"/>
              <a:t>Captures cultural and historical contexts.</a:t>
            </a:r>
          </a:p>
          <a:p>
            <a:pPr marL="457200" indent="-457200" algn="l">
              <a:buFont typeface="Arial" panose="020B0604020202020204" pitchFamily="34" charset="0"/>
              <a:buChar char="•"/>
            </a:pPr>
            <a:r>
              <a:rPr lang="en-US" sz="2800" dirty="0"/>
              <a:t>Vital for literary education and scholarly research</a:t>
            </a:r>
          </a:p>
          <a:p>
            <a:pPr algn="l"/>
            <a:endParaRPr lang="en-US" sz="2800" dirty="0"/>
          </a:p>
          <a:p>
            <a:pPr algn="l"/>
            <a:r>
              <a:rPr lang="en-IN" sz="3600" b="1" dirty="0"/>
              <a:t>Challenges in Manual Classification:</a:t>
            </a:r>
            <a:endParaRPr lang="en-US" sz="3600" b="1" dirty="0"/>
          </a:p>
          <a:p>
            <a:pPr algn="l"/>
            <a:endParaRPr lang="en-US" dirty="0"/>
          </a:p>
          <a:p>
            <a:pPr marL="285750" indent="-285750" algn="l">
              <a:buFont typeface="Arial" panose="020B0604020202020204" pitchFamily="34" charset="0"/>
              <a:buChar char="•"/>
            </a:pPr>
            <a:r>
              <a:rPr lang="en-US" sz="2800" dirty="0"/>
              <a:t>Requires expertise in various poetic forms.</a:t>
            </a:r>
          </a:p>
          <a:p>
            <a:pPr marL="285750" indent="-285750" algn="l">
              <a:buFont typeface="Arial" panose="020B0604020202020204" pitchFamily="34" charset="0"/>
              <a:buChar char="•"/>
            </a:pPr>
            <a:r>
              <a:rPr lang="en-US" sz="2800" dirty="0"/>
              <a:t>Time-consuming and labor-intensive process.</a:t>
            </a:r>
          </a:p>
          <a:p>
            <a:pPr marL="285750" indent="-285750" algn="l">
              <a:buFont typeface="Arial" panose="020B0604020202020204" pitchFamily="34" charset="0"/>
              <a:buChar char="•"/>
            </a:pPr>
            <a:r>
              <a:rPr lang="en-US" sz="2800" dirty="0"/>
              <a:t>Subjective interpretations can lead to inconsistencies.</a:t>
            </a:r>
          </a:p>
          <a:p>
            <a:pPr marL="285750" indent="-285750" algn="l">
              <a:buFont typeface="Arial" panose="020B0604020202020204" pitchFamily="34" charset="0"/>
              <a:buChar char="•"/>
            </a:pPr>
            <a:endParaRPr lang="en-US" sz="3600" b="1" dirty="0"/>
          </a:p>
          <a:p>
            <a:pPr algn="l"/>
            <a:r>
              <a:rPr lang="en-IN" sz="3600" b="1" dirty="0"/>
              <a:t>Need for Automated Systems:</a:t>
            </a:r>
          </a:p>
          <a:p>
            <a:pPr algn="l"/>
            <a:endParaRPr lang="en-IN" sz="3600" b="1" dirty="0"/>
          </a:p>
          <a:p>
            <a:pPr algn="l">
              <a:buFont typeface="Arial" panose="020B0604020202020204" pitchFamily="34" charset="0"/>
              <a:buChar char="•"/>
            </a:pPr>
            <a:r>
              <a:rPr lang="en-US" sz="2800" dirty="0"/>
              <a:t>Streamlines the categorization process.</a:t>
            </a:r>
          </a:p>
          <a:p>
            <a:pPr algn="l">
              <a:buFont typeface="Arial" panose="020B0604020202020204" pitchFamily="34" charset="0"/>
              <a:buChar char="•"/>
            </a:pPr>
            <a:r>
              <a:rPr lang="en-US" sz="2800" dirty="0"/>
              <a:t>Enhances accessibility for researchers, educators, and enthusiasts.</a:t>
            </a:r>
          </a:p>
          <a:p>
            <a:pPr algn="l">
              <a:buFont typeface="Arial" panose="020B0604020202020204" pitchFamily="34" charset="0"/>
              <a:buChar char="•"/>
            </a:pPr>
            <a:r>
              <a:rPr lang="en-US" sz="2800" dirty="0"/>
              <a:t>Facilitates large-scale analysis and discovery of patterns in poetry.</a:t>
            </a:r>
          </a:p>
          <a:p>
            <a:pPr algn="l"/>
            <a:endParaRPr lang="en-US" sz="3600" b="1" dirty="0"/>
          </a:p>
          <a:p>
            <a:pPr algn="l"/>
            <a:endParaRPr lang="en-US" sz="3600" b="1" dirty="0"/>
          </a:p>
          <a:p>
            <a:endParaRPr lang="en-IN" sz="3600" b="1"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46F755-F72F-9AF2-0789-4AA201366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104900"/>
            <a:ext cx="7498800" cy="7096467"/>
          </a:xfrm>
          <a:prstGeom prst="rect">
            <a:avLst/>
          </a:prstGeom>
        </p:spPr>
      </p:pic>
      <p:sp>
        <p:nvSpPr>
          <p:cNvPr id="6" name="TextBox 5">
            <a:extLst>
              <a:ext uri="{FF2B5EF4-FFF2-40B4-BE49-F238E27FC236}">
                <a16:creationId xmlns:a16="http://schemas.microsoft.com/office/drawing/2014/main" id="{E3F4618C-EF68-9397-F73B-65C3E9D00C78}"/>
              </a:ext>
            </a:extLst>
          </p:cNvPr>
          <p:cNvSpPr txBox="1"/>
          <p:nvPr/>
        </p:nvSpPr>
        <p:spPr>
          <a:xfrm>
            <a:off x="10027202" y="3106003"/>
            <a:ext cx="8108398" cy="2062103"/>
          </a:xfrm>
          <a:prstGeom prst="rect">
            <a:avLst/>
          </a:prstGeom>
          <a:noFill/>
        </p:spPr>
        <p:txBody>
          <a:bodyPr wrap="square" rtlCol="0">
            <a:spAutoFit/>
          </a:bodyPr>
          <a:lstStyle/>
          <a:p>
            <a:r>
              <a:rPr lang="en-US" sz="3600" b="1" dirty="0"/>
              <a:t>Confusion Matrix of CatBoost on Bert:</a:t>
            </a:r>
          </a:p>
          <a:p>
            <a:endParaRPr lang="en-US" sz="3600" b="1" dirty="0"/>
          </a:p>
          <a:p>
            <a:r>
              <a:rPr lang="en-US" sz="2800" dirty="0"/>
              <a:t>Train Accuracy: 1.00</a:t>
            </a:r>
          </a:p>
          <a:p>
            <a:r>
              <a:rPr lang="en-US" sz="2800" dirty="0"/>
              <a:t>Test Accuracy: 0.79</a:t>
            </a:r>
            <a:endParaRPr lang="en-IN" sz="2800" dirty="0"/>
          </a:p>
        </p:txBody>
      </p:sp>
    </p:spTree>
    <p:extLst>
      <p:ext uri="{BB962C8B-B14F-4D97-AF65-F5344CB8AC3E}">
        <p14:creationId xmlns:p14="http://schemas.microsoft.com/office/powerpoint/2010/main" val="28375372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A017FF-EE0A-1E54-E0DC-F4F2C755C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952500"/>
            <a:ext cx="7509349" cy="7012800"/>
          </a:xfrm>
          <a:prstGeom prst="rect">
            <a:avLst/>
          </a:prstGeom>
        </p:spPr>
      </p:pic>
      <p:sp>
        <p:nvSpPr>
          <p:cNvPr id="6" name="TextBox 5">
            <a:extLst>
              <a:ext uri="{FF2B5EF4-FFF2-40B4-BE49-F238E27FC236}">
                <a16:creationId xmlns:a16="http://schemas.microsoft.com/office/drawing/2014/main" id="{47AE72D4-6437-11AC-EF78-D77C0D6BECD6}"/>
              </a:ext>
            </a:extLst>
          </p:cNvPr>
          <p:cNvSpPr txBox="1"/>
          <p:nvPr/>
        </p:nvSpPr>
        <p:spPr>
          <a:xfrm>
            <a:off x="10210800" y="3162300"/>
            <a:ext cx="8077200" cy="1785104"/>
          </a:xfrm>
          <a:prstGeom prst="rect">
            <a:avLst/>
          </a:prstGeom>
          <a:noFill/>
        </p:spPr>
        <p:txBody>
          <a:bodyPr wrap="square" rtlCol="0">
            <a:spAutoFit/>
          </a:bodyPr>
          <a:lstStyle/>
          <a:p>
            <a:r>
              <a:rPr lang="en-US" sz="3600" b="1" dirty="0"/>
              <a:t>Confusion Matrix of </a:t>
            </a:r>
            <a:r>
              <a:rPr lang="en-US" sz="3600" b="1" dirty="0" err="1"/>
              <a:t>Catboost</a:t>
            </a:r>
            <a:r>
              <a:rPr lang="en-US" sz="3600" b="1" dirty="0"/>
              <a:t> on GPT2:</a:t>
            </a:r>
          </a:p>
          <a:p>
            <a:endParaRPr lang="en-US" dirty="0"/>
          </a:p>
          <a:p>
            <a:r>
              <a:rPr lang="en-US" sz="2800" dirty="0"/>
              <a:t>Train Accuracy: 1.00</a:t>
            </a:r>
          </a:p>
          <a:p>
            <a:r>
              <a:rPr lang="en-US" sz="2800" dirty="0"/>
              <a:t>Test Accuracy: 0.83</a:t>
            </a:r>
            <a:endParaRPr lang="en-IN" sz="2800" dirty="0"/>
          </a:p>
        </p:txBody>
      </p:sp>
    </p:spTree>
    <p:extLst>
      <p:ext uri="{BB962C8B-B14F-4D97-AF65-F5344CB8AC3E}">
        <p14:creationId xmlns:p14="http://schemas.microsoft.com/office/powerpoint/2010/main" val="18524659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ADB-09BB-F15C-F22B-B8ECC7631E70}"/>
              </a:ext>
            </a:extLst>
          </p:cNvPr>
          <p:cNvSpPr>
            <a:spLocks noGrp="1"/>
          </p:cNvSpPr>
          <p:nvPr>
            <p:ph type="title"/>
          </p:nvPr>
        </p:nvSpPr>
        <p:spPr>
          <a:xfrm>
            <a:off x="838200" y="0"/>
            <a:ext cx="16992600" cy="969496"/>
          </a:xfrm>
        </p:spPr>
        <p:txBody>
          <a:bodyPr/>
          <a:lstStyle/>
          <a:p>
            <a:pPr algn="ctr"/>
            <a:r>
              <a:rPr lang="en-US" dirty="0"/>
              <a:t>Future Scope</a:t>
            </a:r>
            <a:endParaRPr lang="en-IN" dirty="0"/>
          </a:p>
        </p:txBody>
      </p:sp>
      <p:sp>
        <p:nvSpPr>
          <p:cNvPr id="3" name="TextBox 2">
            <a:extLst>
              <a:ext uri="{FF2B5EF4-FFF2-40B4-BE49-F238E27FC236}">
                <a16:creationId xmlns:a16="http://schemas.microsoft.com/office/drawing/2014/main" id="{610F7979-EEC4-F8AC-AD91-557D1A591E87}"/>
              </a:ext>
            </a:extLst>
          </p:cNvPr>
          <p:cNvSpPr txBox="1"/>
          <p:nvPr/>
        </p:nvSpPr>
        <p:spPr>
          <a:xfrm>
            <a:off x="190500" y="1257300"/>
            <a:ext cx="17907000" cy="9110186"/>
          </a:xfrm>
          <a:prstGeom prst="rect">
            <a:avLst/>
          </a:prstGeom>
          <a:noFill/>
        </p:spPr>
        <p:txBody>
          <a:bodyPr wrap="square" rtlCol="0">
            <a:spAutoFit/>
          </a:bodyPr>
          <a:lstStyle/>
          <a:p>
            <a:pPr algn="l"/>
            <a:r>
              <a:rPr lang="en-US" sz="3600" b="1" dirty="0"/>
              <a:t>Expanding the Dataset:</a:t>
            </a:r>
          </a:p>
          <a:p>
            <a:pPr algn="l"/>
            <a:endParaRPr lang="en-US" sz="3600" b="1" dirty="0"/>
          </a:p>
          <a:p>
            <a:pPr marL="285750" indent="-285750" algn="l">
              <a:buFont typeface="Arial" panose="020B0604020202020204" pitchFamily="34" charset="0"/>
              <a:buChar char="•"/>
            </a:pPr>
            <a:r>
              <a:rPr lang="en-US" sz="2800" dirty="0"/>
              <a:t>Include a broader range of poetry genres to enhance model generalization.</a:t>
            </a:r>
          </a:p>
          <a:p>
            <a:pPr marL="285750" indent="-285750" algn="l">
              <a:buFont typeface="Arial" panose="020B0604020202020204" pitchFamily="34" charset="0"/>
              <a:buChar char="•"/>
            </a:pPr>
            <a:r>
              <a:rPr lang="en-US" sz="2800" dirty="0"/>
              <a:t>Incorporate multilingual datasets to support poetry analysis in various languages</a:t>
            </a:r>
            <a:r>
              <a:rPr lang="en-US" dirty="0"/>
              <a:t>.</a:t>
            </a:r>
          </a:p>
          <a:p>
            <a:pPr marL="285750" indent="-285750" algn="l">
              <a:buFont typeface="Arial" panose="020B0604020202020204" pitchFamily="34" charset="0"/>
              <a:buChar char="•"/>
            </a:pPr>
            <a:endParaRPr lang="en-US" dirty="0"/>
          </a:p>
          <a:p>
            <a:pPr algn="l"/>
            <a:endParaRPr lang="en-US" dirty="0"/>
          </a:p>
          <a:p>
            <a:pPr algn="l"/>
            <a:endParaRPr lang="en-US" dirty="0"/>
          </a:p>
          <a:p>
            <a:pPr algn="l"/>
            <a:r>
              <a:rPr lang="en-US" sz="3600" b="1" dirty="0"/>
              <a:t>Refining Model Architectures:</a:t>
            </a:r>
          </a:p>
          <a:p>
            <a:pPr algn="l"/>
            <a:endParaRPr lang="en-US" sz="3600" b="1" dirty="0"/>
          </a:p>
          <a:p>
            <a:pPr marL="285750" indent="-285750" algn="l">
              <a:buFont typeface="Arial" panose="020B0604020202020204" pitchFamily="34" charset="0"/>
              <a:buChar char="•"/>
            </a:pPr>
            <a:r>
              <a:rPr lang="en-US" sz="2800" dirty="0"/>
              <a:t>Fine-tune hyperparameters and explore different model architectures for improved performance.</a:t>
            </a:r>
          </a:p>
          <a:p>
            <a:pPr marL="285750" indent="-285750" algn="l">
              <a:buFont typeface="Arial" panose="020B0604020202020204" pitchFamily="34" charset="0"/>
              <a:buChar char="•"/>
            </a:pPr>
            <a:r>
              <a:rPr lang="en-US" sz="2800" dirty="0"/>
              <a:t>Investigate ensemble methods to combine the strengths of multiple models.</a:t>
            </a:r>
          </a:p>
          <a:p>
            <a:pPr marL="285750" indent="-285750" algn="l">
              <a:buFont typeface="Arial" panose="020B0604020202020204" pitchFamily="34" charset="0"/>
              <a:buChar char="•"/>
            </a:pPr>
            <a:endParaRPr lang="en-US" sz="2800" dirty="0"/>
          </a:p>
          <a:p>
            <a:pPr algn="l"/>
            <a:endParaRPr lang="en-US" sz="2800" dirty="0"/>
          </a:p>
          <a:p>
            <a:pPr algn="l"/>
            <a:r>
              <a:rPr lang="en-US" sz="3600" b="1" dirty="0"/>
              <a:t>Exploring Advanced Techniques:</a:t>
            </a:r>
          </a:p>
          <a:p>
            <a:pPr algn="l"/>
            <a:endParaRPr lang="en-US" sz="3600" b="1" dirty="0"/>
          </a:p>
          <a:p>
            <a:pPr marL="285750" indent="-285750" algn="l">
              <a:buFont typeface="Arial" panose="020B0604020202020204" pitchFamily="34" charset="0"/>
              <a:buChar char="•"/>
            </a:pPr>
            <a:r>
              <a:rPr lang="en-US" sz="2800" dirty="0"/>
              <a:t>Implement advanced techniques such as attention mechanisms or transfer learning to enhance model understanding of poetic nuances.</a:t>
            </a:r>
          </a:p>
          <a:p>
            <a:pPr marL="285750" indent="-285750" algn="l">
              <a:buFont typeface="Arial" panose="020B0604020202020204" pitchFamily="34" charset="0"/>
              <a:buChar char="•"/>
            </a:pPr>
            <a:r>
              <a:rPr lang="en-US" sz="2800" dirty="0"/>
              <a:t>Investigate the use of generative models for poetry generation and style transfer.</a:t>
            </a:r>
          </a:p>
          <a:p>
            <a:pPr algn="l"/>
            <a:endParaRPr lang="en-US" sz="2800" dirty="0"/>
          </a:p>
          <a:p>
            <a:pPr algn="l"/>
            <a:endParaRPr lang="en-US" dirty="0"/>
          </a:p>
          <a:p>
            <a:endParaRPr lang="en-IN" dirty="0"/>
          </a:p>
        </p:txBody>
      </p:sp>
    </p:spTree>
    <p:extLst>
      <p:ext uri="{BB962C8B-B14F-4D97-AF65-F5344CB8AC3E}">
        <p14:creationId xmlns:p14="http://schemas.microsoft.com/office/powerpoint/2010/main" val="4574042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967881" y="9780109"/>
            <a:ext cx="1895474" cy="428122"/>
          </a:xfrm>
          <a:prstGeom prst="rect">
            <a:avLst/>
          </a:prstGeom>
        </p:spPr>
      </p:pic>
      <p:sp>
        <p:nvSpPr>
          <p:cNvPr id="3" name="object 3"/>
          <p:cNvSpPr txBox="1">
            <a:spLocks noGrp="1"/>
          </p:cNvSpPr>
          <p:nvPr>
            <p:ph type="title"/>
          </p:nvPr>
        </p:nvSpPr>
        <p:spPr>
          <a:xfrm>
            <a:off x="5448300" y="342900"/>
            <a:ext cx="7620000" cy="985519"/>
          </a:xfrm>
          <a:prstGeom prst="rect">
            <a:avLst/>
          </a:prstGeom>
        </p:spPr>
        <p:txBody>
          <a:bodyPr vert="horz" wrap="square" lIns="0" tIns="12700" rIns="0" bIns="0" rtlCol="0">
            <a:spAutoFit/>
          </a:bodyPr>
          <a:lstStyle/>
          <a:p>
            <a:pPr marL="12700" algn="ctr">
              <a:lnSpc>
                <a:spcPct val="100000"/>
              </a:lnSpc>
              <a:spcBef>
                <a:spcPts val="100"/>
              </a:spcBef>
            </a:pPr>
            <a:r>
              <a:rPr lang="en-IN" spc="105" dirty="0"/>
              <a:t>Conclusion</a:t>
            </a:r>
            <a:endParaRPr spc="415" dirty="0"/>
          </a:p>
        </p:txBody>
      </p:sp>
      <p:sp>
        <p:nvSpPr>
          <p:cNvPr id="13" name="TextBox 12">
            <a:extLst>
              <a:ext uri="{FF2B5EF4-FFF2-40B4-BE49-F238E27FC236}">
                <a16:creationId xmlns:a16="http://schemas.microsoft.com/office/drawing/2014/main" id="{1DA3B896-E59F-46A2-5F05-EC2F06110807}"/>
              </a:ext>
            </a:extLst>
          </p:cNvPr>
          <p:cNvSpPr txBox="1"/>
          <p:nvPr/>
        </p:nvSpPr>
        <p:spPr>
          <a:xfrm>
            <a:off x="381000" y="2628900"/>
            <a:ext cx="17754600" cy="5755422"/>
          </a:xfrm>
          <a:prstGeom prst="rect">
            <a:avLst/>
          </a:prstGeom>
          <a:noFill/>
        </p:spPr>
        <p:txBody>
          <a:bodyPr wrap="square" rtlCol="0">
            <a:spAutoFit/>
          </a:bodyPr>
          <a:lstStyle/>
          <a:p>
            <a:pPr algn="l"/>
            <a:r>
              <a:rPr lang="en-US" sz="3600" b="1" dirty="0"/>
              <a:t>Significance of the Project:</a:t>
            </a:r>
          </a:p>
          <a:p>
            <a:pPr algn="l"/>
            <a:endParaRPr lang="en-US" sz="3600" b="1" dirty="0"/>
          </a:p>
          <a:p>
            <a:pPr marL="285750" indent="-285750" algn="l">
              <a:buFont typeface="Arial" panose="020B0604020202020204" pitchFamily="34" charset="0"/>
              <a:buChar char="•"/>
            </a:pPr>
            <a:r>
              <a:rPr lang="en-US" sz="2800" dirty="0"/>
              <a:t>Streamlining the categorization process for poetry, facilitating research and educational initiatives.</a:t>
            </a:r>
          </a:p>
          <a:p>
            <a:pPr marL="285750" indent="-285750" algn="l">
              <a:buFont typeface="Arial" panose="020B0604020202020204" pitchFamily="34" charset="0"/>
              <a:buChar char="•"/>
            </a:pPr>
            <a:r>
              <a:rPr lang="en-US" sz="2800" dirty="0"/>
              <a:t>Demonstrating the potential of advanced natural language processing techniques in literary analysis.</a:t>
            </a:r>
          </a:p>
          <a:p>
            <a:pPr marL="285750" indent="-285750" algn="l">
              <a:buFont typeface="Arial" panose="020B0604020202020204" pitchFamily="34" charset="0"/>
              <a:buChar char="•"/>
            </a:pPr>
            <a:endParaRPr lang="en-US" sz="2800" dirty="0"/>
          </a:p>
          <a:p>
            <a:pPr marL="285750" indent="-285750" algn="l">
              <a:buFont typeface="Arial" panose="020B0604020202020204" pitchFamily="34" charset="0"/>
              <a:buChar char="•"/>
            </a:pPr>
            <a:endParaRPr lang="en-US" sz="2800" dirty="0"/>
          </a:p>
          <a:p>
            <a:pPr algn="l"/>
            <a:r>
              <a:rPr lang="en-US" sz="3600" b="1" dirty="0"/>
              <a:t>Key Takeaways:</a:t>
            </a:r>
          </a:p>
          <a:p>
            <a:pPr algn="l"/>
            <a:endParaRPr lang="en-US" sz="3600" b="1" dirty="0"/>
          </a:p>
          <a:p>
            <a:pPr marL="285750" indent="-285750" algn="l">
              <a:buFont typeface="Arial" panose="020B0604020202020204" pitchFamily="34" charset="0"/>
              <a:buChar char="•"/>
            </a:pPr>
            <a:r>
              <a:rPr lang="en-US" sz="2800" dirty="0"/>
              <a:t>Successful development of an automated poetry classification system using pre-trained language models.</a:t>
            </a:r>
          </a:p>
          <a:p>
            <a:pPr marL="285750" indent="-285750" algn="l">
              <a:buFont typeface="Arial" panose="020B0604020202020204" pitchFamily="34" charset="0"/>
              <a:buChar char="•"/>
            </a:pPr>
            <a:r>
              <a:rPr lang="en-US" sz="2800" dirty="0"/>
              <a:t>Comparative analysis of GPT-2, BERT, and RoBERTa models for poetry classification.</a:t>
            </a:r>
          </a:p>
          <a:p>
            <a:pPr marL="285750" indent="-285750" algn="l">
              <a:buFont typeface="Arial" panose="020B0604020202020204" pitchFamily="34" charset="0"/>
              <a:buChar char="•"/>
            </a:pPr>
            <a:r>
              <a:rPr lang="en-US" sz="2800" dirty="0"/>
              <a:t>Contribution to enhancing accessibility and educational resources in the field of literature.</a:t>
            </a:r>
          </a:p>
          <a:p>
            <a:pPr algn="l"/>
            <a:endParaRPr lang="en-US" sz="2800"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098670" y="9764636"/>
            <a:ext cx="1895474" cy="428122"/>
          </a:xfrm>
          <a:prstGeom prst="rect">
            <a:avLst/>
          </a:prstGeom>
        </p:spPr>
      </p:pic>
      <p:sp>
        <p:nvSpPr>
          <p:cNvPr id="3" name="object 3"/>
          <p:cNvSpPr txBox="1">
            <a:spLocks noGrp="1"/>
          </p:cNvSpPr>
          <p:nvPr>
            <p:ph type="title"/>
          </p:nvPr>
        </p:nvSpPr>
        <p:spPr>
          <a:xfrm>
            <a:off x="5029200" y="0"/>
            <a:ext cx="8006654" cy="982320"/>
          </a:xfrm>
          <a:prstGeom prst="rect">
            <a:avLst/>
          </a:prstGeom>
        </p:spPr>
        <p:txBody>
          <a:bodyPr vert="horz" wrap="square" lIns="0" tIns="12700" rIns="0" bIns="0" rtlCol="0">
            <a:spAutoFit/>
          </a:bodyPr>
          <a:lstStyle/>
          <a:p>
            <a:pPr marL="12700" algn="ctr">
              <a:lnSpc>
                <a:spcPct val="100000"/>
              </a:lnSpc>
              <a:spcBef>
                <a:spcPts val="100"/>
              </a:spcBef>
            </a:pPr>
            <a:r>
              <a:rPr lang="en-IN" spc="60" dirty="0"/>
              <a:t>Objective</a:t>
            </a:r>
            <a:endParaRPr spc="60" dirty="0"/>
          </a:p>
        </p:txBody>
      </p:sp>
      <p:sp>
        <p:nvSpPr>
          <p:cNvPr id="14" name="TextBox 13">
            <a:extLst>
              <a:ext uri="{FF2B5EF4-FFF2-40B4-BE49-F238E27FC236}">
                <a16:creationId xmlns:a16="http://schemas.microsoft.com/office/drawing/2014/main" id="{B5E2E940-19E4-318C-A990-A853B5A236E7}"/>
              </a:ext>
            </a:extLst>
          </p:cNvPr>
          <p:cNvSpPr txBox="1"/>
          <p:nvPr/>
        </p:nvSpPr>
        <p:spPr>
          <a:xfrm>
            <a:off x="457200" y="1806333"/>
            <a:ext cx="17700793" cy="8159285"/>
          </a:xfrm>
          <a:prstGeom prst="rect">
            <a:avLst/>
          </a:prstGeom>
          <a:noFill/>
        </p:spPr>
        <p:txBody>
          <a:bodyPr wrap="square" rtlCol="0">
            <a:spAutoFit/>
          </a:bodyPr>
          <a:lstStyle/>
          <a:p>
            <a:pPr algn="l"/>
            <a:r>
              <a:rPr lang="en-US" sz="3600" b="1" dirty="0"/>
              <a:t>Automate Poetry Classification:</a:t>
            </a:r>
          </a:p>
          <a:p>
            <a:pPr algn="l"/>
            <a:endParaRPr lang="en-US" sz="3600" b="1" dirty="0"/>
          </a:p>
          <a:p>
            <a:pPr marL="457200" indent="-457200" algn="l">
              <a:buFont typeface="Arial" panose="020B0604020202020204" pitchFamily="34" charset="0"/>
              <a:buChar char="•"/>
            </a:pPr>
            <a:r>
              <a:rPr lang="en-US" sz="2800" dirty="0"/>
              <a:t>Develop a system capable of categorizing poems into various genres accurately and efficiently</a:t>
            </a:r>
            <a:r>
              <a:rPr lang="en-US" dirty="0"/>
              <a:t>.</a:t>
            </a:r>
          </a:p>
          <a:p>
            <a:pPr marL="457200" indent="-457200" algn="l">
              <a:buFont typeface="Arial" panose="020B0604020202020204" pitchFamily="34" charset="0"/>
              <a:buChar char="•"/>
            </a:pPr>
            <a:endParaRPr lang="en-US" dirty="0"/>
          </a:p>
          <a:p>
            <a:pPr algn="l"/>
            <a:endParaRPr lang="en-US" dirty="0"/>
          </a:p>
          <a:p>
            <a:pPr algn="l"/>
            <a:endParaRPr lang="en-US" dirty="0"/>
          </a:p>
          <a:p>
            <a:pPr algn="l"/>
            <a:r>
              <a:rPr lang="en-US" sz="3600" b="1" dirty="0"/>
              <a:t>Evaluate Model Performance:</a:t>
            </a:r>
          </a:p>
          <a:p>
            <a:pPr algn="l"/>
            <a:endParaRPr lang="en-US" sz="3600" b="1" dirty="0"/>
          </a:p>
          <a:p>
            <a:pPr marL="285750" indent="-285750" algn="l">
              <a:buFont typeface="Arial" panose="020B0604020202020204" pitchFamily="34" charset="0"/>
              <a:buChar char="•"/>
            </a:pPr>
            <a:r>
              <a:rPr lang="en-US" sz="2800" dirty="0"/>
              <a:t>Assess the effectiveness of different pre-trained language models, including GPT-2, BERT, and RoBERTa, in poetry classification.</a:t>
            </a:r>
          </a:p>
          <a:p>
            <a:pPr algn="l"/>
            <a:endParaRPr lang="en-US" dirty="0"/>
          </a:p>
          <a:p>
            <a:pPr algn="l"/>
            <a:endParaRPr lang="en-US" dirty="0"/>
          </a:p>
          <a:p>
            <a:pPr algn="l"/>
            <a:endParaRPr lang="en-US" sz="3600" b="1" dirty="0"/>
          </a:p>
          <a:p>
            <a:pPr algn="l"/>
            <a:r>
              <a:rPr lang="en-US" sz="3600" b="1" dirty="0"/>
              <a:t>Enhance Accessibility and Education:</a:t>
            </a:r>
          </a:p>
          <a:p>
            <a:pPr algn="l"/>
            <a:endParaRPr lang="en-US" sz="3600" b="1" dirty="0"/>
          </a:p>
          <a:p>
            <a:pPr marL="285750" indent="-285750" algn="l">
              <a:buFont typeface="Arial" panose="020B0604020202020204" pitchFamily="34" charset="0"/>
              <a:buChar char="•"/>
            </a:pPr>
            <a:r>
              <a:rPr lang="en-US" sz="2800" dirty="0"/>
              <a:t>Improve access to poetry resources for students, scholars, and enthusiasts.</a:t>
            </a:r>
          </a:p>
          <a:p>
            <a:pPr marL="285750" indent="-285750" algn="l">
              <a:buFont typeface="Arial" panose="020B0604020202020204" pitchFamily="34" charset="0"/>
              <a:buChar char="•"/>
            </a:pPr>
            <a:r>
              <a:rPr lang="en-US" sz="2800" dirty="0"/>
              <a:t>Foster deeper understanding and appreciation of diverse poetic forms and genres.</a:t>
            </a:r>
          </a:p>
          <a:p>
            <a:pPr algn="l"/>
            <a:endParaRPr lang="en-US" dirty="0"/>
          </a:p>
          <a:p>
            <a:pPr algn="just">
              <a:lnSpc>
                <a:spcPct val="150000"/>
              </a:lnSpc>
            </a:pPr>
            <a:endParaRPr lang="en-IN"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B6AE-307D-36DB-2C46-D47AEEF93D78}"/>
              </a:ext>
            </a:extLst>
          </p:cNvPr>
          <p:cNvSpPr>
            <a:spLocks noGrp="1"/>
          </p:cNvSpPr>
          <p:nvPr>
            <p:ph type="title"/>
          </p:nvPr>
        </p:nvSpPr>
        <p:spPr/>
        <p:txBody>
          <a:bodyPr/>
          <a:lstStyle/>
          <a:p>
            <a:pPr algn="ctr"/>
            <a:r>
              <a:rPr lang="en-IN" dirty="0"/>
              <a:t>Literature Survey</a:t>
            </a:r>
          </a:p>
        </p:txBody>
      </p:sp>
      <p:sp>
        <p:nvSpPr>
          <p:cNvPr id="3" name="Text Placeholder 2">
            <a:extLst>
              <a:ext uri="{FF2B5EF4-FFF2-40B4-BE49-F238E27FC236}">
                <a16:creationId xmlns:a16="http://schemas.microsoft.com/office/drawing/2014/main" id="{C7B4A580-1DB1-95D7-36C7-CAD4E256D8D7}"/>
              </a:ext>
            </a:extLst>
          </p:cNvPr>
          <p:cNvSpPr>
            <a:spLocks noGrp="1"/>
          </p:cNvSpPr>
          <p:nvPr>
            <p:ph type="body" idx="1"/>
          </p:nvPr>
        </p:nvSpPr>
        <p:spPr>
          <a:xfrm>
            <a:off x="284092" y="1339516"/>
            <a:ext cx="17719815" cy="4478149"/>
          </a:xfrm>
        </p:spPr>
        <p:txBody>
          <a:bodyPr/>
          <a:lstStyle/>
          <a:p>
            <a:pPr algn="just" rtl="0"/>
            <a:r>
              <a:rPr lang="en-IN" sz="3200" dirty="0">
                <a:solidFill>
                  <a:schemeClr val="dk1"/>
                </a:solidFill>
                <a:latin typeface="Times New Roman"/>
                <a:ea typeface="Times New Roman"/>
                <a:cs typeface="Times New Roman"/>
                <a:sym typeface="Times New Roman"/>
              </a:rPr>
              <a:t>[1]</a:t>
            </a:r>
            <a:r>
              <a:rPr lang="en-US" sz="3200" dirty="0">
                <a:solidFill>
                  <a:schemeClr val="dk1"/>
                </a:solidFill>
                <a:latin typeface="Times New Roman"/>
                <a:ea typeface="Times New Roman"/>
                <a:cs typeface="Times New Roman"/>
                <a:sym typeface="Times New Roman"/>
              </a:rPr>
              <a:t> Marathi Poem Classification using Machine Learning</a:t>
            </a:r>
          </a:p>
          <a:p>
            <a:pPr algn="just" rtl="0"/>
            <a:endParaRPr lang="en-US" sz="3200" dirty="0">
              <a:solidFill>
                <a:schemeClr val="dk1"/>
              </a:solidFill>
              <a:latin typeface="Times New Roman"/>
              <a:ea typeface="Times New Roman"/>
              <a:cs typeface="Times New Roman"/>
              <a:sym typeface="Times New Roman"/>
            </a:endParaRPr>
          </a:p>
          <a:p>
            <a:pPr algn="just" rtl="0"/>
            <a:r>
              <a:rPr lang="en-US" sz="3200" dirty="0">
                <a:solidFill>
                  <a:schemeClr val="dk1"/>
                </a:solidFill>
                <a:latin typeface="Times New Roman"/>
                <a:ea typeface="Times New Roman"/>
                <a:cs typeface="Times New Roman"/>
                <a:sym typeface="Times New Roman"/>
              </a:rPr>
              <a:t>[2] </a:t>
            </a:r>
            <a:r>
              <a:rPr lang="en-US" sz="3200" dirty="0">
                <a:latin typeface="Times New Roman"/>
                <a:ea typeface="Times New Roman"/>
                <a:cs typeface="Times New Roman"/>
                <a:sym typeface="Times New Roman"/>
              </a:rPr>
              <a:t>Adapting GPT, GPT-2, and BERT Language Models for Speech Recognition</a:t>
            </a:r>
          </a:p>
          <a:p>
            <a:pPr algn="just" rtl="0"/>
            <a:endParaRPr lang="en-US" sz="3200" dirty="0">
              <a:solidFill>
                <a:schemeClr val="dk1"/>
              </a:solidFill>
              <a:latin typeface="Times New Roman"/>
              <a:ea typeface="Times New Roman"/>
              <a:cs typeface="Times New Roman"/>
              <a:sym typeface="Times New Roman"/>
            </a:endParaRPr>
          </a:p>
          <a:p>
            <a:pPr algn="just" rtl="0"/>
            <a:r>
              <a:rPr lang="en-US" sz="3200" dirty="0">
                <a:solidFill>
                  <a:schemeClr val="dk1"/>
                </a:solidFill>
                <a:latin typeface="Times New Roman"/>
                <a:ea typeface="Times New Roman"/>
                <a:cs typeface="Times New Roman"/>
                <a:sym typeface="Times New Roman"/>
              </a:rPr>
              <a:t>[3]</a:t>
            </a:r>
            <a:r>
              <a:rPr lang="en-US" sz="3200" b="0" i="0" dirty="0">
                <a:effectLst/>
                <a:highlight>
                  <a:srgbClr val="FFFFFF"/>
                </a:highlight>
                <a:latin typeface="Times New Roman" panose="02020603050405020304" pitchFamily="18" charset="0"/>
                <a:cs typeface="Times New Roman" panose="02020603050405020304" pitchFamily="18" charset="0"/>
              </a:rPr>
              <a:t>Poem classification using machine learning approach.</a:t>
            </a:r>
          </a:p>
          <a:p>
            <a:pPr algn="just" rtl="0"/>
            <a:endParaRPr lang="en-US" sz="3200" dirty="0">
              <a:solidFill>
                <a:schemeClr val="dk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algn="just" rtl="0"/>
            <a:r>
              <a:rPr lang="en-US" sz="3600" b="1" dirty="0">
                <a:solidFill>
                  <a:schemeClr val="dk1"/>
                </a:solidFill>
                <a:latin typeface="+mj-lt"/>
                <a:ea typeface="Times New Roman"/>
                <a:cs typeface="Times New Roman" panose="02020603050405020304" pitchFamily="18" charset="0"/>
                <a:sym typeface="Times New Roman"/>
              </a:rPr>
              <a:t>Problem Statements: </a:t>
            </a:r>
          </a:p>
          <a:p>
            <a:pPr algn="just" rtl="0"/>
            <a:endParaRPr lang="en-US" sz="3200" dirty="0"/>
          </a:p>
          <a:p>
            <a:endParaRPr lang="en-IN" dirty="0"/>
          </a:p>
        </p:txBody>
      </p:sp>
      <p:graphicFrame>
        <p:nvGraphicFramePr>
          <p:cNvPr id="5" name="Table 4">
            <a:extLst>
              <a:ext uri="{FF2B5EF4-FFF2-40B4-BE49-F238E27FC236}">
                <a16:creationId xmlns:a16="http://schemas.microsoft.com/office/drawing/2014/main" id="{418C5E07-9E87-9F50-EF58-73FBF5C67405}"/>
              </a:ext>
            </a:extLst>
          </p:cNvPr>
          <p:cNvGraphicFramePr>
            <a:graphicFrameLocks noGrp="1"/>
          </p:cNvGraphicFramePr>
          <p:nvPr>
            <p:extLst>
              <p:ext uri="{D42A27DB-BD31-4B8C-83A1-F6EECF244321}">
                <p14:modId xmlns:p14="http://schemas.microsoft.com/office/powerpoint/2010/main" val="1292616186"/>
              </p:ext>
            </p:extLst>
          </p:nvPr>
        </p:nvGraphicFramePr>
        <p:xfrm>
          <a:off x="152400" y="5295900"/>
          <a:ext cx="17983200" cy="4191000"/>
        </p:xfrm>
        <a:graphic>
          <a:graphicData uri="http://schemas.openxmlformats.org/drawingml/2006/table">
            <a:tbl>
              <a:tblPr firstRow="1" bandRow="1">
                <a:tableStyleId>{5C22544A-7EE6-4342-B048-85BDC9FD1C3A}</a:tableStyleId>
              </a:tblPr>
              <a:tblGrid>
                <a:gridCol w="5994400">
                  <a:extLst>
                    <a:ext uri="{9D8B030D-6E8A-4147-A177-3AD203B41FA5}">
                      <a16:colId xmlns:a16="http://schemas.microsoft.com/office/drawing/2014/main" val="4067531274"/>
                    </a:ext>
                  </a:extLst>
                </a:gridCol>
                <a:gridCol w="5994400">
                  <a:extLst>
                    <a:ext uri="{9D8B030D-6E8A-4147-A177-3AD203B41FA5}">
                      <a16:colId xmlns:a16="http://schemas.microsoft.com/office/drawing/2014/main" val="2489991540"/>
                    </a:ext>
                  </a:extLst>
                </a:gridCol>
                <a:gridCol w="5994400">
                  <a:extLst>
                    <a:ext uri="{9D8B030D-6E8A-4147-A177-3AD203B41FA5}">
                      <a16:colId xmlns:a16="http://schemas.microsoft.com/office/drawing/2014/main" val="2628772208"/>
                    </a:ext>
                  </a:extLst>
                </a:gridCol>
              </a:tblGrid>
              <a:tr h="798501">
                <a:tc>
                  <a:txBody>
                    <a:bodyPr/>
                    <a:lstStyle/>
                    <a:p>
                      <a:pPr algn="ctr"/>
                      <a:r>
                        <a:rPr lang="en-IN" sz="3600" dirty="0"/>
                        <a:t>[1] </a:t>
                      </a:r>
                    </a:p>
                  </a:txBody>
                  <a:tcPr/>
                </a:tc>
                <a:tc>
                  <a:txBody>
                    <a:bodyPr/>
                    <a:lstStyle/>
                    <a:p>
                      <a:pPr algn="ctr"/>
                      <a:r>
                        <a:rPr lang="en-IN" sz="3600" dirty="0"/>
                        <a:t>[2]</a:t>
                      </a:r>
                    </a:p>
                  </a:txBody>
                  <a:tcPr/>
                </a:tc>
                <a:tc>
                  <a:txBody>
                    <a:bodyPr/>
                    <a:lstStyle/>
                    <a:p>
                      <a:pPr algn="ctr"/>
                      <a:r>
                        <a:rPr lang="en-IN" sz="3600" dirty="0"/>
                        <a:t>[3]</a:t>
                      </a:r>
                    </a:p>
                  </a:txBody>
                  <a:tcPr/>
                </a:tc>
                <a:extLst>
                  <a:ext uri="{0D108BD9-81ED-4DB2-BD59-A6C34878D82A}">
                    <a16:rowId xmlns:a16="http://schemas.microsoft.com/office/drawing/2014/main" val="1634713014"/>
                  </a:ext>
                </a:extLst>
              </a:tr>
              <a:tr h="339249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t>The primary challenge lies in effectively categorizing Marathi poems based on sentiment due to contextual nuances and dynamic word meanings shaped by poets' interpretations. The system faces complexities in discerning ambiguous poems and relies on users possessing a certain level of proficiency in Marathi for accurate classification. The overarching objective is to elevate poet reputation through precise poem analyses and classifications, prioritizing enhanced system accuracy and scalability. </a:t>
                      </a:r>
                      <a:endParaRPr lang="en-US" dirty="0"/>
                    </a:p>
                    <a:p>
                      <a:endParaRPr lang="en-IN" dirty="0"/>
                    </a:p>
                  </a:txBody>
                  <a:tcPr/>
                </a:tc>
                <a:tc>
                  <a:txBody>
                    <a:bodyPr/>
                    <a:lstStyle/>
                    <a:p>
                      <a:r>
                        <a:rPr lang="en-US" b="0" i="0" dirty="0">
                          <a:solidFill>
                            <a:schemeClr val="dk1"/>
                          </a:solidFill>
                          <a:effectLst/>
                          <a:latin typeface="+mn-lt"/>
                          <a:ea typeface="+mn-ea"/>
                          <a:cs typeface="+mn-cs"/>
                        </a:rPr>
                        <a:t>Despite significant advancements in machine learning and natural language processing, the task of poetry classification remains under-explored and challenging. Poetry, with its diverse forms and rich linguistic features, poses unique challenges for automated classification due to its inherent complexity, variability in structure, and use of figurative language. Traditional methods of poetry classification are labor-intensive, requiring extensive expertise and manual effort, which limits scalability and accessibility.</a:t>
                      </a:r>
                      <a:endParaRPr lang="en-IN" dirty="0">
                        <a:effectLst/>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The study focuses on enhancing automatic speech recognition (ASR) systems by exploring bidirectional recurrent neural network language models. The goal is to improve word error rate (WER) performance by investigating the effectiveness of different LM architectures, such as GPT, GPT-2, and BERT, and their combinations. The research aims to propose efficient methods for calculating language prior probabilities in bidirectional LMs and evaluate their impact on ASR tasks, ultimately aiming to achieve significant WER reductions on both development and evaluation sets.</a:t>
                      </a:r>
                    </a:p>
                    <a:p>
                      <a:endParaRPr lang="en-IN" dirty="0"/>
                    </a:p>
                  </a:txBody>
                  <a:tcPr/>
                </a:tc>
                <a:extLst>
                  <a:ext uri="{0D108BD9-81ED-4DB2-BD59-A6C34878D82A}">
                    <a16:rowId xmlns:a16="http://schemas.microsoft.com/office/drawing/2014/main" val="2693628844"/>
                  </a:ext>
                </a:extLst>
              </a:tr>
            </a:tbl>
          </a:graphicData>
        </a:graphic>
      </p:graphicFrame>
    </p:spTree>
    <p:extLst>
      <p:ext uri="{BB962C8B-B14F-4D97-AF65-F5344CB8AC3E}">
        <p14:creationId xmlns:p14="http://schemas.microsoft.com/office/powerpoint/2010/main" val="4443838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B6E2BF-FBE1-C43F-5067-60EDEFAE70D7}"/>
              </a:ext>
            </a:extLst>
          </p:cNvPr>
          <p:cNvSpPr>
            <a:spLocks noGrp="1"/>
          </p:cNvSpPr>
          <p:nvPr>
            <p:ph type="body" idx="1"/>
          </p:nvPr>
        </p:nvSpPr>
        <p:spPr>
          <a:xfrm>
            <a:off x="284092" y="342900"/>
            <a:ext cx="17719815" cy="553998"/>
          </a:xfrm>
        </p:spPr>
        <p:txBody>
          <a:bodyPr/>
          <a:lstStyle/>
          <a:p>
            <a:r>
              <a:rPr lang="en-IN" sz="3600" b="1" dirty="0">
                <a:latin typeface="+mj-lt"/>
              </a:rPr>
              <a:t>Implementation Details: </a:t>
            </a:r>
          </a:p>
        </p:txBody>
      </p:sp>
      <p:graphicFrame>
        <p:nvGraphicFramePr>
          <p:cNvPr id="4" name="Table 3">
            <a:extLst>
              <a:ext uri="{FF2B5EF4-FFF2-40B4-BE49-F238E27FC236}">
                <a16:creationId xmlns:a16="http://schemas.microsoft.com/office/drawing/2014/main" id="{02C04B72-8BA1-7371-A73F-4893410219F6}"/>
              </a:ext>
            </a:extLst>
          </p:cNvPr>
          <p:cNvGraphicFramePr>
            <a:graphicFrameLocks noGrp="1"/>
          </p:cNvGraphicFramePr>
          <p:nvPr>
            <p:extLst>
              <p:ext uri="{D42A27DB-BD31-4B8C-83A1-F6EECF244321}">
                <p14:modId xmlns:p14="http://schemas.microsoft.com/office/powerpoint/2010/main" val="3429261652"/>
              </p:ext>
            </p:extLst>
          </p:nvPr>
        </p:nvGraphicFramePr>
        <p:xfrm>
          <a:off x="457200" y="1714500"/>
          <a:ext cx="17449800" cy="7543800"/>
        </p:xfrm>
        <a:graphic>
          <a:graphicData uri="http://schemas.openxmlformats.org/drawingml/2006/table">
            <a:tbl>
              <a:tblPr firstRow="1" bandRow="1">
                <a:tableStyleId>{5C22544A-7EE6-4342-B048-85BDC9FD1C3A}</a:tableStyleId>
              </a:tblPr>
              <a:tblGrid>
                <a:gridCol w="5816600">
                  <a:extLst>
                    <a:ext uri="{9D8B030D-6E8A-4147-A177-3AD203B41FA5}">
                      <a16:colId xmlns:a16="http://schemas.microsoft.com/office/drawing/2014/main" val="391161184"/>
                    </a:ext>
                  </a:extLst>
                </a:gridCol>
                <a:gridCol w="5816600">
                  <a:extLst>
                    <a:ext uri="{9D8B030D-6E8A-4147-A177-3AD203B41FA5}">
                      <a16:colId xmlns:a16="http://schemas.microsoft.com/office/drawing/2014/main" val="2177763362"/>
                    </a:ext>
                  </a:extLst>
                </a:gridCol>
                <a:gridCol w="5816600">
                  <a:extLst>
                    <a:ext uri="{9D8B030D-6E8A-4147-A177-3AD203B41FA5}">
                      <a16:colId xmlns:a16="http://schemas.microsoft.com/office/drawing/2014/main" val="1377838286"/>
                    </a:ext>
                  </a:extLst>
                </a:gridCol>
              </a:tblGrid>
              <a:tr h="645724">
                <a:tc>
                  <a:txBody>
                    <a:bodyPr/>
                    <a:lstStyle/>
                    <a:p>
                      <a:pPr algn="ctr"/>
                      <a:r>
                        <a:rPr lang="en-IN" sz="2800" dirty="0"/>
                        <a:t>[1] </a:t>
                      </a:r>
                    </a:p>
                  </a:txBody>
                  <a:tcPr/>
                </a:tc>
                <a:tc>
                  <a:txBody>
                    <a:bodyPr/>
                    <a:lstStyle/>
                    <a:p>
                      <a:pPr algn="ctr"/>
                      <a:r>
                        <a:rPr lang="en-IN" sz="2800" dirty="0"/>
                        <a:t>[2] </a:t>
                      </a:r>
                    </a:p>
                  </a:txBody>
                  <a:tcPr/>
                </a:tc>
                <a:tc>
                  <a:txBody>
                    <a:bodyPr/>
                    <a:lstStyle/>
                    <a:p>
                      <a:pPr algn="ctr"/>
                      <a:r>
                        <a:rPr lang="en-IN" sz="2800" dirty="0"/>
                        <a:t>[3] </a:t>
                      </a:r>
                    </a:p>
                  </a:txBody>
                  <a:tcPr/>
                </a:tc>
                <a:extLst>
                  <a:ext uri="{0D108BD9-81ED-4DB2-BD59-A6C34878D82A}">
                    <a16:rowId xmlns:a16="http://schemas.microsoft.com/office/drawing/2014/main" val="217194394"/>
                  </a:ext>
                </a:extLst>
              </a:tr>
              <a:tr h="6898076">
                <a:tc>
                  <a:txBody>
                    <a:bodyPr/>
                    <a:lstStyle/>
                    <a:p>
                      <a:pPr marL="457200" lvl="0" indent="-342900" algn="l" rtl="0">
                        <a:spcBef>
                          <a:spcPts val="0"/>
                        </a:spcBef>
                        <a:spcAft>
                          <a:spcPts val="0"/>
                        </a:spcAft>
                        <a:buClr>
                          <a:schemeClr val="dk1"/>
                        </a:buClr>
                        <a:buSzPts val="1800"/>
                        <a:buChar char="●"/>
                      </a:pPr>
                      <a:r>
                        <a:rPr lang="en-US" sz="1800" dirty="0">
                          <a:solidFill>
                            <a:schemeClr val="dk1"/>
                          </a:solidFill>
                        </a:rPr>
                        <a:t>Implementation involves preprocessing Marathi poems by removing stop words and categorizing words using a designated dataset.</a:t>
                      </a:r>
                    </a:p>
                    <a:p>
                      <a:pPr marL="457200" lvl="0" indent="-342900" algn="l" rtl="0">
                        <a:spcBef>
                          <a:spcPts val="0"/>
                        </a:spcBef>
                        <a:spcAft>
                          <a:spcPts val="0"/>
                        </a:spcAft>
                        <a:buClr>
                          <a:schemeClr val="dk1"/>
                        </a:buClr>
                        <a:buSzPts val="1800"/>
                        <a:buChar char="●"/>
                      </a:pPr>
                      <a:endParaRPr lang="en-US" sz="1800" dirty="0">
                        <a:solidFill>
                          <a:schemeClr val="dk1"/>
                        </a:solidFill>
                      </a:endParaRPr>
                    </a:p>
                    <a:p>
                      <a:pPr marL="457200" lvl="0" indent="-342900" algn="l" rtl="0">
                        <a:spcBef>
                          <a:spcPts val="0"/>
                        </a:spcBef>
                        <a:spcAft>
                          <a:spcPts val="0"/>
                        </a:spcAft>
                        <a:buClr>
                          <a:schemeClr val="dk1"/>
                        </a:buClr>
                        <a:buSzPts val="1800"/>
                        <a:buChar char="●"/>
                      </a:pPr>
                      <a:r>
                        <a:rPr lang="en-US" sz="1800" dirty="0">
                          <a:solidFill>
                            <a:schemeClr val="dk1"/>
                          </a:solidFill>
                        </a:rPr>
                        <a:t>Support Vector Machine (SVM) algorithm is utilized for classification, with </a:t>
                      </a:r>
                      <a:r>
                        <a:rPr lang="en-US" sz="1800" dirty="0" err="1">
                          <a:solidFill>
                            <a:schemeClr val="dk1"/>
                          </a:solidFill>
                        </a:rPr>
                        <a:t>tfidf</a:t>
                      </a:r>
                      <a:r>
                        <a:rPr lang="en-US" sz="1800" dirty="0">
                          <a:solidFill>
                            <a:schemeClr val="dk1"/>
                          </a:solidFill>
                        </a:rPr>
                        <a:t> computed for each sentiment category for accurate sentiment analysis.</a:t>
                      </a:r>
                    </a:p>
                    <a:p>
                      <a:pPr marL="457200" lvl="0" indent="-342900" algn="l" rtl="0">
                        <a:spcBef>
                          <a:spcPts val="0"/>
                        </a:spcBef>
                        <a:spcAft>
                          <a:spcPts val="0"/>
                        </a:spcAft>
                        <a:buClr>
                          <a:schemeClr val="dk1"/>
                        </a:buClr>
                        <a:buSzPts val="1800"/>
                        <a:buChar char="●"/>
                      </a:pPr>
                      <a:endParaRPr lang="en-US" sz="1800" dirty="0">
                        <a:solidFill>
                          <a:schemeClr val="dk1"/>
                        </a:solidFill>
                      </a:endParaRPr>
                    </a:p>
                    <a:p>
                      <a:pPr marL="457200" lvl="0" indent="-342900" algn="l" rtl="0">
                        <a:spcBef>
                          <a:spcPts val="0"/>
                        </a:spcBef>
                        <a:spcAft>
                          <a:spcPts val="0"/>
                        </a:spcAft>
                        <a:buClr>
                          <a:schemeClr val="dk1"/>
                        </a:buClr>
                        <a:buSzPts val="1800"/>
                        <a:buChar char="●"/>
                      </a:pPr>
                      <a:r>
                        <a:rPr lang="en-US" sz="1800" dirty="0">
                          <a:solidFill>
                            <a:schemeClr val="dk1"/>
                          </a:solidFill>
                        </a:rPr>
                        <a:t>System architecture facilitates seamless search functionalities, enabling exploration of poems based on poet names or sentiments.</a:t>
                      </a:r>
                    </a:p>
                    <a:p>
                      <a:pPr marL="457200" lvl="0" indent="-342900" algn="l" rtl="0">
                        <a:spcBef>
                          <a:spcPts val="0"/>
                        </a:spcBef>
                        <a:spcAft>
                          <a:spcPts val="0"/>
                        </a:spcAft>
                        <a:buClr>
                          <a:schemeClr val="dk1"/>
                        </a:buClr>
                        <a:buSzPts val="1800"/>
                        <a:buChar char="●"/>
                      </a:pPr>
                      <a:endParaRPr lang="en-US" sz="1800" dirty="0">
                        <a:solidFill>
                          <a:schemeClr val="dk1"/>
                        </a:solidFill>
                      </a:endParaRPr>
                    </a:p>
                    <a:p>
                      <a:pPr marL="457200" lvl="0" indent="-342900" algn="l" rtl="0">
                        <a:spcBef>
                          <a:spcPts val="0"/>
                        </a:spcBef>
                        <a:spcAft>
                          <a:spcPts val="0"/>
                        </a:spcAft>
                        <a:buClr>
                          <a:schemeClr val="dk1"/>
                        </a:buClr>
                        <a:buSzPts val="1800"/>
                        <a:buChar char="●"/>
                      </a:pPr>
                      <a:r>
                        <a:rPr lang="en-US" sz="1800" dirty="0">
                          <a:solidFill>
                            <a:schemeClr val="dk1"/>
                          </a:solidFill>
                        </a:rPr>
                        <a:t>Particularly beneficial for users with limited Marathi language proficiency, enhancing accessibility and usability.</a:t>
                      </a:r>
                    </a:p>
                    <a:p>
                      <a:endParaRPr lang="en-IN" dirty="0"/>
                    </a:p>
                  </a:txBody>
                  <a:tcPr/>
                </a:tc>
                <a:tc>
                  <a:txBody>
                    <a:bodyPr/>
                    <a:lstStyle/>
                    <a:p>
                      <a:pPr marL="285750" indent="-285750" eaLnBrk="1" fontAlgn="auto" latinLnBrk="0" hangingPunct="1">
                        <a:buFont typeface="Arial" panose="020B0604020202020204" pitchFamily="34" charset="0"/>
                        <a:buChar char="•"/>
                      </a:pPr>
                      <a:r>
                        <a:rPr lang="en-US" b="0" i="0" dirty="0">
                          <a:solidFill>
                            <a:schemeClr val="dk1"/>
                          </a:solidFill>
                          <a:effectLst/>
                          <a:latin typeface="+mn-lt"/>
                          <a:ea typeface="+mn-ea"/>
                          <a:cs typeface="+mn-cs"/>
                        </a:rPr>
                        <a:t>Utilized RapidMiner5, an open-source data mining package, to model and implement the classifiers: K-Nearest Neighbor (KNN), Naïve Bayesian (NB), and Support Vector Machine (SVM).</a:t>
                      </a:r>
                    </a:p>
                    <a:p>
                      <a:pPr marL="285750" indent="-285750" eaLnBrk="1" fontAlgn="auto" latinLnBrk="0" hangingPunct="1">
                        <a:buFont typeface="Arial" panose="020B0604020202020204" pitchFamily="34" charset="0"/>
                        <a:buChar char="•"/>
                      </a:pPr>
                      <a:endParaRPr lang="en-IN" dirty="0">
                        <a:effectLst/>
                      </a:endParaRPr>
                    </a:p>
                    <a:p>
                      <a:pPr marL="285750" indent="-285750" eaLnBrk="1" fontAlgn="auto" latinLnBrk="0" hangingPunct="1">
                        <a:buFont typeface="Arial" panose="020B0604020202020204" pitchFamily="34" charset="0"/>
                        <a:buChar char="•"/>
                      </a:pPr>
                      <a:r>
                        <a:rPr lang="en-US" b="0" i="0" dirty="0">
                          <a:solidFill>
                            <a:schemeClr val="dk1"/>
                          </a:solidFill>
                          <a:effectLst/>
                          <a:latin typeface="+mn-lt"/>
                          <a:ea typeface="+mn-ea"/>
                          <a:cs typeface="+mn-cs"/>
                        </a:rPr>
                        <a:t>Converted text to lowercase, tokenized poems into individual words, removed stop words, and applied stemming using WordNet to transform poems into term-document vectors representing the weight of terms.</a:t>
                      </a:r>
                    </a:p>
                    <a:p>
                      <a:pPr marL="0" indent="0" eaLnBrk="1" fontAlgn="auto" latinLnBrk="0" hangingPunct="1">
                        <a:buFont typeface="Arial" panose="020B0604020202020204" pitchFamily="34" charset="0"/>
                        <a:buNone/>
                      </a:pPr>
                      <a:endParaRPr lang="en-IN" dirty="0">
                        <a:effectLst/>
                      </a:endParaRPr>
                    </a:p>
                    <a:p>
                      <a:pPr marL="285750" indent="-285750" eaLnBrk="1" fontAlgn="auto" latinLnBrk="0" hangingPunct="1">
                        <a:buFont typeface="Arial" panose="020B0604020202020204" pitchFamily="34" charset="0"/>
                        <a:buChar char="•"/>
                      </a:pPr>
                      <a:r>
                        <a:rPr lang="en-US" b="0" i="0" dirty="0">
                          <a:solidFill>
                            <a:schemeClr val="dk1"/>
                          </a:solidFill>
                          <a:effectLst/>
                          <a:latin typeface="+mn-lt"/>
                          <a:ea typeface="+mn-ea"/>
                          <a:cs typeface="+mn-cs"/>
                        </a:rPr>
                        <a:t>Employed the Term Frequency-Inverse Document Frequency (</a:t>
                      </a:r>
                      <a:r>
                        <a:rPr lang="en-US" b="0" i="0" dirty="0" err="1">
                          <a:solidFill>
                            <a:schemeClr val="dk1"/>
                          </a:solidFill>
                          <a:effectLst/>
                          <a:latin typeface="+mn-lt"/>
                          <a:ea typeface="+mn-ea"/>
                          <a:cs typeface="+mn-cs"/>
                        </a:rPr>
                        <a:t>tf-idf</a:t>
                      </a:r>
                      <a:r>
                        <a:rPr lang="en-US" b="0" i="0" dirty="0">
                          <a:solidFill>
                            <a:schemeClr val="dk1"/>
                          </a:solidFill>
                          <a:effectLst/>
                          <a:latin typeface="+mn-lt"/>
                          <a:ea typeface="+mn-ea"/>
                          <a:cs typeface="+mn-cs"/>
                        </a:rPr>
                        <a:t>) weighting scheme to calculate the weight of each term in the documents.</a:t>
                      </a:r>
                    </a:p>
                    <a:p>
                      <a:pPr marL="285750" indent="-285750" eaLnBrk="1" fontAlgn="auto" latinLnBrk="0" hangingPunct="1">
                        <a:buFont typeface="Arial" panose="020B0604020202020204" pitchFamily="34" charset="0"/>
                        <a:buChar char="•"/>
                      </a:pPr>
                      <a:endParaRPr lang="en-IN" dirty="0">
                        <a:effectLst/>
                      </a:endParaRPr>
                    </a:p>
                    <a:p>
                      <a:pPr marL="285750" indent="-285750" eaLnBrk="1" fontAlgn="auto" latinLnBrk="0" hangingPunct="1">
                        <a:buFont typeface="Arial" panose="020B0604020202020204" pitchFamily="34" charset="0"/>
                        <a:buChar char="•"/>
                      </a:pPr>
                      <a:r>
                        <a:rPr lang="en-US" b="0" i="0" dirty="0">
                          <a:solidFill>
                            <a:schemeClr val="dk1"/>
                          </a:solidFill>
                          <a:effectLst/>
                          <a:latin typeface="+mn-lt"/>
                          <a:ea typeface="+mn-ea"/>
                          <a:cs typeface="+mn-cs"/>
                        </a:rPr>
                        <a:t>Applied the Gain Ratio (GR) method to rank and reduce features, selecting the top 20% of ranked features for further processing.</a:t>
                      </a:r>
                    </a:p>
                    <a:p>
                      <a:pPr marL="285750" indent="-285750" eaLnBrk="1" fontAlgn="auto" latinLnBrk="0" hangingPunct="1">
                        <a:buFont typeface="Arial" panose="020B0604020202020204" pitchFamily="34" charset="0"/>
                        <a:buChar char="•"/>
                      </a:pPr>
                      <a:endParaRPr lang="en-IN" dirty="0">
                        <a:effectLst/>
                      </a:endParaRPr>
                    </a:p>
                    <a:p>
                      <a:pPr marL="285750" indent="-285750" eaLnBrk="1" fontAlgn="auto" latinLnBrk="0" hangingPunct="1">
                        <a:buFont typeface="Arial" panose="020B0604020202020204" pitchFamily="34" charset="0"/>
                        <a:buChar char="•"/>
                      </a:pPr>
                      <a:r>
                        <a:rPr lang="en-US" b="0" i="0" dirty="0">
                          <a:solidFill>
                            <a:schemeClr val="dk1"/>
                          </a:solidFill>
                          <a:effectLst/>
                          <a:latin typeface="+mn-lt"/>
                          <a:ea typeface="+mn-ea"/>
                          <a:cs typeface="+mn-cs"/>
                        </a:rPr>
                        <a:t>Trained and evaluated the KNN, NB, and SVM classifiers on the preprocessed and feature-reduced dataset, measuring performance primarily through accuracy, with SVM achieving the highest accuracy of 93.25%.</a:t>
                      </a:r>
                      <a:endParaRPr lang="en-IN" dirty="0">
                        <a:effectLst/>
                      </a:endParaRPr>
                    </a:p>
                    <a:p>
                      <a:endParaRPr lang="en-IN" dirty="0"/>
                    </a:p>
                  </a:txBody>
                  <a:tcPr/>
                </a:tc>
                <a:tc>
                  <a:txBody>
                    <a:bodyPr/>
                    <a:lstStyle/>
                    <a:p>
                      <a:pPr marL="457200" lvl="0" indent="-342900" algn="l" rtl="0">
                        <a:spcBef>
                          <a:spcPts val="0"/>
                        </a:spcBef>
                        <a:spcAft>
                          <a:spcPts val="0"/>
                        </a:spcAft>
                        <a:buSzPts val="1800"/>
                        <a:buChar char="●"/>
                      </a:pPr>
                      <a:r>
                        <a:rPr lang="en-US" sz="1800" dirty="0"/>
                        <a:t>Achieved a 2.0% absolute WER reduction on </a:t>
                      </a:r>
                      <a:r>
                        <a:rPr lang="en-US" sz="1800" dirty="0" err="1"/>
                        <a:t>AEval</a:t>
                      </a:r>
                      <a:r>
                        <a:rPr lang="en-US" sz="1800" dirty="0"/>
                        <a:t> through fine-tuning the 24-block GPT-2 model.</a:t>
                      </a:r>
                    </a:p>
                    <a:p>
                      <a:pPr marL="457200" lvl="0" indent="-342900" algn="l" rtl="0">
                        <a:spcBef>
                          <a:spcPts val="0"/>
                        </a:spcBef>
                        <a:spcAft>
                          <a:spcPts val="0"/>
                        </a:spcAft>
                        <a:buSzPts val="1800"/>
                        <a:buChar char="●"/>
                      </a:pPr>
                      <a:endParaRPr lang="en-US" sz="1800" dirty="0"/>
                    </a:p>
                    <a:p>
                      <a:pPr marL="457200" lvl="0" indent="-342900" algn="l" rtl="0">
                        <a:spcBef>
                          <a:spcPts val="0"/>
                        </a:spcBef>
                        <a:spcAft>
                          <a:spcPts val="0"/>
                        </a:spcAft>
                        <a:buSzPts val="1800"/>
                        <a:buChar char="●"/>
                      </a:pPr>
                      <a:r>
                        <a:rPr lang="en-US" sz="1800" dirty="0"/>
                        <a:t>Utilized Covariance Matrix Adaptation Evolution Strategy (CMA-ES) to optimize LM score scaling factors, minimizing WER on development sets.</a:t>
                      </a:r>
                    </a:p>
                    <a:p>
                      <a:pPr marL="457200" lvl="0" indent="-342900" algn="l" rtl="0">
                        <a:spcBef>
                          <a:spcPts val="0"/>
                        </a:spcBef>
                        <a:spcAft>
                          <a:spcPts val="0"/>
                        </a:spcAft>
                        <a:buSzPts val="1800"/>
                        <a:buChar char="●"/>
                      </a:pPr>
                      <a:endParaRPr lang="en-US" sz="1800" dirty="0"/>
                    </a:p>
                    <a:p>
                      <a:pPr marL="457200" lvl="0" indent="-342900" algn="l" rtl="0">
                        <a:spcBef>
                          <a:spcPts val="0"/>
                        </a:spcBef>
                        <a:spcAft>
                          <a:spcPts val="0"/>
                        </a:spcAft>
                        <a:buSzPts val="1800"/>
                        <a:buChar char="●"/>
                      </a:pPr>
                      <a:r>
                        <a:rPr lang="en-US" sz="1800" dirty="0"/>
                        <a:t>Explored context lengths from 20 to 180 tokens for GPT fine-tuning, influencing LM performance.</a:t>
                      </a:r>
                    </a:p>
                    <a:p>
                      <a:pPr marL="457200" lvl="0" indent="-342900" algn="l" rtl="0">
                        <a:spcBef>
                          <a:spcPts val="0"/>
                        </a:spcBef>
                        <a:spcAft>
                          <a:spcPts val="0"/>
                        </a:spcAft>
                        <a:buSzPts val="1800"/>
                        <a:buChar char="●"/>
                      </a:pPr>
                      <a:endParaRPr lang="en-US" sz="1800" dirty="0"/>
                    </a:p>
                    <a:p>
                      <a:pPr marL="457200" lvl="0" indent="-342900" algn="l" rtl="0">
                        <a:spcBef>
                          <a:spcPts val="0"/>
                        </a:spcBef>
                        <a:spcAft>
                          <a:spcPts val="0"/>
                        </a:spcAft>
                        <a:buSzPts val="1800"/>
                        <a:buChar char="●"/>
                      </a:pPr>
                      <a:r>
                        <a:rPr lang="en-US" sz="1800" dirty="0"/>
                        <a:t>Combined GPT, GPT-2, and BERT models to further reduce WER on </a:t>
                      </a:r>
                      <a:r>
                        <a:rPr lang="en-US" sz="1800" dirty="0" err="1"/>
                        <a:t>ADev</a:t>
                      </a:r>
                      <a:r>
                        <a:rPr lang="en-US" sz="1800" dirty="0"/>
                        <a:t> and </a:t>
                      </a:r>
                      <a:r>
                        <a:rPr lang="en-US" sz="1800" dirty="0" err="1"/>
                        <a:t>AEval</a:t>
                      </a:r>
                      <a:r>
                        <a:rPr lang="en-US" sz="1800" dirty="0"/>
                        <a:t> sets.</a:t>
                      </a:r>
                    </a:p>
                    <a:p>
                      <a:pPr marL="457200" lvl="0" indent="-342900" algn="l" rtl="0">
                        <a:spcBef>
                          <a:spcPts val="0"/>
                        </a:spcBef>
                        <a:spcAft>
                          <a:spcPts val="0"/>
                        </a:spcAft>
                        <a:buSzPts val="1800"/>
                        <a:buChar char="●"/>
                      </a:pPr>
                      <a:endParaRPr lang="en-US" sz="1800" dirty="0"/>
                    </a:p>
                    <a:p>
                      <a:pPr marL="457200" lvl="0" indent="-342900" algn="l" rtl="0">
                        <a:spcBef>
                          <a:spcPts val="0"/>
                        </a:spcBef>
                        <a:spcAft>
                          <a:spcPts val="0"/>
                        </a:spcAft>
                        <a:buSzPts val="1800"/>
                        <a:buChar char="●"/>
                      </a:pPr>
                      <a:r>
                        <a:rPr lang="en-US" sz="1800" dirty="0"/>
                        <a:t>Improved LM performance by refining right context quality using reference transcriptions instead of 1-best hypotheses, suggesting potential future enhancements.</a:t>
                      </a:r>
                    </a:p>
                    <a:p>
                      <a:endParaRPr lang="en-IN" dirty="0"/>
                    </a:p>
                  </a:txBody>
                  <a:tcPr/>
                </a:tc>
                <a:extLst>
                  <a:ext uri="{0D108BD9-81ED-4DB2-BD59-A6C34878D82A}">
                    <a16:rowId xmlns:a16="http://schemas.microsoft.com/office/drawing/2014/main" val="2770683692"/>
                  </a:ext>
                </a:extLst>
              </a:tr>
            </a:tbl>
          </a:graphicData>
        </a:graphic>
      </p:graphicFrame>
    </p:spTree>
    <p:extLst>
      <p:ext uri="{BB962C8B-B14F-4D97-AF65-F5344CB8AC3E}">
        <p14:creationId xmlns:p14="http://schemas.microsoft.com/office/powerpoint/2010/main" val="16530842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1ADB-09BB-F15C-F22B-B8ECC7631E70}"/>
              </a:ext>
            </a:extLst>
          </p:cNvPr>
          <p:cNvSpPr>
            <a:spLocks noGrp="1"/>
          </p:cNvSpPr>
          <p:nvPr>
            <p:ph type="title"/>
          </p:nvPr>
        </p:nvSpPr>
        <p:spPr>
          <a:xfrm>
            <a:off x="838200" y="0"/>
            <a:ext cx="16992600" cy="969496"/>
          </a:xfrm>
        </p:spPr>
        <p:txBody>
          <a:bodyPr/>
          <a:lstStyle/>
          <a:p>
            <a:pPr algn="ctr"/>
            <a:r>
              <a:rPr lang="en-US" dirty="0"/>
              <a:t>Methodology</a:t>
            </a:r>
            <a:endParaRPr lang="en-IN" dirty="0"/>
          </a:p>
        </p:txBody>
      </p:sp>
      <p:sp>
        <p:nvSpPr>
          <p:cNvPr id="3" name="TextBox 2">
            <a:extLst>
              <a:ext uri="{FF2B5EF4-FFF2-40B4-BE49-F238E27FC236}">
                <a16:creationId xmlns:a16="http://schemas.microsoft.com/office/drawing/2014/main" id="{7F8F3FB7-02D0-F579-6E11-4C4825F2668D}"/>
              </a:ext>
            </a:extLst>
          </p:cNvPr>
          <p:cNvSpPr txBox="1"/>
          <p:nvPr/>
        </p:nvSpPr>
        <p:spPr>
          <a:xfrm>
            <a:off x="228600" y="1257300"/>
            <a:ext cx="17830800" cy="2862322"/>
          </a:xfrm>
          <a:prstGeom prst="rect">
            <a:avLst/>
          </a:prstGeom>
          <a:noFill/>
        </p:spPr>
        <p:txBody>
          <a:bodyPr wrap="square" rtlCol="0">
            <a:spAutoFit/>
          </a:bodyPr>
          <a:lstStyle/>
          <a:p>
            <a:r>
              <a:rPr lang="en-IN" sz="3600" b="1" dirty="0"/>
              <a:t>Architectural Diagram:</a:t>
            </a:r>
          </a:p>
          <a:p>
            <a:endParaRPr lang="en-IN" sz="3600" b="1" dirty="0"/>
          </a:p>
          <a:p>
            <a:endParaRPr lang="en-IN" sz="3600" b="1" dirty="0"/>
          </a:p>
          <a:p>
            <a:endParaRPr lang="en-IN" sz="3600" b="1" dirty="0"/>
          </a:p>
          <a:p>
            <a:endParaRPr lang="en-IN" sz="3600" b="1" dirty="0"/>
          </a:p>
        </p:txBody>
      </p:sp>
      <p:pic>
        <p:nvPicPr>
          <p:cNvPr id="5" name="Picture 4">
            <a:extLst>
              <a:ext uri="{FF2B5EF4-FFF2-40B4-BE49-F238E27FC236}">
                <a16:creationId xmlns:a16="http://schemas.microsoft.com/office/drawing/2014/main" id="{B917C8DE-3694-4F87-1B62-2A2C4AC80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300" y="2552700"/>
            <a:ext cx="11125200" cy="6019800"/>
          </a:xfrm>
          <a:prstGeom prst="rect">
            <a:avLst/>
          </a:prstGeom>
        </p:spPr>
      </p:pic>
      <p:sp>
        <p:nvSpPr>
          <p:cNvPr id="4" name="TextBox 3">
            <a:extLst>
              <a:ext uri="{FF2B5EF4-FFF2-40B4-BE49-F238E27FC236}">
                <a16:creationId xmlns:a16="http://schemas.microsoft.com/office/drawing/2014/main" id="{5FB87CCE-F81A-6474-AE3B-A5EB80B1A937}"/>
              </a:ext>
            </a:extLst>
          </p:cNvPr>
          <p:cNvSpPr txBox="1"/>
          <p:nvPr/>
        </p:nvSpPr>
        <p:spPr>
          <a:xfrm>
            <a:off x="381000" y="8840421"/>
            <a:ext cx="17449800" cy="523220"/>
          </a:xfrm>
          <a:prstGeom prst="rect">
            <a:avLst/>
          </a:prstGeom>
          <a:noFill/>
        </p:spPr>
        <p:txBody>
          <a:bodyPr wrap="square" rtlCol="0">
            <a:spAutoFit/>
          </a:bodyPr>
          <a:lstStyle/>
          <a:p>
            <a:pPr algn="ctr"/>
            <a:r>
              <a:rPr lang="en-IN" sz="2800" dirty="0"/>
              <a:t>Fig 1- Architectural Diagram of our Project</a:t>
            </a:r>
          </a:p>
        </p:txBody>
      </p:sp>
    </p:spTree>
    <p:extLst>
      <p:ext uri="{BB962C8B-B14F-4D97-AF65-F5344CB8AC3E}">
        <p14:creationId xmlns:p14="http://schemas.microsoft.com/office/powerpoint/2010/main" val="22765541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967881" y="9780107"/>
            <a:ext cx="1895474" cy="428124"/>
          </a:xfrm>
          <a:prstGeom prst="rect">
            <a:avLst/>
          </a:prstGeom>
        </p:spPr>
      </p:pic>
      <p:sp>
        <p:nvSpPr>
          <p:cNvPr id="11" name="TextBox 10">
            <a:extLst>
              <a:ext uri="{FF2B5EF4-FFF2-40B4-BE49-F238E27FC236}">
                <a16:creationId xmlns:a16="http://schemas.microsoft.com/office/drawing/2014/main" id="{67D72658-7155-E936-AAFB-4F423F5C5E6F}"/>
              </a:ext>
            </a:extLst>
          </p:cNvPr>
          <p:cNvSpPr txBox="1"/>
          <p:nvPr/>
        </p:nvSpPr>
        <p:spPr>
          <a:xfrm>
            <a:off x="457200" y="952500"/>
            <a:ext cx="17678400" cy="8217634"/>
          </a:xfrm>
          <a:prstGeom prst="rect">
            <a:avLst/>
          </a:prstGeom>
          <a:noFill/>
        </p:spPr>
        <p:txBody>
          <a:bodyPr wrap="square" rtlCol="0">
            <a:spAutoFit/>
          </a:bodyPr>
          <a:lstStyle/>
          <a:p>
            <a:r>
              <a:rPr lang="en-IN" sz="3600" b="1" dirty="0"/>
              <a:t>Data Pre-Processing:</a:t>
            </a:r>
          </a:p>
          <a:p>
            <a:endParaRPr lang="en-IN" sz="3600" b="1" dirty="0"/>
          </a:p>
          <a:p>
            <a:pPr marL="457200" indent="-457200" algn="l">
              <a:buFont typeface="Arial" panose="020B0604020202020204" pitchFamily="34" charset="0"/>
              <a:buChar char="•"/>
            </a:pPr>
            <a:r>
              <a:rPr lang="en-IN" sz="2800" b="1" dirty="0"/>
              <a:t>Dataset Source and Preparation:</a:t>
            </a:r>
          </a:p>
          <a:p>
            <a:pPr marL="457200" indent="-457200" algn="l">
              <a:buFont typeface="Arial" panose="020B0604020202020204" pitchFamily="34" charset="0"/>
              <a:buChar char="•"/>
            </a:pPr>
            <a:endParaRPr lang="en-IN" sz="2800" b="1" dirty="0"/>
          </a:p>
          <a:p>
            <a:pPr marL="914400" lvl="1" indent="-457200" algn="l">
              <a:buFont typeface="Arial" panose="020B0604020202020204" pitchFamily="34" charset="0"/>
              <a:buChar char="•"/>
            </a:pPr>
            <a:r>
              <a:rPr lang="en-IN" sz="2800" dirty="0"/>
              <a:t>Obtaining data from Kaggle</a:t>
            </a:r>
          </a:p>
          <a:p>
            <a:pPr marL="914400" lvl="1" indent="-457200" algn="l">
              <a:buFont typeface="Arial" panose="020B0604020202020204" pitchFamily="34" charset="0"/>
              <a:buChar char="•"/>
            </a:pPr>
            <a:r>
              <a:rPr lang="en-IN" sz="2800" dirty="0"/>
              <a:t>Cleaning and preprocessing to ensure data integrity</a:t>
            </a:r>
          </a:p>
          <a:p>
            <a:pPr lvl="1" algn="l"/>
            <a:endParaRPr lang="en-IN" sz="2800" dirty="0"/>
          </a:p>
          <a:p>
            <a:pPr marL="914400" lvl="1" indent="-457200" algn="l">
              <a:buFont typeface="Arial" panose="020B0604020202020204" pitchFamily="34" charset="0"/>
              <a:buChar char="•"/>
            </a:pPr>
            <a:endParaRPr lang="en-IN" sz="2800" dirty="0"/>
          </a:p>
          <a:p>
            <a:pPr marL="457200" indent="-457200" algn="l">
              <a:buFont typeface="Arial" panose="020B0604020202020204" pitchFamily="34" charset="0"/>
              <a:buChar char="•"/>
            </a:pPr>
            <a:r>
              <a:rPr lang="en-IN" sz="2800" b="1" dirty="0"/>
              <a:t>Tokenization and Sequence Padding:</a:t>
            </a:r>
          </a:p>
          <a:p>
            <a:pPr marL="457200" indent="-457200" algn="l">
              <a:buFont typeface="Arial" panose="020B0604020202020204" pitchFamily="34" charset="0"/>
              <a:buChar char="•"/>
            </a:pPr>
            <a:endParaRPr lang="en-IN" sz="2800" b="1" dirty="0"/>
          </a:p>
          <a:p>
            <a:pPr marL="914400" lvl="1" indent="-457200" algn="l">
              <a:buFont typeface="Arial" panose="020B0604020202020204" pitchFamily="34" charset="0"/>
              <a:buChar char="•"/>
            </a:pPr>
            <a:r>
              <a:rPr lang="en-IN" sz="2800" dirty="0"/>
              <a:t>Transforming poetry samples into tokens</a:t>
            </a:r>
          </a:p>
          <a:p>
            <a:pPr marL="914400" lvl="1" indent="-457200" algn="l">
              <a:buFont typeface="Arial" panose="020B0604020202020204" pitchFamily="34" charset="0"/>
              <a:buChar char="•"/>
            </a:pPr>
            <a:r>
              <a:rPr lang="en-IN" sz="2800" dirty="0"/>
              <a:t>Applying sequence padding for uniform input dimensions</a:t>
            </a:r>
          </a:p>
          <a:p>
            <a:pPr marL="914400" lvl="1" indent="-457200" algn="l">
              <a:buFont typeface="Arial" panose="020B0604020202020204" pitchFamily="34" charset="0"/>
              <a:buChar char="•"/>
            </a:pPr>
            <a:endParaRPr lang="en-IN" sz="2800" dirty="0"/>
          </a:p>
          <a:p>
            <a:pPr marL="914400" lvl="1" indent="-457200" algn="l">
              <a:buFont typeface="Arial" panose="020B0604020202020204" pitchFamily="34" charset="0"/>
              <a:buChar char="•"/>
            </a:pPr>
            <a:endParaRPr lang="en-IN" sz="2800" dirty="0"/>
          </a:p>
          <a:p>
            <a:pPr marL="457200" indent="-457200" algn="l">
              <a:buFont typeface="Arial" panose="020B0604020202020204" pitchFamily="34" charset="0"/>
              <a:buChar char="•"/>
            </a:pPr>
            <a:r>
              <a:rPr lang="en-IN" sz="2800" b="1" dirty="0"/>
              <a:t>Manual Review by Literature Professor:</a:t>
            </a:r>
          </a:p>
          <a:p>
            <a:pPr algn="l"/>
            <a:endParaRPr lang="en-IN" sz="2800" b="1" dirty="0"/>
          </a:p>
          <a:p>
            <a:pPr marL="914400" lvl="1" indent="-457200" algn="l">
              <a:buFont typeface="Arial" panose="020B0604020202020204" pitchFamily="34" charset="0"/>
              <a:buChar char="•"/>
            </a:pPr>
            <a:r>
              <a:rPr lang="en-IN" sz="2800" dirty="0"/>
              <a:t>Validating dataset accuracy and quality</a:t>
            </a:r>
          </a:p>
          <a:p>
            <a:endParaRPr lang="en-IN" sz="3600" b="1"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9E1881-986C-9E8E-6A8C-0A23B0BB7376}"/>
              </a:ext>
            </a:extLst>
          </p:cNvPr>
          <p:cNvSpPr>
            <a:spLocks noGrp="1"/>
          </p:cNvSpPr>
          <p:nvPr>
            <p:ph type="body" idx="1"/>
          </p:nvPr>
        </p:nvSpPr>
        <p:spPr>
          <a:xfrm>
            <a:off x="284092" y="800100"/>
            <a:ext cx="17719815" cy="8248412"/>
          </a:xfrm>
        </p:spPr>
        <p:txBody>
          <a:bodyPr/>
          <a:lstStyle/>
          <a:p>
            <a:r>
              <a:rPr lang="en-IN" sz="3600" b="1" dirty="0">
                <a:latin typeface="+mn-lt"/>
              </a:rPr>
              <a:t>Model Training:</a:t>
            </a:r>
          </a:p>
          <a:p>
            <a:endParaRPr lang="en-IN" sz="3600" b="1" dirty="0">
              <a:latin typeface="+mn-lt"/>
            </a:endParaRPr>
          </a:p>
          <a:p>
            <a:pPr marL="457200" indent="-457200" algn="l">
              <a:buFont typeface="Arial" panose="020B0604020202020204" pitchFamily="34" charset="0"/>
              <a:buChar char="•"/>
            </a:pPr>
            <a:r>
              <a:rPr lang="en-IN" sz="2800" b="1" dirty="0">
                <a:latin typeface="+mj-lt"/>
              </a:rPr>
              <a:t>Training Process:</a:t>
            </a:r>
          </a:p>
          <a:p>
            <a:pPr marL="457200" indent="-457200" algn="l">
              <a:buFont typeface="Arial" panose="020B0604020202020204" pitchFamily="34" charset="0"/>
              <a:buChar char="•"/>
            </a:pPr>
            <a:endParaRPr lang="en-IN" sz="2800" b="1" dirty="0">
              <a:latin typeface="+mj-lt"/>
            </a:endParaRPr>
          </a:p>
          <a:p>
            <a:pPr marL="914400" lvl="1" indent="-457200" algn="l">
              <a:buFont typeface="Arial" panose="020B0604020202020204" pitchFamily="34" charset="0"/>
              <a:buChar char="•"/>
            </a:pPr>
            <a:r>
              <a:rPr lang="en-IN" sz="2800" dirty="0"/>
              <a:t>Using pre-trained language models on diverse poetry forms</a:t>
            </a:r>
          </a:p>
          <a:p>
            <a:pPr marL="914400" lvl="1" indent="-457200" algn="l">
              <a:buFont typeface="Arial" panose="020B0604020202020204" pitchFamily="34" charset="0"/>
              <a:buChar char="•"/>
            </a:pPr>
            <a:r>
              <a:rPr lang="en-IN" sz="2800" dirty="0"/>
              <a:t>Extracting embedding vectors for each poem</a:t>
            </a:r>
          </a:p>
          <a:p>
            <a:pPr marL="914400" lvl="1" indent="-457200" algn="l">
              <a:buFont typeface="Arial" panose="020B0604020202020204" pitchFamily="34" charset="0"/>
              <a:buChar char="•"/>
            </a:pPr>
            <a:endParaRPr lang="en-IN" sz="2800" dirty="0"/>
          </a:p>
          <a:p>
            <a:pPr marL="914400" lvl="1" indent="-457200" algn="l">
              <a:buFont typeface="Arial" panose="020B0604020202020204" pitchFamily="34" charset="0"/>
              <a:buChar char="•"/>
            </a:pPr>
            <a:endParaRPr lang="en-IN" sz="2800" dirty="0"/>
          </a:p>
          <a:p>
            <a:pPr marL="457200" indent="-457200" algn="l">
              <a:buFont typeface="Arial" panose="020B0604020202020204" pitchFamily="34" charset="0"/>
              <a:buChar char="•"/>
            </a:pPr>
            <a:r>
              <a:rPr lang="en-IN" sz="2800" b="1" dirty="0">
                <a:latin typeface="+mj-lt"/>
              </a:rPr>
              <a:t>Data Splitting:</a:t>
            </a:r>
          </a:p>
          <a:p>
            <a:pPr marL="457200" indent="-457200" algn="l">
              <a:buFont typeface="Arial" panose="020B0604020202020204" pitchFamily="34" charset="0"/>
              <a:buChar char="•"/>
            </a:pPr>
            <a:endParaRPr lang="en-IN" sz="2800" b="1" dirty="0">
              <a:latin typeface="+mj-lt"/>
            </a:endParaRPr>
          </a:p>
          <a:p>
            <a:pPr marL="914400" lvl="1" indent="-457200" algn="l">
              <a:buFont typeface="Arial" panose="020B0604020202020204" pitchFamily="34" charset="0"/>
              <a:buChar char="•"/>
            </a:pPr>
            <a:r>
              <a:rPr lang="en-IN" sz="2800" dirty="0"/>
              <a:t>Dividing data into training and testing sets (80% training, 20% testing)</a:t>
            </a:r>
          </a:p>
          <a:p>
            <a:pPr marL="914400" lvl="1" indent="-457200" algn="l">
              <a:buFont typeface="Arial" panose="020B0604020202020204" pitchFamily="34" charset="0"/>
              <a:buChar char="•"/>
            </a:pPr>
            <a:endParaRPr lang="en-IN" sz="2800" dirty="0"/>
          </a:p>
          <a:p>
            <a:pPr marL="914400" lvl="1" indent="-457200" algn="l">
              <a:buFont typeface="Arial" panose="020B0604020202020204" pitchFamily="34" charset="0"/>
              <a:buChar char="•"/>
            </a:pPr>
            <a:endParaRPr lang="en-IN" sz="2800" dirty="0"/>
          </a:p>
          <a:p>
            <a:pPr marL="457200" indent="-457200" algn="l">
              <a:buFont typeface="Arial" panose="020B0604020202020204" pitchFamily="34" charset="0"/>
              <a:buChar char="•"/>
            </a:pPr>
            <a:r>
              <a:rPr lang="en-IN" sz="2800" b="1" dirty="0">
                <a:latin typeface="+mj-lt"/>
              </a:rPr>
              <a:t>Model Selection and Optimization:</a:t>
            </a:r>
          </a:p>
          <a:p>
            <a:pPr marL="457200" indent="-457200" algn="l">
              <a:buFont typeface="Arial" panose="020B0604020202020204" pitchFamily="34" charset="0"/>
              <a:buChar char="•"/>
            </a:pPr>
            <a:endParaRPr lang="en-IN" sz="2800" b="1" dirty="0">
              <a:latin typeface="+mj-lt"/>
            </a:endParaRPr>
          </a:p>
          <a:p>
            <a:pPr marL="914400" lvl="1" indent="-457200" algn="l">
              <a:buFont typeface="Arial" panose="020B0604020202020204" pitchFamily="34" charset="0"/>
              <a:buChar char="•"/>
            </a:pPr>
            <a:r>
              <a:rPr lang="en-IN" sz="2800" dirty="0"/>
              <a:t>Selecting classifiers (MLP, Naive Bayes, SVM) and optimizing hyperparameters</a:t>
            </a:r>
          </a:p>
          <a:p>
            <a:br>
              <a:rPr lang="en-IN" sz="3600" b="1" dirty="0">
                <a:latin typeface="+mn-lt"/>
              </a:rPr>
            </a:br>
            <a:endParaRPr lang="en-IN" sz="3600" b="1" dirty="0">
              <a:latin typeface="+mn-lt"/>
            </a:endParaRPr>
          </a:p>
        </p:txBody>
      </p:sp>
    </p:spTree>
    <p:extLst>
      <p:ext uri="{BB962C8B-B14F-4D97-AF65-F5344CB8AC3E}">
        <p14:creationId xmlns:p14="http://schemas.microsoft.com/office/powerpoint/2010/main" val="36054963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33B3D5-8523-9015-8DA7-F9EA426FE1DC}"/>
              </a:ext>
            </a:extLst>
          </p:cNvPr>
          <p:cNvSpPr>
            <a:spLocks noGrp="1"/>
          </p:cNvSpPr>
          <p:nvPr>
            <p:ph type="body" idx="1"/>
          </p:nvPr>
        </p:nvSpPr>
        <p:spPr>
          <a:xfrm>
            <a:off x="457200" y="723900"/>
            <a:ext cx="17719815" cy="8109912"/>
          </a:xfrm>
        </p:spPr>
        <p:txBody>
          <a:bodyPr/>
          <a:lstStyle/>
          <a:p>
            <a:pPr algn="l"/>
            <a:r>
              <a:rPr lang="en-IN" sz="3600" b="1" dirty="0">
                <a:latin typeface="+mj-lt"/>
              </a:rPr>
              <a:t>Hyperparameter Tuning:</a:t>
            </a:r>
          </a:p>
          <a:p>
            <a:pPr algn="l"/>
            <a:endParaRPr lang="en-IN" sz="3600" b="1" dirty="0">
              <a:latin typeface="+mj-lt"/>
            </a:endParaRPr>
          </a:p>
          <a:p>
            <a:pPr algn="l"/>
            <a:endParaRPr lang="en-IN" sz="3600" b="1" dirty="0">
              <a:latin typeface="+mj-lt"/>
            </a:endParaRPr>
          </a:p>
          <a:p>
            <a:pPr algn="l"/>
            <a:r>
              <a:rPr lang="en-US" b="1" dirty="0">
                <a:latin typeface="+mj-lt"/>
              </a:rPr>
              <a:t>Objective:</a:t>
            </a:r>
          </a:p>
          <a:p>
            <a:pPr algn="l"/>
            <a:endParaRPr lang="en-US" b="1" dirty="0">
              <a:latin typeface="+mj-lt"/>
            </a:endParaRPr>
          </a:p>
          <a:p>
            <a:pPr marL="457200" indent="-457200" algn="l">
              <a:buFont typeface="Arial" panose="020B0604020202020204" pitchFamily="34" charset="0"/>
              <a:buChar char="•"/>
            </a:pPr>
            <a:r>
              <a:rPr lang="en-US" sz="2800" dirty="0">
                <a:latin typeface="+mj-lt"/>
              </a:rPr>
              <a:t>To optimize model performance by finding the best set of hyperparameters.</a:t>
            </a:r>
          </a:p>
          <a:p>
            <a:pPr marL="457200" indent="-457200" algn="l">
              <a:buFont typeface="Arial" panose="020B0604020202020204" pitchFamily="34" charset="0"/>
              <a:buChar char="•"/>
            </a:pPr>
            <a:r>
              <a:rPr lang="en-US" sz="2800" dirty="0">
                <a:latin typeface="+mj-lt"/>
              </a:rPr>
              <a:t>To enhance the accuracy, precision, recall, and F1-score of our classification models.</a:t>
            </a:r>
          </a:p>
          <a:p>
            <a:pPr algn="l"/>
            <a:endParaRPr lang="en-IN" dirty="0"/>
          </a:p>
          <a:p>
            <a:pPr algn="l"/>
            <a:endParaRPr lang="en-IN" dirty="0"/>
          </a:p>
          <a:p>
            <a:pPr lvl="1" algn="l"/>
            <a:endParaRPr lang="en-US" dirty="0"/>
          </a:p>
          <a:p>
            <a:r>
              <a:rPr lang="en-IN" sz="3600" b="1" dirty="0">
                <a:latin typeface="+mj-lt"/>
              </a:rPr>
              <a:t>Randomized Search:</a:t>
            </a:r>
          </a:p>
          <a:p>
            <a:endParaRPr lang="en-IN" sz="3600" b="1" dirty="0">
              <a:latin typeface="+mj-lt"/>
            </a:endParaRPr>
          </a:p>
          <a:p>
            <a:pPr algn="l"/>
            <a:r>
              <a:rPr lang="en-US" b="1" dirty="0">
                <a:latin typeface="+mj-lt"/>
              </a:rPr>
              <a:t>Application:</a:t>
            </a:r>
          </a:p>
          <a:p>
            <a:pPr algn="l"/>
            <a:endParaRPr lang="en-US" b="1" dirty="0">
              <a:latin typeface="+mj-lt"/>
            </a:endParaRPr>
          </a:p>
          <a:p>
            <a:pPr marL="742950" lvl="1" indent="-285750" algn="l">
              <a:buFont typeface="Arial" panose="020B0604020202020204" pitchFamily="34" charset="0"/>
              <a:buChar char="•"/>
            </a:pPr>
            <a:r>
              <a:rPr lang="en-US" sz="2800" dirty="0"/>
              <a:t>Utilized for models with large hyperparameter spaces to speed up the tuning process.</a:t>
            </a:r>
          </a:p>
          <a:p>
            <a:pPr marL="742950" lvl="1" indent="-285750" algn="l">
              <a:buFont typeface="Arial" panose="020B0604020202020204" pitchFamily="34" charset="0"/>
              <a:buChar char="•"/>
            </a:pPr>
            <a:r>
              <a:rPr lang="en-US" sz="2800" dirty="0"/>
              <a:t>Ensured a balance between computational cost and finding near-optimal hyperparameters.</a:t>
            </a:r>
          </a:p>
          <a:p>
            <a:endParaRPr lang="en-IN" dirty="0"/>
          </a:p>
        </p:txBody>
      </p:sp>
    </p:spTree>
    <p:extLst>
      <p:ext uri="{BB962C8B-B14F-4D97-AF65-F5344CB8AC3E}">
        <p14:creationId xmlns:p14="http://schemas.microsoft.com/office/powerpoint/2010/main" val="33947592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728</TotalTime>
  <Words>2059</Words>
  <Application>Microsoft Office PowerPoint</Application>
  <PresentationFormat>Custom</PresentationFormat>
  <Paragraphs>331</Paragraphs>
  <Slides>23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Georgia</vt:lpstr>
      <vt:lpstr>Lato</vt:lpstr>
      <vt:lpstr>Söhne</vt:lpstr>
      <vt:lpstr>Times New Roman</vt:lpstr>
      <vt:lpstr>Trebuchet MS</vt:lpstr>
      <vt:lpstr>Verdana</vt:lpstr>
      <vt:lpstr>Office Theme</vt:lpstr>
      <vt:lpstr>Poetry Genre Identification- A Comparitive Analysis of Embedding Models and Classifiers</vt:lpstr>
      <vt:lpstr>Introduction</vt:lpstr>
      <vt:lpstr>Objective</vt:lpstr>
      <vt:lpstr>Literature Survey</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dc:title>
  <dc:creator>Sri Surya Manideep Thotapalli</dc:creator>
  <cp:keywords>DAF4RkLyo4Q,BAFzTTZG0Xo</cp:keywords>
  <cp:lastModifiedBy>surya thotapalli</cp:lastModifiedBy>
  <cp:revision>14</cp:revision>
  <dcterms:created xsi:type="dcterms:W3CDTF">2024-05-14T09:12:31Z</dcterms:created>
  <dcterms:modified xsi:type="dcterms:W3CDTF">2024-05-18T00:39:21Z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2024-01-02T00:00:00Z</vt:filetime>
  </property>
  <property fmtid="{D5CDD505-2E9C-101B-9397-08002B2CF9AE}" pid="3" name="Creator">
    <vt:lpwstr>Canva</vt:lpwstr>
  </property>
  <property fmtid="{D5CDD505-2E9C-101B-9397-08002B2CF9AE}" pid="4" name="LastSaved">
    <vt:filetime>2024-05-14T00:00:00Z</vt:filetime>
  </property>
</Properties>
</file>