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67" r:id="rId7"/>
    <p:sldId id="273" r:id="rId8"/>
    <p:sldId id="269" r:id="rId9"/>
    <p:sldId id="276" r:id="rId10"/>
    <p:sldId id="270" r:id="rId11"/>
    <p:sldId id="274" r:id="rId12"/>
    <p:sldId id="275" r:id="rId13"/>
    <p:sldId id="262" r:id="rId14"/>
    <p:sldId id="277" r:id="rId15"/>
    <p:sldId id="272" r:id="rId16"/>
    <p:sldId id="278" r:id="rId17"/>
    <p:sldId id="279" r:id="rId18"/>
    <p:sldId id="280" r:id="rId19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A16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37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19/01/2024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042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9054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6300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4836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4433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437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30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1590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996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1276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9717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519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EA2159-B7BC-4FED-9907-AAE50B9DE050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9FD5D5-9A64-4664-A44A-440422DCDD29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649D84-487E-4F38-9D98-AC74FB1EB444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9DCF266-651C-4DFF-8C76-44F4CC1AC009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D94B8B-134D-432E-AAAD-FA636062480A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187FBC-95DF-438F-B4C8-DFD9602AF3C5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471C309-0FC9-4C95-8202-03ACCC0AA2F6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89CDD9-55C8-4A33-981A-664CAA594539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74E113-6F80-44E7-AA18-89ACEFD9EBC9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B5A9A8-2488-46D0-825A-171AE153E79B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BC6C0A-4837-4855-B1F1-90EBA4CEB346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779D7-AC1E-48A4-9BA1-0767963D0D42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25860" y="820922"/>
            <a:ext cx="8735325" cy="95762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TESM E-</a:t>
            </a:r>
            <a:r>
              <a:rPr lang="fr-FR" dirty="0" err="1"/>
              <a:t>Sporter</a:t>
            </a:r>
            <a:r>
              <a:rPr lang="fr-FR" dirty="0"/>
              <a:t> Manager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938921" y="2420658"/>
            <a:ext cx="7546989" cy="132986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SAE S3 – Développement d’un logiciel de gestion de </a:t>
            </a:r>
            <a:r>
              <a:rPr lang="fr-FR" dirty="0" err="1"/>
              <a:t>tournoiS</a:t>
            </a:r>
            <a:r>
              <a:rPr lang="fr-FR" dirty="0"/>
              <a:t> e-Sport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6177DA-1F8F-509D-CFE5-262D9F073976}"/>
              </a:ext>
            </a:extLst>
          </p:cNvPr>
          <p:cNvSpPr txBox="1"/>
          <p:nvPr/>
        </p:nvSpPr>
        <p:spPr>
          <a:xfrm>
            <a:off x="0" y="4400549"/>
            <a:ext cx="4392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Armand Simon</a:t>
            </a:r>
          </a:p>
          <a:p>
            <a:r>
              <a:rPr lang="en-US" sz="2000" dirty="0"/>
              <a:t>     Brando </a:t>
            </a:r>
            <a:r>
              <a:rPr lang="en-US" sz="2000" dirty="0" err="1"/>
              <a:t>Titouan</a:t>
            </a:r>
            <a:endParaRPr lang="en-US" sz="2000" dirty="0"/>
          </a:p>
          <a:p>
            <a:r>
              <a:rPr lang="en-US" sz="2000" dirty="0"/>
              <a:t> Gikapa Christian</a:t>
            </a:r>
          </a:p>
          <a:p>
            <a:r>
              <a:rPr lang="en-US" sz="2000" dirty="0" err="1"/>
              <a:t>Gribanova</a:t>
            </a:r>
            <a:r>
              <a:rPr lang="en-US" sz="2000" dirty="0"/>
              <a:t> Sofia</a:t>
            </a:r>
          </a:p>
          <a:p>
            <a:r>
              <a:rPr lang="en-US" sz="2000" dirty="0"/>
              <a:t>Pelletier Alex</a:t>
            </a:r>
          </a:p>
        </p:txBody>
      </p:sp>
      <p:pic>
        <p:nvPicPr>
          <p:cNvPr id="11" name="Image 10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F8E7DE3E-865B-9AC2-CF9A-50601E2DBB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370" y="1"/>
            <a:ext cx="2586519" cy="164184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1F46DBA-22B8-730D-2F3A-15BAE9CC1D8D}"/>
              </a:ext>
            </a:extLst>
          </p:cNvPr>
          <p:cNvSpPr txBox="1"/>
          <p:nvPr/>
        </p:nvSpPr>
        <p:spPr>
          <a:xfrm>
            <a:off x="10091060" y="5917097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M. Pascal FERNANDEZ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Répartition du travail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B149D382-E472-D76B-262B-002D191E7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897816"/>
              </p:ext>
            </p:extLst>
          </p:nvPr>
        </p:nvGraphicFramePr>
        <p:xfrm>
          <a:off x="2782044" y="2132856"/>
          <a:ext cx="6444716" cy="330821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61436">
                  <a:extLst>
                    <a:ext uri="{9D8B030D-6E8A-4147-A177-3AD203B41FA5}">
                      <a16:colId xmlns:a16="http://schemas.microsoft.com/office/drawing/2014/main" val="3288719964"/>
                    </a:ext>
                  </a:extLst>
                </a:gridCol>
                <a:gridCol w="4483280">
                  <a:extLst>
                    <a:ext uri="{9D8B030D-6E8A-4147-A177-3AD203B41FA5}">
                      <a16:colId xmlns:a16="http://schemas.microsoft.com/office/drawing/2014/main" val="2068952694"/>
                    </a:ext>
                  </a:extLst>
                </a:gridCol>
              </a:tblGrid>
              <a:tr h="611301">
                <a:tc>
                  <a:txBody>
                    <a:bodyPr/>
                    <a:lstStyle/>
                    <a:p>
                      <a:r>
                        <a:rPr lang="en-US" sz="2800" dirty="0" err="1"/>
                        <a:t>Membres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Rôles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principaux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95797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r>
                        <a:rPr lang="en-US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Dao, </a:t>
                      </a:r>
                      <a:r>
                        <a:rPr lang="en-US" dirty="0" err="1"/>
                        <a:t>Modèle</a:t>
                      </a:r>
                      <a:r>
                        <a:rPr lang="en-US" dirty="0"/>
                        <a:t> et 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32874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r>
                        <a:rPr lang="en-US" dirty="0"/>
                        <a:t>Christian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Contrôleur</a:t>
                      </a:r>
                      <a:r>
                        <a:rPr lang="en-US" dirty="0"/>
                        <a:t>, Back-end et Front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198659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r>
                        <a:rPr lang="en-US" dirty="0"/>
                        <a:t>Sofia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Contrôleur</a:t>
                      </a:r>
                      <a:r>
                        <a:rPr lang="en-US" dirty="0"/>
                        <a:t>, Back-end et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34674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r>
                        <a:rPr lang="en-US" dirty="0"/>
                        <a:t>Simon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Back-end, </a:t>
                      </a:r>
                      <a:r>
                        <a:rPr lang="en-US" dirty="0" err="1"/>
                        <a:t>Algorithmes</a:t>
                      </a:r>
                      <a:r>
                        <a:rPr lang="en-US" dirty="0"/>
                        <a:t> et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80307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r>
                        <a:rPr lang="en-US" dirty="0" err="1"/>
                        <a:t>Titouan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et </a:t>
                      </a:r>
                      <a:r>
                        <a:rPr lang="en-US" dirty="0" err="1"/>
                        <a:t>Algorithmes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183240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7A155D-293E-0632-16CC-335F05D1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10</a:t>
            </a:fld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Retour d’expérience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44FC84-4D5F-C237-25BB-E05BD8ED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11</a:t>
            </a:fld>
            <a:endParaRPr lang="fr-FR"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9B3FF2-A10F-B891-0F26-C9659CCD6781}"/>
              </a:ext>
            </a:extLst>
          </p:cNvPr>
          <p:cNvSpPr txBox="1"/>
          <p:nvPr/>
        </p:nvSpPr>
        <p:spPr>
          <a:xfrm>
            <a:off x="1090536" y="2077682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Titouan</a:t>
            </a:r>
            <a:r>
              <a:rPr lang="en-US" sz="2800" dirty="0"/>
              <a:t> : “Je </a:t>
            </a:r>
            <a:r>
              <a:rPr lang="en-US" sz="2800" dirty="0" err="1"/>
              <a:t>sais</a:t>
            </a:r>
            <a:r>
              <a:rPr lang="en-US" sz="2800" dirty="0"/>
              <a:t> pas je suis sur le Front”</a:t>
            </a:r>
          </a:p>
        </p:txBody>
      </p:sp>
    </p:spTree>
    <p:extLst>
      <p:ext uri="{BB962C8B-B14F-4D97-AF65-F5344CB8AC3E}">
        <p14:creationId xmlns:p14="http://schemas.microsoft.com/office/powerpoint/2010/main" val="33133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Retour d’expérience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44FC84-4D5F-C237-25BB-E05BD8ED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12</a:t>
            </a:fld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6CCB92-71AD-5A28-47DF-FC12121A9D1E}"/>
              </a:ext>
            </a:extLst>
          </p:cNvPr>
          <p:cNvSpPr txBox="1"/>
          <p:nvPr/>
        </p:nvSpPr>
        <p:spPr>
          <a:xfrm>
            <a:off x="1090536" y="2819189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Christian : “Oh 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Titouan</a:t>
            </a:r>
            <a:r>
              <a:rPr lang="en-US" sz="2800" dirty="0"/>
              <a:t> !”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14D5C2-5AC6-8BCC-95D0-BF0B79A1325B}"/>
              </a:ext>
            </a:extLst>
          </p:cNvPr>
          <p:cNvSpPr txBox="1"/>
          <p:nvPr/>
        </p:nvSpPr>
        <p:spPr>
          <a:xfrm>
            <a:off x="1090536" y="2077682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Titouan</a:t>
            </a:r>
            <a:r>
              <a:rPr lang="en-US" sz="2800" dirty="0"/>
              <a:t> : “Je </a:t>
            </a:r>
            <a:r>
              <a:rPr lang="en-US" sz="2800" dirty="0" err="1"/>
              <a:t>sais</a:t>
            </a:r>
            <a:r>
              <a:rPr lang="en-US" sz="2800" dirty="0"/>
              <a:t> pas je suis sur le Front”</a:t>
            </a:r>
          </a:p>
        </p:txBody>
      </p:sp>
    </p:spTree>
    <p:extLst>
      <p:ext uri="{BB962C8B-B14F-4D97-AF65-F5344CB8AC3E}">
        <p14:creationId xmlns:p14="http://schemas.microsoft.com/office/powerpoint/2010/main" val="42552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Retour d’expérience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44FC84-4D5F-C237-25BB-E05BD8ED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13</a:t>
            </a:fld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37CFFB-FB7B-72CF-1200-530604028B94}"/>
              </a:ext>
            </a:extLst>
          </p:cNvPr>
          <p:cNvSpPr txBox="1"/>
          <p:nvPr/>
        </p:nvSpPr>
        <p:spPr>
          <a:xfrm>
            <a:off x="1090536" y="2077682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Titouan</a:t>
            </a:r>
            <a:r>
              <a:rPr lang="en-US" sz="2800" dirty="0"/>
              <a:t> : “Je </a:t>
            </a:r>
            <a:r>
              <a:rPr lang="en-US" sz="2800" dirty="0" err="1"/>
              <a:t>sais</a:t>
            </a:r>
            <a:r>
              <a:rPr lang="en-US" sz="2800" dirty="0"/>
              <a:t> pas je suis sur le Front”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6CCB92-71AD-5A28-47DF-FC12121A9D1E}"/>
              </a:ext>
            </a:extLst>
          </p:cNvPr>
          <p:cNvSpPr txBox="1"/>
          <p:nvPr/>
        </p:nvSpPr>
        <p:spPr>
          <a:xfrm>
            <a:off x="1090536" y="2819189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Christian : “Oh 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Titouan</a:t>
            </a:r>
            <a:r>
              <a:rPr lang="en-US" sz="2800" dirty="0"/>
              <a:t> !”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E13335A-1980-A2EC-0C14-7B2605BC511B}"/>
              </a:ext>
            </a:extLst>
          </p:cNvPr>
          <p:cNvSpPr txBox="1"/>
          <p:nvPr/>
        </p:nvSpPr>
        <p:spPr>
          <a:xfrm>
            <a:off x="1090536" y="352743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Simon : “</a:t>
            </a:r>
            <a:r>
              <a:rPr lang="en-US" sz="2800" dirty="0" err="1"/>
              <a:t>Flemme</a:t>
            </a:r>
            <a:r>
              <a:rPr lang="en-US" sz="2800" dirty="0"/>
              <a:t>” (le fait </a:t>
            </a:r>
            <a:r>
              <a:rPr lang="en-US" sz="2800" dirty="0" err="1"/>
              <a:t>quand-même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189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Retour d’expérience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44FC84-4D5F-C237-25BB-E05BD8ED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14</a:t>
            </a:fld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6CCB92-71AD-5A28-47DF-FC12121A9D1E}"/>
              </a:ext>
            </a:extLst>
          </p:cNvPr>
          <p:cNvSpPr txBox="1"/>
          <p:nvPr/>
        </p:nvSpPr>
        <p:spPr>
          <a:xfrm>
            <a:off x="1090536" y="2819189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Christian : “Oh 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Titouan</a:t>
            </a:r>
            <a:r>
              <a:rPr lang="en-US" sz="2800" dirty="0"/>
              <a:t> !”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75DD8B-ECF5-1310-107E-4177115B0D25}"/>
              </a:ext>
            </a:extLst>
          </p:cNvPr>
          <p:cNvSpPr txBox="1"/>
          <p:nvPr/>
        </p:nvSpPr>
        <p:spPr>
          <a:xfrm>
            <a:off x="1090536" y="4264474"/>
            <a:ext cx="7308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Sofia : “Je </a:t>
            </a:r>
            <a:r>
              <a:rPr lang="en-US" sz="2800" dirty="0" err="1"/>
              <a:t>crois</a:t>
            </a:r>
            <a:r>
              <a:rPr lang="en-US" sz="2800" dirty="0"/>
              <a:t> il y a un </a:t>
            </a:r>
            <a:r>
              <a:rPr lang="en-US" sz="2800" dirty="0" err="1"/>
              <a:t>problème</a:t>
            </a:r>
            <a:r>
              <a:rPr lang="en-US" sz="2800" dirty="0"/>
              <a:t> dans les Dao”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E13335A-1980-A2EC-0C14-7B2605BC511B}"/>
              </a:ext>
            </a:extLst>
          </p:cNvPr>
          <p:cNvSpPr txBox="1"/>
          <p:nvPr/>
        </p:nvSpPr>
        <p:spPr>
          <a:xfrm>
            <a:off x="1090536" y="352743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Simon : “</a:t>
            </a:r>
            <a:r>
              <a:rPr lang="en-US" sz="2800" dirty="0" err="1"/>
              <a:t>Flemme</a:t>
            </a:r>
            <a:r>
              <a:rPr lang="en-US" sz="2800" dirty="0"/>
              <a:t>” (le fait </a:t>
            </a:r>
            <a:r>
              <a:rPr lang="en-US" sz="2800" dirty="0" err="1"/>
              <a:t>quand-même</a:t>
            </a:r>
            <a:r>
              <a:rPr lang="en-US" sz="2800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CDB5093-3F59-4A20-0394-F226738AAE8D}"/>
              </a:ext>
            </a:extLst>
          </p:cNvPr>
          <p:cNvSpPr txBox="1"/>
          <p:nvPr/>
        </p:nvSpPr>
        <p:spPr>
          <a:xfrm>
            <a:off x="1090536" y="2077682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Titouan</a:t>
            </a:r>
            <a:r>
              <a:rPr lang="en-US" sz="2800" dirty="0"/>
              <a:t> : “Je </a:t>
            </a:r>
            <a:r>
              <a:rPr lang="en-US" sz="2800" dirty="0" err="1"/>
              <a:t>sais</a:t>
            </a:r>
            <a:r>
              <a:rPr lang="en-US" sz="2800" dirty="0"/>
              <a:t> pas je suis sur le Front”</a:t>
            </a:r>
          </a:p>
        </p:txBody>
      </p:sp>
    </p:spTree>
    <p:extLst>
      <p:ext uri="{BB962C8B-B14F-4D97-AF65-F5344CB8AC3E}">
        <p14:creationId xmlns:p14="http://schemas.microsoft.com/office/powerpoint/2010/main" val="401789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Retour d’expérience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44FC84-4D5F-C237-25BB-E05BD8ED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15</a:t>
            </a:fld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37CFFB-FB7B-72CF-1200-530604028B94}"/>
              </a:ext>
            </a:extLst>
          </p:cNvPr>
          <p:cNvSpPr txBox="1"/>
          <p:nvPr/>
        </p:nvSpPr>
        <p:spPr>
          <a:xfrm>
            <a:off x="1090536" y="2082145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Titouan</a:t>
            </a:r>
            <a:r>
              <a:rPr lang="en-US" sz="2800" dirty="0"/>
              <a:t> : “Je </a:t>
            </a:r>
            <a:r>
              <a:rPr lang="en-US" sz="2800" dirty="0" err="1"/>
              <a:t>sais</a:t>
            </a:r>
            <a:r>
              <a:rPr lang="en-US" sz="2800" dirty="0"/>
              <a:t> pas je suis sur le Front”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6CCB92-71AD-5A28-47DF-FC12121A9D1E}"/>
              </a:ext>
            </a:extLst>
          </p:cNvPr>
          <p:cNvSpPr txBox="1"/>
          <p:nvPr/>
        </p:nvSpPr>
        <p:spPr>
          <a:xfrm>
            <a:off x="1090536" y="2819189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Christian : “Oh 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Titouan</a:t>
            </a:r>
            <a:r>
              <a:rPr lang="en-US" sz="2800" dirty="0"/>
              <a:t> !”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81EBA1-C3D8-D88D-F025-48053C84CD43}"/>
              </a:ext>
            </a:extLst>
          </p:cNvPr>
          <p:cNvSpPr txBox="1"/>
          <p:nvPr/>
        </p:nvSpPr>
        <p:spPr>
          <a:xfrm>
            <a:off x="1083539" y="5001518"/>
            <a:ext cx="680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Alex : “Mais je </a:t>
            </a:r>
            <a:r>
              <a:rPr lang="en-US" sz="2800" dirty="0" err="1"/>
              <a:t>l’ai</a:t>
            </a:r>
            <a:r>
              <a:rPr lang="en-US" sz="2800" dirty="0"/>
              <a:t> push je </a:t>
            </a:r>
            <a:r>
              <a:rPr lang="en-US" sz="2800" dirty="0" err="1"/>
              <a:t>comprend</a:t>
            </a:r>
            <a:r>
              <a:rPr lang="en-US" sz="2800" dirty="0"/>
              <a:t> pas”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75DD8B-ECF5-1310-107E-4177115B0D25}"/>
              </a:ext>
            </a:extLst>
          </p:cNvPr>
          <p:cNvSpPr txBox="1"/>
          <p:nvPr/>
        </p:nvSpPr>
        <p:spPr>
          <a:xfrm>
            <a:off x="1090536" y="4264474"/>
            <a:ext cx="738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Sofia : “Je </a:t>
            </a:r>
            <a:r>
              <a:rPr lang="en-US" sz="2800" dirty="0" err="1"/>
              <a:t>crois</a:t>
            </a:r>
            <a:r>
              <a:rPr lang="en-US" sz="2800" dirty="0"/>
              <a:t> il y a un </a:t>
            </a:r>
            <a:r>
              <a:rPr lang="en-US" sz="2800" dirty="0" err="1"/>
              <a:t>problème</a:t>
            </a:r>
            <a:r>
              <a:rPr lang="en-US" sz="2800" dirty="0"/>
              <a:t> dans les Dao”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E13335A-1980-A2EC-0C14-7B2605BC511B}"/>
              </a:ext>
            </a:extLst>
          </p:cNvPr>
          <p:cNvSpPr txBox="1"/>
          <p:nvPr/>
        </p:nvSpPr>
        <p:spPr>
          <a:xfrm>
            <a:off x="1090536" y="352743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Simon : “</a:t>
            </a:r>
            <a:r>
              <a:rPr lang="en-US" sz="2800" dirty="0" err="1"/>
              <a:t>Flemme</a:t>
            </a:r>
            <a:r>
              <a:rPr lang="en-US" sz="2800" dirty="0"/>
              <a:t>” (le fait </a:t>
            </a:r>
            <a:r>
              <a:rPr lang="en-US" sz="2800" dirty="0" err="1"/>
              <a:t>quand-même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249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TESM E-</a:t>
            </a:r>
            <a:r>
              <a:rPr lang="fr-FR" sz="5400" dirty="0" err="1"/>
              <a:t>Sporter</a:t>
            </a:r>
            <a:r>
              <a:rPr lang="fr-FR" sz="5400" dirty="0"/>
              <a:t> Manager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218882" y="2122524"/>
            <a:ext cx="10360501" cy="3697568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Objectif du projet TESM</a:t>
            </a:r>
          </a:p>
          <a:p>
            <a:pPr rtl="0"/>
            <a:r>
              <a:rPr lang="fr-FR" dirty="0"/>
              <a:t>Déroulement du projet</a:t>
            </a:r>
          </a:p>
          <a:p>
            <a:pPr rtl="0"/>
            <a:r>
              <a:rPr lang="fr-FR" dirty="0"/>
              <a:t>Démonstration du logiciel de gestion de tournois</a:t>
            </a:r>
          </a:p>
          <a:p>
            <a:pPr rtl="0"/>
            <a:r>
              <a:rPr lang="fr-FR" dirty="0"/>
              <a:t>Présentation de chaque User Story</a:t>
            </a:r>
          </a:p>
          <a:p>
            <a:pPr rtl="0"/>
            <a:r>
              <a:rPr lang="fr-FR" dirty="0"/>
              <a:t>Répartition du travail</a:t>
            </a:r>
          </a:p>
          <a:p>
            <a:pPr rtl="0"/>
            <a:r>
              <a:rPr lang="fr-FR" dirty="0"/>
              <a:t>Bilan</a:t>
            </a:r>
          </a:p>
        </p:txBody>
      </p:sp>
      <p:pic>
        <p:nvPicPr>
          <p:cNvPr id="2" name="Image 1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DF3A5963-8739-AADE-CC0C-C19CDFA000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370" y="1"/>
            <a:ext cx="2586519" cy="164184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E05040-6EBE-D7F2-8C6E-6460BB3D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2</a:t>
            </a:fld>
            <a:endParaRPr lang="fr-FR"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8EDC17-2891-0190-C791-73FCBB2E8F10}"/>
              </a:ext>
            </a:extLst>
          </p:cNvPr>
          <p:cNvSpPr txBox="1"/>
          <p:nvPr/>
        </p:nvSpPr>
        <p:spPr>
          <a:xfrm>
            <a:off x="4798268" y="601569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Simon ARMAND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066049" y="404664"/>
            <a:ext cx="10360501" cy="949920"/>
          </a:xfrm>
        </p:spPr>
        <p:txBody>
          <a:bodyPr rtlCol="0">
            <a:normAutofit/>
          </a:bodyPr>
          <a:lstStyle/>
          <a:p>
            <a:pPr rtl="0"/>
            <a:r>
              <a:rPr lang="fr-FR" sz="5400" dirty="0"/>
              <a:t>Objectifs identifiés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376B3C-15A1-B5A8-8691-8162EBDE3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Identification</a:t>
            </a:r>
          </a:p>
          <a:p>
            <a:r>
              <a:rPr lang="en-US" dirty="0"/>
              <a:t>Gestion</a:t>
            </a:r>
          </a:p>
          <a:p>
            <a:pPr lvl="1"/>
            <a:r>
              <a:rPr lang="en-US" dirty="0" err="1"/>
              <a:t>Tournois</a:t>
            </a:r>
            <a:endParaRPr lang="en-US" dirty="0"/>
          </a:p>
          <a:p>
            <a:pPr lvl="1"/>
            <a:r>
              <a:rPr lang="en-US" dirty="0"/>
              <a:t>Equipes</a:t>
            </a:r>
          </a:p>
          <a:p>
            <a:pPr lvl="1"/>
            <a:r>
              <a:rPr lang="en-US" dirty="0" err="1"/>
              <a:t>Saisons</a:t>
            </a:r>
            <a:endParaRPr lang="en-US" dirty="0"/>
          </a:p>
          <a:p>
            <a:r>
              <a:rPr lang="en-US" dirty="0"/>
              <a:t>Consultation </a:t>
            </a:r>
            <a:r>
              <a:rPr lang="en-US" dirty="0" err="1"/>
              <a:t>classement</a:t>
            </a:r>
            <a:r>
              <a:rPr lang="en-US" dirty="0"/>
              <a:t> (+impression)</a:t>
            </a:r>
          </a:p>
          <a:p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988A79-C5A3-E52B-A372-3AAE286C4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00" y="404664"/>
            <a:ext cx="5022015" cy="380271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7C91DC-DD20-0A60-1E34-C47D22F3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3</a:t>
            </a:fld>
            <a:endParaRPr lang="fr-FR" sz="2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36CAB7-E06F-1A98-DF0B-09AC83B114DE}"/>
              </a:ext>
            </a:extLst>
          </p:cNvPr>
          <p:cNvSpPr txBox="1"/>
          <p:nvPr/>
        </p:nvSpPr>
        <p:spPr>
          <a:xfrm>
            <a:off x="4798268" y="601569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Alex PELLETIER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066049" y="404664"/>
            <a:ext cx="10360501" cy="949920"/>
          </a:xfrm>
        </p:spPr>
        <p:txBody>
          <a:bodyPr rtlCol="0">
            <a:normAutofit/>
          </a:bodyPr>
          <a:lstStyle/>
          <a:p>
            <a:pPr rtl="0"/>
            <a:r>
              <a:rPr lang="fr-FR" sz="5400" dirty="0"/>
              <a:t>Objectifs identifiés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376B3C-15A1-B5A8-8691-8162EBDE3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Identification</a:t>
            </a:r>
          </a:p>
          <a:p>
            <a:r>
              <a:rPr lang="en-US" dirty="0"/>
              <a:t>Gestion</a:t>
            </a:r>
          </a:p>
          <a:p>
            <a:pPr lvl="1"/>
            <a:r>
              <a:rPr lang="en-US" dirty="0" err="1"/>
              <a:t>Tournois</a:t>
            </a:r>
            <a:endParaRPr lang="en-US" dirty="0"/>
          </a:p>
          <a:p>
            <a:pPr lvl="1"/>
            <a:r>
              <a:rPr lang="en-US" dirty="0"/>
              <a:t>Equipes</a:t>
            </a:r>
          </a:p>
          <a:p>
            <a:pPr lvl="1"/>
            <a:r>
              <a:rPr lang="en-US" dirty="0" err="1"/>
              <a:t>Saisons</a:t>
            </a:r>
            <a:endParaRPr lang="en-US" dirty="0"/>
          </a:p>
          <a:p>
            <a:r>
              <a:rPr lang="en-US" dirty="0"/>
              <a:t>Consultation </a:t>
            </a:r>
            <a:r>
              <a:rPr lang="en-US" dirty="0" err="1"/>
              <a:t>classement</a:t>
            </a:r>
            <a:r>
              <a:rPr lang="en-US" dirty="0"/>
              <a:t> (+impression)</a:t>
            </a:r>
          </a:p>
          <a:p>
            <a:endParaRPr lang="en-US" dirty="0"/>
          </a:p>
          <a:p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tournoi</a:t>
            </a:r>
            <a:r>
              <a:rPr lang="en-US" dirty="0"/>
              <a:t> à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poules</a:t>
            </a:r>
            <a:endParaRPr lang="en-US" dirty="0"/>
          </a:p>
          <a:p>
            <a:r>
              <a:rPr lang="en-US" dirty="0"/>
              <a:t>Import de données au format xlsx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988A79-C5A3-E52B-A372-3AAE286C4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00" y="764704"/>
            <a:ext cx="5022015" cy="380271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7C91DC-DD20-0A60-1E34-C47D22F3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4</a:t>
            </a:fld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B50C98-CE22-7534-5174-83798AA6C24E}"/>
              </a:ext>
            </a:extLst>
          </p:cNvPr>
          <p:cNvSpPr txBox="1"/>
          <p:nvPr/>
        </p:nvSpPr>
        <p:spPr>
          <a:xfrm>
            <a:off x="4798268" y="601569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Alex PELLETIER</a:t>
            </a:r>
          </a:p>
        </p:txBody>
      </p:sp>
    </p:spTree>
    <p:extLst>
      <p:ext uri="{BB962C8B-B14F-4D97-AF65-F5344CB8AC3E}">
        <p14:creationId xmlns:p14="http://schemas.microsoft.com/office/powerpoint/2010/main" val="425633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Autofit/>
          </a:bodyPr>
          <a:lstStyle/>
          <a:p>
            <a:pPr rtl="0"/>
            <a:r>
              <a:rPr lang="fr-FR" sz="5400" dirty="0"/>
              <a:t>Déroulement du projet (Sprint 0)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01752B3-C2CB-84A4-F629-3A8D2454B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8970" y="1364722"/>
            <a:ext cx="5321466" cy="1152128"/>
          </a:xfrm>
        </p:spPr>
        <p:txBody>
          <a:bodyPr>
            <a:normAutofit/>
          </a:bodyPr>
          <a:lstStyle/>
          <a:p>
            <a:r>
              <a:rPr lang="en-US" dirty="0"/>
              <a:t>Début non agile (</a:t>
            </a:r>
            <a:r>
              <a:rPr lang="en-US" dirty="0" err="1"/>
              <a:t>problème</a:t>
            </a:r>
            <a:r>
              <a:rPr lang="en-US" dirty="0"/>
              <a:t> de </a:t>
            </a:r>
            <a:r>
              <a:rPr lang="en-US" dirty="0" err="1"/>
              <a:t>compréhension</a:t>
            </a:r>
            <a:r>
              <a:rPr lang="en-US" dirty="0"/>
              <a:t> de la </a:t>
            </a:r>
            <a:r>
              <a:rPr lang="en-US" dirty="0" err="1"/>
              <a:t>méthode</a:t>
            </a:r>
            <a:r>
              <a:rPr lang="en-US" dirty="0"/>
              <a:t>)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5ECFCA56-8158-64A6-E820-CBF4C9B0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5</a:t>
            </a:fld>
            <a:endParaRPr lang="fr-FR" sz="2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63DB250-2A25-912E-0596-2F5D3D5FCB58}"/>
              </a:ext>
            </a:extLst>
          </p:cNvPr>
          <p:cNvSpPr txBox="1"/>
          <p:nvPr/>
        </p:nvSpPr>
        <p:spPr>
          <a:xfrm>
            <a:off x="4798268" y="601569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Titouan</a:t>
            </a:r>
            <a:r>
              <a:rPr lang="en-US" sz="2800" dirty="0"/>
              <a:t> BRANDO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18F0CEA9-A468-5E3B-C30B-D4A53379B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3" y="2420888"/>
            <a:ext cx="9434378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Autofit/>
          </a:bodyPr>
          <a:lstStyle/>
          <a:p>
            <a:pPr rtl="0"/>
            <a:r>
              <a:rPr lang="fr-FR" sz="5400" dirty="0"/>
              <a:t>Déroulement du projet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9FBDC74-846A-6983-D713-D66875E60295}"/>
              </a:ext>
            </a:extLst>
          </p:cNvPr>
          <p:cNvSpPr/>
          <p:nvPr/>
        </p:nvSpPr>
        <p:spPr>
          <a:xfrm>
            <a:off x="1400754" y="1338452"/>
            <a:ext cx="2520280" cy="1302216"/>
          </a:xfrm>
          <a:prstGeom prst="ellipse">
            <a:avLst/>
          </a:prstGeom>
          <a:solidFill>
            <a:srgbClr val="050A1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5 Sprints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7D5B1BD-92E8-4B25-3422-63780745B6A4}"/>
              </a:ext>
            </a:extLst>
          </p:cNvPr>
          <p:cNvSpPr/>
          <p:nvPr/>
        </p:nvSpPr>
        <p:spPr>
          <a:xfrm>
            <a:off x="6970911" y="1197702"/>
            <a:ext cx="3817161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rtl="0">
              <a:buNone/>
            </a:pPr>
            <a:r>
              <a:rPr lang="fr-FR" sz="3200" dirty="0">
                <a:sym typeface="Wingdings" panose="05000000000000000000" pitchFamily="2" charset="2"/>
              </a:rPr>
              <a:t>Fonctionnalités Résultat</a:t>
            </a:r>
            <a:endParaRPr lang="fr-FR" sz="32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3668635-97F7-49E9-AD5E-F43617230E9E}"/>
              </a:ext>
            </a:extLst>
          </p:cNvPr>
          <p:cNvSpPr/>
          <p:nvPr/>
        </p:nvSpPr>
        <p:spPr>
          <a:xfrm>
            <a:off x="6954475" y="2598586"/>
            <a:ext cx="3906083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rtl="0">
              <a:buNone/>
            </a:pPr>
            <a:r>
              <a:rPr lang="fr-FR" sz="3200" dirty="0">
                <a:sym typeface="Wingdings" panose="05000000000000000000" pitchFamily="2" charset="2"/>
              </a:rPr>
              <a:t>Fonctionnalités Tournoi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0FA4FD9-65B3-16B0-EFC2-65F40C93065C}"/>
              </a:ext>
            </a:extLst>
          </p:cNvPr>
          <p:cNvSpPr/>
          <p:nvPr/>
        </p:nvSpPr>
        <p:spPr>
          <a:xfrm>
            <a:off x="6970911" y="3999470"/>
            <a:ext cx="387554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rtl="0">
              <a:buNone/>
            </a:pPr>
            <a:r>
              <a:rPr lang="fr-FR" sz="3200" dirty="0">
                <a:sym typeface="Wingdings" panose="05000000000000000000" pitchFamily="2" charset="2"/>
              </a:rPr>
              <a:t>Fonctionnalités Equipe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C54BB26-7FD8-C8CC-2CA3-5EDEDB9DF7D9}"/>
              </a:ext>
            </a:extLst>
          </p:cNvPr>
          <p:cNvSpPr/>
          <p:nvPr/>
        </p:nvSpPr>
        <p:spPr>
          <a:xfrm>
            <a:off x="3551948" y="4287502"/>
            <a:ext cx="223224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Dao</a:t>
            </a:r>
            <a:endParaRPr lang="en-US" sz="2800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320AAD5-D46B-1E71-14AE-549F9B869B71}"/>
              </a:ext>
            </a:extLst>
          </p:cNvPr>
          <p:cNvSpPr/>
          <p:nvPr/>
        </p:nvSpPr>
        <p:spPr>
          <a:xfrm>
            <a:off x="770684" y="4287502"/>
            <a:ext cx="252028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Classes métiers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968BF41-3894-9D0D-2FCF-7E7FB6141ECC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030824" y="2640668"/>
            <a:ext cx="239213" cy="16468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CA43F53-3FCC-0BD4-0679-D680C779B89F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2660894" y="2640668"/>
            <a:ext cx="2007178" cy="16468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749D38E-40C6-0FF2-C3F8-87329FBACFCF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551948" y="2449963"/>
            <a:ext cx="3418963" cy="21255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CB9AE3E-92F3-EE17-F479-953B002B4CE4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3921034" y="1989560"/>
            <a:ext cx="3033441" cy="1185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EE1B23D-B02F-A845-834A-C0D143FBCCEA}"/>
              </a:ext>
            </a:extLst>
          </p:cNvPr>
          <p:cNvCxnSpPr>
            <a:cxnSpLocks/>
            <a:stCxn id="8" idx="7"/>
            <a:endCxn id="9" idx="1"/>
          </p:cNvCxnSpPr>
          <p:nvPr/>
        </p:nvCxnSpPr>
        <p:spPr>
          <a:xfrm>
            <a:off x="3551948" y="1529157"/>
            <a:ext cx="3418963" cy="2446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5ECFCA56-8158-64A6-E820-CBF4C9B0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6</a:t>
            </a:fld>
            <a:endParaRPr lang="fr-FR"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5180A56-6F92-B8D6-8379-F9DA96A28DEA}"/>
              </a:ext>
            </a:extLst>
          </p:cNvPr>
          <p:cNvSpPr txBox="1"/>
          <p:nvPr/>
        </p:nvSpPr>
        <p:spPr>
          <a:xfrm>
            <a:off x="4798268" y="601569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Simon ARMAND</a:t>
            </a:r>
          </a:p>
        </p:txBody>
      </p:sp>
    </p:spTree>
    <p:extLst>
      <p:ext uri="{BB962C8B-B14F-4D97-AF65-F5344CB8AC3E}">
        <p14:creationId xmlns:p14="http://schemas.microsoft.com/office/powerpoint/2010/main" val="50720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7868" y="332656"/>
            <a:ext cx="7992887" cy="805904"/>
          </a:xfrm>
        </p:spPr>
        <p:txBody>
          <a:bodyPr rtlCol="0">
            <a:noAutofit/>
          </a:bodyPr>
          <a:lstStyle/>
          <a:p>
            <a:pPr rtl="0"/>
            <a:r>
              <a:rPr lang="fr-FR" sz="5400" dirty="0"/>
              <a:t>Démonstration vidéo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CB6660-036B-A601-9181-1F90E3AFC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1268760"/>
            <a:ext cx="8295728" cy="511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D8540C-DD8F-7035-56F0-7E32ADE1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7</a:t>
            </a:fld>
            <a:endParaRPr lang="fr-FR"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59E7EC-0DCE-DCAA-32BF-8AA77E290819}"/>
              </a:ext>
            </a:extLst>
          </p:cNvPr>
          <p:cNvSpPr txBox="1"/>
          <p:nvPr/>
        </p:nvSpPr>
        <p:spPr>
          <a:xfrm>
            <a:off x="4798268" y="601569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Christian GIKAPA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Résultat de chaque US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AF9B3D-986F-3D1A-AB4F-C6F5665C4394}"/>
              </a:ext>
            </a:extLst>
          </p:cNvPr>
          <p:cNvSpPr txBox="1"/>
          <p:nvPr/>
        </p:nvSpPr>
        <p:spPr>
          <a:xfrm>
            <a:off x="2302339" y="1844824"/>
            <a:ext cx="75841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Identification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Gestion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 err="1"/>
              <a:t>Tournois</a:t>
            </a:r>
            <a:endParaRPr lang="en-US" dirty="0"/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/>
              <a:t>Equipes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 err="1"/>
              <a:t>Saisons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Consultation </a:t>
            </a:r>
            <a:r>
              <a:rPr lang="en-US" dirty="0" err="1"/>
              <a:t>classement</a:t>
            </a:r>
            <a:r>
              <a:rPr lang="en-US" dirty="0"/>
              <a:t> (+impression)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DDD67C-066F-B763-E526-AA2B687D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8</a:t>
            </a:fld>
            <a:endParaRPr lang="fr-FR" sz="24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357EAE3-736F-3EA0-BB23-86EEEEA80A23}"/>
              </a:ext>
            </a:extLst>
          </p:cNvPr>
          <p:cNvSpPr txBox="1"/>
          <p:nvPr/>
        </p:nvSpPr>
        <p:spPr>
          <a:xfrm>
            <a:off x="4798268" y="601569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Sofia GRIBANOVA</a:t>
            </a:r>
          </a:p>
        </p:txBody>
      </p:sp>
    </p:spTree>
    <p:extLst>
      <p:ext uri="{BB962C8B-B14F-4D97-AF65-F5344CB8AC3E}">
        <p14:creationId xmlns:p14="http://schemas.microsoft.com/office/powerpoint/2010/main" val="357113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Résultat de chaque US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AF9B3D-986F-3D1A-AB4F-C6F5665C4394}"/>
              </a:ext>
            </a:extLst>
          </p:cNvPr>
          <p:cNvSpPr txBox="1"/>
          <p:nvPr/>
        </p:nvSpPr>
        <p:spPr>
          <a:xfrm>
            <a:off x="2302339" y="1844824"/>
            <a:ext cx="758414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Identification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Gestion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 err="1"/>
              <a:t>Tournois</a:t>
            </a:r>
            <a:endParaRPr lang="en-US" dirty="0"/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/>
              <a:t>Equipes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 err="1"/>
              <a:t>Saisons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Consultation </a:t>
            </a:r>
            <a:r>
              <a:rPr lang="en-US" dirty="0" err="1"/>
              <a:t>classement</a:t>
            </a:r>
            <a:r>
              <a:rPr lang="en-US" dirty="0"/>
              <a:t> (+impression)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Calibri" panose="020F0502020204030204" pitchFamily="34" charset="0"/>
              <a:buChar char="x"/>
            </a:pPr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tournois</a:t>
            </a:r>
            <a:r>
              <a:rPr lang="en-US" dirty="0"/>
              <a:t> à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poules</a:t>
            </a:r>
            <a:endParaRPr lang="en-US" dirty="0"/>
          </a:p>
          <a:p>
            <a:pPr marL="342900" indent="-342900">
              <a:buFont typeface="Calibri" panose="020F0502020204030204" pitchFamily="34" charset="0"/>
              <a:buChar char="x"/>
            </a:pPr>
            <a:r>
              <a:rPr lang="en-US" dirty="0"/>
              <a:t>Import de données au format xlsx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DDD67C-066F-B763-E526-AA2B687D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9</a:t>
            </a:fld>
            <a:endParaRPr lang="fr-FR" sz="24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0BA436-50AC-CFF1-BC1B-1592C960E02A}"/>
              </a:ext>
            </a:extLst>
          </p:cNvPr>
          <p:cNvSpPr txBox="1"/>
          <p:nvPr/>
        </p:nvSpPr>
        <p:spPr>
          <a:xfrm>
            <a:off x="4798268" y="601569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Sofia GRIBANOVA</a:t>
            </a:r>
          </a:p>
        </p:txBody>
      </p:sp>
    </p:spTree>
    <p:extLst>
      <p:ext uri="{BB962C8B-B14F-4D97-AF65-F5344CB8AC3E}">
        <p14:creationId xmlns:p14="http://schemas.microsoft.com/office/powerpoint/2010/main" val="124043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à trois lignes (grand écran)</Template>
  <TotalTime>305</TotalTime>
  <Words>413</Words>
  <Application>Microsoft Office PowerPoint</Application>
  <PresentationFormat>Personnalisé</PresentationFormat>
  <Paragraphs>130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Technologie 16:9</vt:lpstr>
      <vt:lpstr>TESM E-Sporter Manager</vt:lpstr>
      <vt:lpstr>TESM E-Sporter Manager</vt:lpstr>
      <vt:lpstr>Objectifs identifiés</vt:lpstr>
      <vt:lpstr>Objectifs identifiés</vt:lpstr>
      <vt:lpstr>Déroulement du projet (Sprint 0)</vt:lpstr>
      <vt:lpstr>Déroulement du projet</vt:lpstr>
      <vt:lpstr>Démonstration vidéo</vt:lpstr>
      <vt:lpstr>Résultat de chaque US</vt:lpstr>
      <vt:lpstr>Résultat de chaque US</vt:lpstr>
      <vt:lpstr>Répartition du travail</vt:lpstr>
      <vt:lpstr>Retour d’expérience</vt:lpstr>
      <vt:lpstr>Retour d’expérience</vt:lpstr>
      <vt:lpstr>Retour d’expérience</vt:lpstr>
      <vt:lpstr>Retour d’expérience</vt:lpstr>
      <vt:lpstr>Retour d’expérience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TESM E-Sporter Manager</dc:title>
  <dc:creator>Simon Armand</dc:creator>
  <cp:lastModifiedBy>Simon Armand</cp:lastModifiedBy>
  <cp:revision>8</cp:revision>
  <dcterms:created xsi:type="dcterms:W3CDTF">2024-01-12T14:12:50Z</dcterms:created>
  <dcterms:modified xsi:type="dcterms:W3CDTF">2024-01-19T15:56:51Z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