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Lustria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MI8xJlnddt3gpFZ/NFfOMLOBf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ustri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449d0000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2449d0000f_1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449d0000f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2449d0000f_1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449d0000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2449d0000f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449d0000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2449d0000f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449d0000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2449d0000f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449d0000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2449d0000f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449d0000f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2449d0000f_1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2449d0000f_1_124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22449d0000f_1_124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g22449d0000f_1_124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22449d0000f_1_1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449d0000f_1_16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2449d0000f_1_163"/>
          <p:cNvSpPr txBox="1"/>
          <p:nvPr>
            <p:ph hasCustomPrompt="1" type="title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Google Shape;51;g22449d0000f_1_163"/>
          <p:cNvSpPr txBox="1"/>
          <p:nvPr>
            <p:ph idx="1" type="body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22449d0000f_1_1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449d0000f_1_1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449d0000f_1_170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g22449d0000f_1_170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58" name="Google Shape;58;g22449d0000f_1_170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22449d0000f_1_170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2449d0000f_1_170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g22449d0000f_1_129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22449d0000f_1_129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22449d0000f_1_1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49d0000f_1_13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22449d0000f_1_1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22449d0000f_1_13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g22449d0000f_1_1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449d0000f_1_1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22449d0000f_1_13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22449d0000f_1_13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22449d0000f_1_1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2449d0000f_1_1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g22449d0000f_1_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2449d0000f_1_14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22449d0000f_1_14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22449d0000f_1_1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2449d0000f_1_150"/>
          <p:cNvSpPr txBox="1"/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7" name="Google Shape;37;g22449d0000f_1_1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49d0000f_1_153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22449d0000f_1_153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22449d0000f_1_153"/>
          <p:cNvSpPr txBox="1"/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22449d0000f_1_153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22449d0000f_1_15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22449d0000f_1_1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449d0000f_1_160"/>
          <p:cNvSpPr txBox="1"/>
          <p:nvPr>
            <p:ph idx="1" type="body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7" name="Google Shape;47;g22449d0000f_1_1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449d0000f_1_1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g22449d0000f_1_1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22449d0000f_1_1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1370693" y="4477814"/>
            <a:ext cx="9440034" cy="10170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stria"/>
              <a:buNone/>
            </a:pPr>
            <a:r>
              <a:rPr lang="pt-BR" sz="4800"/>
              <a:t>Relatório Financeiro Mensal</a:t>
            </a:r>
            <a:endParaRPr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1370693" y="5494872"/>
            <a:ext cx="9440034" cy="6524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solidFill>
                  <a:srgbClr val="00B02C"/>
                </a:solidFill>
              </a:rPr>
              <a:t>Mês de Agosto</a:t>
            </a:r>
            <a:endParaRPr sz="3000"/>
          </a:p>
        </p:txBody>
      </p:sp>
      <p:pic>
        <p:nvPicPr>
          <p:cNvPr descr="Logotipo&#10;&#10;Descrição gerada automaticamente"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8406" y="1064806"/>
            <a:ext cx="8432752" cy="278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2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22449d0000f_1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5" y="5909400"/>
            <a:ext cx="2444074" cy="8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2449d0000f_1_197"/>
          <p:cNvSpPr txBox="1"/>
          <p:nvPr/>
        </p:nvSpPr>
        <p:spPr>
          <a:xfrm>
            <a:off x="466450" y="638550"/>
            <a:ext cx="5479500" cy="556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1- </a:t>
            </a:r>
            <a:r>
              <a:rPr lang="pt-BR" sz="35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Informações </a:t>
            </a:r>
            <a:endParaRPr sz="35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2- </a:t>
            </a:r>
            <a:r>
              <a:rPr lang="pt-BR" sz="35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Mostrar o BI</a:t>
            </a:r>
            <a:endParaRPr sz="35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3- </a:t>
            </a:r>
            <a:r>
              <a:rPr lang="pt-BR" sz="35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Unificação do processo de Upload</a:t>
            </a:r>
            <a:endParaRPr sz="35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4- </a:t>
            </a:r>
            <a:r>
              <a:rPr lang="pt-BR" sz="35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Pátios que não emitem nota Fiscal</a:t>
            </a:r>
            <a:endParaRPr sz="35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5- </a:t>
            </a:r>
            <a:r>
              <a:rPr lang="pt-BR" sz="35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Valores de Pátios</a:t>
            </a:r>
            <a:endParaRPr sz="35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g22449d0000f_1_19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000"/>
              <a:t>SUMÁRIO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449d0000f_1_205"/>
          <p:cNvSpPr txBox="1"/>
          <p:nvPr>
            <p:ph type="title"/>
          </p:nvPr>
        </p:nvSpPr>
        <p:spPr>
          <a:xfrm>
            <a:off x="0" y="0"/>
            <a:ext cx="12192000" cy="970500"/>
          </a:xfrm>
          <a:prstGeom prst="rect">
            <a:avLst/>
          </a:prstGeom>
          <a:solidFill>
            <a:srgbClr val="00B02C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INFORMAÇÕES</a:t>
            </a:r>
            <a:endParaRPr b="1" sz="4300">
              <a:solidFill>
                <a:srgbClr val="FFFFFF"/>
              </a:solidFill>
            </a:endParaRPr>
          </a:p>
        </p:txBody>
      </p:sp>
      <p:sp>
        <p:nvSpPr>
          <p:cNvPr id="80" name="Google Shape;80;g22449d0000f_1_205"/>
          <p:cNvSpPr txBox="1"/>
          <p:nvPr/>
        </p:nvSpPr>
        <p:spPr>
          <a:xfrm>
            <a:off x="1440925" y="1450050"/>
            <a:ext cx="8390100" cy="3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❖"/>
            </a:pP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Crédito Semanal da Érica de:</a:t>
            </a:r>
            <a:r>
              <a:rPr b="1"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R$ 50.000</a:t>
            </a:r>
            <a:endParaRPr b="1"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❖"/>
            </a:pP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Bloqueio Judicial(BACEN) de :</a:t>
            </a:r>
            <a:r>
              <a:rPr b="1"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R$ 15.751-</a:t>
            </a:r>
            <a:r>
              <a:rPr b="1" i="1"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i="1"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09/08/24</a:t>
            </a:r>
            <a:endParaRPr i="1"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❖"/>
            </a:pP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Vários casos de estorno</a:t>
            </a:r>
            <a:endParaRPr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93700" lvl="2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■"/>
            </a:pP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R$ 6.007,20 : Pagamento feito por erro do pátio</a:t>
            </a:r>
            <a:endParaRPr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❖"/>
            </a:pP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Casos de rendimento CDI em crédito</a:t>
            </a:r>
            <a:endParaRPr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❖"/>
            </a:pP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Saldo positivo: R$ 256,41mil - 253,72mil= </a:t>
            </a:r>
            <a:r>
              <a:rPr b="1"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2.690 </a:t>
            </a:r>
            <a:endParaRPr b="1"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81" name="Google Shape;81;g22449d0000f_1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5" y="5909400"/>
            <a:ext cx="2444074" cy="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0" y="0"/>
            <a:ext cx="12192000" cy="970500"/>
          </a:xfrm>
          <a:prstGeom prst="rect">
            <a:avLst/>
          </a:prstGeom>
          <a:solidFill>
            <a:srgbClr val="00B02C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UNIFICAÇÃO DO PROCESSO DE UPLOAD</a:t>
            </a:r>
            <a:endParaRPr b="1" sz="4300">
              <a:solidFill>
                <a:srgbClr val="FFFFFF"/>
              </a:solidFill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1550325" y="1404450"/>
            <a:ext cx="8517900" cy="4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stria"/>
              <a:buChar char="❖"/>
            </a:pPr>
            <a:r>
              <a:rPr lang="pt-BR" sz="27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Com o Conta Simples é possível fazer a integração tanto com o monitor quanto com a Omie.</a:t>
            </a:r>
            <a:endParaRPr sz="27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stria"/>
              <a:buChar char="❖"/>
            </a:pPr>
            <a:r>
              <a:rPr lang="pt-BR" sz="27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 Banco do Brasil tem um robusto sistema de criptografia.</a:t>
            </a:r>
            <a:endParaRPr sz="27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stria"/>
              <a:buChar char="❖"/>
            </a:pPr>
            <a:r>
              <a:rPr lang="pt-BR" sz="27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Estudar a integração do Monitor para a Omie para fazer a conciliação.</a:t>
            </a:r>
            <a:endParaRPr sz="27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88" name="Google Shape;8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5" y="5909400"/>
            <a:ext cx="2444074" cy="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449d0000f_1_21"/>
          <p:cNvSpPr txBox="1"/>
          <p:nvPr>
            <p:ph type="title"/>
          </p:nvPr>
        </p:nvSpPr>
        <p:spPr>
          <a:xfrm>
            <a:off x="0" y="0"/>
            <a:ext cx="12192000" cy="970500"/>
          </a:xfrm>
          <a:prstGeom prst="rect">
            <a:avLst/>
          </a:prstGeom>
          <a:solidFill>
            <a:srgbClr val="00B02C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PÁTIOS QUE NÃO EMITEM NOTA FISCAL</a:t>
            </a:r>
            <a:endParaRPr b="1" sz="4300">
              <a:solidFill>
                <a:srgbClr val="FFFFFF"/>
              </a:solidFill>
            </a:endParaRPr>
          </a:p>
        </p:txBody>
      </p:sp>
      <p:sp>
        <p:nvSpPr>
          <p:cNvPr id="94" name="Google Shape;94;g22449d0000f_1_21"/>
          <p:cNvSpPr txBox="1"/>
          <p:nvPr/>
        </p:nvSpPr>
        <p:spPr>
          <a:xfrm>
            <a:off x="1508850" y="1787450"/>
            <a:ext cx="9174300" cy="3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stria"/>
              <a:buChar char="❖"/>
            </a:pPr>
            <a:r>
              <a:rPr lang="pt-BR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Pátio BRL  - SEMUTRAN BELÉM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stria"/>
              <a:buChar char="❖"/>
            </a:pPr>
            <a:r>
              <a:rPr lang="pt-BR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Pátio RP Mobi - Ribeirão Preto 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stria"/>
              <a:buChar char="❖"/>
            </a:pPr>
            <a:r>
              <a:rPr b="1" lang="pt-BR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** </a:t>
            </a:r>
            <a:r>
              <a:rPr lang="pt-BR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Pátio CAS GUINCHOS - Jacareí/SP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937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■"/>
            </a:pP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Ao ligar comentaram que pode ter a emissão da Nota Fiscal, porém não há certeza.</a:t>
            </a:r>
            <a:endParaRPr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95" name="Google Shape;95;g22449d0000f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5" y="5909400"/>
            <a:ext cx="2444074" cy="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449d0000f_1_40"/>
          <p:cNvSpPr txBox="1"/>
          <p:nvPr>
            <p:ph type="title"/>
          </p:nvPr>
        </p:nvSpPr>
        <p:spPr>
          <a:xfrm>
            <a:off x="0" y="0"/>
            <a:ext cx="12192000" cy="970500"/>
          </a:xfrm>
          <a:prstGeom prst="rect">
            <a:avLst/>
          </a:prstGeom>
          <a:solidFill>
            <a:srgbClr val="00B02C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VALORES DE PÁTIOS</a:t>
            </a:r>
            <a:endParaRPr b="1" sz="4300">
              <a:solidFill>
                <a:srgbClr val="FFFFFF"/>
              </a:solidFill>
            </a:endParaRPr>
          </a:p>
        </p:txBody>
      </p:sp>
      <p:sp>
        <p:nvSpPr>
          <p:cNvPr id="101" name="Google Shape;101;g22449d0000f_1_40"/>
          <p:cNvSpPr txBox="1"/>
          <p:nvPr/>
        </p:nvSpPr>
        <p:spPr>
          <a:xfrm>
            <a:off x="1381175" y="1760125"/>
            <a:ext cx="8395200" cy="3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ustria"/>
              <a:buChar char="❖"/>
            </a:pPr>
            <a:r>
              <a:rPr lang="pt-BR" sz="29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Está em implementação os valores separados de remoção e estadia.</a:t>
            </a:r>
            <a:endParaRPr sz="29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stria"/>
              <a:buChar char="➢"/>
            </a:pP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Foi comentado com a equipe de Desenvolvimento</a:t>
            </a:r>
            <a:endParaRPr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873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ustria"/>
              <a:buChar char="●"/>
            </a:pPr>
            <a:r>
              <a:rPr lang="pt-BR" sz="25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Nos Cards deverá ser colocado o valor de estadia e a quantidade real apreendida.</a:t>
            </a:r>
            <a:endParaRPr sz="25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02" name="Google Shape;102;g22449d0000f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5" y="5909400"/>
            <a:ext cx="2444074" cy="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449d0000f_1_48"/>
          <p:cNvSpPr txBox="1"/>
          <p:nvPr>
            <p:ph type="title"/>
          </p:nvPr>
        </p:nvSpPr>
        <p:spPr>
          <a:xfrm>
            <a:off x="0" y="0"/>
            <a:ext cx="12192000" cy="970500"/>
          </a:xfrm>
          <a:prstGeom prst="rect">
            <a:avLst/>
          </a:prstGeom>
          <a:solidFill>
            <a:srgbClr val="00B02C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VALORES DE PÁTIOS</a:t>
            </a:r>
            <a:endParaRPr b="1" sz="4300">
              <a:solidFill>
                <a:srgbClr val="FFFFFF"/>
              </a:solidFill>
            </a:endParaRPr>
          </a:p>
        </p:txBody>
      </p:sp>
      <p:sp>
        <p:nvSpPr>
          <p:cNvPr id="108" name="Google Shape;108;g22449d0000f_1_48"/>
          <p:cNvSpPr txBox="1"/>
          <p:nvPr/>
        </p:nvSpPr>
        <p:spPr>
          <a:xfrm>
            <a:off x="1404425" y="1337775"/>
            <a:ext cx="8645400" cy="3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❖"/>
            </a:pPr>
            <a:r>
              <a:rPr lang="pt-BR" sz="2600">
                <a:solidFill>
                  <a:schemeClr val="dk1"/>
                </a:solidFill>
                <a:highlight>
                  <a:schemeClr val="lt1"/>
                </a:highlight>
                <a:latin typeface="Lustria"/>
                <a:ea typeface="Lustria"/>
                <a:cs typeface="Lustria"/>
                <a:sym typeface="Lustria"/>
              </a:rPr>
              <a:t>Foram extraídas 74 valores dos pátios manualmente.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Lustria"/>
              <a:ea typeface="Lustria"/>
              <a:cs typeface="Lustria"/>
              <a:sym typeface="Lustria"/>
            </a:endParaRPr>
          </a:p>
          <a:p>
            <a:pPr indent="-3873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ustria"/>
              <a:buChar char="■"/>
            </a:pPr>
            <a:r>
              <a:rPr lang="pt-BR" sz="2500">
                <a:solidFill>
                  <a:schemeClr val="dk1"/>
                </a:solidFill>
                <a:highlight>
                  <a:schemeClr val="lt1"/>
                </a:highlight>
                <a:latin typeface="Lustria"/>
                <a:ea typeface="Lustria"/>
                <a:cs typeface="Lustria"/>
                <a:sym typeface="Lustria"/>
              </a:rPr>
              <a:t>Na Paraíba não é pago o valor da remoção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Lustria"/>
              <a:ea typeface="Lustria"/>
              <a:cs typeface="Lustria"/>
              <a:sym typeface="Lustria"/>
            </a:endParaRPr>
          </a:p>
          <a:p>
            <a:pPr indent="-3873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ustria"/>
              <a:buChar char="■"/>
            </a:pPr>
            <a:r>
              <a:rPr lang="pt-BR" sz="2500">
                <a:solidFill>
                  <a:schemeClr val="dk1"/>
                </a:solidFill>
                <a:highlight>
                  <a:schemeClr val="lt1"/>
                </a:highlight>
                <a:latin typeface="Lustria"/>
                <a:ea typeface="Lustria"/>
                <a:cs typeface="Lustria"/>
                <a:sym typeface="Lustria"/>
              </a:rPr>
              <a:t>Valor Máximo de Remoção - R$ 600,00 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Lustria"/>
              <a:ea typeface="Lustria"/>
              <a:cs typeface="Lustria"/>
              <a:sym typeface="Lustria"/>
            </a:endParaRPr>
          </a:p>
          <a:p>
            <a:pPr indent="-3873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ustria"/>
              <a:buChar char="◆"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Lustria"/>
                <a:ea typeface="Lustria"/>
                <a:cs typeface="Lustria"/>
                <a:sym typeface="Lustria"/>
              </a:rPr>
              <a:t>Pátio R. Prof. Zeferino Vaz - Vila Arapuã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Lustria"/>
              <a:ea typeface="Lustria"/>
              <a:cs typeface="Lustria"/>
              <a:sym typeface="Lustria"/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Lustria"/>
                <a:ea typeface="Lustria"/>
                <a:cs typeface="Lustria"/>
                <a:sym typeface="Lustria"/>
              </a:rPr>
              <a:t>- São Paulo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Lustria"/>
              <a:ea typeface="Lustria"/>
              <a:cs typeface="Lustria"/>
              <a:sym typeface="Lustria"/>
            </a:endParaRPr>
          </a:p>
          <a:p>
            <a:pPr indent="-3873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ustria"/>
              <a:buChar char="■"/>
            </a:pPr>
            <a:r>
              <a:rPr lang="pt-BR" sz="2500">
                <a:solidFill>
                  <a:schemeClr val="dk1"/>
                </a:solidFill>
                <a:highlight>
                  <a:schemeClr val="lt1"/>
                </a:highlight>
                <a:latin typeface="Lustria"/>
                <a:ea typeface="Lustria"/>
                <a:cs typeface="Lustria"/>
                <a:sym typeface="Lustria"/>
              </a:rPr>
              <a:t>Menor valor de estadia - R$ 4,63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Lustria"/>
              <a:ea typeface="Lustria"/>
              <a:cs typeface="Lustria"/>
              <a:sym typeface="Lustria"/>
            </a:endParaRPr>
          </a:p>
          <a:p>
            <a:pPr indent="-3873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ustria"/>
              <a:buChar char="◆"/>
            </a:pPr>
            <a:r>
              <a:rPr lang="pt-BR" sz="2500">
                <a:solidFill>
                  <a:schemeClr val="dk1"/>
                </a:solidFill>
                <a:highlight>
                  <a:schemeClr val="lt1"/>
                </a:highlight>
                <a:latin typeface="Lustria"/>
                <a:ea typeface="Lustria"/>
                <a:cs typeface="Lustria"/>
                <a:sym typeface="Lustria"/>
              </a:rPr>
              <a:t>Pátio Detran Goiânia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Lustria"/>
              <a:ea typeface="Lustria"/>
              <a:cs typeface="Lustria"/>
              <a:sym typeface="Lustria"/>
            </a:endParaRPr>
          </a:p>
          <a:p>
            <a:pPr indent="-3873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ustria"/>
              <a:buChar char="■"/>
            </a:pPr>
            <a:r>
              <a:rPr lang="pt-BR" sz="2500">
                <a:solidFill>
                  <a:schemeClr val="dk1"/>
                </a:solidFill>
                <a:highlight>
                  <a:schemeClr val="lt1"/>
                </a:highlight>
                <a:latin typeface="Lustria"/>
                <a:ea typeface="Lustria"/>
                <a:cs typeface="Lustria"/>
                <a:sym typeface="Lustria"/>
              </a:rPr>
              <a:t>Maior valor de estadia - R$ 109,85 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Lustria"/>
              <a:ea typeface="Lustria"/>
              <a:cs typeface="Lustria"/>
              <a:sym typeface="Lustria"/>
            </a:endParaRPr>
          </a:p>
          <a:p>
            <a:pPr indent="-3873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ustria"/>
              <a:buChar char="◆"/>
            </a:pPr>
            <a:r>
              <a:rPr lang="pt-BR" sz="2500">
                <a:solidFill>
                  <a:schemeClr val="dk1"/>
                </a:solidFill>
                <a:highlight>
                  <a:schemeClr val="lt1"/>
                </a:highlight>
                <a:latin typeface="Lustria"/>
                <a:ea typeface="Lustria"/>
                <a:cs typeface="Lustria"/>
                <a:sym typeface="Lustria"/>
              </a:rPr>
              <a:t>BRL - SEMUTRAN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09" name="Google Shape;109;g22449d0000f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5" y="5909400"/>
            <a:ext cx="2444074" cy="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449d0000f_1_54"/>
          <p:cNvSpPr txBox="1"/>
          <p:nvPr>
            <p:ph type="title"/>
          </p:nvPr>
        </p:nvSpPr>
        <p:spPr>
          <a:xfrm>
            <a:off x="0" y="0"/>
            <a:ext cx="12192000" cy="970500"/>
          </a:xfrm>
          <a:prstGeom prst="rect">
            <a:avLst/>
          </a:prstGeom>
          <a:solidFill>
            <a:srgbClr val="00B02C"/>
          </a:solidFill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Valores de Pátios</a:t>
            </a:r>
            <a:endParaRPr b="1" sz="4300">
              <a:solidFill>
                <a:srgbClr val="FFFFFF"/>
              </a:solidFill>
            </a:endParaRPr>
          </a:p>
        </p:txBody>
      </p:sp>
      <p:sp>
        <p:nvSpPr>
          <p:cNvPr id="115" name="Google Shape;115;g22449d0000f_1_54"/>
          <p:cNvSpPr txBox="1"/>
          <p:nvPr/>
        </p:nvSpPr>
        <p:spPr>
          <a:xfrm>
            <a:off x="1440925" y="1450050"/>
            <a:ext cx="8390100" cy="3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❖"/>
            </a:pP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Valor Médio de Remoção:</a:t>
            </a:r>
            <a:r>
              <a:rPr b="1"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R$ 266,18</a:t>
            </a:r>
            <a:endParaRPr b="1"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❖"/>
            </a:pP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Valor Médio de Estadia:</a:t>
            </a:r>
            <a:r>
              <a:rPr b="1"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R$ 38,15</a:t>
            </a:r>
            <a:endParaRPr b="1"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❖"/>
            </a:pPr>
            <a:r>
              <a:rPr b="1"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Correlação: </a:t>
            </a:r>
            <a:r>
              <a:rPr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0,4999</a:t>
            </a:r>
            <a:endParaRPr sz="2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93700" lvl="2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■"/>
            </a:pPr>
            <a:r>
              <a:rPr b="1" lang="pt-BR" sz="2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Correlação Baixa : </a:t>
            </a:r>
            <a:r>
              <a:rPr lang="pt-BR" sz="25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Os valores de Remoção e Estadia não têm dependência com a outra</a:t>
            </a:r>
            <a:endParaRPr sz="25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16" name="Google Shape;116;g22449d0000f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5" y="5909400"/>
            <a:ext cx="2444074" cy="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449d0000f_1_186"/>
          <p:cNvSpPr txBox="1"/>
          <p:nvPr>
            <p:ph type="ctrTitle"/>
          </p:nvPr>
        </p:nvSpPr>
        <p:spPr>
          <a:xfrm>
            <a:off x="1375956" y="3970814"/>
            <a:ext cx="9440100" cy="1017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2483"/>
              <a:buFont typeface="Lustria"/>
              <a:buNone/>
            </a:pPr>
            <a:r>
              <a:rPr lang="pt-BR" sz="6622"/>
              <a:t>Fim!</a:t>
            </a:r>
            <a:endParaRPr sz="6622"/>
          </a:p>
        </p:txBody>
      </p:sp>
      <p:sp>
        <p:nvSpPr>
          <p:cNvPr id="122" name="Google Shape;122;g22449d0000f_1_186"/>
          <p:cNvSpPr txBox="1"/>
          <p:nvPr>
            <p:ph type="ctrTitle"/>
          </p:nvPr>
        </p:nvSpPr>
        <p:spPr>
          <a:xfrm>
            <a:off x="2088650" y="5161725"/>
            <a:ext cx="7651200" cy="69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20"/>
              <a:buFont typeface="Lustria"/>
              <a:buNone/>
            </a:pPr>
            <a:r>
              <a:rPr lang="pt-BR" sz="3720"/>
              <a:t>Bárbara Sabrina Alves</a:t>
            </a:r>
            <a:endParaRPr sz="5160"/>
          </a:p>
        </p:txBody>
      </p:sp>
      <p:pic>
        <p:nvPicPr>
          <p:cNvPr id="123" name="Google Shape;123;g22449d0000f_1_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326" y="1896900"/>
            <a:ext cx="5763325" cy="19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2024-08-30T00:44:48Z</dcterms:created>
  <dc:creator>Gabriel Lima</dc:creator>
</cp:coreProperties>
</file>