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8" r:id="rId5"/>
    <p:sldId id="259" r:id="rId6"/>
    <p:sldId id="269" r:id="rId7"/>
    <p:sldId id="260" r:id="rId8"/>
    <p:sldId id="261" r:id="rId9"/>
    <p:sldId id="262" r:id="rId10"/>
    <p:sldId id="263" r:id="rId11"/>
    <p:sldId id="264" r:id="rId12"/>
    <p:sldId id="266" r:id="rId13"/>
    <p:sldId id="265"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DDD512C-1FB2-4BF0-B097-5AF54CA6AE04}" type="datetimeFigureOut">
              <a:rPr lang="en-US" smtClean="0"/>
              <a:t>10/17/2020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83FAADC7-11A6-423D-B3A3-81A41F0C8D9A}"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33871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DD512C-1FB2-4BF0-B097-5AF54CA6AE04}" type="datetimeFigureOut">
              <a:rPr lang="en-US" smtClean="0"/>
              <a:t>10/17/2020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3FAADC7-11A6-423D-B3A3-81A41F0C8D9A}" type="slidenum">
              <a:rPr lang="en-US" smtClean="0"/>
              <a:t>‹#›</a:t>
            </a:fld>
            <a:endParaRPr lang="en-US" dirty="0"/>
          </a:p>
        </p:txBody>
      </p:sp>
    </p:spTree>
    <p:extLst>
      <p:ext uri="{BB962C8B-B14F-4D97-AF65-F5344CB8AC3E}">
        <p14:creationId xmlns:p14="http://schemas.microsoft.com/office/powerpoint/2010/main" val="2912846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DD512C-1FB2-4BF0-B097-5AF54CA6AE04}" type="datetimeFigureOut">
              <a:rPr lang="en-US" smtClean="0"/>
              <a:t>10/17/2020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3FAADC7-11A6-423D-B3A3-81A41F0C8D9A}" type="slidenum">
              <a:rPr lang="en-US" smtClean="0"/>
              <a:t>‹#›</a:t>
            </a:fld>
            <a:endParaRPr lang="en-US" dirty="0"/>
          </a:p>
        </p:txBody>
      </p:sp>
    </p:spTree>
    <p:extLst>
      <p:ext uri="{BB962C8B-B14F-4D97-AF65-F5344CB8AC3E}">
        <p14:creationId xmlns:p14="http://schemas.microsoft.com/office/powerpoint/2010/main" val="1473280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DD512C-1FB2-4BF0-B097-5AF54CA6AE04}" type="datetimeFigureOut">
              <a:rPr lang="en-US" smtClean="0"/>
              <a:t>10/17/2020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3FAADC7-11A6-423D-B3A3-81A41F0C8D9A}" type="slidenum">
              <a:rPr lang="en-US" smtClean="0"/>
              <a:t>‹#›</a:t>
            </a:fld>
            <a:endParaRPr lang="en-US" dirty="0"/>
          </a:p>
        </p:txBody>
      </p:sp>
    </p:spTree>
    <p:extLst>
      <p:ext uri="{BB962C8B-B14F-4D97-AF65-F5344CB8AC3E}">
        <p14:creationId xmlns:p14="http://schemas.microsoft.com/office/powerpoint/2010/main" val="1853799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DDD512C-1FB2-4BF0-B097-5AF54CA6AE04}" type="datetimeFigureOut">
              <a:rPr lang="en-US" smtClean="0"/>
              <a:t>10/17/2020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83FAADC7-11A6-423D-B3A3-81A41F0C8D9A}"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79892458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DD512C-1FB2-4BF0-B097-5AF54CA6AE04}" type="datetimeFigureOut">
              <a:rPr lang="en-US" smtClean="0"/>
              <a:t>10/17/2020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3FAADC7-11A6-423D-B3A3-81A41F0C8D9A}" type="slidenum">
              <a:rPr lang="en-US" smtClean="0"/>
              <a:t>‹#›</a:t>
            </a:fld>
            <a:endParaRPr lang="en-US" dirty="0"/>
          </a:p>
        </p:txBody>
      </p:sp>
    </p:spTree>
    <p:extLst>
      <p:ext uri="{BB962C8B-B14F-4D97-AF65-F5344CB8AC3E}">
        <p14:creationId xmlns:p14="http://schemas.microsoft.com/office/powerpoint/2010/main" val="259366150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DD512C-1FB2-4BF0-B097-5AF54CA6AE04}" type="datetimeFigureOut">
              <a:rPr lang="en-US" smtClean="0"/>
              <a:t>10/17/2020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3FAADC7-11A6-423D-B3A3-81A41F0C8D9A}" type="slidenum">
              <a:rPr lang="en-US" smtClean="0"/>
              <a:t>‹#›</a:t>
            </a:fld>
            <a:endParaRPr lang="en-US" dirty="0"/>
          </a:p>
        </p:txBody>
      </p:sp>
    </p:spTree>
    <p:extLst>
      <p:ext uri="{BB962C8B-B14F-4D97-AF65-F5344CB8AC3E}">
        <p14:creationId xmlns:p14="http://schemas.microsoft.com/office/powerpoint/2010/main" val="297102922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DD512C-1FB2-4BF0-B097-5AF54CA6AE04}" type="datetimeFigureOut">
              <a:rPr lang="en-US" smtClean="0"/>
              <a:t>10/17/2020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3FAADC7-11A6-423D-B3A3-81A41F0C8D9A}" type="slidenum">
              <a:rPr lang="en-US" smtClean="0"/>
              <a:t>‹#›</a:t>
            </a:fld>
            <a:endParaRPr lang="en-US" dirty="0"/>
          </a:p>
        </p:txBody>
      </p:sp>
    </p:spTree>
    <p:extLst>
      <p:ext uri="{BB962C8B-B14F-4D97-AF65-F5344CB8AC3E}">
        <p14:creationId xmlns:p14="http://schemas.microsoft.com/office/powerpoint/2010/main" val="3818454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DD512C-1FB2-4BF0-B097-5AF54CA6AE04}" type="datetimeFigureOut">
              <a:rPr lang="en-US" smtClean="0"/>
              <a:t>10/17/2020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3FAADC7-11A6-423D-B3A3-81A41F0C8D9A}" type="slidenum">
              <a:rPr lang="en-US" smtClean="0"/>
              <a:t>‹#›</a:t>
            </a:fld>
            <a:endParaRPr lang="en-US" dirty="0"/>
          </a:p>
        </p:txBody>
      </p:sp>
    </p:spTree>
    <p:extLst>
      <p:ext uri="{BB962C8B-B14F-4D97-AF65-F5344CB8AC3E}">
        <p14:creationId xmlns:p14="http://schemas.microsoft.com/office/powerpoint/2010/main" val="2574914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DDD512C-1FB2-4BF0-B097-5AF54CA6AE04}" type="datetimeFigureOut">
              <a:rPr lang="en-US" smtClean="0"/>
              <a:t>10/17/2020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83FAADC7-11A6-423D-B3A3-81A41F0C8D9A}"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9988059"/>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DDD512C-1FB2-4BF0-B097-5AF54CA6AE04}" type="datetimeFigureOut">
              <a:rPr lang="en-US" smtClean="0"/>
              <a:t>10/17/2020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83FAADC7-11A6-423D-B3A3-81A41F0C8D9A}" type="slidenum">
              <a:rPr lang="en-US" smtClean="0"/>
              <a:t>‹#›</a:t>
            </a:fld>
            <a:endParaRPr lang="en-US" dirty="0"/>
          </a:p>
        </p:txBody>
      </p:sp>
    </p:spTree>
    <p:extLst>
      <p:ext uri="{BB962C8B-B14F-4D97-AF65-F5344CB8AC3E}">
        <p14:creationId xmlns:p14="http://schemas.microsoft.com/office/powerpoint/2010/main" val="233197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DDD512C-1FB2-4BF0-B097-5AF54CA6AE04}" type="datetimeFigureOut">
              <a:rPr lang="en-US" smtClean="0"/>
              <a:t>10/17/2020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83FAADC7-11A6-423D-B3A3-81A41F0C8D9A}"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34740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juztpost/gamm.j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hyperlink" Target="https://gammjs.juztpost.net/gamm-methods.html"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B88C-F8D8-4614-BCFD-39242FD3859E}"/>
              </a:ext>
            </a:extLst>
          </p:cNvPr>
          <p:cNvSpPr>
            <a:spLocks noGrp="1"/>
          </p:cNvSpPr>
          <p:nvPr>
            <p:ph type="ctrTitle"/>
          </p:nvPr>
        </p:nvSpPr>
        <p:spPr/>
        <p:txBody>
          <a:bodyPr>
            <a:normAutofit/>
          </a:bodyPr>
          <a:lstStyle/>
          <a:p>
            <a:r>
              <a:rPr lang="en-US" sz="8000" b="1" dirty="0"/>
              <a:t> </a:t>
            </a:r>
          </a:p>
        </p:txBody>
      </p:sp>
      <p:sp>
        <p:nvSpPr>
          <p:cNvPr id="3" name="Subtitle 2">
            <a:extLst>
              <a:ext uri="{FF2B5EF4-FFF2-40B4-BE49-F238E27FC236}">
                <a16:creationId xmlns:a16="http://schemas.microsoft.com/office/drawing/2014/main" id="{D0A147CA-52C1-42A4-BE67-F5CDC0507292}"/>
              </a:ext>
            </a:extLst>
          </p:cNvPr>
          <p:cNvSpPr>
            <a:spLocks noGrp="1"/>
          </p:cNvSpPr>
          <p:nvPr>
            <p:ph type="subTitle" idx="1"/>
          </p:nvPr>
        </p:nvSpPr>
        <p:spPr/>
        <p:txBody>
          <a:bodyPr/>
          <a:lstStyle/>
          <a:p>
            <a:r>
              <a:rPr lang="en-US" dirty="0"/>
              <a:t>A simple JavaScript library for programmers</a:t>
            </a:r>
          </a:p>
        </p:txBody>
      </p:sp>
      <p:pic>
        <p:nvPicPr>
          <p:cNvPr id="5" name="Picture 4">
            <a:extLst>
              <a:ext uri="{FF2B5EF4-FFF2-40B4-BE49-F238E27FC236}">
                <a16:creationId xmlns:a16="http://schemas.microsoft.com/office/drawing/2014/main" id="{3D054B0E-B9E1-41B7-A217-C54463CCE8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2678" y="1485493"/>
            <a:ext cx="3341505" cy="3341505"/>
          </a:xfrm>
          <a:prstGeom prst="rect">
            <a:avLst/>
          </a:prstGeom>
        </p:spPr>
      </p:pic>
    </p:spTree>
    <p:extLst>
      <p:ext uri="{BB962C8B-B14F-4D97-AF65-F5344CB8AC3E}">
        <p14:creationId xmlns:p14="http://schemas.microsoft.com/office/powerpoint/2010/main" val="1496996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HTML RENDER</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672281"/>
            <a:ext cx="10178322" cy="4207311"/>
          </a:xfrm>
        </p:spPr>
        <p:txBody>
          <a:bodyPr/>
          <a:lstStyle/>
          <a:p>
            <a:r>
              <a:rPr lang="en-US" dirty="0"/>
              <a:t>Result</a:t>
            </a:r>
          </a:p>
        </p:txBody>
      </p:sp>
      <p:pic>
        <p:nvPicPr>
          <p:cNvPr id="7" name="Picture 6">
            <a:extLst>
              <a:ext uri="{FF2B5EF4-FFF2-40B4-BE49-F238E27FC236}">
                <a16:creationId xmlns:a16="http://schemas.microsoft.com/office/drawing/2014/main" id="{298DB02B-5BB0-427A-9E3B-17A35D6F5713}"/>
              </a:ext>
            </a:extLst>
          </p:cNvPr>
          <p:cNvPicPr>
            <a:picLocks noChangeAspect="1"/>
          </p:cNvPicPr>
          <p:nvPr/>
        </p:nvPicPr>
        <p:blipFill>
          <a:blip r:embed="rId2"/>
          <a:stretch>
            <a:fillRect/>
          </a:stretch>
        </p:blipFill>
        <p:spPr>
          <a:xfrm>
            <a:off x="1251678" y="2312652"/>
            <a:ext cx="10178322" cy="1749732"/>
          </a:xfrm>
          <a:prstGeom prst="rect">
            <a:avLst/>
          </a:prstGeom>
        </p:spPr>
      </p:pic>
    </p:spTree>
    <p:extLst>
      <p:ext uri="{BB962C8B-B14F-4D97-AF65-F5344CB8AC3E}">
        <p14:creationId xmlns:p14="http://schemas.microsoft.com/office/powerpoint/2010/main" val="1725084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3600" b="1" dirty="0">
                <a:latin typeface="Arial" panose="020B0604020202020204" pitchFamily="34" charset="0"/>
                <a:cs typeface="Arial" panose="020B0604020202020204" pitchFamily="34" charset="0"/>
              </a:rPr>
              <a:t>HTML RENDER - </a:t>
            </a:r>
            <a:r>
              <a:rPr lang="en-US" sz="3600" b="1" i="0" dirty="0">
                <a:solidFill>
                  <a:srgbClr val="000000"/>
                </a:solidFill>
                <a:effectLst/>
                <a:latin typeface="Arial" panose="020B0604020202020204" pitchFamily="34" charset="0"/>
              </a:rPr>
              <a:t>The Gamm Tag</a:t>
            </a:r>
            <a:endParaRPr lang="en-US" sz="36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98141"/>
            <a:ext cx="10178322" cy="4281451"/>
          </a:xfrm>
        </p:spPr>
        <p:txBody>
          <a:bodyPr/>
          <a:lstStyle/>
          <a:p>
            <a:r>
              <a:rPr lang="en-US" b="0" i="0" dirty="0">
                <a:solidFill>
                  <a:srgbClr val="000000"/>
                </a:solidFill>
                <a:effectLst/>
                <a:latin typeface="Arial" panose="020B0604020202020204" pitchFamily="34" charset="0"/>
              </a:rPr>
              <a:t>The use of </a:t>
            </a:r>
            <a:r>
              <a:rPr lang="en-US" b="0" i="0" dirty="0" err="1">
                <a:solidFill>
                  <a:srgbClr val="000000"/>
                </a:solidFill>
                <a:effectLst/>
                <a:latin typeface="Arial" panose="020B0604020202020204" pitchFamily="34" charset="0"/>
              </a:rPr>
              <a:t>gamm</a:t>
            </a:r>
            <a:r>
              <a:rPr lang="en-US" b="0" i="0" dirty="0">
                <a:solidFill>
                  <a:srgbClr val="000000"/>
                </a:solidFill>
                <a:effectLst/>
                <a:latin typeface="Arial" panose="020B0604020202020204" pitchFamily="34" charset="0"/>
              </a:rPr>
              <a:t> tag is usually for loop and conditional syntax. For more examples you can check loops and </a:t>
            </a:r>
            <a:r>
              <a:rPr lang="en-US" b="0" i="0" dirty="0" err="1">
                <a:solidFill>
                  <a:srgbClr val="000000"/>
                </a:solidFill>
                <a:effectLst/>
                <a:latin typeface="Arial" panose="020B0604020202020204" pitchFamily="34" charset="0"/>
              </a:rPr>
              <a:t>coditions</a:t>
            </a:r>
            <a:r>
              <a:rPr lang="en-US" b="0" i="0" dirty="0">
                <a:solidFill>
                  <a:srgbClr val="000000"/>
                </a:solidFill>
                <a:effectLst/>
                <a:latin typeface="Arial" panose="020B0604020202020204" pitchFamily="34" charset="0"/>
              </a:rPr>
              <a:t> pages. but below is a little example of usage of it.</a:t>
            </a:r>
            <a:endParaRPr lang="en-US" dirty="0"/>
          </a:p>
        </p:txBody>
      </p:sp>
      <p:pic>
        <p:nvPicPr>
          <p:cNvPr id="8" name="Picture 7">
            <a:extLst>
              <a:ext uri="{FF2B5EF4-FFF2-40B4-BE49-F238E27FC236}">
                <a16:creationId xmlns:a16="http://schemas.microsoft.com/office/drawing/2014/main" id="{D9556D3E-07EB-4CA1-8C91-5275AE1042FD}"/>
              </a:ext>
            </a:extLst>
          </p:cNvPr>
          <p:cNvPicPr>
            <a:picLocks noChangeAspect="1"/>
          </p:cNvPicPr>
          <p:nvPr/>
        </p:nvPicPr>
        <p:blipFill>
          <a:blip r:embed="rId2"/>
          <a:stretch>
            <a:fillRect/>
          </a:stretch>
        </p:blipFill>
        <p:spPr>
          <a:xfrm>
            <a:off x="1251678" y="2951992"/>
            <a:ext cx="10178322" cy="1356397"/>
          </a:xfrm>
          <a:prstGeom prst="rect">
            <a:avLst/>
          </a:prstGeom>
        </p:spPr>
      </p:pic>
    </p:spTree>
    <p:extLst>
      <p:ext uri="{BB962C8B-B14F-4D97-AF65-F5344CB8AC3E}">
        <p14:creationId xmlns:p14="http://schemas.microsoft.com/office/powerpoint/2010/main" val="2845328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3600" b="1" dirty="0">
                <a:latin typeface="Arial" panose="020B0604020202020204" pitchFamily="34" charset="0"/>
                <a:cs typeface="Arial" panose="020B0604020202020204" pitchFamily="34" charset="0"/>
              </a:rPr>
              <a:t>HTML RENDER - </a:t>
            </a:r>
            <a:r>
              <a:rPr lang="en-US" sz="3600" b="1" i="0" dirty="0">
                <a:solidFill>
                  <a:srgbClr val="000000"/>
                </a:solidFill>
                <a:effectLst/>
                <a:latin typeface="Arial" panose="020B0604020202020204" pitchFamily="34" charset="0"/>
              </a:rPr>
              <a:t>The Gamm Tag</a:t>
            </a:r>
            <a:endParaRPr lang="en-US" sz="36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655805"/>
            <a:ext cx="10178322" cy="4223787"/>
          </a:xfrm>
        </p:spPr>
        <p:txBody>
          <a:bodyPr/>
          <a:lstStyle/>
          <a:p>
            <a:r>
              <a:rPr lang="en-US" b="0" i="0" dirty="0">
                <a:solidFill>
                  <a:srgbClr val="000000"/>
                </a:solidFill>
                <a:effectLst/>
                <a:latin typeface="Arial" panose="020B0604020202020204" pitchFamily="34" charset="0"/>
              </a:rPr>
              <a:t>A little more sample.</a:t>
            </a: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Initialize it</a:t>
            </a:r>
            <a:endParaRPr lang="en-US" dirty="0"/>
          </a:p>
        </p:txBody>
      </p:sp>
      <p:pic>
        <p:nvPicPr>
          <p:cNvPr id="5" name="Picture 4">
            <a:extLst>
              <a:ext uri="{FF2B5EF4-FFF2-40B4-BE49-F238E27FC236}">
                <a16:creationId xmlns:a16="http://schemas.microsoft.com/office/drawing/2014/main" id="{986CAA46-4786-4F02-9E55-6ADA7A385CB5}"/>
              </a:ext>
            </a:extLst>
          </p:cNvPr>
          <p:cNvPicPr>
            <a:picLocks noChangeAspect="1"/>
          </p:cNvPicPr>
          <p:nvPr/>
        </p:nvPicPr>
        <p:blipFill>
          <a:blip r:embed="rId2"/>
          <a:stretch>
            <a:fillRect/>
          </a:stretch>
        </p:blipFill>
        <p:spPr>
          <a:xfrm>
            <a:off x="1251679" y="2245045"/>
            <a:ext cx="10178322" cy="1668055"/>
          </a:xfrm>
          <a:prstGeom prst="rect">
            <a:avLst/>
          </a:prstGeom>
        </p:spPr>
      </p:pic>
      <p:pic>
        <p:nvPicPr>
          <p:cNvPr id="7" name="Picture 6">
            <a:extLst>
              <a:ext uri="{FF2B5EF4-FFF2-40B4-BE49-F238E27FC236}">
                <a16:creationId xmlns:a16="http://schemas.microsoft.com/office/drawing/2014/main" id="{7DD2C408-861A-47E5-8B64-EDF208F44990}"/>
              </a:ext>
            </a:extLst>
          </p:cNvPr>
          <p:cNvPicPr>
            <a:picLocks noChangeAspect="1"/>
          </p:cNvPicPr>
          <p:nvPr/>
        </p:nvPicPr>
        <p:blipFill>
          <a:blip r:embed="rId3"/>
          <a:stretch>
            <a:fillRect/>
          </a:stretch>
        </p:blipFill>
        <p:spPr>
          <a:xfrm>
            <a:off x="1251679" y="4766274"/>
            <a:ext cx="10178322" cy="1049640"/>
          </a:xfrm>
          <a:prstGeom prst="rect">
            <a:avLst/>
          </a:prstGeom>
        </p:spPr>
      </p:pic>
    </p:spTree>
    <p:extLst>
      <p:ext uri="{BB962C8B-B14F-4D97-AF65-F5344CB8AC3E}">
        <p14:creationId xmlns:p14="http://schemas.microsoft.com/office/powerpoint/2010/main" val="1594136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3600" b="1" dirty="0">
                <a:latin typeface="Arial" panose="020B0604020202020204" pitchFamily="34" charset="0"/>
                <a:cs typeface="Arial" panose="020B0604020202020204" pitchFamily="34" charset="0"/>
              </a:rPr>
              <a:t>HTML RENDER - </a:t>
            </a:r>
            <a:r>
              <a:rPr lang="en-US" sz="3600" b="1" i="0" dirty="0">
                <a:solidFill>
                  <a:srgbClr val="000000"/>
                </a:solidFill>
                <a:effectLst/>
                <a:latin typeface="Arial" panose="020B0604020202020204" pitchFamily="34" charset="0"/>
              </a:rPr>
              <a:t>The Gamm Tag</a:t>
            </a:r>
            <a:endParaRPr lang="en-US" sz="36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7" y="1606379"/>
            <a:ext cx="10178323" cy="4273214"/>
          </a:xfrm>
        </p:spPr>
        <p:txBody>
          <a:bodyPr/>
          <a:lstStyle/>
          <a:p>
            <a:r>
              <a:rPr lang="en-US" b="0" i="0" dirty="0">
                <a:solidFill>
                  <a:srgbClr val="000000"/>
                </a:solidFill>
                <a:effectLst/>
                <a:latin typeface="Arial" panose="020B0604020202020204" pitchFamily="34" charset="0"/>
              </a:rPr>
              <a:t>Result</a:t>
            </a:r>
            <a:endParaRPr lang="en-US" dirty="0">
              <a:solidFill>
                <a:srgbClr val="000000"/>
              </a:solidFill>
              <a:latin typeface="Arial" panose="020B0604020202020204" pitchFamily="34" charset="0"/>
            </a:endParaRPr>
          </a:p>
        </p:txBody>
      </p:sp>
      <p:pic>
        <p:nvPicPr>
          <p:cNvPr id="10" name="Picture 9">
            <a:extLst>
              <a:ext uri="{FF2B5EF4-FFF2-40B4-BE49-F238E27FC236}">
                <a16:creationId xmlns:a16="http://schemas.microsoft.com/office/drawing/2014/main" id="{BC23A1FF-E40E-454E-89A6-36C4531911B3}"/>
              </a:ext>
            </a:extLst>
          </p:cNvPr>
          <p:cNvPicPr>
            <a:picLocks noChangeAspect="1"/>
          </p:cNvPicPr>
          <p:nvPr/>
        </p:nvPicPr>
        <p:blipFill>
          <a:blip r:embed="rId2"/>
          <a:stretch>
            <a:fillRect/>
          </a:stretch>
        </p:blipFill>
        <p:spPr>
          <a:xfrm>
            <a:off x="1359821" y="2355772"/>
            <a:ext cx="10070180" cy="1738431"/>
          </a:xfrm>
          <a:prstGeom prst="rect">
            <a:avLst/>
          </a:prstGeom>
        </p:spPr>
      </p:pic>
    </p:spTree>
    <p:extLst>
      <p:ext uri="{BB962C8B-B14F-4D97-AF65-F5344CB8AC3E}">
        <p14:creationId xmlns:p14="http://schemas.microsoft.com/office/powerpoint/2010/main" val="3814423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76ACA8-845D-430B-A0D9-20D618387668}"/>
              </a:ext>
            </a:extLst>
          </p:cNvPr>
          <p:cNvSpPr>
            <a:spLocks noGrp="1"/>
          </p:cNvSpPr>
          <p:nvPr>
            <p:ph type="title"/>
          </p:nvPr>
        </p:nvSpPr>
        <p:spPr>
          <a:xfrm>
            <a:off x="1006839" y="3080950"/>
            <a:ext cx="10178322" cy="993069"/>
          </a:xfrm>
        </p:spPr>
        <p:txBody>
          <a:bodyPr/>
          <a:lstStyle/>
          <a:p>
            <a:pPr algn="ctr"/>
            <a:r>
              <a:rPr lang="en-US" dirty="0"/>
              <a:t>Data and models</a:t>
            </a:r>
          </a:p>
        </p:txBody>
      </p:sp>
    </p:spTree>
    <p:extLst>
      <p:ext uri="{BB962C8B-B14F-4D97-AF65-F5344CB8AC3E}">
        <p14:creationId xmlns:p14="http://schemas.microsoft.com/office/powerpoint/2010/main" val="417028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4800" b="1" dirty="0">
                <a:latin typeface="Arial" panose="020B0604020202020204" pitchFamily="34" charset="0"/>
                <a:cs typeface="Arial" panose="020B0604020202020204" pitchFamily="34" charset="0"/>
              </a:rPr>
              <a:t>Data AND Models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r>
              <a:rPr lang="en-US" b="0" i="0" dirty="0">
                <a:solidFill>
                  <a:srgbClr val="000000"/>
                </a:solidFill>
                <a:effectLst/>
                <a:latin typeface="Arial" panose="020B0604020202020204" pitchFamily="34" charset="0"/>
              </a:rPr>
              <a:t>Data and models in this library can be declared via user input forms by the "name" attribute. No need to use another custom attributes we can just use the already built-in "name" attribute.</a:t>
            </a: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Initialize it.</a:t>
            </a:r>
          </a:p>
          <a:p>
            <a:endParaRPr lang="en-US" dirty="0">
              <a:solidFill>
                <a:srgbClr val="000000"/>
              </a:solidFill>
              <a:latin typeface="Arial" panose="020B0604020202020204" pitchFamily="34" charset="0"/>
            </a:endParaRPr>
          </a:p>
        </p:txBody>
      </p:sp>
      <p:pic>
        <p:nvPicPr>
          <p:cNvPr id="5" name="Picture 4">
            <a:extLst>
              <a:ext uri="{FF2B5EF4-FFF2-40B4-BE49-F238E27FC236}">
                <a16:creationId xmlns:a16="http://schemas.microsoft.com/office/drawing/2014/main" id="{5834091A-322C-4545-86AC-7F113364C342}"/>
              </a:ext>
            </a:extLst>
          </p:cNvPr>
          <p:cNvPicPr>
            <a:picLocks noChangeAspect="1"/>
          </p:cNvPicPr>
          <p:nvPr/>
        </p:nvPicPr>
        <p:blipFill>
          <a:blip r:embed="rId2"/>
          <a:stretch>
            <a:fillRect/>
          </a:stretch>
        </p:blipFill>
        <p:spPr>
          <a:xfrm>
            <a:off x="1251678" y="2657655"/>
            <a:ext cx="10178322" cy="1329457"/>
          </a:xfrm>
          <a:prstGeom prst="rect">
            <a:avLst/>
          </a:prstGeom>
        </p:spPr>
      </p:pic>
      <p:pic>
        <p:nvPicPr>
          <p:cNvPr id="7" name="Picture 6">
            <a:extLst>
              <a:ext uri="{FF2B5EF4-FFF2-40B4-BE49-F238E27FC236}">
                <a16:creationId xmlns:a16="http://schemas.microsoft.com/office/drawing/2014/main" id="{F99150B6-21D6-4E56-9680-A4E29F00E13A}"/>
              </a:ext>
            </a:extLst>
          </p:cNvPr>
          <p:cNvPicPr>
            <a:picLocks noChangeAspect="1"/>
          </p:cNvPicPr>
          <p:nvPr/>
        </p:nvPicPr>
        <p:blipFill>
          <a:blip r:embed="rId3"/>
          <a:stretch>
            <a:fillRect/>
          </a:stretch>
        </p:blipFill>
        <p:spPr>
          <a:xfrm>
            <a:off x="1251678" y="4791236"/>
            <a:ext cx="10178322" cy="1356398"/>
          </a:xfrm>
          <a:prstGeom prst="rect">
            <a:avLst/>
          </a:prstGeom>
        </p:spPr>
      </p:pic>
    </p:spTree>
    <p:extLst>
      <p:ext uri="{BB962C8B-B14F-4D97-AF65-F5344CB8AC3E}">
        <p14:creationId xmlns:p14="http://schemas.microsoft.com/office/powerpoint/2010/main" val="2627084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4800" b="1" dirty="0">
                <a:latin typeface="Arial" panose="020B0604020202020204" pitchFamily="34" charset="0"/>
                <a:cs typeface="Arial" panose="020B0604020202020204" pitchFamily="34" charset="0"/>
              </a:rPr>
              <a:t>Data AND Models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r>
              <a:rPr lang="en-US" b="0" i="0" dirty="0">
                <a:solidFill>
                  <a:srgbClr val="000000"/>
                </a:solidFill>
                <a:effectLst/>
                <a:latin typeface="Arial" panose="020B0604020202020204" pitchFamily="34" charset="0"/>
              </a:rPr>
              <a:t>Result</a:t>
            </a: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p:txBody>
      </p:sp>
      <p:pic>
        <p:nvPicPr>
          <p:cNvPr id="9" name="Picture 8">
            <a:extLst>
              <a:ext uri="{FF2B5EF4-FFF2-40B4-BE49-F238E27FC236}">
                <a16:creationId xmlns:a16="http://schemas.microsoft.com/office/drawing/2014/main" id="{C5D0ADEC-248A-48B7-BBC1-D80B84BC44ED}"/>
              </a:ext>
            </a:extLst>
          </p:cNvPr>
          <p:cNvPicPr>
            <a:picLocks noChangeAspect="1"/>
          </p:cNvPicPr>
          <p:nvPr/>
        </p:nvPicPr>
        <p:blipFill>
          <a:blip r:embed="rId2"/>
          <a:stretch>
            <a:fillRect/>
          </a:stretch>
        </p:blipFill>
        <p:spPr>
          <a:xfrm>
            <a:off x="1251678" y="2010032"/>
            <a:ext cx="10182712" cy="1691765"/>
          </a:xfrm>
          <a:prstGeom prst="rect">
            <a:avLst/>
          </a:prstGeom>
        </p:spPr>
      </p:pic>
    </p:spTree>
    <p:extLst>
      <p:ext uri="{BB962C8B-B14F-4D97-AF65-F5344CB8AC3E}">
        <p14:creationId xmlns:p14="http://schemas.microsoft.com/office/powerpoint/2010/main" val="3437899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3200" b="1" dirty="0">
                <a:latin typeface="Arial" panose="020B0604020202020204" pitchFamily="34" charset="0"/>
                <a:cs typeface="Arial" panose="020B0604020202020204" pitchFamily="34" charset="0"/>
              </a:rPr>
              <a:t>Data AND Models – Data Binding</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r>
              <a:rPr lang="en-US" b="0" i="0" dirty="0">
                <a:solidFill>
                  <a:srgbClr val="000000"/>
                </a:solidFill>
                <a:effectLst/>
                <a:latin typeface="Arial" panose="020B0604020202020204" pitchFamily="34" charset="0"/>
              </a:rPr>
              <a:t>When you change value of a model or data. It will also change the data which you have put on the brackets and even in the inputs. The forms has a watcher that detects change of value and also changes the values related to that data or model.</a:t>
            </a: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p:txBody>
      </p:sp>
      <p:pic>
        <p:nvPicPr>
          <p:cNvPr id="5" name="Picture 4">
            <a:extLst>
              <a:ext uri="{FF2B5EF4-FFF2-40B4-BE49-F238E27FC236}">
                <a16:creationId xmlns:a16="http://schemas.microsoft.com/office/drawing/2014/main" id="{9B9F6030-F147-4902-BC10-D9CA3C57E060}"/>
              </a:ext>
            </a:extLst>
          </p:cNvPr>
          <p:cNvPicPr>
            <a:picLocks noChangeAspect="1"/>
          </p:cNvPicPr>
          <p:nvPr/>
        </p:nvPicPr>
        <p:blipFill>
          <a:blip r:embed="rId2"/>
          <a:stretch>
            <a:fillRect/>
          </a:stretch>
        </p:blipFill>
        <p:spPr>
          <a:xfrm>
            <a:off x="1251678" y="2709219"/>
            <a:ext cx="10178322" cy="3581400"/>
          </a:xfrm>
          <a:prstGeom prst="rect">
            <a:avLst/>
          </a:prstGeom>
        </p:spPr>
      </p:pic>
    </p:spTree>
    <p:extLst>
      <p:ext uri="{BB962C8B-B14F-4D97-AF65-F5344CB8AC3E}">
        <p14:creationId xmlns:p14="http://schemas.microsoft.com/office/powerpoint/2010/main" val="4144472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3200" b="1" dirty="0">
                <a:latin typeface="Arial" panose="020B0604020202020204" pitchFamily="34" charset="0"/>
                <a:cs typeface="Arial" panose="020B0604020202020204" pitchFamily="34" charset="0"/>
              </a:rPr>
              <a:t>Data AND Models – Data Binding</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r>
              <a:rPr lang="en-US" b="0" i="0" dirty="0">
                <a:solidFill>
                  <a:srgbClr val="000000"/>
                </a:solidFill>
                <a:effectLst/>
                <a:latin typeface="Arial" panose="020B0604020202020204" pitchFamily="34" charset="0"/>
              </a:rPr>
              <a:t>Result</a:t>
            </a: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Change Values</a:t>
            </a:r>
          </a:p>
          <a:p>
            <a:endParaRPr lang="en-US" dirty="0">
              <a:solidFill>
                <a:srgbClr val="000000"/>
              </a:solidFill>
              <a:latin typeface="Arial" panose="020B0604020202020204" pitchFamily="34" charset="0"/>
            </a:endParaRPr>
          </a:p>
        </p:txBody>
      </p:sp>
      <p:pic>
        <p:nvPicPr>
          <p:cNvPr id="6" name="Picture 5">
            <a:extLst>
              <a:ext uri="{FF2B5EF4-FFF2-40B4-BE49-F238E27FC236}">
                <a16:creationId xmlns:a16="http://schemas.microsoft.com/office/drawing/2014/main" id="{35CFB765-DC88-41C9-8B05-168A1B909D45}"/>
              </a:ext>
            </a:extLst>
          </p:cNvPr>
          <p:cNvPicPr>
            <a:picLocks noChangeAspect="1"/>
          </p:cNvPicPr>
          <p:nvPr/>
        </p:nvPicPr>
        <p:blipFill>
          <a:blip r:embed="rId2"/>
          <a:stretch>
            <a:fillRect/>
          </a:stretch>
        </p:blipFill>
        <p:spPr>
          <a:xfrm>
            <a:off x="1251678" y="1981972"/>
            <a:ext cx="10178322" cy="1543050"/>
          </a:xfrm>
          <a:prstGeom prst="rect">
            <a:avLst/>
          </a:prstGeom>
        </p:spPr>
      </p:pic>
      <p:pic>
        <p:nvPicPr>
          <p:cNvPr id="8" name="Picture 7">
            <a:extLst>
              <a:ext uri="{FF2B5EF4-FFF2-40B4-BE49-F238E27FC236}">
                <a16:creationId xmlns:a16="http://schemas.microsoft.com/office/drawing/2014/main" id="{7D634760-746A-49DE-837B-9B9F01B13DD5}"/>
              </a:ext>
            </a:extLst>
          </p:cNvPr>
          <p:cNvPicPr>
            <a:picLocks noChangeAspect="1"/>
          </p:cNvPicPr>
          <p:nvPr/>
        </p:nvPicPr>
        <p:blipFill>
          <a:blip r:embed="rId3"/>
          <a:stretch>
            <a:fillRect/>
          </a:stretch>
        </p:blipFill>
        <p:spPr>
          <a:xfrm>
            <a:off x="1251678" y="4098195"/>
            <a:ext cx="10178322" cy="1495425"/>
          </a:xfrm>
          <a:prstGeom prst="rect">
            <a:avLst/>
          </a:prstGeom>
        </p:spPr>
      </p:pic>
    </p:spTree>
    <p:extLst>
      <p:ext uri="{BB962C8B-B14F-4D97-AF65-F5344CB8AC3E}">
        <p14:creationId xmlns:p14="http://schemas.microsoft.com/office/powerpoint/2010/main" val="4033469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3200" b="1" dirty="0">
                <a:latin typeface="Arial" panose="020B0604020202020204" pitchFamily="34" charset="0"/>
                <a:cs typeface="Arial" panose="020B0604020202020204" pitchFamily="34" charset="0"/>
              </a:rPr>
              <a:t>Data AND Models –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Data Binding On Radio and check boxes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795850"/>
            <a:ext cx="10178322" cy="4355592"/>
          </a:xfrm>
        </p:spPr>
        <p:txBody>
          <a:bodyPr/>
          <a:lstStyle/>
          <a:p>
            <a:r>
              <a:rPr lang="en-US" dirty="0">
                <a:solidFill>
                  <a:srgbClr val="000000"/>
                </a:solidFill>
                <a:latin typeface="Arial" panose="020B0604020202020204" pitchFamily="34" charset="0"/>
              </a:rPr>
              <a:t>Checkbox returns the value of the check input, while radio box returns values to an array of data of checked radio boxes.</a:t>
            </a:r>
          </a:p>
          <a:p>
            <a:endParaRPr lang="en-US" dirty="0">
              <a:solidFill>
                <a:srgbClr val="000000"/>
              </a:solidFill>
              <a:latin typeface="Arial" panose="020B0604020202020204" pitchFamily="34" charset="0"/>
            </a:endParaRPr>
          </a:p>
        </p:txBody>
      </p:sp>
      <p:pic>
        <p:nvPicPr>
          <p:cNvPr id="5" name="Picture 4">
            <a:extLst>
              <a:ext uri="{FF2B5EF4-FFF2-40B4-BE49-F238E27FC236}">
                <a16:creationId xmlns:a16="http://schemas.microsoft.com/office/drawing/2014/main" id="{7A952FF3-6605-4489-AF78-B19A0D184366}"/>
              </a:ext>
            </a:extLst>
          </p:cNvPr>
          <p:cNvPicPr>
            <a:picLocks noChangeAspect="1"/>
          </p:cNvPicPr>
          <p:nvPr/>
        </p:nvPicPr>
        <p:blipFill>
          <a:blip r:embed="rId2"/>
          <a:stretch>
            <a:fillRect/>
          </a:stretch>
        </p:blipFill>
        <p:spPr>
          <a:xfrm>
            <a:off x="1251678" y="2751340"/>
            <a:ext cx="10178322" cy="3724275"/>
          </a:xfrm>
          <a:prstGeom prst="rect">
            <a:avLst/>
          </a:prstGeom>
        </p:spPr>
      </p:pic>
    </p:spTree>
    <p:extLst>
      <p:ext uri="{BB962C8B-B14F-4D97-AF65-F5344CB8AC3E}">
        <p14:creationId xmlns:p14="http://schemas.microsoft.com/office/powerpoint/2010/main" val="2969350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8E046-5B80-4D9E-9FBC-783BA85A8BD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1DE8975-21B6-4191-B1C7-F0DD39291EA5}"/>
              </a:ext>
            </a:extLst>
          </p:cNvPr>
          <p:cNvSpPr>
            <a:spLocks noGrp="1"/>
          </p:cNvSpPr>
          <p:nvPr>
            <p:ph idx="1"/>
          </p:nvPr>
        </p:nvSpPr>
        <p:spPr>
          <a:xfrm>
            <a:off x="1251678" y="1416908"/>
            <a:ext cx="10178322" cy="4462685"/>
          </a:xfrm>
        </p:spPr>
        <p:txBody>
          <a:bodyPr>
            <a:normAutofit fontScale="92500" lnSpcReduction="10000"/>
          </a:bodyPr>
          <a:lstStyle/>
          <a:p>
            <a:r>
              <a:rPr lang="en-US" b="0" i="0" dirty="0">
                <a:solidFill>
                  <a:srgbClr val="000000"/>
                </a:solidFill>
                <a:effectLst/>
                <a:latin typeface="Arial" panose="020B0604020202020204" pitchFamily="34" charset="0"/>
              </a:rPr>
              <a:t>A simple library that you can use to create block templates that can easily be manipulated and add methods or events to a certain element in the document.</a:t>
            </a:r>
          </a:p>
          <a:p>
            <a:r>
              <a:rPr lang="en-US" b="0" i="0" dirty="0">
                <a:solidFill>
                  <a:srgbClr val="000000"/>
                </a:solidFill>
                <a:effectLst/>
                <a:latin typeface="Arial" panose="020B0604020202020204" pitchFamily="34" charset="0"/>
              </a:rPr>
              <a:t>This library also helps you to learn a few tricks to create a good user-interface website that can easily be designed using this library.</a:t>
            </a:r>
            <a:endParaRPr lang="en-US" dirty="0">
              <a:solidFill>
                <a:srgbClr val="000000"/>
              </a:solidFill>
              <a:latin typeface="Arial" panose="020B0604020202020204" pitchFamily="34" charset="0"/>
            </a:endParaRPr>
          </a:p>
          <a:p>
            <a:r>
              <a:rPr lang="en-US" b="0" i="0" dirty="0">
                <a:solidFill>
                  <a:srgbClr val="000000"/>
                </a:solidFill>
                <a:effectLst/>
                <a:latin typeface="Arial" panose="020B0604020202020204" pitchFamily="34" charset="0"/>
              </a:rPr>
              <a:t>This library is mostly used to create my projects and will help me to easily integrate JavaScript events to my HTML codes. This library is powered purely by JavaScript but you can combine both HTML and JavaScript integration on a said syntax that I will be showing you on this document so sit back and read!</a:t>
            </a:r>
          </a:p>
          <a:p>
            <a:r>
              <a:rPr lang="en-US" b="0" i="0" dirty="0">
                <a:solidFill>
                  <a:srgbClr val="000000"/>
                </a:solidFill>
                <a:effectLst/>
                <a:latin typeface="Arial" panose="020B0604020202020204" pitchFamily="34" charset="0"/>
              </a:rPr>
              <a:t>This library might be familiar to you like famous frameworks out there on the internet like Angular.js by Google, React.js by Facebook, and Vue.js by Evan You. This library is almost similar to these 3 famous frameworks but this one like Vue.js doesn't need any complications on installing or integrating into your projects. It is light and easy to use than these 3 famous frameworks already in the market.</a:t>
            </a:r>
            <a:endParaRPr lang="en-US" dirty="0"/>
          </a:p>
        </p:txBody>
      </p:sp>
    </p:spTree>
    <p:extLst>
      <p:ext uri="{BB962C8B-B14F-4D97-AF65-F5344CB8AC3E}">
        <p14:creationId xmlns:p14="http://schemas.microsoft.com/office/powerpoint/2010/main" val="3289202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3200" b="1" dirty="0">
                <a:latin typeface="Arial" panose="020B0604020202020204" pitchFamily="34" charset="0"/>
                <a:cs typeface="Arial" panose="020B0604020202020204" pitchFamily="34" charset="0"/>
              </a:rPr>
              <a:t>Data AND Models –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Data Binding On Radio and check boxes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795850"/>
            <a:ext cx="10178322" cy="4355592"/>
          </a:xfrm>
        </p:spPr>
        <p:txBody>
          <a:bodyPr/>
          <a:lstStyle/>
          <a:p>
            <a:r>
              <a:rPr lang="en-US" dirty="0">
                <a:solidFill>
                  <a:srgbClr val="000000"/>
                </a:solidFill>
                <a:latin typeface="Arial" panose="020B0604020202020204" pitchFamily="34" charset="0"/>
              </a:rPr>
              <a:t>Result</a:t>
            </a: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Final Result</a:t>
            </a: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p:txBody>
      </p:sp>
      <p:pic>
        <p:nvPicPr>
          <p:cNvPr id="6" name="Picture 5">
            <a:extLst>
              <a:ext uri="{FF2B5EF4-FFF2-40B4-BE49-F238E27FC236}">
                <a16:creationId xmlns:a16="http://schemas.microsoft.com/office/drawing/2014/main" id="{751D5476-D41B-4DCF-9081-384985AC0412}"/>
              </a:ext>
            </a:extLst>
          </p:cNvPr>
          <p:cNvPicPr>
            <a:picLocks noChangeAspect="1"/>
          </p:cNvPicPr>
          <p:nvPr/>
        </p:nvPicPr>
        <p:blipFill>
          <a:blip r:embed="rId2"/>
          <a:stretch>
            <a:fillRect/>
          </a:stretch>
        </p:blipFill>
        <p:spPr>
          <a:xfrm>
            <a:off x="1251678" y="2202204"/>
            <a:ext cx="10178322" cy="1514475"/>
          </a:xfrm>
          <a:prstGeom prst="rect">
            <a:avLst/>
          </a:prstGeom>
        </p:spPr>
      </p:pic>
      <p:pic>
        <p:nvPicPr>
          <p:cNvPr id="8" name="Picture 7">
            <a:extLst>
              <a:ext uri="{FF2B5EF4-FFF2-40B4-BE49-F238E27FC236}">
                <a16:creationId xmlns:a16="http://schemas.microsoft.com/office/drawing/2014/main" id="{2AB8910C-DB1F-4A25-A595-E03C7C6A91E7}"/>
              </a:ext>
            </a:extLst>
          </p:cNvPr>
          <p:cNvPicPr>
            <a:picLocks noChangeAspect="1"/>
          </p:cNvPicPr>
          <p:nvPr/>
        </p:nvPicPr>
        <p:blipFill rotWithShape="1">
          <a:blip r:embed="rId3"/>
          <a:srcRect b="31629"/>
          <a:stretch/>
        </p:blipFill>
        <p:spPr>
          <a:xfrm>
            <a:off x="1251678" y="4373520"/>
            <a:ext cx="10178322" cy="1862523"/>
          </a:xfrm>
          <a:prstGeom prst="rect">
            <a:avLst/>
          </a:prstGeom>
        </p:spPr>
      </p:pic>
    </p:spTree>
    <p:extLst>
      <p:ext uri="{BB962C8B-B14F-4D97-AF65-F5344CB8AC3E}">
        <p14:creationId xmlns:p14="http://schemas.microsoft.com/office/powerpoint/2010/main" val="2875607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3200" b="1" dirty="0">
                <a:latin typeface="Arial" panose="020B0604020202020204" pitchFamily="34" charset="0"/>
                <a:cs typeface="Arial" panose="020B0604020202020204" pitchFamily="34" charset="0"/>
              </a:rPr>
              <a:t>Data AND Models –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Data Updates after an event is fired/triggered</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795850"/>
            <a:ext cx="10178322" cy="4355592"/>
          </a:xfrm>
        </p:spPr>
        <p:txBody>
          <a:bodyPr/>
          <a:lstStyle/>
          <a:p>
            <a:r>
              <a:rPr lang="en-US" b="0" i="0" dirty="0">
                <a:solidFill>
                  <a:srgbClr val="000000"/>
                </a:solidFill>
                <a:effectLst/>
                <a:latin typeface="Arial" panose="020B0604020202020204" pitchFamily="34" charset="0"/>
              </a:rPr>
              <a:t>When a data is manipulated inside the function in events parameters it will also update the template object base on the code execution or syntax you composed.</a:t>
            </a:r>
            <a:endParaRPr lang="en-US" dirty="0">
              <a:solidFill>
                <a:srgbClr val="000000"/>
              </a:solidFill>
              <a:latin typeface="Arial" panose="020B0604020202020204" pitchFamily="34" charset="0"/>
            </a:endParaRPr>
          </a:p>
        </p:txBody>
      </p:sp>
      <p:pic>
        <p:nvPicPr>
          <p:cNvPr id="5" name="Picture 4">
            <a:extLst>
              <a:ext uri="{FF2B5EF4-FFF2-40B4-BE49-F238E27FC236}">
                <a16:creationId xmlns:a16="http://schemas.microsoft.com/office/drawing/2014/main" id="{D36F4D24-0DFA-445B-B834-4AFF20DDDAE3}"/>
              </a:ext>
            </a:extLst>
          </p:cNvPr>
          <p:cNvPicPr>
            <a:picLocks noChangeAspect="1"/>
          </p:cNvPicPr>
          <p:nvPr/>
        </p:nvPicPr>
        <p:blipFill>
          <a:blip r:embed="rId2"/>
          <a:stretch>
            <a:fillRect/>
          </a:stretch>
        </p:blipFill>
        <p:spPr>
          <a:xfrm>
            <a:off x="1251678" y="2718487"/>
            <a:ext cx="10178321" cy="1267726"/>
          </a:xfrm>
          <a:prstGeom prst="rect">
            <a:avLst/>
          </a:prstGeom>
        </p:spPr>
      </p:pic>
      <p:pic>
        <p:nvPicPr>
          <p:cNvPr id="9" name="Picture 8">
            <a:extLst>
              <a:ext uri="{FF2B5EF4-FFF2-40B4-BE49-F238E27FC236}">
                <a16:creationId xmlns:a16="http://schemas.microsoft.com/office/drawing/2014/main" id="{C2539A0D-4797-4286-B86D-4F593622897D}"/>
              </a:ext>
            </a:extLst>
          </p:cNvPr>
          <p:cNvPicPr>
            <a:picLocks noChangeAspect="1"/>
          </p:cNvPicPr>
          <p:nvPr/>
        </p:nvPicPr>
        <p:blipFill>
          <a:blip r:embed="rId3"/>
          <a:stretch>
            <a:fillRect/>
          </a:stretch>
        </p:blipFill>
        <p:spPr>
          <a:xfrm>
            <a:off x="1251677" y="4343017"/>
            <a:ext cx="10178321" cy="1933575"/>
          </a:xfrm>
          <a:prstGeom prst="rect">
            <a:avLst/>
          </a:prstGeom>
        </p:spPr>
      </p:pic>
    </p:spTree>
    <p:extLst>
      <p:ext uri="{BB962C8B-B14F-4D97-AF65-F5344CB8AC3E}">
        <p14:creationId xmlns:p14="http://schemas.microsoft.com/office/powerpoint/2010/main" val="2607261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3200" b="1" dirty="0">
                <a:latin typeface="Arial" panose="020B0604020202020204" pitchFamily="34" charset="0"/>
                <a:cs typeface="Arial" panose="020B0604020202020204" pitchFamily="34" charset="0"/>
              </a:rPr>
              <a:t>Data AND Models –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Data Updates after an event is fired/triggered</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795850"/>
            <a:ext cx="10178322" cy="4355592"/>
          </a:xfrm>
        </p:spPr>
        <p:txBody>
          <a:bodyPr/>
          <a:lstStyle/>
          <a:p>
            <a:r>
              <a:rPr lang="en-US" b="0" i="0" dirty="0">
                <a:solidFill>
                  <a:srgbClr val="000000"/>
                </a:solidFill>
                <a:effectLst/>
                <a:latin typeface="Arial" panose="020B0604020202020204" pitchFamily="34" charset="0"/>
              </a:rPr>
              <a:t>Result</a:t>
            </a: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When Button Is Clicked:</a:t>
            </a: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Click Again:</a:t>
            </a: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p:txBody>
      </p:sp>
      <p:pic>
        <p:nvPicPr>
          <p:cNvPr id="6" name="Picture 5">
            <a:extLst>
              <a:ext uri="{FF2B5EF4-FFF2-40B4-BE49-F238E27FC236}">
                <a16:creationId xmlns:a16="http://schemas.microsoft.com/office/drawing/2014/main" id="{C62D027D-D319-46C2-B0AC-188A287B578A}"/>
              </a:ext>
            </a:extLst>
          </p:cNvPr>
          <p:cNvPicPr>
            <a:picLocks noChangeAspect="1"/>
          </p:cNvPicPr>
          <p:nvPr/>
        </p:nvPicPr>
        <p:blipFill>
          <a:blip r:embed="rId2"/>
          <a:stretch>
            <a:fillRect/>
          </a:stretch>
        </p:blipFill>
        <p:spPr>
          <a:xfrm>
            <a:off x="1251678" y="2430732"/>
            <a:ext cx="10178322" cy="857250"/>
          </a:xfrm>
          <a:prstGeom prst="rect">
            <a:avLst/>
          </a:prstGeom>
        </p:spPr>
      </p:pic>
      <p:pic>
        <p:nvPicPr>
          <p:cNvPr id="8" name="Picture 7">
            <a:extLst>
              <a:ext uri="{FF2B5EF4-FFF2-40B4-BE49-F238E27FC236}">
                <a16:creationId xmlns:a16="http://schemas.microsoft.com/office/drawing/2014/main" id="{AAD75419-516D-4B61-85E3-24798950897B}"/>
              </a:ext>
            </a:extLst>
          </p:cNvPr>
          <p:cNvPicPr>
            <a:picLocks noChangeAspect="1"/>
          </p:cNvPicPr>
          <p:nvPr/>
        </p:nvPicPr>
        <p:blipFill>
          <a:blip r:embed="rId3"/>
          <a:stretch>
            <a:fillRect/>
          </a:stretch>
        </p:blipFill>
        <p:spPr>
          <a:xfrm>
            <a:off x="1251677" y="3913102"/>
            <a:ext cx="10178321" cy="857250"/>
          </a:xfrm>
          <a:prstGeom prst="rect">
            <a:avLst/>
          </a:prstGeom>
        </p:spPr>
      </p:pic>
      <p:pic>
        <p:nvPicPr>
          <p:cNvPr id="11" name="Picture 10">
            <a:extLst>
              <a:ext uri="{FF2B5EF4-FFF2-40B4-BE49-F238E27FC236}">
                <a16:creationId xmlns:a16="http://schemas.microsoft.com/office/drawing/2014/main" id="{686C06EA-B802-4662-9B75-A454F78DE595}"/>
              </a:ext>
            </a:extLst>
          </p:cNvPr>
          <p:cNvPicPr>
            <a:picLocks noChangeAspect="1"/>
          </p:cNvPicPr>
          <p:nvPr/>
        </p:nvPicPr>
        <p:blipFill rotWithShape="1">
          <a:blip r:embed="rId4"/>
          <a:srcRect b="40397"/>
          <a:stretch/>
        </p:blipFill>
        <p:spPr>
          <a:xfrm>
            <a:off x="1251676" y="5248660"/>
            <a:ext cx="10178321" cy="857250"/>
          </a:xfrm>
          <a:prstGeom prst="rect">
            <a:avLst/>
          </a:prstGeom>
        </p:spPr>
      </p:pic>
    </p:spTree>
    <p:extLst>
      <p:ext uri="{BB962C8B-B14F-4D97-AF65-F5344CB8AC3E}">
        <p14:creationId xmlns:p14="http://schemas.microsoft.com/office/powerpoint/2010/main" val="1744538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76ACA8-845D-430B-A0D9-20D618387668}"/>
              </a:ext>
            </a:extLst>
          </p:cNvPr>
          <p:cNvSpPr>
            <a:spLocks noGrp="1"/>
          </p:cNvSpPr>
          <p:nvPr>
            <p:ph type="title"/>
          </p:nvPr>
        </p:nvSpPr>
        <p:spPr>
          <a:xfrm>
            <a:off x="1006839" y="3080950"/>
            <a:ext cx="10178322" cy="993069"/>
          </a:xfrm>
        </p:spPr>
        <p:txBody>
          <a:bodyPr/>
          <a:lstStyle/>
          <a:p>
            <a:pPr algn="ctr"/>
            <a:r>
              <a:rPr lang="en-US" dirty="0"/>
              <a:t>EVENTS OR METHODS</a:t>
            </a:r>
          </a:p>
        </p:txBody>
      </p:sp>
    </p:spTree>
    <p:extLst>
      <p:ext uri="{BB962C8B-B14F-4D97-AF65-F5344CB8AC3E}">
        <p14:creationId xmlns:p14="http://schemas.microsoft.com/office/powerpoint/2010/main" val="4086686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4800" b="1" dirty="0">
                <a:latin typeface="Arial" panose="020B0604020202020204" pitchFamily="34" charset="0"/>
                <a:cs typeface="Arial" panose="020B0604020202020204" pitchFamily="34" charset="0"/>
              </a:rPr>
              <a:t>EVENTS OR METHODS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algn="l"/>
            <a:r>
              <a:rPr lang="en-US" b="0" i="0" dirty="0">
                <a:solidFill>
                  <a:srgbClr val="000000"/>
                </a:solidFill>
                <a:effectLst/>
                <a:latin typeface="Arial" panose="020B0604020202020204" pitchFamily="34" charset="0"/>
              </a:rPr>
              <a:t>Adding events to the element is easier just by adding an attribute "</a:t>
            </a:r>
            <a:r>
              <a:rPr lang="en-US" b="1" i="0" dirty="0" err="1">
                <a:solidFill>
                  <a:srgbClr val="000000"/>
                </a:solidFill>
                <a:effectLst/>
                <a:latin typeface="Arial" panose="020B0604020202020204" pitchFamily="34" charset="0"/>
              </a:rPr>
              <a:t>gamm</a:t>
            </a:r>
            <a:r>
              <a:rPr lang="en-US" b="1" i="0" dirty="0">
                <a:solidFill>
                  <a:srgbClr val="000000"/>
                </a:solidFill>
                <a:effectLst/>
                <a:latin typeface="Arial" panose="020B0604020202020204" pitchFamily="34" charset="0"/>
              </a:rPr>
              <a:t>-events</a:t>
            </a:r>
            <a:r>
              <a:rPr lang="en-US" b="0" i="0" dirty="0">
                <a:solidFill>
                  <a:srgbClr val="000000"/>
                </a:solidFill>
                <a:effectLst/>
                <a:latin typeface="Arial" panose="020B0604020202020204" pitchFamily="34" charset="0"/>
              </a:rPr>
              <a:t>" with a JSON data starts with the key as the name of the event and value as the function inside "events" parameters in the library class.</a:t>
            </a:r>
          </a:p>
          <a:p>
            <a:pPr algn="l"/>
            <a:endParaRPr lang="en-US" b="0" i="0" dirty="0">
              <a:solidFill>
                <a:srgbClr val="000000"/>
              </a:solidFill>
              <a:effectLst/>
              <a:latin typeface="Arial" panose="020B0604020202020204" pitchFamily="34" charset="0"/>
            </a:endParaRPr>
          </a:p>
          <a:p>
            <a:pPr algn="l"/>
            <a:r>
              <a:rPr lang="en-US" b="0" i="0" dirty="0">
                <a:solidFill>
                  <a:srgbClr val="000000"/>
                </a:solidFill>
                <a:effectLst/>
                <a:latin typeface="Arial" panose="020B0604020202020204" pitchFamily="34" charset="0"/>
              </a:rPr>
              <a:t>As the element has an attribute "</a:t>
            </a:r>
            <a:r>
              <a:rPr lang="en-US" b="1" i="0" dirty="0" err="1">
                <a:solidFill>
                  <a:srgbClr val="000000"/>
                </a:solidFill>
                <a:effectLst/>
                <a:latin typeface="Arial" panose="020B0604020202020204" pitchFamily="34" charset="0"/>
              </a:rPr>
              <a:t>gamm</a:t>
            </a:r>
            <a:r>
              <a:rPr lang="en-US" b="1" i="0" dirty="0">
                <a:solidFill>
                  <a:srgbClr val="000000"/>
                </a:solidFill>
                <a:effectLst/>
                <a:latin typeface="Arial" panose="020B0604020202020204" pitchFamily="34" charset="0"/>
              </a:rPr>
              <a:t>-events</a:t>
            </a:r>
            <a:r>
              <a:rPr lang="en-US" b="0" i="0" dirty="0">
                <a:solidFill>
                  <a:srgbClr val="000000"/>
                </a:solidFill>
                <a:effectLst/>
                <a:latin typeface="Arial" panose="020B0604020202020204" pitchFamily="34" charset="0"/>
              </a:rPr>
              <a:t>" will be compiled to attribute base on the event you added. For example a "</a:t>
            </a:r>
            <a:r>
              <a:rPr lang="en-US" b="1" i="0" dirty="0">
                <a:solidFill>
                  <a:srgbClr val="000000"/>
                </a:solidFill>
                <a:effectLst/>
                <a:latin typeface="Arial" panose="020B0604020202020204" pitchFamily="34" charset="0"/>
              </a:rPr>
              <a:t>click</a:t>
            </a:r>
            <a:r>
              <a:rPr lang="en-US" b="0" i="0" dirty="0">
                <a:solidFill>
                  <a:srgbClr val="000000"/>
                </a:solidFill>
                <a:effectLst/>
                <a:latin typeface="Arial" panose="020B0604020202020204" pitchFamily="34" charset="0"/>
              </a:rPr>
              <a:t>" event will converted to "</a:t>
            </a:r>
            <a:r>
              <a:rPr lang="en-US" b="1" i="0" dirty="0">
                <a:solidFill>
                  <a:srgbClr val="000000"/>
                </a:solidFill>
                <a:effectLst/>
                <a:latin typeface="Arial" panose="020B0604020202020204" pitchFamily="34" charset="0"/>
              </a:rPr>
              <a:t>data-</a:t>
            </a:r>
            <a:r>
              <a:rPr lang="en-US" b="1" i="0" dirty="0" err="1">
                <a:solidFill>
                  <a:srgbClr val="000000"/>
                </a:solidFill>
                <a:effectLst/>
                <a:latin typeface="Arial" panose="020B0604020202020204" pitchFamily="34" charset="0"/>
              </a:rPr>
              <a:t>gamm_click</a:t>
            </a:r>
            <a:r>
              <a:rPr lang="en-US" b="0" i="0" dirty="0">
                <a:solidFill>
                  <a:srgbClr val="000000"/>
                </a:solidFill>
                <a:effectLst/>
                <a:latin typeface="Arial" panose="020B0604020202020204" pitchFamily="34" charset="0"/>
              </a:rPr>
              <a:t>" with a value of the </a:t>
            </a:r>
            <a:r>
              <a:rPr lang="en-US" b="1" i="0" dirty="0" err="1">
                <a:solidFill>
                  <a:srgbClr val="000000"/>
                </a:solidFill>
                <a:effectLst/>
                <a:latin typeface="Arial" panose="020B0604020202020204" pitchFamily="34" charset="0"/>
              </a:rPr>
              <a:t>template_id</a:t>
            </a:r>
            <a:r>
              <a:rPr lang="en-US" b="1" i="0" dirty="0">
                <a:solidFill>
                  <a:srgbClr val="000000"/>
                </a:solidFill>
                <a:effectLst/>
                <a:latin typeface="Arial" panose="020B0604020202020204" pitchFamily="34" charset="0"/>
              </a:rPr>
              <a:t> </a:t>
            </a:r>
            <a:r>
              <a:rPr lang="en-US" b="0" i="0" dirty="0">
                <a:solidFill>
                  <a:srgbClr val="000000"/>
                </a:solidFill>
                <a:effectLst/>
                <a:latin typeface="Arial" panose="020B0604020202020204" pitchFamily="34" charset="0"/>
              </a:rPr>
              <a:t>and "</a:t>
            </a:r>
            <a:r>
              <a:rPr lang="en-US" b="1" i="0" dirty="0">
                <a:solidFill>
                  <a:srgbClr val="000000"/>
                </a:solidFill>
                <a:effectLst/>
                <a:latin typeface="Arial" panose="020B0604020202020204" pitchFamily="34" charset="0"/>
              </a:rPr>
              <a:t>_</a:t>
            </a:r>
            <a:r>
              <a:rPr lang="en-US" b="0" i="0" dirty="0">
                <a:solidFill>
                  <a:srgbClr val="000000"/>
                </a:solidFill>
                <a:effectLst/>
                <a:latin typeface="Arial" panose="020B0604020202020204" pitchFamily="34" charset="0"/>
              </a:rPr>
              <a:t>" with the number base on the number of the element compiled start to zero(0).</a:t>
            </a:r>
          </a:p>
          <a:p>
            <a:endParaRPr lang="en-US" dirty="0">
              <a:solidFill>
                <a:srgbClr val="000000"/>
              </a:solidFill>
              <a:latin typeface="Arial" panose="020B0604020202020204" pitchFamily="34" charset="0"/>
            </a:endParaRPr>
          </a:p>
        </p:txBody>
      </p:sp>
      <p:pic>
        <p:nvPicPr>
          <p:cNvPr id="6" name="Picture 5">
            <a:extLst>
              <a:ext uri="{FF2B5EF4-FFF2-40B4-BE49-F238E27FC236}">
                <a16:creationId xmlns:a16="http://schemas.microsoft.com/office/drawing/2014/main" id="{CE4E3F6C-C65F-4271-AC58-CC59B6B07356}"/>
              </a:ext>
            </a:extLst>
          </p:cNvPr>
          <p:cNvPicPr>
            <a:picLocks noChangeAspect="1"/>
          </p:cNvPicPr>
          <p:nvPr/>
        </p:nvPicPr>
        <p:blipFill>
          <a:blip r:embed="rId2"/>
          <a:stretch>
            <a:fillRect/>
          </a:stretch>
        </p:blipFill>
        <p:spPr>
          <a:xfrm>
            <a:off x="1251678" y="4909752"/>
            <a:ext cx="10264820" cy="991994"/>
          </a:xfrm>
          <a:prstGeom prst="rect">
            <a:avLst/>
          </a:prstGeom>
        </p:spPr>
      </p:pic>
    </p:spTree>
    <p:extLst>
      <p:ext uri="{BB962C8B-B14F-4D97-AF65-F5344CB8AC3E}">
        <p14:creationId xmlns:p14="http://schemas.microsoft.com/office/powerpoint/2010/main" val="2064635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4800" b="1" dirty="0">
                <a:latin typeface="Arial" panose="020B0604020202020204" pitchFamily="34" charset="0"/>
                <a:cs typeface="Arial" panose="020B0604020202020204" pitchFamily="34" charset="0"/>
              </a:rPr>
              <a:t>EVENTS OR METHODS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algn="l"/>
            <a:r>
              <a:rPr lang="en-US" b="0" i="0" dirty="0">
                <a:solidFill>
                  <a:srgbClr val="000000"/>
                </a:solidFill>
                <a:effectLst/>
                <a:latin typeface="Arial" panose="020B0604020202020204" pitchFamily="34" charset="0"/>
              </a:rPr>
              <a:t>Here you can see we add a JSON format data inside "</a:t>
            </a:r>
            <a:r>
              <a:rPr lang="en-US" b="1" i="0" dirty="0" err="1">
                <a:solidFill>
                  <a:srgbClr val="000000"/>
                </a:solidFill>
                <a:effectLst/>
                <a:latin typeface="Arial" panose="020B0604020202020204" pitchFamily="34" charset="0"/>
              </a:rPr>
              <a:t>gamm</a:t>
            </a:r>
            <a:r>
              <a:rPr lang="en-US" b="1" i="0" dirty="0">
                <a:solidFill>
                  <a:srgbClr val="000000"/>
                </a:solidFill>
                <a:effectLst/>
                <a:latin typeface="Arial" panose="020B0604020202020204" pitchFamily="34" charset="0"/>
              </a:rPr>
              <a:t>-events</a:t>
            </a:r>
            <a:r>
              <a:rPr lang="en-US" b="0" i="0" dirty="0">
                <a:solidFill>
                  <a:srgbClr val="000000"/>
                </a:solidFill>
                <a:effectLst/>
                <a:latin typeface="Arial" panose="020B0604020202020204" pitchFamily="34" charset="0"/>
              </a:rPr>
              <a:t>“ attribute with the key as "</a:t>
            </a:r>
            <a:r>
              <a:rPr lang="en-US" b="1" i="0" dirty="0">
                <a:solidFill>
                  <a:srgbClr val="000000"/>
                </a:solidFill>
                <a:effectLst/>
                <a:latin typeface="Arial" panose="020B0604020202020204" pitchFamily="34" charset="0"/>
              </a:rPr>
              <a:t>click</a:t>
            </a:r>
            <a:r>
              <a:rPr lang="en-US" b="0" i="0" dirty="0">
                <a:solidFill>
                  <a:srgbClr val="000000"/>
                </a:solidFill>
                <a:effectLst/>
                <a:latin typeface="Arial" panose="020B0604020202020204" pitchFamily="34" charset="0"/>
              </a:rPr>
              <a:t>" and the value is the function name "</a:t>
            </a:r>
            <a:r>
              <a:rPr lang="en-US" b="1" i="0" dirty="0" err="1">
                <a:solidFill>
                  <a:srgbClr val="000000"/>
                </a:solidFill>
                <a:effectLst/>
                <a:latin typeface="Arial" panose="020B0604020202020204" pitchFamily="34" charset="0"/>
              </a:rPr>
              <a:t>show_alert</a:t>
            </a:r>
            <a:r>
              <a:rPr lang="en-US" b="0" i="0" dirty="0">
                <a:solidFill>
                  <a:srgbClr val="000000"/>
                </a:solidFill>
                <a:effectLst/>
                <a:latin typeface="Arial" panose="020B0604020202020204" pitchFamily="34" charset="0"/>
              </a:rPr>
              <a:t>".</a:t>
            </a: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r>
              <a:rPr lang="en-US" dirty="0">
                <a:solidFill>
                  <a:srgbClr val="000000"/>
                </a:solidFill>
                <a:latin typeface="Arial" panose="020B0604020202020204" pitchFamily="34" charset="0"/>
              </a:rPr>
              <a:t>Result</a:t>
            </a:r>
          </a:p>
        </p:txBody>
      </p:sp>
      <p:pic>
        <p:nvPicPr>
          <p:cNvPr id="5" name="Picture 4">
            <a:extLst>
              <a:ext uri="{FF2B5EF4-FFF2-40B4-BE49-F238E27FC236}">
                <a16:creationId xmlns:a16="http://schemas.microsoft.com/office/drawing/2014/main" id="{54417FC3-2807-4A31-AC5D-6B698F684204}"/>
              </a:ext>
            </a:extLst>
          </p:cNvPr>
          <p:cNvPicPr>
            <a:picLocks noChangeAspect="1"/>
          </p:cNvPicPr>
          <p:nvPr/>
        </p:nvPicPr>
        <p:blipFill>
          <a:blip r:embed="rId2"/>
          <a:stretch>
            <a:fillRect/>
          </a:stretch>
        </p:blipFill>
        <p:spPr>
          <a:xfrm>
            <a:off x="1251678" y="2441617"/>
            <a:ext cx="10178322" cy="1628775"/>
          </a:xfrm>
          <a:prstGeom prst="rect">
            <a:avLst/>
          </a:prstGeom>
        </p:spPr>
      </p:pic>
      <p:pic>
        <p:nvPicPr>
          <p:cNvPr id="8" name="Picture 7">
            <a:extLst>
              <a:ext uri="{FF2B5EF4-FFF2-40B4-BE49-F238E27FC236}">
                <a16:creationId xmlns:a16="http://schemas.microsoft.com/office/drawing/2014/main" id="{88ACFF03-1C41-43FB-991E-0F2364C38116}"/>
              </a:ext>
            </a:extLst>
          </p:cNvPr>
          <p:cNvPicPr>
            <a:picLocks noChangeAspect="1"/>
          </p:cNvPicPr>
          <p:nvPr/>
        </p:nvPicPr>
        <p:blipFill>
          <a:blip r:embed="rId3"/>
          <a:stretch>
            <a:fillRect/>
          </a:stretch>
        </p:blipFill>
        <p:spPr>
          <a:xfrm>
            <a:off x="1251678" y="4857749"/>
            <a:ext cx="10178322" cy="952500"/>
          </a:xfrm>
          <a:prstGeom prst="rect">
            <a:avLst/>
          </a:prstGeom>
        </p:spPr>
      </p:pic>
      <p:pic>
        <p:nvPicPr>
          <p:cNvPr id="10" name="Picture 9">
            <a:extLst>
              <a:ext uri="{FF2B5EF4-FFF2-40B4-BE49-F238E27FC236}">
                <a16:creationId xmlns:a16="http://schemas.microsoft.com/office/drawing/2014/main" id="{2B4592D4-A227-42F0-B5B4-B60B6DD1E72E}"/>
              </a:ext>
            </a:extLst>
          </p:cNvPr>
          <p:cNvPicPr>
            <a:picLocks noChangeAspect="1"/>
          </p:cNvPicPr>
          <p:nvPr/>
        </p:nvPicPr>
        <p:blipFill rotWithShape="1">
          <a:blip r:embed="rId4"/>
          <a:srcRect l="4761" t="2997" r="8420" b="5857"/>
          <a:stretch/>
        </p:blipFill>
        <p:spPr>
          <a:xfrm>
            <a:off x="4044778" y="5082746"/>
            <a:ext cx="4300151" cy="1302253"/>
          </a:xfrm>
          <a:prstGeom prst="rect">
            <a:avLst/>
          </a:prstGeom>
        </p:spPr>
      </p:pic>
    </p:spTree>
    <p:extLst>
      <p:ext uri="{BB962C8B-B14F-4D97-AF65-F5344CB8AC3E}">
        <p14:creationId xmlns:p14="http://schemas.microsoft.com/office/powerpoint/2010/main" val="3427697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3200" b="1" dirty="0">
                <a:latin typeface="Arial" panose="020B0604020202020204" pitchFamily="34" charset="0"/>
                <a:cs typeface="Arial" panose="020B0604020202020204" pitchFamily="34" charset="0"/>
              </a:rPr>
              <a:t>EVENTS OR METHODS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GET ELEMENT DATA OR PROPERTIES ON EVENTS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874517"/>
            <a:ext cx="10178322" cy="4355592"/>
          </a:xfrm>
        </p:spPr>
        <p:txBody>
          <a:bodyPr/>
          <a:lstStyle/>
          <a:p>
            <a:r>
              <a:rPr lang="en-US" b="0" i="0" dirty="0">
                <a:solidFill>
                  <a:srgbClr val="000000"/>
                </a:solidFill>
                <a:effectLst/>
                <a:latin typeface="Arial" panose="020B0604020202020204" pitchFamily="34" charset="0"/>
              </a:rPr>
              <a:t>To get the element properties of the attached event you will need to add a first parameter to your function. Through this you will able to see all the information you needed.</a:t>
            </a:r>
            <a:endParaRPr lang="en-US" dirty="0">
              <a:solidFill>
                <a:srgbClr val="000000"/>
              </a:solidFill>
              <a:latin typeface="Arial" panose="020B0604020202020204" pitchFamily="34" charset="0"/>
            </a:endParaRPr>
          </a:p>
        </p:txBody>
      </p:sp>
      <p:pic>
        <p:nvPicPr>
          <p:cNvPr id="5" name="Picture 4">
            <a:extLst>
              <a:ext uri="{FF2B5EF4-FFF2-40B4-BE49-F238E27FC236}">
                <a16:creationId xmlns:a16="http://schemas.microsoft.com/office/drawing/2014/main" id="{F0C2CEA7-172E-4BCF-A2B7-246C2FB99906}"/>
              </a:ext>
            </a:extLst>
          </p:cNvPr>
          <p:cNvPicPr>
            <a:picLocks noChangeAspect="1"/>
          </p:cNvPicPr>
          <p:nvPr/>
        </p:nvPicPr>
        <p:blipFill>
          <a:blip r:embed="rId2"/>
          <a:stretch>
            <a:fillRect/>
          </a:stretch>
        </p:blipFill>
        <p:spPr>
          <a:xfrm>
            <a:off x="1251678" y="3088545"/>
            <a:ext cx="10178322" cy="1076325"/>
          </a:xfrm>
          <a:prstGeom prst="rect">
            <a:avLst/>
          </a:prstGeom>
        </p:spPr>
      </p:pic>
      <p:pic>
        <p:nvPicPr>
          <p:cNvPr id="8" name="Picture 7">
            <a:extLst>
              <a:ext uri="{FF2B5EF4-FFF2-40B4-BE49-F238E27FC236}">
                <a16:creationId xmlns:a16="http://schemas.microsoft.com/office/drawing/2014/main" id="{F34D6DAF-7148-4621-9304-4F267AD838A4}"/>
              </a:ext>
            </a:extLst>
          </p:cNvPr>
          <p:cNvPicPr>
            <a:picLocks noChangeAspect="1"/>
          </p:cNvPicPr>
          <p:nvPr/>
        </p:nvPicPr>
        <p:blipFill>
          <a:blip r:embed="rId3"/>
          <a:stretch>
            <a:fillRect/>
          </a:stretch>
        </p:blipFill>
        <p:spPr>
          <a:xfrm>
            <a:off x="1251678" y="4487175"/>
            <a:ext cx="10178322" cy="1590675"/>
          </a:xfrm>
          <a:prstGeom prst="rect">
            <a:avLst/>
          </a:prstGeom>
        </p:spPr>
      </p:pic>
    </p:spTree>
    <p:extLst>
      <p:ext uri="{BB962C8B-B14F-4D97-AF65-F5344CB8AC3E}">
        <p14:creationId xmlns:p14="http://schemas.microsoft.com/office/powerpoint/2010/main" val="4004335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3200" b="1" dirty="0">
                <a:latin typeface="Arial" panose="020B0604020202020204" pitchFamily="34" charset="0"/>
                <a:cs typeface="Arial" panose="020B0604020202020204" pitchFamily="34" charset="0"/>
              </a:rPr>
              <a:t>EVENTS OR METHODS -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GET ELEMENT DATA OR PROPERTIES ON EVENTS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874517"/>
            <a:ext cx="10178322" cy="4355592"/>
          </a:xfrm>
        </p:spPr>
        <p:txBody>
          <a:bodyPr/>
          <a:lstStyle/>
          <a:p>
            <a:r>
              <a:rPr lang="en-US" b="0" i="0" dirty="0">
                <a:solidFill>
                  <a:srgbClr val="000000"/>
                </a:solidFill>
                <a:effectLst/>
                <a:latin typeface="Arial" panose="020B0604020202020204" pitchFamily="34" charset="0"/>
              </a:rPr>
              <a:t>Result</a:t>
            </a:r>
            <a:endParaRPr lang="en-US" dirty="0">
              <a:solidFill>
                <a:srgbClr val="000000"/>
              </a:solidFill>
              <a:latin typeface="Arial" panose="020B0604020202020204" pitchFamily="34" charset="0"/>
            </a:endParaRPr>
          </a:p>
        </p:txBody>
      </p:sp>
      <p:pic>
        <p:nvPicPr>
          <p:cNvPr id="6" name="Picture 5">
            <a:extLst>
              <a:ext uri="{FF2B5EF4-FFF2-40B4-BE49-F238E27FC236}">
                <a16:creationId xmlns:a16="http://schemas.microsoft.com/office/drawing/2014/main" id="{B71C4AE0-B4A7-4580-832A-64FCEFD85EC5}"/>
              </a:ext>
            </a:extLst>
          </p:cNvPr>
          <p:cNvPicPr>
            <a:picLocks noChangeAspect="1"/>
          </p:cNvPicPr>
          <p:nvPr/>
        </p:nvPicPr>
        <p:blipFill>
          <a:blip r:embed="rId2"/>
          <a:stretch>
            <a:fillRect/>
          </a:stretch>
        </p:blipFill>
        <p:spPr>
          <a:xfrm>
            <a:off x="1251678" y="2358724"/>
            <a:ext cx="10178322" cy="1514475"/>
          </a:xfrm>
          <a:prstGeom prst="rect">
            <a:avLst/>
          </a:prstGeom>
        </p:spPr>
      </p:pic>
      <p:pic>
        <p:nvPicPr>
          <p:cNvPr id="9" name="Picture 8">
            <a:extLst>
              <a:ext uri="{FF2B5EF4-FFF2-40B4-BE49-F238E27FC236}">
                <a16:creationId xmlns:a16="http://schemas.microsoft.com/office/drawing/2014/main" id="{34AC3A11-DC0A-46F3-A3EC-C7F6005649DC}"/>
              </a:ext>
            </a:extLst>
          </p:cNvPr>
          <p:cNvPicPr>
            <a:picLocks noChangeAspect="1"/>
          </p:cNvPicPr>
          <p:nvPr/>
        </p:nvPicPr>
        <p:blipFill>
          <a:blip r:embed="rId3"/>
          <a:stretch>
            <a:fillRect/>
          </a:stretch>
        </p:blipFill>
        <p:spPr>
          <a:xfrm>
            <a:off x="3962400" y="4136606"/>
            <a:ext cx="4267200" cy="1228725"/>
          </a:xfrm>
          <a:prstGeom prst="rect">
            <a:avLst/>
          </a:prstGeom>
        </p:spPr>
      </p:pic>
    </p:spTree>
    <p:extLst>
      <p:ext uri="{BB962C8B-B14F-4D97-AF65-F5344CB8AC3E}">
        <p14:creationId xmlns:p14="http://schemas.microsoft.com/office/powerpoint/2010/main" val="74032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3200" b="1" dirty="0">
                <a:latin typeface="Arial" panose="020B0604020202020204" pitchFamily="34" charset="0"/>
                <a:cs typeface="Arial" panose="020B0604020202020204" pitchFamily="34" charset="0"/>
              </a:rPr>
              <a:t>EVENTS OR METHODS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GET ELEMENT MOUSE EVENT</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479100"/>
            <a:ext cx="10178322" cy="4355592"/>
          </a:xfrm>
        </p:spPr>
        <p:txBody>
          <a:bodyPr/>
          <a:lstStyle/>
          <a:p>
            <a:r>
              <a:rPr lang="en-US" b="0" i="0" dirty="0">
                <a:solidFill>
                  <a:srgbClr val="000000"/>
                </a:solidFill>
                <a:effectLst/>
                <a:latin typeface="Arial" panose="020B0604020202020204" pitchFamily="34" charset="0"/>
              </a:rPr>
              <a:t>This time to get the mouse events of a element that you have attached a method/event you just need to add a second parameter to your function. See example.</a:t>
            </a:r>
            <a:endParaRPr lang="en-US" dirty="0">
              <a:solidFill>
                <a:srgbClr val="000000"/>
              </a:solidFill>
              <a:latin typeface="Arial" panose="020B0604020202020204" pitchFamily="34" charset="0"/>
            </a:endParaRPr>
          </a:p>
        </p:txBody>
      </p:sp>
      <p:pic>
        <p:nvPicPr>
          <p:cNvPr id="5" name="Picture 4">
            <a:extLst>
              <a:ext uri="{FF2B5EF4-FFF2-40B4-BE49-F238E27FC236}">
                <a16:creationId xmlns:a16="http://schemas.microsoft.com/office/drawing/2014/main" id="{161284EC-2AC6-48BD-93A3-AB56D401F2C6}"/>
              </a:ext>
            </a:extLst>
          </p:cNvPr>
          <p:cNvPicPr>
            <a:picLocks noChangeAspect="1"/>
          </p:cNvPicPr>
          <p:nvPr/>
        </p:nvPicPr>
        <p:blipFill>
          <a:blip r:embed="rId2"/>
          <a:stretch>
            <a:fillRect/>
          </a:stretch>
        </p:blipFill>
        <p:spPr>
          <a:xfrm>
            <a:off x="1251678" y="2365229"/>
            <a:ext cx="10178322" cy="1038225"/>
          </a:xfrm>
          <a:prstGeom prst="rect">
            <a:avLst/>
          </a:prstGeom>
        </p:spPr>
      </p:pic>
      <p:pic>
        <p:nvPicPr>
          <p:cNvPr id="8" name="Picture 7">
            <a:extLst>
              <a:ext uri="{FF2B5EF4-FFF2-40B4-BE49-F238E27FC236}">
                <a16:creationId xmlns:a16="http://schemas.microsoft.com/office/drawing/2014/main" id="{CADCDDAB-B795-4FD1-8FA5-7AC0A3C9A3E1}"/>
              </a:ext>
            </a:extLst>
          </p:cNvPr>
          <p:cNvPicPr>
            <a:picLocks noChangeAspect="1"/>
          </p:cNvPicPr>
          <p:nvPr/>
        </p:nvPicPr>
        <p:blipFill>
          <a:blip r:embed="rId3"/>
          <a:stretch>
            <a:fillRect/>
          </a:stretch>
        </p:blipFill>
        <p:spPr>
          <a:xfrm>
            <a:off x="1251678" y="3682042"/>
            <a:ext cx="10178322" cy="2152650"/>
          </a:xfrm>
          <a:prstGeom prst="rect">
            <a:avLst/>
          </a:prstGeom>
        </p:spPr>
      </p:pic>
    </p:spTree>
    <p:extLst>
      <p:ext uri="{BB962C8B-B14F-4D97-AF65-F5344CB8AC3E}">
        <p14:creationId xmlns:p14="http://schemas.microsoft.com/office/powerpoint/2010/main" val="2294322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3200" b="1" dirty="0">
                <a:latin typeface="Arial" panose="020B0604020202020204" pitchFamily="34" charset="0"/>
                <a:cs typeface="Arial" panose="020B0604020202020204" pitchFamily="34" charset="0"/>
              </a:rPr>
              <a:t>EVENTS OR METHODS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GET ELEMENT MOUSE EVENT</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479100"/>
            <a:ext cx="10178322" cy="4355592"/>
          </a:xfrm>
        </p:spPr>
        <p:txBody>
          <a:bodyPr/>
          <a:lstStyle/>
          <a:p>
            <a:r>
              <a:rPr lang="en-US" b="0" i="0" dirty="0">
                <a:solidFill>
                  <a:srgbClr val="000000"/>
                </a:solidFill>
                <a:effectLst/>
                <a:latin typeface="Arial" panose="020B0604020202020204" pitchFamily="34" charset="0"/>
              </a:rPr>
              <a:t>Result</a:t>
            </a: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When I enter my mouse.</a:t>
            </a:r>
          </a:p>
          <a:p>
            <a:endParaRPr lang="en-US" dirty="0">
              <a:solidFill>
                <a:srgbClr val="000000"/>
              </a:solidFill>
              <a:latin typeface="Arial" panose="020B0604020202020204" pitchFamily="34" charset="0"/>
            </a:endParaRPr>
          </a:p>
        </p:txBody>
      </p:sp>
      <p:pic>
        <p:nvPicPr>
          <p:cNvPr id="6" name="Picture 5">
            <a:extLst>
              <a:ext uri="{FF2B5EF4-FFF2-40B4-BE49-F238E27FC236}">
                <a16:creationId xmlns:a16="http://schemas.microsoft.com/office/drawing/2014/main" id="{DB034A41-9C34-4772-B88A-5EEC51FD3A52}"/>
              </a:ext>
            </a:extLst>
          </p:cNvPr>
          <p:cNvPicPr>
            <a:picLocks noChangeAspect="1"/>
          </p:cNvPicPr>
          <p:nvPr/>
        </p:nvPicPr>
        <p:blipFill>
          <a:blip r:embed="rId2"/>
          <a:stretch>
            <a:fillRect/>
          </a:stretch>
        </p:blipFill>
        <p:spPr>
          <a:xfrm>
            <a:off x="1251678" y="1895475"/>
            <a:ext cx="10178322" cy="1533525"/>
          </a:xfrm>
          <a:prstGeom prst="rect">
            <a:avLst/>
          </a:prstGeom>
        </p:spPr>
      </p:pic>
      <p:pic>
        <p:nvPicPr>
          <p:cNvPr id="9" name="Picture 8">
            <a:extLst>
              <a:ext uri="{FF2B5EF4-FFF2-40B4-BE49-F238E27FC236}">
                <a16:creationId xmlns:a16="http://schemas.microsoft.com/office/drawing/2014/main" id="{34F6489D-3E17-4E7F-9757-F3420FF6399A}"/>
              </a:ext>
            </a:extLst>
          </p:cNvPr>
          <p:cNvPicPr>
            <a:picLocks noChangeAspect="1"/>
          </p:cNvPicPr>
          <p:nvPr/>
        </p:nvPicPr>
        <p:blipFill>
          <a:blip r:embed="rId3"/>
          <a:stretch>
            <a:fillRect/>
          </a:stretch>
        </p:blipFill>
        <p:spPr>
          <a:xfrm>
            <a:off x="1251678" y="4077729"/>
            <a:ext cx="10178322" cy="1371600"/>
          </a:xfrm>
          <a:prstGeom prst="rect">
            <a:avLst/>
          </a:prstGeom>
        </p:spPr>
      </p:pic>
      <p:pic>
        <p:nvPicPr>
          <p:cNvPr id="11" name="Picture 10">
            <a:extLst>
              <a:ext uri="{FF2B5EF4-FFF2-40B4-BE49-F238E27FC236}">
                <a16:creationId xmlns:a16="http://schemas.microsoft.com/office/drawing/2014/main" id="{6F626469-DD9D-4ADD-A488-6EAEB1FFCD48}"/>
              </a:ext>
            </a:extLst>
          </p:cNvPr>
          <p:cNvPicPr>
            <a:picLocks noChangeAspect="1"/>
          </p:cNvPicPr>
          <p:nvPr/>
        </p:nvPicPr>
        <p:blipFill>
          <a:blip r:embed="rId4"/>
          <a:stretch>
            <a:fillRect/>
          </a:stretch>
        </p:blipFill>
        <p:spPr>
          <a:xfrm>
            <a:off x="2586166" y="4660620"/>
            <a:ext cx="159739" cy="205817"/>
          </a:xfrm>
          <a:prstGeom prst="rect">
            <a:avLst/>
          </a:prstGeom>
        </p:spPr>
      </p:pic>
    </p:spTree>
    <p:extLst>
      <p:ext uri="{BB962C8B-B14F-4D97-AF65-F5344CB8AC3E}">
        <p14:creationId xmlns:p14="http://schemas.microsoft.com/office/powerpoint/2010/main" val="3879799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D3C26-420D-4854-965A-D1667B53D032}"/>
              </a:ext>
            </a:extLst>
          </p:cNvPr>
          <p:cNvSpPr>
            <a:spLocks noGrp="1"/>
          </p:cNvSpPr>
          <p:nvPr>
            <p:ph type="title"/>
          </p:nvPr>
        </p:nvSpPr>
        <p:spPr/>
        <p:txBody>
          <a:bodyPr/>
          <a:lstStyle/>
          <a:p>
            <a:r>
              <a:rPr lang="en-US" dirty="0"/>
              <a:t>Where Can we download it?</a:t>
            </a:r>
          </a:p>
        </p:txBody>
      </p:sp>
      <p:sp>
        <p:nvSpPr>
          <p:cNvPr id="3" name="Content Placeholder 2">
            <a:extLst>
              <a:ext uri="{FF2B5EF4-FFF2-40B4-BE49-F238E27FC236}">
                <a16:creationId xmlns:a16="http://schemas.microsoft.com/office/drawing/2014/main" id="{90122171-17F4-4AD9-A26E-F55B8BA68BBB}"/>
              </a:ext>
            </a:extLst>
          </p:cNvPr>
          <p:cNvSpPr>
            <a:spLocks noGrp="1"/>
          </p:cNvSpPr>
          <p:nvPr>
            <p:ph idx="1"/>
          </p:nvPr>
        </p:nvSpPr>
        <p:spPr/>
        <p:txBody>
          <a:bodyPr/>
          <a:lstStyle/>
          <a:p>
            <a:r>
              <a:rPr lang="en-US" b="0" i="0" dirty="0">
                <a:solidFill>
                  <a:srgbClr val="000000"/>
                </a:solidFill>
                <a:effectLst/>
                <a:latin typeface="Arial" panose="020B0604020202020204" pitchFamily="34" charset="0"/>
              </a:rPr>
              <a:t>You can download the library here: </a:t>
            </a:r>
            <a:r>
              <a:rPr lang="en-US" b="0" i="0" dirty="0">
                <a:effectLst/>
                <a:latin typeface="Arial" panose="020B0604020202020204" pitchFamily="34" charset="0"/>
                <a:hlinkClick r:id="rId2"/>
              </a:rPr>
              <a:t>https://github.com/juztpost/gamm.js</a:t>
            </a:r>
            <a:endParaRPr lang="en-US" dirty="0"/>
          </a:p>
        </p:txBody>
      </p:sp>
    </p:spTree>
    <p:extLst>
      <p:ext uri="{BB962C8B-B14F-4D97-AF65-F5344CB8AC3E}">
        <p14:creationId xmlns:p14="http://schemas.microsoft.com/office/powerpoint/2010/main" val="3341171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76ACA8-845D-430B-A0D9-20D618387668}"/>
              </a:ext>
            </a:extLst>
          </p:cNvPr>
          <p:cNvSpPr>
            <a:spLocks noGrp="1"/>
          </p:cNvSpPr>
          <p:nvPr>
            <p:ph type="title"/>
          </p:nvPr>
        </p:nvSpPr>
        <p:spPr>
          <a:xfrm>
            <a:off x="1006839" y="3080950"/>
            <a:ext cx="10178322" cy="993069"/>
          </a:xfrm>
        </p:spPr>
        <p:txBody>
          <a:bodyPr/>
          <a:lstStyle/>
          <a:p>
            <a:pPr algn="ctr"/>
            <a:r>
              <a:rPr lang="en-US" dirty="0" err="1"/>
              <a:t>LoopS</a:t>
            </a:r>
            <a:endParaRPr lang="en-US" dirty="0"/>
          </a:p>
        </p:txBody>
      </p:sp>
    </p:spTree>
    <p:extLst>
      <p:ext uri="{BB962C8B-B14F-4D97-AF65-F5344CB8AC3E}">
        <p14:creationId xmlns:p14="http://schemas.microsoft.com/office/powerpoint/2010/main" val="710070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4800" b="1" dirty="0">
                <a:latin typeface="Arial" panose="020B0604020202020204" pitchFamily="34" charset="0"/>
                <a:cs typeface="Arial" panose="020B0604020202020204" pitchFamily="34" charset="0"/>
              </a:rPr>
              <a:t>LOOPS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algn="l"/>
            <a:r>
              <a:rPr lang="en-US" b="0" i="0" dirty="0">
                <a:solidFill>
                  <a:srgbClr val="000000"/>
                </a:solidFill>
                <a:effectLst/>
                <a:latin typeface="Arial" panose="020B0604020202020204" pitchFamily="34" charset="0"/>
              </a:rPr>
              <a:t>This is a common thing in data handling when you want to display same html format and the only changing is the value of a given lists. For the loop to work we don't need to add any attribute but use what JavaScript already offers.</a:t>
            </a:r>
          </a:p>
          <a:p>
            <a:pPr marL="0" indent="0">
              <a:buNone/>
            </a:pPr>
            <a:br>
              <a:rPr lang="en-US" dirty="0"/>
            </a:br>
            <a:endParaRPr lang="en-US" dirty="0">
              <a:solidFill>
                <a:srgbClr val="000000"/>
              </a:solidFill>
              <a:latin typeface="Arial" panose="020B0604020202020204" pitchFamily="34" charset="0"/>
            </a:endParaRPr>
          </a:p>
        </p:txBody>
      </p:sp>
      <p:pic>
        <p:nvPicPr>
          <p:cNvPr id="5" name="Picture 4">
            <a:extLst>
              <a:ext uri="{FF2B5EF4-FFF2-40B4-BE49-F238E27FC236}">
                <a16:creationId xmlns:a16="http://schemas.microsoft.com/office/drawing/2014/main" id="{3F6AFF04-E5A4-46E2-BB18-CBBB5A775F06}"/>
              </a:ext>
            </a:extLst>
          </p:cNvPr>
          <p:cNvPicPr>
            <a:picLocks noChangeAspect="1"/>
          </p:cNvPicPr>
          <p:nvPr/>
        </p:nvPicPr>
        <p:blipFill>
          <a:blip r:embed="rId2"/>
          <a:stretch>
            <a:fillRect/>
          </a:stretch>
        </p:blipFill>
        <p:spPr>
          <a:xfrm>
            <a:off x="1251678" y="3016133"/>
            <a:ext cx="10178322" cy="2419350"/>
          </a:xfrm>
          <a:prstGeom prst="rect">
            <a:avLst/>
          </a:prstGeom>
        </p:spPr>
      </p:pic>
    </p:spTree>
    <p:extLst>
      <p:ext uri="{BB962C8B-B14F-4D97-AF65-F5344CB8AC3E}">
        <p14:creationId xmlns:p14="http://schemas.microsoft.com/office/powerpoint/2010/main" val="823819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4800" b="1" dirty="0">
                <a:latin typeface="Arial" panose="020B0604020202020204" pitchFamily="34" charset="0"/>
                <a:cs typeface="Arial" panose="020B0604020202020204" pitchFamily="34" charset="0"/>
              </a:rPr>
              <a:t>LOOPS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algn="l"/>
            <a:r>
              <a:rPr lang="en-US" dirty="0">
                <a:solidFill>
                  <a:srgbClr val="000000"/>
                </a:solidFill>
                <a:latin typeface="Arial" panose="020B0604020202020204" pitchFamily="34" charset="0"/>
              </a:rPr>
              <a:t>Initialize It</a:t>
            </a: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r>
              <a:rPr lang="en-US" dirty="0">
                <a:solidFill>
                  <a:srgbClr val="000000"/>
                </a:solidFill>
                <a:latin typeface="Arial" panose="020B0604020202020204" pitchFamily="34" charset="0"/>
              </a:rPr>
              <a:t>Result</a:t>
            </a:r>
          </a:p>
          <a:p>
            <a:pPr algn="l"/>
            <a:endParaRPr lang="en-US" dirty="0">
              <a:solidFill>
                <a:srgbClr val="000000"/>
              </a:solidFill>
              <a:latin typeface="Arial" panose="020B0604020202020204" pitchFamily="34" charset="0"/>
            </a:endParaRPr>
          </a:p>
        </p:txBody>
      </p:sp>
      <p:pic>
        <p:nvPicPr>
          <p:cNvPr id="7" name="Picture 6">
            <a:extLst>
              <a:ext uri="{FF2B5EF4-FFF2-40B4-BE49-F238E27FC236}">
                <a16:creationId xmlns:a16="http://schemas.microsoft.com/office/drawing/2014/main" id="{8786AC90-7CC5-4457-AF2D-C0B456D0A985}"/>
              </a:ext>
            </a:extLst>
          </p:cNvPr>
          <p:cNvPicPr>
            <a:picLocks noChangeAspect="1"/>
          </p:cNvPicPr>
          <p:nvPr/>
        </p:nvPicPr>
        <p:blipFill>
          <a:blip r:embed="rId2"/>
          <a:stretch>
            <a:fillRect/>
          </a:stretch>
        </p:blipFill>
        <p:spPr>
          <a:xfrm>
            <a:off x="1251679" y="1981066"/>
            <a:ext cx="10178322" cy="1628775"/>
          </a:xfrm>
          <a:prstGeom prst="rect">
            <a:avLst/>
          </a:prstGeom>
        </p:spPr>
      </p:pic>
      <p:pic>
        <p:nvPicPr>
          <p:cNvPr id="11" name="Picture 10">
            <a:extLst>
              <a:ext uri="{FF2B5EF4-FFF2-40B4-BE49-F238E27FC236}">
                <a16:creationId xmlns:a16="http://schemas.microsoft.com/office/drawing/2014/main" id="{5A0023AA-840B-4DA7-BDE9-30D303FF93ED}"/>
              </a:ext>
            </a:extLst>
          </p:cNvPr>
          <p:cNvPicPr>
            <a:picLocks noChangeAspect="1"/>
          </p:cNvPicPr>
          <p:nvPr/>
        </p:nvPicPr>
        <p:blipFill>
          <a:blip r:embed="rId3"/>
          <a:stretch>
            <a:fillRect/>
          </a:stretch>
        </p:blipFill>
        <p:spPr>
          <a:xfrm>
            <a:off x="1251677" y="4133335"/>
            <a:ext cx="10178322" cy="1524000"/>
          </a:xfrm>
          <a:prstGeom prst="rect">
            <a:avLst/>
          </a:prstGeom>
        </p:spPr>
      </p:pic>
    </p:spTree>
    <p:extLst>
      <p:ext uri="{BB962C8B-B14F-4D97-AF65-F5344CB8AC3E}">
        <p14:creationId xmlns:p14="http://schemas.microsoft.com/office/powerpoint/2010/main" val="1181279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2800" b="1" dirty="0">
                <a:latin typeface="Arial" panose="020B0604020202020204" pitchFamily="34" charset="0"/>
                <a:cs typeface="Arial" panose="020B0604020202020204" pitchFamily="34" charset="0"/>
              </a:rPr>
              <a:t>LOOPS -</a:t>
            </a:r>
            <a:br>
              <a:rPr lang="en-US" sz="2800" b="1"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Object Loop</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algn="l"/>
            <a:r>
              <a:rPr lang="en-US" b="0" i="0" dirty="0">
                <a:solidFill>
                  <a:srgbClr val="000000"/>
                </a:solidFill>
                <a:effectLst/>
                <a:latin typeface="Arial" panose="020B0604020202020204" pitchFamily="34" charset="0"/>
              </a:rPr>
              <a:t>Like the above loop we can also use "For" Loop method already in JavaScript.</a:t>
            </a:r>
            <a:endParaRPr lang="en-US" dirty="0">
              <a:solidFill>
                <a:srgbClr val="000000"/>
              </a:solidFill>
              <a:latin typeface="Arial" panose="020B0604020202020204" pitchFamily="34" charset="0"/>
            </a:endParaRPr>
          </a:p>
        </p:txBody>
      </p:sp>
      <p:pic>
        <p:nvPicPr>
          <p:cNvPr id="5" name="Picture 4">
            <a:extLst>
              <a:ext uri="{FF2B5EF4-FFF2-40B4-BE49-F238E27FC236}">
                <a16:creationId xmlns:a16="http://schemas.microsoft.com/office/drawing/2014/main" id="{5B8E1869-480C-47E2-BE36-EC61379E98D2}"/>
              </a:ext>
            </a:extLst>
          </p:cNvPr>
          <p:cNvPicPr>
            <a:picLocks noChangeAspect="1"/>
          </p:cNvPicPr>
          <p:nvPr/>
        </p:nvPicPr>
        <p:blipFill>
          <a:blip r:embed="rId2"/>
          <a:stretch>
            <a:fillRect/>
          </a:stretch>
        </p:blipFill>
        <p:spPr>
          <a:xfrm>
            <a:off x="1251678" y="2350358"/>
            <a:ext cx="10178322" cy="2552700"/>
          </a:xfrm>
          <a:prstGeom prst="rect">
            <a:avLst/>
          </a:prstGeom>
        </p:spPr>
      </p:pic>
    </p:spTree>
    <p:extLst>
      <p:ext uri="{BB962C8B-B14F-4D97-AF65-F5344CB8AC3E}">
        <p14:creationId xmlns:p14="http://schemas.microsoft.com/office/powerpoint/2010/main" val="2023070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2800" b="1" dirty="0">
                <a:latin typeface="Arial" panose="020B0604020202020204" pitchFamily="34" charset="0"/>
                <a:cs typeface="Arial" panose="020B0604020202020204" pitchFamily="34" charset="0"/>
              </a:rPr>
              <a:t>LOOPS -</a:t>
            </a:r>
            <a:br>
              <a:rPr lang="en-US" sz="2800" b="1"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Object Loop</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algn="l"/>
            <a:r>
              <a:rPr lang="en-US" b="0" i="0" dirty="0">
                <a:solidFill>
                  <a:srgbClr val="000000"/>
                </a:solidFill>
                <a:effectLst/>
                <a:latin typeface="Arial" panose="020B0604020202020204" pitchFamily="34" charset="0"/>
              </a:rPr>
              <a:t>Initialize it.</a:t>
            </a: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marL="0" indent="0" algn="l">
              <a:buNone/>
            </a:pPr>
            <a:endParaRPr lang="en-US" dirty="0">
              <a:solidFill>
                <a:srgbClr val="000000"/>
              </a:solidFill>
              <a:latin typeface="Arial" panose="020B0604020202020204" pitchFamily="34" charset="0"/>
            </a:endParaRPr>
          </a:p>
          <a:p>
            <a:pPr algn="l"/>
            <a:r>
              <a:rPr lang="en-US" dirty="0">
                <a:solidFill>
                  <a:srgbClr val="000000"/>
                </a:solidFill>
                <a:latin typeface="Arial" panose="020B0604020202020204" pitchFamily="34" charset="0"/>
              </a:rPr>
              <a:t>Result</a:t>
            </a:r>
          </a:p>
        </p:txBody>
      </p:sp>
      <p:pic>
        <p:nvPicPr>
          <p:cNvPr id="6" name="Picture 5">
            <a:extLst>
              <a:ext uri="{FF2B5EF4-FFF2-40B4-BE49-F238E27FC236}">
                <a16:creationId xmlns:a16="http://schemas.microsoft.com/office/drawing/2014/main" id="{E285BCEE-3409-488B-BE23-FD589C90DB77}"/>
              </a:ext>
            </a:extLst>
          </p:cNvPr>
          <p:cNvPicPr>
            <a:picLocks noChangeAspect="1"/>
          </p:cNvPicPr>
          <p:nvPr/>
        </p:nvPicPr>
        <p:blipFill>
          <a:blip r:embed="rId2"/>
          <a:stretch>
            <a:fillRect/>
          </a:stretch>
        </p:blipFill>
        <p:spPr>
          <a:xfrm>
            <a:off x="1251678" y="1874517"/>
            <a:ext cx="10178322" cy="2638425"/>
          </a:xfrm>
          <a:prstGeom prst="rect">
            <a:avLst/>
          </a:prstGeom>
        </p:spPr>
      </p:pic>
      <p:pic>
        <p:nvPicPr>
          <p:cNvPr id="8" name="Picture 7">
            <a:extLst>
              <a:ext uri="{FF2B5EF4-FFF2-40B4-BE49-F238E27FC236}">
                <a16:creationId xmlns:a16="http://schemas.microsoft.com/office/drawing/2014/main" id="{467C0BCA-4643-4A6F-BE8C-5302BCFF934B}"/>
              </a:ext>
            </a:extLst>
          </p:cNvPr>
          <p:cNvPicPr>
            <a:picLocks noChangeAspect="1"/>
          </p:cNvPicPr>
          <p:nvPr/>
        </p:nvPicPr>
        <p:blipFill>
          <a:blip r:embed="rId3"/>
          <a:stretch>
            <a:fillRect/>
          </a:stretch>
        </p:blipFill>
        <p:spPr>
          <a:xfrm>
            <a:off x="1251678" y="4923040"/>
            <a:ext cx="10178322" cy="1552575"/>
          </a:xfrm>
          <a:prstGeom prst="rect">
            <a:avLst/>
          </a:prstGeom>
        </p:spPr>
      </p:pic>
      <p:pic>
        <p:nvPicPr>
          <p:cNvPr id="10" name="Picture 9">
            <a:extLst>
              <a:ext uri="{FF2B5EF4-FFF2-40B4-BE49-F238E27FC236}">
                <a16:creationId xmlns:a16="http://schemas.microsoft.com/office/drawing/2014/main" id="{E8A7708C-0B0F-42AB-8A35-1DD883B76A26}"/>
              </a:ext>
            </a:extLst>
          </p:cNvPr>
          <p:cNvPicPr>
            <a:picLocks noChangeAspect="1"/>
          </p:cNvPicPr>
          <p:nvPr/>
        </p:nvPicPr>
        <p:blipFill>
          <a:blip r:embed="rId4"/>
          <a:stretch>
            <a:fillRect/>
          </a:stretch>
        </p:blipFill>
        <p:spPr>
          <a:xfrm>
            <a:off x="1251678" y="6230109"/>
            <a:ext cx="2409825" cy="200025"/>
          </a:xfrm>
          <a:prstGeom prst="rect">
            <a:avLst/>
          </a:prstGeom>
        </p:spPr>
      </p:pic>
      <p:pic>
        <p:nvPicPr>
          <p:cNvPr id="15" name="Picture 14">
            <a:extLst>
              <a:ext uri="{FF2B5EF4-FFF2-40B4-BE49-F238E27FC236}">
                <a16:creationId xmlns:a16="http://schemas.microsoft.com/office/drawing/2014/main" id="{3C133BF3-6FE5-4441-A6AD-B8B1BAB776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2756" y="5194316"/>
            <a:ext cx="173840" cy="224969"/>
          </a:xfrm>
          <a:prstGeom prst="rect">
            <a:avLst/>
          </a:prstGeom>
        </p:spPr>
      </p:pic>
    </p:spTree>
    <p:extLst>
      <p:ext uri="{BB962C8B-B14F-4D97-AF65-F5344CB8AC3E}">
        <p14:creationId xmlns:p14="http://schemas.microsoft.com/office/powerpoint/2010/main" val="310922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76ACA8-845D-430B-A0D9-20D618387668}"/>
              </a:ext>
            </a:extLst>
          </p:cNvPr>
          <p:cNvSpPr>
            <a:spLocks noGrp="1"/>
          </p:cNvSpPr>
          <p:nvPr>
            <p:ph type="title"/>
          </p:nvPr>
        </p:nvSpPr>
        <p:spPr>
          <a:xfrm>
            <a:off x="1006839" y="3080950"/>
            <a:ext cx="10178322" cy="993069"/>
          </a:xfrm>
        </p:spPr>
        <p:txBody>
          <a:bodyPr/>
          <a:lstStyle/>
          <a:p>
            <a:pPr algn="ctr"/>
            <a:r>
              <a:rPr lang="en-US" dirty="0"/>
              <a:t>CONDITIONS</a:t>
            </a:r>
          </a:p>
        </p:txBody>
      </p:sp>
    </p:spTree>
    <p:extLst>
      <p:ext uri="{BB962C8B-B14F-4D97-AF65-F5344CB8AC3E}">
        <p14:creationId xmlns:p14="http://schemas.microsoft.com/office/powerpoint/2010/main" val="2704103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4800" b="1" dirty="0">
                <a:latin typeface="Arial" panose="020B0604020202020204" pitchFamily="34" charset="0"/>
                <a:cs typeface="Arial" panose="020B0604020202020204" pitchFamily="34" charset="0"/>
              </a:rPr>
              <a:t>CONDITIONS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algn="l"/>
            <a:r>
              <a:rPr lang="en-US" b="0" i="0" dirty="0">
                <a:solidFill>
                  <a:srgbClr val="000000"/>
                </a:solidFill>
                <a:effectLst/>
                <a:latin typeface="Arial" panose="020B0604020202020204" pitchFamily="34" charset="0"/>
              </a:rPr>
              <a:t>Condition is very important for us developers to limit something we want to display, execution, time, etc... So in this page I will show that it is easy to use those conditions because this library is already using JavaScript syntax. See example.</a:t>
            </a:r>
            <a:endParaRPr lang="en-US" dirty="0">
              <a:solidFill>
                <a:srgbClr val="000000"/>
              </a:solidFill>
              <a:latin typeface="Arial" panose="020B0604020202020204" pitchFamily="34" charset="0"/>
            </a:endParaRPr>
          </a:p>
        </p:txBody>
      </p:sp>
      <p:pic>
        <p:nvPicPr>
          <p:cNvPr id="6" name="Picture 5">
            <a:extLst>
              <a:ext uri="{FF2B5EF4-FFF2-40B4-BE49-F238E27FC236}">
                <a16:creationId xmlns:a16="http://schemas.microsoft.com/office/drawing/2014/main" id="{AC8370B1-8000-4DC8-ACF7-C0360CA9EA19}"/>
              </a:ext>
            </a:extLst>
          </p:cNvPr>
          <p:cNvPicPr>
            <a:picLocks noChangeAspect="1"/>
          </p:cNvPicPr>
          <p:nvPr/>
        </p:nvPicPr>
        <p:blipFill>
          <a:blip r:embed="rId2"/>
          <a:stretch>
            <a:fillRect/>
          </a:stretch>
        </p:blipFill>
        <p:spPr>
          <a:xfrm>
            <a:off x="1251678" y="2697484"/>
            <a:ext cx="10178322" cy="2286000"/>
          </a:xfrm>
          <a:prstGeom prst="rect">
            <a:avLst/>
          </a:prstGeom>
        </p:spPr>
      </p:pic>
    </p:spTree>
    <p:extLst>
      <p:ext uri="{BB962C8B-B14F-4D97-AF65-F5344CB8AC3E}">
        <p14:creationId xmlns:p14="http://schemas.microsoft.com/office/powerpoint/2010/main" val="1174270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4800" b="1" dirty="0">
                <a:latin typeface="Arial" panose="020B0604020202020204" pitchFamily="34" charset="0"/>
                <a:cs typeface="Arial" panose="020B0604020202020204" pitchFamily="34" charset="0"/>
              </a:rPr>
              <a:t>CONDITIONS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algn="l"/>
            <a:r>
              <a:rPr lang="en-US" b="0" i="0" dirty="0">
                <a:solidFill>
                  <a:srgbClr val="000000"/>
                </a:solidFill>
                <a:effectLst/>
                <a:latin typeface="Arial" panose="020B0604020202020204" pitchFamily="34" charset="0"/>
              </a:rPr>
              <a:t>Initialize it.</a:t>
            </a: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r>
              <a:rPr lang="en-US" dirty="0">
                <a:solidFill>
                  <a:srgbClr val="000000"/>
                </a:solidFill>
                <a:latin typeface="Arial" panose="020B0604020202020204" pitchFamily="34" charset="0"/>
              </a:rPr>
              <a:t>Result</a:t>
            </a:r>
          </a:p>
        </p:txBody>
      </p:sp>
      <p:pic>
        <p:nvPicPr>
          <p:cNvPr id="5" name="Picture 4">
            <a:extLst>
              <a:ext uri="{FF2B5EF4-FFF2-40B4-BE49-F238E27FC236}">
                <a16:creationId xmlns:a16="http://schemas.microsoft.com/office/drawing/2014/main" id="{7CFAE61A-4AE4-426A-9548-2CD5F1A03F79}"/>
              </a:ext>
            </a:extLst>
          </p:cNvPr>
          <p:cNvPicPr>
            <a:picLocks noChangeAspect="1"/>
          </p:cNvPicPr>
          <p:nvPr/>
        </p:nvPicPr>
        <p:blipFill>
          <a:blip r:embed="rId2"/>
          <a:stretch>
            <a:fillRect/>
          </a:stretch>
        </p:blipFill>
        <p:spPr>
          <a:xfrm>
            <a:off x="1251678" y="2001666"/>
            <a:ext cx="10178322" cy="1190625"/>
          </a:xfrm>
          <a:prstGeom prst="rect">
            <a:avLst/>
          </a:prstGeom>
        </p:spPr>
      </p:pic>
      <p:pic>
        <p:nvPicPr>
          <p:cNvPr id="8" name="Picture 7">
            <a:extLst>
              <a:ext uri="{FF2B5EF4-FFF2-40B4-BE49-F238E27FC236}">
                <a16:creationId xmlns:a16="http://schemas.microsoft.com/office/drawing/2014/main" id="{A4F36E56-9259-40EB-9BB7-95A9462E4D85}"/>
              </a:ext>
            </a:extLst>
          </p:cNvPr>
          <p:cNvPicPr>
            <a:picLocks noChangeAspect="1"/>
          </p:cNvPicPr>
          <p:nvPr/>
        </p:nvPicPr>
        <p:blipFill>
          <a:blip r:embed="rId3"/>
          <a:stretch>
            <a:fillRect/>
          </a:stretch>
        </p:blipFill>
        <p:spPr>
          <a:xfrm>
            <a:off x="1251678" y="4029718"/>
            <a:ext cx="10178322" cy="1533525"/>
          </a:xfrm>
          <a:prstGeom prst="rect">
            <a:avLst/>
          </a:prstGeom>
        </p:spPr>
      </p:pic>
    </p:spTree>
    <p:extLst>
      <p:ext uri="{BB962C8B-B14F-4D97-AF65-F5344CB8AC3E}">
        <p14:creationId xmlns:p14="http://schemas.microsoft.com/office/powerpoint/2010/main" val="2597817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3200" b="1" dirty="0">
                <a:latin typeface="Arial" panose="020B0604020202020204" pitchFamily="34" charset="0"/>
                <a:cs typeface="Arial" panose="020B0604020202020204" pitchFamily="34" charset="0"/>
              </a:rPr>
              <a:t>CONDITIONS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Play with events and conditions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algn="l"/>
            <a:r>
              <a:rPr lang="en-US" dirty="0">
                <a:solidFill>
                  <a:srgbClr val="000000"/>
                </a:solidFill>
                <a:latin typeface="Arial" panose="020B0604020202020204" pitchFamily="34" charset="0"/>
              </a:rPr>
              <a:t>See Example</a:t>
            </a:r>
          </a:p>
          <a:p>
            <a:pPr algn="l"/>
            <a:endParaRPr lang="en-US" dirty="0">
              <a:solidFill>
                <a:srgbClr val="000000"/>
              </a:solidFill>
              <a:latin typeface="Arial" panose="020B0604020202020204" pitchFamily="34" charset="0"/>
            </a:endParaRPr>
          </a:p>
        </p:txBody>
      </p:sp>
      <p:pic>
        <p:nvPicPr>
          <p:cNvPr id="6" name="Picture 5">
            <a:extLst>
              <a:ext uri="{FF2B5EF4-FFF2-40B4-BE49-F238E27FC236}">
                <a16:creationId xmlns:a16="http://schemas.microsoft.com/office/drawing/2014/main" id="{B5F17FAC-246F-4F6E-BD08-43F7EC03FEE5}"/>
              </a:ext>
            </a:extLst>
          </p:cNvPr>
          <p:cNvPicPr>
            <a:picLocks noChangeAspect="1"/>
          </p:cNvPicPr>
          <p:nvPr/>
        </p:nvPicPr>
        <p:blipFill>
          <a:blip r:embed="rId2"/>
          <a:stretch>
            <a:fillRect/>
          </a:stretch>
        </p:blipFill>
        <p:spPr>
          <a:xfrm>
            <a:off x="1251678" y="1939239"/>
            <a:ext cx="10178322" cy="2419350"/>
          </a:xfrm>
          <a:prstGeom prst="rect">
            <a:avLst/>
          </a:prstGeom>
        </p:spPr>
      </p:pic>
    </p:spTree>
    <p:extLst>
      <p:ext uri="{BB962C8B-B14F-4D97-AF65-F5344CB8AC3E}">
        <p14:creationId xmlns:p14="http://schemas.microsoft.com/office/powerpoint/2010/main" val="3434379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3200" b="1" dirty="0">
                <a:latin typeface="Arial" panose="020B0604020202020204" pitchFamily="34" charset="0"/>
                <a:cs typeface="Arial" panose="020B0604020202020204" pitchFamily="34" charset="0"/>
              </a:rPr>
              <a:t>CONDITIONS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Play with events and conditions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algn="l"/>
            <a:r>
              <a:rPr lang="en-US" dirty="0">
                <a:solidFill>
                  <a:srgbClr val="000000"/>
                </a:solidFill>
                <a:latin typeface="Arial" panose="020B0604020202020204" pitchFamily="34" charset="0"/>
              </a:rPr>
              <a:t>Initialize it.</a:t>
            </a:r>
          </a:p>
        </p:txBody>
      </p:sp>
      <p:pic>
        <p:nvPicPr>
          <p:cNvPr id="5" name="Picture 4">
            <a:extLst>
              <a:ext uri="{FF2B5EF4-FFF2-40B4-BE49-F238E27FC236}">
                <a16:creationId xmlns:a16="http://schemas.microsoft.com/office/drawing/2014/main" id="{5CC71DBE-CE65-4134-BA6B-6FFCAA0EB270}"/>
              </a:ext>
            </a:extLst>
          </p:cNvPr>
          <p:cNvPicPr>
            <a:picLocks noChangeAspect="1"/>
          </p:cNvPicPr>
          <p:nvPr/>
        </p:nvPicPr>
        <p:blipFill>
          <a:blip r:embed="rId2"/>
          <a:stretch>
            <a:fillRect/>
          </a:stretch>
        </p:blipFill>
        <p:spPr>
          <a:xfrm>
            <a:off x="1251678" y="2000250"/>
            <a:ext cx="10178322" cy="2857500"/>
          </a:xfrm>
          <a:prstGeom prst="rect">
            <a:avLst/>
          </a:prstGeom>
        </p:spPr>
      </p:pic>
    </p:spTree>
    <p:extLst>
      <p:ext uri="{BB962C8B-B14F-4D97-AF65-F5344CB8AC3E}">
        <p14:creationId xmlns:p14="http://schemas.microsoft.com/office/powerpoint/2010/main" val="2607912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76ACA8-845D-430B-A0D9-20D618387668}"/>
              </a:ext>
            </a:extLst>
          </p:cNvPr>
          <p:cNvSpPr>
            <a:spLocks noGrp="1"/>
          </p:cNvSpPr>
          <p:nvPr>
            <p:ph type="title"/>
          </p:nvPr>
        </p:nvSpPr>
        <p:spPr>
          <a:xfrm>
            <a:off x="1006839" y="3080950"/>
            <a:ext cx="10178322" cy="993069"/>
          </a:xfrm>
        </p:spPr>
        <p:txBody>
          <a:bodyPr/>
          <a:lstStyle/>
          <a:p>
            <a:pPr algn="ctr"/>
            <a:r>
              <a:rPr lang="en-US" dirty="0"/>
              <a:t>INTEGRATION</a:t>
            </a:r>
          </a:p>
        </p:txBody>
      </p:sp>
    </p:spTree>
    <p:extLst>
      <p:ext uri="{BB962C8B-B14F-4D97-AF65-F5344CB8AC3E}">
        <p14:creationId xmlns:p14="http://schemas.microsoft.com/office/powerpoint/2010/main" val="16517775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3200" b="1" dirty="0">
                <a:latin typeface="Arial" panose="020B0604020202020204" pitchFamily="34" charset="0"/>
                <a:cs typeface="Arial" panose="020B0604020202020204" pitchFamily="34" charset="0"/>
              </a:rPr>
              <a:t>CONDITIONS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Play with events and conditions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algn="l"/>
            <a:r>
              <a:rPr lang="en-US" dirty="0">
                <a:solidFill>
                  <a:srgbClr val="000000"/>
                </a:solidFill>
                <a:latin typeface="Arial" panose="020B0604020202020204" pitchFamily="34" charset="0"/>
              </a:rPr>
              <a:t>Result</a:t>
            </a: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r>
              <a:rPr lang="en-US" dirty="0">
                <a:solidFill>
                  <a:srgbClr val="000000"/>
                </a:solidFill>
                <a:latin typeface="Arial" panose="020B0604020202020204" pitchFamily="34" charset="0"/>
              </a:rPr>
              <a:t>Button is clicked.</a:t>
            </a:r>
          </a:p>
        </p:txBody>
      </p:sp>
      <p:pic>
        <p:nvPicPr>
          <p:cNvPr id="6" name="Picture 5">
            <a:extLst>
              <a:ext uri="{FF2B5EF4-FFF2-40B4-BE49-F238E27FC236}">
                <a16:creationId xmlns:a16="http://schemas.microsoft.com/office/drawing/2014/main" id="{CD9146A8-00E0-4DF2-8AC7-DFBB66B01234}"/>
              </a:ext>
            </a:extLst>
          </p:cNvPr>
          <p:cNvPicPr>
            <a:picLocks noChangeAspect="1"/>
          </p:cNvPicPr>
          <p:nvPr/>
        </p:nvPicPr>
        <p:blipFill>
          <a:blip r:embed="rId2"/>
          <a:stretch>
            <a:fillRect/>
          </a:stretch>
        </p:blipFill>
        <p:spPr>
          <a:xfrm>
            <a:off x="1251678" y="1999606"/>
            <a:ext cx="10178322" cy="733425"/>
          </a:xfrm>
          <a:prstGeom prst="rect">
            <a:avLst/>
          </a:prstGeom>
        </p:spPr>
      </p:pic>
      <p:pic>
        <p:nvPicPr>
          <p:cNvPr id="8" name="Picture 7">
            <a:extLst>
              <a:ext uri="{FF2B5EF4-FFF2-40B4-BE49-F238E27FC236}">
                <a16:creationId xmlns:a16="http://schemas.microsoft.com/office/drawing/2014/main" id="{A8726B45-0AD2-4E45-BBBF-BF253775C824}"/>
              </a:ext>
            </a:extLst>
          </p:cNvPr>
          <p:cNvPicPr>
            <a:picLocks noChangeAspect="1"/>
          </p:cNvPicPr>
          <p:nvPr/>
        </p:nvPicPr>
        <p:blipFill>
          <a:blip r:embed="rId3"/>
          <a:stretch>
            <a:fillRect/>
          </a:stretch>
        </p:blipFill>
        <p:spPr>
          <a:xfrm>
            <a:off x="1251678" y="3184084"/>
            <a:ext cx="10178322" cy="1381125"/>
          </a:xfrm>
          <a:prstGeom prst="rect">
            <a:avLst/>
          </a:prstGeom>
        </p:spPr>
      </p:pic>
    </p:spTree>
    <p:extLst>
      <p:ext uri="{BB962C8B-B14F-4D97-AF65-F5344CB8AC3E}">
        <p14:creationId xmlns:p14="http://schemas.microsoft.com/office/powerpoint/2010/main" val="2779545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3200" b="1" dirty="0">
                <a:latin typeface="Arial" panose="020B0604020202020204" pitchFamily="34" charset="0"/>
                <a:cs typeface="Arial" panose="020B0604020202020204" pitchFamily="34" charset="0"/>
              </a:rPr>
              <a:t>CONDITIONS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Arithmetic condition</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algn="l"/>
            <a:r>
              <a:rPr lang="en-US" b="0" i="0" dirty="0">
                <a:solidFill>
                  <a:srgbClr val="000000"/>
                </a:solidFill>
                <a:effectLst/>
                <a:latin typeface="Arial" panose="020B0604020202020204" pitchFamily="34" charset="0"/>
              </a:rPr>
              <a:t>Arithmetic condition is also very important so we can identify values that needed to be process or execute a given code. See Example.</a:t>
            </a:r>
            <a:endParaRPr lang="en-US" dirty="0">
              <a:solidFill>
                <a:srgbClr val="000000"/>
              </a:solidFill>
              <a:latin typeface="Arial" panose="020B0604020202020204" pitchFamily="34" charset="0"/>
            </a:endParaRPr>
          </a:p>
        </p:txBody>
      </p:sp>
      <p:pic>
        <p:nvPicPr>
          <p:cNvPr id="5" name="Picture 4">
            <a:extLst>
              <a:ext uri="{FF2B5EF4-FFF2-40B4-BE49-F238E27FC236}">
                <a16:creationId xmlns:a16="http://schemas.microsoft.com/office/drawing/2014/main" id="{BDEE7DE2-4EE0-4099-9827-C405362BA784}"/>
              </a:ext>
            </a:extLst>
          </p:cNvPr>
          <p:cNvPicPr>
            <a:picLocks noChangeAspect="1"/>
          </p:cNvPicPr>
          <p:nvPr/>
        </p:nvPicPr>
        <p:blipFill>
          <a:blip r:embed="rId2"/>
          <a:stretch>
            <a:fillRect/>
          </a:stretch>
        </p:blipFill>
        <p:spPr>
          <a:xfrm>
            <a:off x="1251678" y="2439734"/>
            <a:ext cx="10178322" cy="2524125"/>
          </a:xfrm>
          <a:prstGeom prst="rect">
            <a:avLst/>
          </a:prstGeom>
        </p:spPr>
      </p:pic>
    </p:spTree>
    <p:extLst>
      <p:ext uri="{BB962C8B-B14F-4D97-AF65-F5344CB8AC3E}">
        <p14:creationId xmlns:p14="http://schemas.microsoft.com/office/powerpoint/2010/main" val="26047116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3200" b="1" dirty="0">
                <a:latin typeface="Arial" panose="020B0604020202020204" pitchFamily="34" charset="0"/>
                <a:cs typeface="Arial" panose="020B0604020202020204" pitchFamily="34" charset="0"/>
              </a:rPr>
              <a:t>CONDITIONS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Arithmetic condition</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algn="l"/>
            <a:r>
              <a:rPr lang="en-US" dirty="0">
                <a:solidFill>
                  <a:srgbClr val="000000"/>
                </a:solidFill>
                <a:latin typeface="Arial" panose="020B0604020202020204" pitchFamily="34" charset="0"/>
              </a:rPr>
              <a:t>Initialize it.</a:t>
            </a: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r>
              <a:rPr lang="en-US" dirty="0">
                <a:solidFill>
                  <a:srgbClr val="000000"/>
                </a:solidFill>
                <a:latin typeface="Arial" panose="020B0604020202020204" pitchFamily="34" charset="0"/>
              </a:rPr>
              <a:t>Result</a:t>
            </a:r>
          </a:p>
        </p:txBody>
      </p:sp>
      <p:pic>
        <p:nvPicPr>
          <p:cNvPr id="6" name="Picture 5">
            <a:extLst>
              <a:ext uri="{FF2B5EF4-FFF2-40B4-BE49-F238E27FC236}">
                <a16:creationId xmlns:a16="http://schemas.microsoft.com/office/drawing/2014/main" id="{BDB56AF6-5C1B-43FA-9975-DB563CB8BB51}"/>
              </a:ext>
            </a:extLst>
          </p:cNvPr>
          <p:cNvPicPr>
            <a:picLocks noChangeAspect="1"/>
          </p:cNvPicPr>
          <p:nvPr/>
        </p:nvPicPr>
        <p:blipFill>
          <a:blip r:embed="rId2"/>
          <a:stretch>
            <a:fillRect/>
          </a:stretch>
        </p:blipFill>
        <p:spPr>
          <a:xfrm>
            <a:off x="1251678" y="2133980"/>
            <a:ext cx="10178322" cy="1162050"/>
          </a:xfrm>
          <a:prstGeom prst="rect">
            <a:avLst/>
          </a:prstGeom>
        </p:spPr>
      </p:pic>
      <p:pic>
        <p:nvPicPr>
          <p:cNvPr id="8" name="Picture 7">
            <a:extLst>
              <a:ext uri="{FF2B5EF4-FFF2-40B4-BE49-F238E27FC236}">
                <a16:creationId xmlns:a16="http://schemas.microsoft.com/office/drawing/2014/main" id="{89244C84-62BD-457D-916F-194E7864D4F1}"/>
              </a:ext>
            </a:extLst>
          </p:cNvPr>
          <p:cNvPicPr>
            <a:picLocks noChangeAspect="1"/>
          </p:cNvPicPr>
          <p:nvPr/>
        </p:nvPicPr>
        <p:blipFill>
          <a:blip r:embed="rId3"/>
          <a:stretch>
            <a:fillRect/>
          </a:stretch>
        </p:blipFill>
        <p:spPr>
          <a:xfrm>
            <a:off x="1251678" y="4128137"/>
            <a:ext cx="10178322" cy="2028825"/>
          </a:xfrm>
          <a:prstGeom prst="rect">
            <a:avLst/>
          </a:prstGeom>
        </p:spPr>
      </p:pic>
    </p:spTree>
    <p:extLst>
      <p:ext uri="{BB962C8B-B14F-4D97-AF65-F5344CB8AC3E}">
        <p14:creationId xmlns:p14="http://schemas.microsoft.com/office/powerpoint/2010/main" val="8262015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76ACA8-845D-430B-A0D9-20D618387668}"/>
              </a:ext>
            </a:extLst>
          </p:cNvPr>
          <p:cNvSpPr>
            <a:spLocks noGrp="1"/>
          </p:cNvSpPr>
          <p:nvPr>
            <p:ph type="title"/>
          </p:nvPr>
        </p:nvSpPr>
        <p:spPr>
          <a:xfrm>
            <a:off x="1006839" y="3080950"/>
            <a:ext cx="10178322" cy="993069"/>
          </a:xfrm>
        </p:spPr>
        <p:txBody>
          <a:bodyPr/>
          <a:lstStyle/>
          <a:p>
            <a:pPr algn="ctr"/>
            <a:r>
              <a:rPr lang="en-US" dirty="0"/>
              <a:t>STYLING</a:t>
            </a:r>
          </a:p>
        </p:txBody>
      </p:sp>
    </p:spTree>
    <p:extLst>
      <p:ext uri="{BB962C8B-B14F-4D97-AF65-F5344CB8AC3E}">
        <p14:creationId xmlns:p14="http://schemas.microsoft.com/office/powerpoint/2010/main" val="35591145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4800" b="1" dirty="0">
                <a:latin typeface="Arial" panose="020B0604020202020204" pitchFamily="34" charset="0"/>
                <a:cs typeface="Arial" panose="020B0604020202020204" pitchFamily="34" charset="0"/>
              </a:rPr>
              <a:t>Styling</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algn="l"/>
            <a:r>
              <a:rPr lang="en-US" b="0" i="0" dirty="0">
                <a:solidFill>
                  <a:srgbClr val="000000"/>
                </a:solidFill>
                <a:effectLst/>
                <a:latin typeface="Arial" panose="020B0604020202020204" pitchFamily="34" charset="0"/>
              </a:rPr>
              <a:t>Styling in this library is not far from we already have in JavaScript, we can use style tag, CSS or even the style attribute and put values on it. As the library is flexible, we can directly associate object/variables/data into the attributes itself. See Example.</a:t>
            </a:r>
            <a:endParaRPr lang="en-US" dirty="0">
              <a:solidFill>
                <a:srgbClr val="000000"/>
              </a:solidFill>
              <a:latin typeface="Arial" panose="020B0604020202020204" pitchFamily="34" charset="0"/>
            </a:endParaRPr>
          </a:p>
        </p:txBody>
      </p:sp>
      <p:pic>
        <p:nvPicPr>
          <p:cNvPr id="9" name="Picture 8">
            <a:extLst>
              <a:ext uri="{FF2B5EF4-FFF2-40B4-BE49-F238E27FC236}">
                <a16:creationId xmlns:a16="http://schemas.microsoft.com/office/drawing/2014/main" id="{65357657-B39A-49B8-BD78-A8B233F08308}"/>
              </a:ext>
            </a:extLst>
          </p:cNvPr>
          <p:cNvPicPr>
            <a:picLocks noChangeAspect="1"/>
          </p:cNvPicPr>
          <p:nvPr/>
        </p:nvPicPr>
        <p:blipFill>
          <a:blip r:embed="rId2"/>
          <a:stretch>
            <a:fillRect/>
          </a:stretch>
        </p:blipFill>
        <p:spPr>
          <a:xfrm>
            <a:off x="1251678" y="2909887"/>
            <a:ext cx="10178322" cy="1038225"/>
          </a:xfrm>
          <a:prstGeom prst="rect">
            <a:avLst/>
          </a:prstGeom>
        </p:spPr>
      </p:pic>
    </p:spTree>
    <p:extLst>
      <p:ext uri="{BB962C8B-B14F-4D97-AF65-F5344CB8AC3E}">
        <p14:creationId xmlns:p14="http://schemas.microsoft.com/office/powerpoint/2010/main" val="27352052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4800" b="1" dirty="0">
                <a:latin typeface="Arial" panose="020B0604020202020204" pitchFamily="34" charset="0"/>
                <a:cs typeface="Arial" panose="020B0604020202020204" pitchFamily="34" charset="0"/>
              </a:rPr>
              <a:t>Styling</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algn="l"/>
            <a:r>
              <a:rPr lang="en-US" dirty="0">
                <a:solidFill>
                  <a:srgbClr val="000000"/>
                </a:solidFill>
                <a:latin typeface="Arial" panose="020B0604020202020204" pitchFamily="34" charset="0"/>
              </a:rPr>
              <a:t>Initialize it.</a:t>
            </a:r>
          </a:p>
        </p:txBody>
      </p:sp>
      <p:pic>
        <p:nvPicPr>
          <p:cNvPr id="5" name="Picture 4">
            <a:extLst>
              <a:ext uri="{FF2B5EF4-FFF2-40B4-BE49-F238E27FC236}">
                <a16:creationId xmlns:a16="http://schemas.microsoft.com/office/drawing/2014/main" id="{7B86BEDD-29B4-4F52-B3D5-579DA7051ABF}"/>
              </a:ext>
            </a:extLst>
          </p:cNvPr>
          <p:cNvPicPr>
            <a:picLocks noChangeAspect="1"/>
          </p:cNvPicPr>
          <p:nvPr/>
        </p:nvPicPr>
        <p:blipFill>
          <a:blip r:embed="rId2"/>
          <a:stretch>
            <a:fillRect/>
          </a:stretch>
        </p:blipFill>
        <p:spPr>
          <a:xfrm>
            <a:off x="1251678" y="1987379"/>
            <a:ext cx="10178322" cy="3181350"/>
          </a:xfrm>
          <a:prstGeom prst="rect">
            <a:avLst/>
          </a:prstGeom>
        </p:spPr>
      </p:pic>
    </p:spTree>
    <p:extLst>
      <p:ext uri="{BB962C8B-B14F-4D97-AF65-F5344CB8AC3E}">
        <p14:creationId xmlns:p14="http://schemas.microsoft.com/office/powerpoint/2010/main" val="42865570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4800" b="1" dirty="0">
                <a:latin typeface="Arial" panose="020B0604020202020204" pitchFamily="34" charset="0"/>
                <a:cs typeface="Arial" panose="020B0604020202020204" pitchFamily="34" charset="0"/>
              </a:rPr>
              <a:t>Styling</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algn="l"/>
            <a:r>
              <a:rPr lang="en-US" dirty="0">
                <a:solidFill>
                  <a:srgbClr val="000000"/>
                </a:solidFill>
                <a:latin typeface="Arial" panose="020B0604020202020204" pitchFamily="34" charset="0"/>
              </a:rPr>
              <a:t>Result</a:t>
            </a: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r>
              <a:rPr lang="en-US" dirty="0">
                <a:solidFill>
                  <a:srgbClr val="000000"/>
                </a:solidFill>
                <a:latin typeface="Arial" panose="020B0604020202020204" pitchFamily="34" charset="0"/>
              </a:rPr>
              <a:t>Button clicked</a:t>
            </a:r>
          </a:p>
          <a:p>
            <a:pPr algn="l"/>
            <a:endParaRPr lang="en-US" dirty="0">
              <a:solidFill>
                <a:srgbClr val="000000"/>
              </a:solidFill>
              <a:latin typeface="Arial" panose="020B0604020202020204" pitchFamily="34" charset="0"/>
            </a:endParaRPr>
          </a:p>
        </p:txBody>
      </p:sp>
      <p:pic>
        <p:nvPicPr>
          <p:cNvPr id="6" name="Picture 5">
            <a:extLst>
              <a:ext uri="{FF2B5EF4-FFF2-40B4-BE49-F238E27FC236}">
                <a16:creationId xmlns:a16="http://schemas.microsoft.com/office/drawing/2014/main" id="{8D9A82BF-3CEA-4CF1-B621-1F4811748782}"/>
              </a:ext>
            </a:extLst>
          </p:cNvPr>
          <p:cNvPicPr>
            <a:picLocks noChangeAspect="1"/>
          </p:cNvPicPr>
          <p:nvPr/>
        </p:nvPicPr>
        <p:blipFill>
          <a:blip r:embed="rId2"/>
          <a:stretch>
            <a:fillRect/>
          </a:stretch>
        </p:blipFill>
        <p:spPr>
          <a:xfrm>
            <a:off x="1251678" y="2071816"/>
            <a:ext cx="10178322" cy="457200"/>
          </a:xfrm>
          <a:prstGeom prst="rect">
            <a:avLst/>
          </a:prstGeom>
        </p:spPr>
      </p:pic>
      <p:pic>
        <p:nvPicPr>
          <p:cNvPr id="8" name="Picture 7">
            <a:extLst>
              <a:ext uri="{FF2B5EF4-FFF2-40B4-BE49-F238E27FC236}">
                <a16:creationId xmlns:a16="http://schemas.microsoft.com/office/drawing/2014/main" id="{EB6BF870-0739-4064-9A9B-A2EEF70F28FD}"/>
              </a:ext>
            </a:extLst>
          </p:cNvPr>
          <p:cNvPicPr>
            <a:picLocks noChangeAspect="1"/>
          </p:cNvPicPr>
          <p:nvPr/>
        </p:nvPicPr>
        <p:blipFill>
          <a:blip r:embed="rId3"/>
          <a:stretch>
            <a:fillRect/>
          </a:stretch>
        </p:blipFill>
        <p:spPr>
          <a:xfrm>
            <a:off x="1251678" y="3213432"/>
            <a:ext cx="10178322" cy="457200"/>
          </a:xfrm>
          <a:prstGeom prst="rect">
            <a:avLst/>
          </a:prstGeom>
        </p:spPr>
      </p:pic>
    </p:spTree>
    <p:extLst>
      <p:ext uri="{BB962C8B-B14F-4D97-AF65-F5344CB8AC3E}">
        <p14:creationId xmlns:p14="http://schemas.microsoft.com/office/powerpoint/2010/main" val="35803258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3200" b="1" dirty="0">
                <a:latin typeface="Arial" panose="020B0604020202020204" pitchFamily="34" charset="0"/>
                <a:cs typeface="Arial" panose="020B0604020202020204" pitchFamily="34" charset="0"/>
              </a:rPr>
              <a:t>Styling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styling techniques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algn="l"/>
            <a:r>
              <a:rPr lang="en-US" b="0" i="0" dirty="0">
                <a:solidFill>
                  <a:srgbClr val="000000"/>
                </a:solidFill>
                <a:effectLst/>
                <a:latin typeface="Arial" panose="020B0604020202020204" pitchFamily="34" charset="0"/>
              </a:rPr>
              <a:t>As the library always says, we can already use JavaScript functions that is built-in, this is what makes this library easy to use because we already have JavaScript documentations and to make everything faster.</a:t>
            </a:r>
            <a:endParaRPr lang="en-US" dirty="0">
              <a:solidFill>
                <a:srgbClr val="000000"/>
              </a:solidFill>
              <a:latin typeface="Arial" panose="020B0604020202020204" pitchFamily="34" charset="0"/>
            </a:endParaRPr>
          </a:p>
        </p:txBody>
      </p:sp>
      <p:pic>
        <p:nvPicPr>
          <p:cNvPr id="5" name="Picture 4">
            <a:extLst>
              <a:ext uri="{FF2B5EF4-FFF2-40B4-BE49-F238E27FC236}">
                <a16:creationId xmlns:a16="http://schemas.microsoft.com/office/drawing/2014/main" id="{6C1BBD9F-764A-4114-8FC7-97D20621C0C4}"/>
              </a:ext>
            </a:extLst>
          </p:cNvPr>
          <p:cNvPicPr>
            <a:picLocks noChangeAspect="1"/>
          </p:cNvPicPr>
          <p:nvPr/>
        </p:nvPicPr>
        <p:blipFill>
          <a:blip r:embed="rId2"/>
          <a:stretch>
            <a:fillRect/>
          </a:stretch>
        </p:blipFill>
        <p:spPr>
          <a:xfrm>
            <a:off x="1251678" y="2745130"/>
            <a:ext cx="10178322" cy="3476625"/>
          </a:xfrm>
          <a:prstGeom prst="rect">
            <a:avLst/>
          </a:prstGeom>
        </p:spPr>
      </p:pic>
    </p:spTree>
    <p:extLst>
      <p:ext uri="{BB962C8B-B14F-4D97-AF65-F5344CB8AC3E}">
        <p14:creationId xmlns:p14="http://schemas.microsoft.com/office/powerpoint/2010/main" val="13295596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3200" b="1" dirty="0">
                <a:latin typeface="Arial" panose="020B0604020202020204" pitchFamily="34" charset="0"/>
                <a:cs typeface="Arial" panose="020B0604020202020204" pitchFamily="34" charset="0"/>
              </a:rPr>
              <a:t>Styling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styling techniques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algn="l"/>
            <a:r>
              <a:rPr lang="en-US" b="0" i="0" dirty="0">
                <a:solidFill>
                  <a:srgbClr val="000000"/>
                </a:solidFill>
                <a:effectLst/>
                <a:latin typeface="Arial" panose="020B0604020202020204" pitchFamily="34" charset="0"/>
              </a:rPr>
              <a:t>Result</a:t>
            </a: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r>
              <a:rPr lang="en-US" dirty="0">
                <a:solidFill>
                  <a:srgbClr val="000000"/>
                </a:solidFill>
                <a:latin typeface="Arial" panose="020B0604020202020204" pitchFamily="34" charset="0"/>
              </a:rPr>
              <a:t>Button “Increase Width” clicked 6 times</a:t>
            </a:r>
          </a:p>
        </p:txBody>
      </p:sp>
      <p:pic>
        <p:nvPicPr>
          <p:cNvPr id="6" name="Picture 5">
            <a:extLst>
              <a:ext uri="{FF2B5EF4-FFF2-40B4-BE49-F238E27FC236}">
                <a16:creationId xmlns:a16="http://schemas.microsoft.com/office/drawing/2014/main" id="{A4DF79BB-EBC4-45AF-A00F-129C55FABF74}"/>
              </a:ext>
            </a:extLst>
          </p:cNvPr>
          <p:cNvPicPr>
            <a:picLocks noChangeAspect="1"/>
          </p:cNvPicPr>
          <p:nvPr/>
        </p:nvPicPr>
        <p:blipFill>
          <a:blip r:embed="rId2"/>
          <a:stretch>
            <a:fillRect/>
          </a:stretch>
        </p:blipFill>
        <p:spPr>
          <a:xfrm>
            <a:off x="1251678" y="1940011"/>
            <a:ext cx="10178322" cy="1524000"/>
          </a:xfrm>
          <a:prstGeom prst="rect">
            <a:avLst/>
          </a:prstGeom>
        </p:spPr>
      </p:pic>
      <p:pic>
        <p:nvPicPr>
          <p:cNvPr id="5" name="Picture 4">
            <a:extLst>
              <a:ext uri="{FF2B5EF4-FFF2-40B4-BE49-F238E27FC236}">
                <a16:creationId xmlns:a16="http://schemas.microsoft.com/office/drawing/2014/main" id="{C3A49BD2-EC90-4B65-91F0-981364D0BF5F}"/>
              </a:ext>
            </a:extLst>
          </p:cNvPr>
          <p:cNvPicPr>
            <a:picLocks noChangeAspect="1"/>
          </p:cNvPicPr>
          <p:nvPr/>
        </p:nvPicPr>
        <p:blipFill>
          <a:blip r:embed="rId3"/>
          <a:stretch>
            <a:fillRect/>
          </a:stretch>
        </p:blipFill>
        <p:spPr>
          <a:xfrm>
            <a:off x="1251678" y="4242615"/>
            <a:ext cx="10178322" cy="1552575"/>
          </a:xfrm>
          <a:prstGeom prst="rect">
            <a:avLst/>
          </a:prstGeom>
        </p:spPr>
      </p:pic>
    </p:spTree>
    <p:extLst>
      <p:ext uri="{BB962C8B-B14F-4D97-AF65-F5344CB8AC3E}">
        <p14:creationId xmlns:p14="http://schemas.microsoft.com/office/powerpoint/2010/main" val="13692191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3200" b="1" dirty="0">
                <a:latin typeface="Arial" panose="020B0604020202020204" pitchFamily="34" charset="0"/>
                <a:cs typeface="Arial" panose="020B0604020202020204" pitchFamily="34" charset="0"/>
              </a:rPr>
              <a:t>Styling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styling techniques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algn="l"/>
            <a:r>
              <a:rPr lang="en-US" dirty="0">
                <a:solidFill>
                  <a:srgbClr val="000000"/>
                </a:solidFill>
                <a:latin typeface="Arial" panose="020B0604020202020204" pitchFamily="34" charset="0"/>
              </a:rPr>
              <a:t>Button “Decrease Width” clicked 3 times</a:t>
            </a:r>
          </a:p>
        </p:txBody>
      </p:sp>
      <p:pic>
        <p:nvPicPr>
          <p:cNvPr id="7" name="Picture 6">
            <a:extLst>
              <a:ext uri="{FF2B5EF4-FFF2-40B4-BE49-F238E27FC236}">
                <a16:creationId xmlns:a16="http://schemas.microsoft.com/office/drawing/2014/main" id="{AB0DE2B5-A332-4B93-90B2-75473A78C662}"/>
              </a:ext>
            </a:extLst>
          </p:cNvPr>
          <p:cNvPicPr>
            <a:picLocks noChangeAspect="1"/>
          </p:cNvPicPr>
          <p:nvPr/>
        </p:nvPicPr>
        <p:blipFill>
          <a:blip r:embed="rId2"/>
          <a:stretch>
            <a:fillRect/>
          </a:stretch>
        </p:blipFill>
        <p:spPr>
          <a:xfrm>
            <a:off x="1251678" y="2130172"/>
            <a:ext cx="10178322" cy="1571625"/>
          </a:xfrm>
          <a:prstGeom prst="rect">
            <a:avLst/>
          </a:prstGeom>
        </p:spPr>
      </p:pic>
    </p:spTree>
    <p:extLst>
      <p:ext uri="{BB962C8B-B14F-4D97-AF65-F5344CB8AC3E}">
        <p14:creationId xmlns:p14="http://schemas.microsoft.com/office/powerpoint/2010/main" val="3752525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D676-B24E-4EF7-A174-19F462A38D5B}"/>
              </a:ext>
            </a:extLst>
          </p:cNvPr>
          <p:cNvSpPr>
            <a:spLocks noGrp="1"/>
          </p:cNvSpPr>
          <p:nvPr>
            <p:ph type="title"/>
          </p:nvPr>
        </p:nvSpPr>
        <p:spPr/>
        <p:txBody>
          <a:bodyPr/>
          <a:lstStyle/>
          <a:p>
            <a:r>
              <a:rPr lang="en-US" b="1" i="0" dirty="0">
                <a:solidFill>
                  <a:srgbClr val="000000"/>
                </a:solidFill>
                <a:effectLst/>
                <a:latin typeface="Arial" panose="020B0604020202020204" pitchFamily="34" charset="0"/>
              </a:rPr>
              <a:t>Integration</a:t>
            </a:r>
            <a:endParaRPr lang="en-US" dirty="0"/>
          </a:p>
        </p:txBody>
      </p:sp>
      <p:pic>
        <p:nvPicPr>
          <p:cNvPr id="5" name="Content Placeholder 4">
            <a:extLst>
              <a:ext uri="{FF2B5EF4-FFF2-40B4-BE49-F238E27FC236}">
                <a16:creationId xmlns:a16="http://schemas.microsoft.com/office/drawing/2014/main" id="{644BCD0E-C3CD-411F-A423-B1DF93EE441D}"/>
              </a:ext>
            </a:extLst>
          </p:cNvPr>
          <p:cNvPicPr>
            <a:picLocks noGrp="1" noChangeAspect="1"/>
          </p:cNvPicPr>
          <p:nvPr>
            <p:ph idx="1"/>
          </p:nvPr>
        </p:nvPicPr>
        <p:blipFill>
          <a:blip r:embed="rId2"/>
          <a:stretch>
            <a:fillRect/>
          </a:stretch>
        </p:blipFill>
        <p:spPr>
          <a:xfrm>
            <a:off x="1031387" y="1515762"/>
            <a:ext cx="10626738" cy="2454876"/>
          </a:xfrm>
        </p:spPr>
      </p:pic>
    </p:spTree>
    <p:extLst>
      <p:ext uri="{BB962C8B-B14F-4D97-AF65-F5344CB8AC3E}">
        <p14:creationId xmlns:p14="http://schemas.microsoft.com/office/powerpoint/2010/main" val="38302240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76ACA8-845D-430B-A0D9-20D618387668}"/>
              </a:ext>
            </a:extLst>
          </p:cNvPr>
          <p:cNvSpPr>
            <a:spLocks noGrp="1"/>
          </p:cNvSpPr>
          <p:nvPr>
            <p:ph type="title"/>
          </p:nvPr>
        </p:nvSpPr>
        <p:spPr>
          <a:xfrm>
            <a:off x="1006839" y="3080950"/>
            <a:ext cx="10178322" cy="993069"/>
          </a:xfrm>
        </p:spPr>
        <p:txBody>
          <a:bodyPr/>
          <a:lstStyle/>
          <a:p>
            <a:pPr algn="ctr"/>
            <a:r>
              <a:rPr lang="en-US" dirty="0"/>
              <a:t>Templates</a:t>
            </a:r>
          </a:p>
        </p:txBody>
      </p:sp>
    </p:spTree>
    <p:extLst>
      <p:ext uri="{BB962C8B-B14F-4D97-AF65-F5344CB8AC3E}">
        <p14:creationId xmlns:p14="http://schemas.microsoft.com/office/powerpoint/2010/main" val="41011494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4800" b="1" dirty="0">
                <a:latin typeface="Arial" panose="020B0604020202020204" pitchFamily="34" charset="0"/>
                <a:cs typeface="Arial" panose="020B0604020202020204" pitchFamily="34" charset="0"/>
              </a:rPr>
              <a:t>Templates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algn="l"/>
            <a:r>
              <a:rPr lang="en-US" b="0" i="0" dirty="0">
                <a:solidFill>
                  <a:srgbClr val="000000"/>
                </a:solidFill>
                <a:effectLst/>
                <a:latin typeface="Arial" panose="020B0604020202020204" pitchFamily="34" charset="0"/>
              </a:rPr>
              <a:t>This library also offers to call a file to easily make your own templates if you want a separate a certain are of your project. You can make blocks or modular template so you can easily fix which part may cause the problem or issue.</a:t>
            </a:r>
            <a:endParaRPr lang="en-US" dirty="0">
              <a:solidFill>
                <a:srgbClr val="000000"/>
              </a:solidFill>
              <a:latin typeface="Arial" panose="020B0604020202020204" pitchFamily="34" charset="0"/>
            </a:endParaRPr>
          </a:p>
        </p:txBody>
      </p:sp>
      <p:pic>
        <p:nvPicPr>
          <p:cNvPr id="5" name="Picture 4">
            <a:extLst>
              <a:ext uri="{FF2B5EF4-FFF2-40B4-BE49-F238E27FC236}">
                <a16:creationId xmlns:a16="http://schemas.microsoft.com/office/drawing/2014/main" id="{798DE6EE-0952-445E-91FE-E448C4EC3D41}"/>
              </a:ext>
            </a:extLst>
          </p:cNvPr>
          <p:cNvPicPr>
            <a:picLocks noChangeAspect="1"/>
          </p:cNvPicPr>
          <p:nvPr/>
        </p:nvPicPr>
        <p:blipFill>
          <a:blip r:embed="rId2"/>
          <a:stretch>
            <a:fillRect/>
          </a:stretch>
        </p:blipFill>
        <p:spPr>
          <a:xfrm>
            <a:off x="1251678" y="2837291"/>
            <a:ext cx="10178322" cy="3209925"/>
          </a:xfrm>
          <a:prstGeom prst="rect">
            <a:avLst/>
          </a:prstGeom>
        </p:spPr>
      </p:pic>
    </p:spTree>
    <p:extLst>
      <p:ext uri="{BB962C8B-B14F-4D97-AF65-F5344CB8AC3E}">
        <p14:creationId xmlns:p14="http://schemas.microsoft.com/office/powerpoint/2010/main" val="42571421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4800" b="1" dirty="0">
                <a:latin typeface="Arial" panose="020B0604020202020204" pitchFamily="34" charset="0"/>
                <a:cs typeface="Arial" panose="020B0604020202020204" pitchFamily="34" charset="0"/>
              </a:rPr>
              <a:t>Templates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algn="l"/>
            <a:endParaRPr lang="en-US" b="0" i="0" dirty="0">
              <a:solidFill>
                <a:srgbClr val="000000"/>
              </a:solidFill>
              <a:effectLst/>
              <a:latin typeface="Arial" panose="020B0604020202020204" pitchFamily="34" charset="0"/>
            </a:endParaRPr>
          </a:p>
        </p:txBody>
      </p:sp>
      <p:pic>
        <p:nvPicPr>
          <p:cNvPr id="6" name="Picture 5">
            <a:extLst>
              <a:ext uri="{FF2B5EF4-FFF2-40B4-BE49-F238E27FC236}">
                <a16:creationId xmlns:a16="http://schemas.microsoft.com/office/drawing/2014/main" id="{DDC420F8-A929-4E99-8770-D647D0073C68}"/>
              </a:ext>
            </a:extLst>
          </p:cNvPr>
          <p:cNvPicPr>
            <a:picLocks noChangeAspect="1"/>
          </p:cNvPicPr>
          <p:nvPr/>
        </p:nvPicPr>
        <p:blipFill>
          <a:blip r:embed="rId2"/>
          <a:stretch>
            <a:fillRect/>
          </a:stretch>
        </p:blipFill>
        <p:spPr>
          <a:xfrm>
            <a:off x="1251678" y="1253310"/>
            <a:ext cx="10178321" cy="5159686"/>
          </a:xfrm>
          <a:prstGeom prst="rect">
            <a:avLst/>
          </a:prstGeom>
        </p:spPr>
      </p:pic>
    </p:spTree>
    <p:extLst>
      <p:ext uri="{BB962C8B-B14F-4D97-AF65-F5344CB8AC3E}">
        <p14:creationId xmlns:p14="http://schemas.microsoft.com/office/powerpoint/2010/main" val="26149745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4800" b="1" dirty="0">
                <a:latin typeface="Arial" panose="020B0604020202020204" pitchFamily="34" charset="0"/>
                <a:cs typeface="Arial" panose="020B0604020202020204" pitchFamily="34" charset="0"/>
              </a:rPr>
              <a:t>Templates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algn="l"/>
            <a:r>
              <a:rPr lang="en-US" b="0" i="0" dirty="0">
                <a:solidFill>
                  <a:srgbClr val="000000"/>
                </a:solidFill>
                <a:effectLst/>
                <a:latin typeface="Arial" panose="020B0604020202020204" pitchFamily="34" charset="0"/>
              </a:rPr>
              <a:t>Use of built-in Gamm method "</a:t>
            </a:r>
            <a:r>
              <a:rPr lang="en-US" b="1" i="0" dirty="0">
                <a:solidFill>
                  <a:srgbClr val="000000"/>
                </a:solidFill>
                <a:effectLst/>
                <a:latin typeface="Arial" panose="020B0604020202020204" pitchFamily="34" charset="0"/>
              </a:rPr>
              <a:t>other</a:t>
            </a:r>
            <a:r>
              <a:rPr lang="en-US" b="0" i="0" dirty="0">
                <a:solidFill>
                  <a:srgbClr val="000000"/>
                </a:solidFill>
                <a:effectLst/>
                <a:latin typeface="Arial" panose="020B0604020202020204" pitchFamily="34" charset="0"/>
              </a:rPr>
              <a:t>" To pass data values to other Gamm classes. Read more on </a:t>
            </a:r>
            <a:r>
              <a:rPr lang="en-US" b="0" i="0" dirty="0">
                <a:effectLst/>
                <a:latin typeface="Arial" panose="020B0604020202020204" pitchFamily="34" charset="0"/>
                <a:hlinkClick r:id="rId2"/>
              </a:rPr>
              <a:t>Gamm methods</a:t>
            </a:r>
            <a:r>
              <a:rPr lang="en-US" b="0" i="0" dirty="0">
                <a:solidFill>
                  <a:srgbClr val="000000"/>
                </a:solidFill>
                <a:effectLst/>
                <a:latin typeface="Arial" panose="020B0604020202020204" pitchFamily="34" charset="0"/>
              </a:rPr>
              <a:t>.</a:t>
            </a:r>
          </a:p>
          <a:p>
            <a:pPr algn="l"/>
            <a:endParaRPr lang="en-US" b="0" i="0" dirty="0">
              <a:solidFill>
                <a:srgbClr val="000000"/>
              </a:solidFill>
              <a:effectLst/>
              <a:latin typeface="Arial" panose="020B0604020202020204" pitchFamily="34" charset="0"/>
            </a:endParaRPr>
          </a:p>
        </p:txBody>
      </p:sp>
      <p:pic>
        <p:nvPicPr>
          <p:cNvPr id="6" name="Picture 5">
            <a:extLst>
              <a:ext uri="{FF2B5EF4-FFF2-40B4-BE49-F238E27FC236}">
                <a16:creationId xmlns:a16="http://schemas.microsoft.com/office/drawing/2014/main" id="{4B4C8E94-049D-4E91-AD17-A05946536B1E}"/>
              </a:ext>
            </a:extLst>
          </p:cNvPr>
          <p:cNvPicPr>
            <a:picLocks noChangeAspect="1"/>
          </p:cNvPicPr>
          <p:nvPr/>
        </p:nvPicPr>
        <p:blipFill>
          <a:blip r:embed="rId3"/>
          <a:stretch>
            <a:fillRect/>
          </a:stretch>
        </p:blipFill>
        <p:spPr>
          <a:xfrm>
            <a:off x="1251678" y="2557591"/>
            <a:ext cx="10178322" cy="3752850"/>
          </a:xfrm>
          <a:prstGeom prst="rect">
            <a:avLst/>
          </a:prstGeom>
        </p:spPr>
      </p:pic>
    </p:spTree>
    <p:extLst>
      <p:ext uri="{BB962C8B-B14F-4D97-AF65-F5344CB8AC3E}">
        <p14:creationId xmlns:p14="http://schemas.microsoft.com/office/powerpoint/2010/main" val="39945386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4800" b="1" dirty="0">
                <a:latin typeface="Arial" panose="020B0604020202020204" pitchFamily="34" charset="0"/>
                <a:cs typeface="Arial" panose="020B0604020202020204" pitchFamily="34" charset="0"/>
              </a:rPr>
              <a:t>Templates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algn="l"/>
            <a:r>
              <a:rPr lang="en-US" b="0" i="0" dirty="0">
                <a:solidFill>
                  <a:srgbClr val="000000"/>
                </a:solidFill>
                <a:effectLst/>
                <a:latin typeface="Arial" panose="020B0604020202020204" pitchFamily="34" charset="0"/>
              </a:rPr>
              <a:t>Result</a:t>
            </a:r>
          </a:p>
          <a:p>
            <a:pPr algn="l"/>
            <a:endParaRPr lang="en-US" dirty="0">
              <a:solidFill>
                <a:srgbClr val="000000"/>
              </a:solidFill>
              <a:latin typeface="Arial" panose="020B0604020202020204" pitchFamily="34" charset="0"/>
            </a:endParaRPr>
          </a:p>
          <a:p>
            <a:pPr algn="l"/>
            <a:endParaRPr lang="en-US" b="0" i="0" dirty="0">
              <a:solidFill>
                <a:srgbClr val="000000"/>
              </a:solidFill>
              <a:effectLst/>
              <a:latin typeface="Arial" panose="020B0604020202020204" pitchFamily="34" charset="0"/>
            </a:endParaRPr>
          </a:p>
          <a:p>
            <a:pPr algn="l"/>
            <a:endParaRPr lang="en-US" dirty="0">
              <a:solidFill>
                <a:srgbClr val="000000"/>
              </a:solidFill>
              <a:latin typeface="Arial" panose="020B0604020202020204" pitchFamily="34" charset="0"/>
            </a:endParaRPr>
          </a:p>
          <a:p>
            <a:pPr algn="l"/>
            <a:endParaRPr lang="en-US" b="0" i="0" dirty="0">
              <a:solidFill>
                <a:srgbClr val="000000"/>
              </a:solidFill>
              <a:effectLst/>
              <a:latin typeface="Arial" panose="020B0604020202020204" pitchFamily="34" charset="0"/>
            </a:endParaRPr>
          </a:p>
          <a:p>
            <a:pPr algn="l"/>
            <a:r>
              <a:rPr lang="en-US" dirty="0">
                <a:solidFill>
                  <a:srgbClr val="000000"/>
                </a:solidFill>
                <a:latin typeface="Arial" panose="020B0604020202020204" pitchFamily="34" charset="0"/>
              </a:rPr>
              <a:t>Filling up the inputs</a:t>
            </a:r>
          </a:p>
          <a:p>
            <a:pPr algn="l"/>
            <a:endParaRPr lang="en-US" dirty="0">
              <a:solidFill>
                <a:srgbClr val="000000"/>
              </a:solidFill>
              <a:latin typeface="Arial" panose="020B0604020202020204" pitchFamily="34" charset="0"/>
            </a:endParaRPr>
          </a:p>
        </p:txBody>
      </p:sp>
      <p:pic>
        <p:nvPicPr>
          <p:cNvPr id="6" name="Picture 5">
            <a:extLst>
              <a:ext uri="{FF2B5EF4-FFF2-40B4-BE49-F238E27FC236}">
                <a16:creationId xmlns:a16="http://schemas.microsoft.com/office/drawing/2014/main" id="{6CB63AC0-A0CF-4052-A122-A968761B83D2}"/>
              </a:ext>
            </a:extLst>
          </p:cNvPr>
          <p:cNvPicPr>
            <a:picLocks noChangeAspect="1"/>
          </p:cNvPicPr>
          <p:nvPr/>
        </p:nvPicPr>
        <p:blipFill>
          <a:blip r:embed="rId2"/>
          <a:stretch>
            <a:fillRect/>
          </a:stretch>
        </p:blipFill>
        <p:spPr>
          <a:xfrm>
            <a:off x="1251678" y="2116352"/>
            <a:ext cx="10178322" cy="1504950"/>
          </a:xfrm>
          <a:prstGeom prst="rect">
            <a:avLst/>
          </a:prstGeom>
        </p:spPr>
      </p:pic>
      <p:pic>
        <p:nvPicPr>
          <p:cNvPr id="8" name="Picture 7">
            <a:extLst>
              <a:ext uri="{FF2B5EF4-FFF2-40B4-BE49-F238E27FC236}">
                <a16:creationId xmlns:a16="http://schemas.microsoft.com/office/drawing/2014/main" id="{086FD8C2-AB7E-46A1-9722-72F6719C10F3}"/>
              </a:ext>
            </a:extLst>
          </p:cNvPr>
          <p:cNvPicPr>
            <a:picLocks noChangeAspect="1"/>
          </p:cNvPicPr>
          <p:nvPr/>
        </p:nvPicPr>
        <p:blipFill>
          <a:blip r:embed="rId3"/>
          <a:stretch>
            <a:fillRect/>
          </a:stretch>
        </p:blipFill>
        <p:spPr>
          <a:xfrm>
            <a:off x="1251678" y="4100384"/>
            <a:ext cx="10178322" cy="1524000"/>
          </a:xfrm>
          <a:prstGeom prst="rect">
            <a:avLst/>
          </a:prstGeom>
        </p:spPr>
      </p:pic>
    </p:spTree>
    <p:extLst>
      <p:ext uri="{BB962C8B-B14F-4D97-AF65-F5344CB8AC3E}">
        <p14:creationId xmlns:p14="http://schemas.microsoft.com/office/powerpoint/2010/main" val="2682005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4800" b="1" dirty="0">
                <a:latin typeface="Arial" panose="020B0604020202020204" pitchFamily="34" charset="0"/>
                <a:cs typeface="Arial" panose="020B0604020202020204" pitchFamily="34" charset="0"/>
              </a:rPr>
              <a:t>Templates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algn="l"/>
            <a:r>
              <a:rPr lang="en-US" dirty="0">
                <a:solidFill>
                  <a:srgbClr val="000000"/>
                </a:solidFill>
                <a:latin typeface="Arial" panose="020B0604020202020204" pitchFamily="34" charset="0"/>
              </a:rPr>
              <a:t>“Submit” button clicked</a:t>
            </a:r>
          </a:p>
          <a:p>
            <a:pPr algn="l"/>
            <a:endParaRPr lang="en-US" b="0" i="0" dirty="0">
              <a:solidFill>
                <a:srgbClr val="000000"/>
              </a:solidFill>
              <a:effectLst/>
              <a:latin typeface="Arial" panose="020B0604020202020204" pitchFamily="34" charset="0"/>
            </a:endParaRPr>
          </a:p>
          <a:p>
            <a:pPr algn="l"/>
            <a:endParaRPr lang="en-US" dirty="0">
              <a:solidFill>
                <a:srgbClr val="000000"/>
              </a:solidFill>
              <a:latin typeface="Arial" panose="020B0604020202020204" pitchFamily="34" charset="0"/>
            </a:endParaRPr>
          </a:p>
          <a:p>
            <a:pPr algn="l"/>
            <a:endParaRPr lang="en-US" b="0" i="0" dirty="0">
              <a:solidFill>
                <a:srgbClr val="000000"/>
              </a:solidFill>
              <a:effectLst/>
              <a:latin typeface="Arial" panose="020B0604020202020204" pitchFamily="34" charset="0"/>
            </a:endParaRPr>
          </a:p>
          <a:p>
            <a:pPr algn="l"/>
            <a:endParaRPr lang="en-US" dirty="0">
              <a:solidFill>
                <a:srgbClr val="000000"/>
              </a:solidFill>
              <a:latin typeface="Arial" panose="020B0604020202020204" pitchFamily="34" charset="0"/>
            </a:endParaRPr>
          </a:p>
          <a:p>
            <a:pPr algn="l"/>
            <a:endParaRPr lang="en-US" b="0" i="0" dirty="0">
              <a:solidFill>
                <a:srgbClr val="000000"/>
              </a:solidFill>
              <a:effectLst/>
              <a:latin typeface="Arial" panose="020B0604020202020204" pitchFamily="34" charset="0"/>
            </a:endParaRPr>
          </a:p>
          <a:p>
            <a:pPr algn="l"/>
            <a:endParaRPr lang="en-US" dirty="0">
              <a:solidFill>
                <a:srgbClr val="000000"/>
              </a:solidFill>
              <a:latin typeface="Arial" panose="020B0604020202020204" pitchFamily="34" charset="0"/>
            </a:endParaRPr>
          </a:p>
        </p:txBody>
      </p:sp>
      <p:pic>
        <p:nvPicPr>
          <p:cNvPr id="5" name="Picture 4">
            <a:extLst>
              <a:ext uri="{FF2B5EF4-FFF2-40B4-BE49-F238E27FC236}">
                <a16:creationId xmlns:a16="http://schemas.microsoft.com/office/drawing/2014/main" id="{BB250A50-8115-4B63-AE0A-5F93474CEA5C}"/>
              </a:ext>
            </a:extLst>
          </p:cNvPr>
          <p:cNvPicPr>
            <a:picLocks noChangeAspect="1"/>
          </p:cNvPicPr>
          <p:nvPr/>
        </p:nvPicPr>
        <p:blipFill>
          <a:blip r:embed="rId2"/>
          <a:stretch>
            <a:fillRect/>
          </a:stretch>
        </p:blipFill>
        <p:spPr>
          <a:xfrm>
            <a:off x="1251678" y="2111589"/>
            <a:ext cx="10178322" cy="1514475"/>
          </a:xfrm>
          <a:prstGeom prst="rect">
            <a:avLst/>
          </a:prstGeom>
        </p:spPr>
      </p:pic>
    </p:spTree>
    <p:extLst>
      <p:ext uri="{BB962C8B-B14F-4D97-AF65-F5344CB8AC3E}">
        <p14:creationId xmlns:p14="http://schemas.microsoft.com/office/powerpoint/2010/main" val="37063153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76ACA8-845D-430B-A0D9-20D618387668}"/>
              </a:ext>
            </a:extLst>
          </p:cNvPr>
          <p:cNvSpPr>
            <a:spLocks noGrp="1"/>
          </p:cNvSpPr>
          <p:nvPr>
            <p:ph type="title"/>
          </p:nvPr>
        </p:nvSpPr>
        <p:spPr>
          <a:xfrm>
            <a:off x="1006839" y="3080950"/>
            <a:ext cx="10178322" cy="993069"/>
          </a:xfrm>
        </p:spPr>
        <p:txBody>
          <a:bodyPr/>
          <a:lstStyle/>
          <a:p>
            <a:pPr algn="ctr"/>
            <a:r>
              <a:rPr lang="en-US" dirty="0"/>
              <a:t>GAMM METHODS</a:t>
            </a:r>
          </a:p>
        </p:txBody>
      </p:sp>
    </p:spTree>
    <p:extLst>
      <p:ext uri="{BB962C8B-B14F-4D97-AF65-F5344CB8AC3E}">
        <p14:creationId xmlns:p14="http://schemas.microsoft.com/office/powerpoint/2010/main" val="27791291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4800" b="1" dirty="0">
                <a:latin typeface="Arial" panose="020B0604020202020204" pitchFamily="34" charset="0"/>
                <a:cs typeface="Arial" panose="020B0604020202020204" pitchFamily="34" charset="0"/>
              </a:rPr>
              <a:t>GAMM methods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algn="l"/>
            <a:r>
              <a:rPr lang="en-US" b="0" i="0" dirty="0">
                <a:solidFill>
                  <a:srgbClr val="000000"/>
                </a:solidFill>
                <a:effectLst/>
                <a:latin typeface="Arial" panose="020B0604020202020204" pitchFamily="34" charset="0"/>
              </a:rPr>
              <a:t>This methods is what we have to offer so far. But in the long run we may have to add more features to make the library more flexible and useful. This method is attached or bind into the class itself.</a:t>
            </a:r>
            <a:endParaRPr lang="en-US" dirty="0">
              <a:solidFill>
                <a:srgbClr val="000000"/>
              </a:solidFill>
              <a:latin typeface="Arial" panose="020B0604020202020204" pitchFamily="34" charset="0"/>
            </a:endParaRPr>
          </a:p>
        </p:txBody>
      </p:sp>
      <p:pic>
        <p:nvPicPr>
          <p:cNvPr id="6" name="Picture 5">
            <a:extLst>
              <a:ext uri="{FF2B5EF4-FFF2-40B4-BE49-F238E27FC236}">
                <a16:creationId xmlns:a16="http://schemas.microsoft.com/office/drawing/2014/main" id="{418EE37D-437B-403F-838B-2682C38C578E}"/>
              </a:ext>
            </a:extLst>
          </p:cNvPr>
          <p:cNvPicPr>
            <a:picLocks noChangeAspect="1"/>
          </p:cNvPicPr>
          <p:nvPr/>
        </p:nvPicPr>
        <p:blipFill>
          <a:blip r:embed="rId2"/>
          <a:stretch>
            <a:fillRect/>
          </a:stretch>
        </p:blipFill>
        <p:spPr>
          <a:xfrm>
            <a:off x="1251678" y="2770873"/>
            <a:ext cx="10178322" cy="2486025"/>
          </a:xfrm>
          <a:prstGeom prst="rect">
            <a:avLst/>
          </a:prstGeom>
        </p:spPr>
      </p:pic>
    </p:spTree>
    <p:extLst>
      <p:ext uri="{BB962C8B-B14F-4D97-AF65-F5344CB8AC3E}">
        <p14:creationId xmlns:p14="http://schemas.microsoft.com/office/powerpoint/2010/main" val="1829412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4800" b="1" dirty="0">
                <a:latin typeface="Arial" panose="020B0604020202020204" pitchFamily="34" charset="0"/>
                <a:cs typeface="Arial" panose="020B0604020202020204" pitchFamily="34" charset="0"/>
              </a:rPr>
              <a:t>GAMM methods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algn="l"/>
            <a:endParaRPr lang="en-US" dirty="0">
              <a:solidFill>
                <a:srgbClr val="000000"/>
              </a:solidFill>
              <a:latin typeface="Arial" panose="020B0604020202020204" pitchFamily="34" charset="0"/>
            </a:endParaRPr>
          </a:p>
        </p:txBody>
      </p:sp>
      <p:pic>
        <p:nvPicPr>
          <p:cNvPr id="5" name="Picture 4">
            <a:extLst>
              <a:ext uri="{FF2B5EF4-FFF2-40B4-BE49-F238E27FC236}">
                <a16:creationId xmlns:a16="http://schemas.microsoft.com/office/drawing/2014/main" id="{C6E76501-EECF-44A3-A096-769A0A09C545}"/>
              </a:ext>
            </a:extLst>
          </p:cNvPr>
          <p:cNvPicPr>
            <a:picLocks noChangeAspect="1"/>
          </p:cNvPicPr>
          <p:nvPr/>
        </p:nvPicPr>
        <p:blipFill>
          <a:blip r:embed="rId2"/>
          <a:stretch>
            <a:fillRect/>
          </a:stretch>
        </p:blipFill>
        <p:spPr>
          <a:xfrm>
            <a:off x="1251678" y="2093054"/>
            <a:ext cx="10178322" cy="2276475"/>
          </a:xfrm>
          <a:prstGeom prst="rect">
            <a:avLst/>
          </a:prstGeom>
        </p:spPr>
      </p:pic>
    </p:spTree>
    <p:extLst>
      <p:ext uri="{BB962C8B-B14F-4D97-AF65-F5344CB8AC3E}">
        <p14:creationId xmlns:p14="http://schemas.microsoft.com/office/powerpoint/2010/main" val="38447995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4800" b="1" dirty="0">
                <a:latin typeface="Arial" panose="020B0604020202020204" pitchFamily="34" charset="0"/>
                <a:cs typeface="Arial" panose="020B0604020202020204" pitchFamily="34" charset="0"/>
              </a:rPr>
              <a:t>GAMM methods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marL="0" indent="0" algn="l">
              <a:buNone/>
            </a:pPr>
            <a:endParaRPr lang="en-US" dirty="0">
              <a:solidFill>
                <a:srgbClr val="000000"/>
              </a:solidFill>
              <a:latin typeface="Arial" panose="020B0604020202020204" pitchFamily="34" charset="0"/>
            </a:endParaRPr>
          </a:p>
        </p:txBody>
      </p:sp>
      <p:pic>
        <p:nvPicPr>
          <p:cNvPr id="6" name="Picture 5">
            <a:extLst>
              <a:ext uri="{FF2B5EF4-FFF2-40B4-BE49-F238E27FC236}">
                <a16:creationId xmlns:a16="http://schemas.microsoft.com/office/drawing/2014/main" id="{6C8B8D71-7ACF-421A-82B1-B1CAB627DBE5}"/>
              </a:ext>
            </a:extLst>
          </p:cNvPr>
          <p:cNvPicPr>
            <a:picLocks noChangeAspect="1"/>
          </p:cNvPicPr>
          <p:nvPr/>
        </p:nvPicPr>
        <p:blipFill>
          <a:blip r:embed="rId2"/>
          <a:stretch>
            <a:fillRect/>
          </a:stretch>
        </p:blipFill>
        <p:spPr>
          <a:xfrm>
            <a:off x="1251678" y="2176842"/>
            <a:ext cx="10178322" cy="1133475"/>
          </a:xfrm>
          <a:prstGeom prst="rect">
            <a:avLst/>
          </a:prstGeom>
        </p:spPr>
      </p:pic>
    </p:spTree>
    <p:extLst>
      <p:ext uri="{BB962C8B-B14F-4D97-AF65-F5344CB8AC3E}">
        <p14:creationId xmlns:p14="http://schemas.microsoft.com/office/powerpoint/2010/main" val="3324449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76ACA8-845D-430B-A0D9-20D618387668}"/>
              </a:ext>
            </a:extLst>
          </p:cNvPr>
          <p:cNvSpPr>
            <a:spLocks noGrp="1"/>
          </p:cNvSpPr>
          <p:nvPr>
            <p:ph type="title"/>
          </p:nvPr>
        </p:nvSpPr>
        <p:spPr>
          <a:xfrm>
            <a:off x="1006839" y="3080950"/>
            <a:ext cx="10178322" cy="993069"/>
          </a:xfrm>
        </p:spPr>
        <p:txBody>
          <a:bodyPr/>
          <a:lstStyle/>
          <a:p>
            <a:pPr algn="ctr"/>
            <a:r>
              <a:rPr lang="en-US" dirty="0"/>
              <a:t>HTML RENDER</a:t>
            </a:r>
          </a:p>
        </p:txBody>
      </p:sp>
    </p:spTree>
    <p:extLst>
      <p:ext uri="{BB962C8B-B14F-4D97-AF65-F5344CB8AC3E}">
        <p14:creationId xmlns:p14="http://schemas.microsoft.com/office/powerpoint/2010/main" val="27536336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4800" b="1" dirty="0">
                <a:latin typeface="Arial" panose="020B0604020202020204" pitchFamily="34" charset="0"/>
                <a:cs typeface="Arial" panose="020B0604020202020204" pitchFamily="34" charset="0"/>
              </a:rPr>
              <a:t>GAMM methods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marL="0" indent="0" algn="l">
              <a:buNone/>
            </a:pPr>
            <a:r>
              <a:rPr lang="en-US" b="1" i="0" dirty="0">
                <a:solidFill>
                  <a:srgbClr val="000000"/>
                </a:solidFill>
                <a:effectLst/>
                <a:latin typeface="Arial" panose="020B0604020202020204" pitchFamily="34" charset="0"/>
              </a:rPr>
              <a:t>-Below functions only works inside the Gamm Template Content.</a:t>
            </a:r>
            <a:endParaRPr lang="en-US" dirty="0">
              <a:solidFill>
                <a:srgbClr val="000000"/>
              </a:solidFill>
              <a:latin typeface="Arial" panose="020B0604020202020204" pitchFamily="34" charset="0"/>
            </a:endParaRPr>
          </a:p>
        </p:txBody>
      </p:sp>
      <p:pic>
        <p:nvPicPr>
          <p:cNvPr id="8" name="Picture 7">
            <a:extLst>
              <a:ext uri="{FF2B5EF4-FFF2-40B4-BE49-F238E27FC236}">
                <a16:creationId xmlns:a16="http://schemas.microsoft.com/office/drawing/2014/main" id="{7A9BDAF5-BF90-4D5A-AEFF-24158E68F4E7}"/>
              </a:ext>
            </a:extLst>
          </p:cNvPr>
          <p:cNvPicPr>
            <a:picLocks noChangeAspect="1"/>
          </p:cNvPicPr>
          <p:nvPr/>
        </p:nvPicPr>
        <p:blipFill>
          <a:blip r:embed="rId2"/>
          <a:stretch>
            <a:fillRect/>
          </a:stretch>
        </p:blipFill>
        <p:spPr>
          <a:xfrm>
            <a:off x="1251678" y="2141740"/>
            <a:ext cx="10178322" cy="4333875"/>
          </a:xfrm>
          <a:prstGeom prst="rect">
            <a:avLst/>
          </a:prstGeom>
        </p:spPr>
      </p:pic>
    </p:spTree>
    <p:extLst>
      <p:ext uri="{BB962C8B-B14F-4D97-AF65-F5344CB8AC3E}">
        <p14:creationId xmlns:p14="http://schemas.microsoft.com/office/powerpoint/2010/main" val="737749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4800" b="1" dirty="0">
                <a:latin typeface="Arial" panose="020B0604020202020204" pitchFamily="34" charset="0"/>
                <a:cs typeface="Arial" panose="020B0604020202020204" pitchFamily="34" charset="0"/>
              </a:rPr>
              <a:t>GAMM methods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marL="0" indent="0" algn="l">
              <a:buNone/>
            </a:pPr>
            <a:endParaRPr lang="en-US" dirty="0">
              <a:solidFill>
                <a:srgbClr val="000000"/>
              </a:solidFill>
              <a:latin typeface="Arial" panose="020B0604020202020204" pitchFamily="34" charset="0"/>
            </a:endParaRPr>
          </a:p>
        </p:txBody>
      </p:sp>
      <p:pic>
        <p:nvPicPr>
          <p:cNvPr id="5" name="Picture 4">
            <a:extLst>
              <a:ext uri="{FF2B5EF4-FFF2-40B4-BE49-F238E27FC236}">
                <a16:creationId xmlns:a16="http://schemas.microsoft.com/office/drawing/2014/main" id="{7B46C0CA-A3EC-4EF8-A12E-18A948D0C0D3}"/>
              </a:ext>
            </a:extLst>
          </p:cNvPr>
          <p:cNvPicPr>
            <a:picLocks noChangeAspect="1"/>
          </p:cNvPicPr>
          <p:nvPr/>
        </p:nvPicPr>
        <p:blipFill>
          <a:blip r:embed="rId2"/>
          <a:stretch>
            <a:fillRect/>
          </a:stretch>
        </p:blipFill>
        <p:spPr>
          <a:xfrm>
            <a:off x="1251678" y="2272356"/>
            <a:ext cx="10178322" cy="2609850"/>
          </a:xfrm>
          <a:prstGeom prst="rect">
            <a:avLst/>
          </a:prstGeom>
        </p:spPr>
      </p:pic>
    </p:spTree>
    <p:extLst>
      <p:ext uri="{BB962C8B-B14F-4D97-AF65-F5344CB8AC3E}">
        <p14:creationId xmlns:p14="http://schemas.microsoft.com/office/powerpoint/2010/main" val="10849153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76ACA8-845D-430B-A0D9-20D618387668}"/>
              </a:ext>
            </a:extLst>
          </p:cNvPr>
          <p:cNvSpPr>
            <a:spLocks noGrp="1"/>
          </p:cNvSpPr>
          <p:nvPr>
            <p:ph type="title"/>
          </p:nvPr>
        </p:nvSpPr>
        <p:spPr>
          <a:xfrm>
            <a:off x="1006839" y="3080950"/>
            <a:ext cx="10178322" cy="993069"/>
          </a:xfrm>
        </p:spPr>
        <p:txBody>
          <a:bodyPr/>
          <a:lstStyle/>
          <a:p>
            <a:pPr algn="ctr"/>
            <a:r>
              <a:rPr lang="en-US" dirty="0"/>
              <a:t>Limitations</a:t>
            </a:r>
          </a:p>
        </p:txBody>
      </p:sp>
    </p:spTree>
    <p:extLst>
      <p:ext uri="{BB962C8B-B14F-4D97-AF65-F5344CB8AC3E}">
        <p14:creationId xmlns:p14="http://schemas.microsoft.com/office/powerpoint/2010/main" val="7335679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4800" b="1" dirty="0">
                <a:latin typeface="Arial" panose="020B0604020202020204" pitchFamily="34" charset="0"/>
                <a:cs typeface="Arial" panose="020B0604020202020204" pitchFamily="34" charset="0"/>
              </a:rPr>
              <a:t>Limitations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algn="l"/>
            <a:r>
              <a:rPr lang="en-US" b="0" i="0" dirty="0">
                <a:solidFill>
                  <a:srgbClr val="000000"/>
                </a:solidFill>
                <a:effectLst/>
                <a:latin typeface="Arial" panose="020B0604020202020204" pitchFamily="34" charset="0"/>
              </a:rPr>
              <a:t>As all library or framework all has limitations and flaws. This flaws may be fixed along the way or it will be the limit and we make alternatives to make remove this limitations.</a:t>
            </a: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7792914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3200" b="1" dirty="0">
                <a:latin typeface="Arial" panose="020B0604020202020204" pitchFamily="34" charset="0"/>
                <a:cs typeface="Arial" panose="020B0604020202020204" pitchFamily="34" charset="0"/>
              </a:rPr>
              <a:t>Limitations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Table tags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algn="l"/>
            <a:r>
              <a:rPr lang="en-US" b="0" i="0" dirty="0">
                <a:solidFill>
                  <a:srgbClr val="000000"/>
                </a:solidFill>
                <a:effectLst/>
                <a:latin typeface="Arial" panose="020B0604020202020204" pitchFamily="34" charset="0"/>
              </a:rPr>
              <a:t>table tag is having issue on this library because when you create table and put a Gamm Syntax inside the browsers auto separate the contents inside the table that is not necessary for its content. So to fix this solution we have the method "tag", "$", and "$$". This is by if you really want to use table inside the Gamm Templates.</a:t>
            </a:r>
            <a:endParaRPr lang="en-US" dirty="0">
              <a:solidFill>
                <a:srgbClr val="000000"/>
              </a:solidFill>
              <a:latin typeface="Arial" panose="020B0604020202020204" pitchFamily="34" charset="0"/>
            </a:endParaRPr>
          </a:p>
        </p:txBody>
      </p:sp>
      <p:pic>
        <p:nvPicPr>
          <p:cNvPr id="5" name="Picture 4">
            <a:extLst>
              <a:ext uri="{FF2B5EF4-FFF2-40B4-BE49-F238E27FC236}">
                <a16:creationId xmlns:a16="http://schemas.microsoft.com/office/drawing/2014/main" id="{300B288F-16F7-4FAF-AE7E-9DDC968C12BE}"/>
              </a:ext>
            </a:extLst>
          </p:cNvPr>
          <p:cNvPicPr>
            <a:picLocks noChangeAspect="1"/>
          </p:cNvPicPr>
          <p:nvPr/>
        </p:nvPicPr>
        <p:blipFill>
          <a:blip r:embed="rId2"/>
          <a:stretch>
            <a:fillRect/>
          </a:stretch>
        </p:blipFill>
        <p:spPr>
          <a:xfrm>
            <a:off x="1251678" y="3429000"/>
            <a:ext cx="10178322" cy="2495550"/>
          </a:xfrm>
          <a:prstGeom prst="rect">
            <a:avLst/>
          </a:prstGeom>
        </p:spPr>
      </p:pic>
    </p:spTree>
    <p:extLst>
      <p:ext uri="{BB962C8B-B14F-4D97-AF65-F5344CB8AC3E}">
        <p14:creationId xmlns:p14="http://schemas.microsoft.com/office/powerpoint/2010/main" val="25905507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3200" b="1" dirty="0">
                <a:latin typeface="Arial" panose="020B0604020202020204" pitchFamily="34" charset="0"/>
                <a:cs typeface="Arial" panose="020B0604020202020204" pitchFamily="34" charset="0"/>
              </a:rPr>
              <a:t>Limitations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Table tags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algn="l"/>
            <a:r>
              <a:rPr lang="en-US" b="0" i="0" dirty="0">
                <a:solidFill>
                  <a:srgbClr val="000000"/>
                </a:solidFill>
                <a:effectLst/>
                <a:latin typeface="Arial" panose="020B0604020202020204" pitchFamily="34" charset="0"/>
              </a:rPr>
              <a:t>Resulting into</a:t>
            </a:r>
            <a:endParaRPr lang="en-US" dirty="0">
              <a:solidFill>
                <a:srgbClr val="000000"/>
              </a:solidFill>
              <a:latin typeface="Arial" panose="020B0604020202020204" pitchFamily="34" charset="0"/>
            </a:endParaRPr>
          </a:p>
        </p:txBody>
      </p:sp>
      <p:pic>
        <p:nvPicPr>
          <p:cNvPr id="6" name="Picture 5">
            <a:extLst>
              <a:ext uri="{FF2B5EF4-FFF2-40B4-BE49-F238E27FC236}">
                <a16:creationId xmlns:a16="http://schemas.microsoft.com/office/drawing/2014/main" id="{0E467CDD-E347-472A-8453-9DBCE6388F3C}"/>
              </a:ext>
            </a:extLst>
          </p:cNvPr>
          <p:cNvPicPr>
            <a:picLocks noChangeAspect="1"/>
          </p:cNvPicPr>
          <p:nvPr/>
        </p:nvPicPr>
        <p:blipFill>
          <a:blip r:embed="rId2"/>
          <a:stretch>
            <a:fillRect/>
          </a:stretch>
        </p:blipFill>
        <p:spPr>
          <a:xfrm>
            <a:off x="1251678" y="2021209"/>
            <a:ext cx="10178322" cy="2962275"/>
          </a:xfrm>
          <a:prstGeom prst="rect">
            <a:avLst/>
          </a:prstGeom>
        </p:spPr>
      </p:pic>
    </p:spTree>
    <p:extLst>
      <p:ext uri="{BB962C8B-B14F-4D97-AF65-F5344CB8AC3E}">
        <p14:creationId xmlns:p14="http://schemas.microsoft.com/office/powerpoint/2010/main" val="2357827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3200" b="1" dirty="0">
                <a:latin typeface="Arial" panose="020B0604020202020204" pitchFamily="34" charset="0"/>
                <a:cs typeface="Arial" panose="020B0604020202020204" pitchFamily="34" charset="0"/>
              </a:rPr>
              <a:t>Limitations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Table tags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algn="l"/>
            <a:r>
              <a:rPr lang="en-US" dirty="0">
                <a:solidFill>
                  <a:srgbClr val="000000"/>
                </a:solidFill>
                <a:latin typeface="Arial" panose="020B0604020202020204" pitchFamily="34" charset="0"/>
              </a:rPr>
              <a:t>Live result in the inspect source code html element (google chrome)</a:t>
            </a:r>
          </a:p>
        </p:txBody>
      </p:sp>
      <p:pic>
        <p:nvPicPr>
          <p:cNvPr id="5" name="Picture 4">
            <a:extLst>
              <a:ext uri="{FF2B5EF4-FFF2-40B4-BE49-F238E27FC236}">
                <a16:creationId xmlns:a16="http://schemas.microsoft.com/office/drawing/2014/main" id="{F662154C-DE6A-48BB-9C10-11E50B504CD0}"/>
              </a:ext>
            </a:extLst>
          </p:cNvPr>
          <p:cNvPicPr>
            <a:picLocks noChangeAspect="1"/>
          </p:cNvPicPr>
          <p:nvPr/>
        </p:nvPicPr>
        <p:blipFill>
          <a:blip r:embed="rId2"/>
          <a:stretch>
            <a:fillRect/>
          </a:stretch>
        </p:blipFill>
        <p:spPr>
          <a:xfrm>
            <a:off x="1251678" y="1874518"/>
            <a:ext cx="10178322" cy="4781656"/>
          </a:xfrm>
          <a:prstGeom prst="rect">
            <a:avLst/>
          </a:prstGeom>
        </p:spPr>
      </p:pic>
    </p:spTree>
    <p:extLst>
      <p:ext uri="{BB962C8B-B14F-4D97-AF65-F5344CB8AC3E}">
        <p14:creationId xmlns:p14="http://schemas.microsoft.com/office/powerpoint/2010/main" val="24440526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3200" b="1" dirty="0">
                <a:latin typeface="Arial" panose="020B0604020202020204" pitchFamily="34" charset="0"/>
                <a:cs typeface="Arial" panose="020B0604020202020204" pitchFamily="34" charset="0"/>
              </a:rPr>
              <a:t>Limitations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Table tags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algn="l"/>
            <a:r>
              <a:rPr lang="en-US" dirty="0">
                <a:solidFill>
                  <a:srgbClr val="000000"/>
                </a:solidFill>
                <a:latin typeface="Arial" panose="020B0604020202020204" pitchFamily="34" charset="0"/>
              </a:rPr>
              <a:t>Solution so far</a:t>
            </a:r>
          </a:p>
        </p:txBody>
      </p:sp>
      <p:pic>
        <p:nvPicPr>
          <p:cNvPr id="6" name="Picture 5">
            <a:extLst>
              <a:ext uri="{FF2B5EF4-FFF2-40B4-BE49-F238E27FC236}">
                <a16:creationId xmlns:a16="http://schemas.microsoft.com/office/drawing/2014/main" id="{75D7B1FD-98C1-49AD-9507-E240274371B0}"/>
              </a:ext>
            </a:extLst>
          </p:cNvPr>
          <p:cNvPicPr>
            <a:picLocks noChangeAspect="1"/>
          </p:cNvPicPr>
          <p:nvPr/>
        </p:nvPicPr>
        <p:blipFill>
          <a:blip r:embed="rId2"/>
          <a:stretch>
            <a:fillRect/>
          </a:stretch>
        </p:blipFill>
        <p:spPr>
          <a:xfrm>
            <a:off x="1251678" y="2022255"/>
            <a:ext cx="10178322" cy="3067050"/>
          </a:xfrm>
          <a:prstGeom prst="rect">
            <a:avLst/>
          </a:prstGeom>
        </p:spPr>
      </p:pic>
    </p:spTree>
    <p:extLst>
      <p:ext uri="{BB962C8B-B14F-4D97-AF65-F5344CB8AC3E}">
        <p14:creationId xmlns:p14="http://schemas.microsoft.com/office/powerpoint/2010/main" val="27383656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3200" b="1" dirty="0">
                <a:latin typeface="Arial" panose="020B0604020202020204" pitchFamily="34" charset="0"/>
                <a:cs typeface="Arial" panose="020B0604020202020204" pitchFamily="34" charset="0"/>
              </a:rPr>
              <a:t>Limitations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Table tags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algn="l"/>
            <a:r>
              <a:rPr lang="en-US" dirty="0">
                <a:solidFill>
                  <a:srgbClr val="000000"/>
                </a:solidFill>
                <a:latin typeface="Arial" panose="020B0604020202020204" pitchFamily="34" charset="0"/>
              </a:rPr>
              <a:t>Result</a:t>
            </a:r>
          </a:p>
        </p:txBody>
      </p:sp>
      <p:pic>
        <p:nvPicPr>
          <p:cNvPr id="5" name="Picture 4">
            <a:extLst>
              <a:ext uri="{FF2B5EF4-FFF2-40B4-BE49-F238E27FC236}">
                <a16:creationId xmlns:a16="http://schemas.microsoft.com/office/drawing/2014/main" id="{A04716FA-24BE-46D7-BB54-CA6D49F70368}"/>
              </a:ext>
            </a:extLst>
          </p:cNvPr>
          <p:cNvPicPr>
            <a:picLocks noChangeAspect="1"/>
          </p:cNvPicPr>
          <p:nvPr/>
        </p:nvPicPr>
        <p:blipFill>
          <a:blip r:embed="rId2"/>
          <a:stretch>
            <a:fillRect/>
          </a:stretch>
        </p:blipFill>
        <p:spPr>
          <a:xfrm>
            <a:off x="1251678" y="2049784"/>
            <a:ext cx="10178322" cy="2933700"/>
          </a:xfrm>
          <a:prstGeom prst="rect">
            <a:avLst/>
          </a:prstGeom>
        </p:spPr>
      </p:pic>
    </p:spTree>
    <p:extLst>
      <p:ext uri="{BB962C8B-B14F-4D97-AF65-F5344CB8AC3E}">
        <p14:creationId xmlns:p14="http://schemas.microsoft.com/office/powerpoint/2010/main" val="31406029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3200" b="1" dirty="0">
                <a:latin typeface="Arial" panose="020B0604020202020204" pitchFamily="34" charset="0"/>
                <a:cs typeface="Arial" panose="020B0604020202020204" pitchFamily="34" charset="0"/>
              </a:rPr>
              <a:t>Limitations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Double quotations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algn="l"/>
            <a:r>
              <a:rPr lang="en-US" b="0" i="0" dirty="0">
                <a:solidFill>
                  <a:srgbClr val="000000"/>
                </a:solidFill>
                <a:effectLst/>
                <a:latin typeface="Arial" panose="020B0604020202020204" pitchFamily="34" charset="0"/>
              </a:rPr>
              <a:t>This one is a very strict compliance for the Gamm Template. Double quotes cause errors because Gamm Compiler compiles everything as string. So the solution to this is only using single quote when display a string or using it on conditions. See Example.</a:t>
            </a: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r>
              <a:rPr lang="en-US" dirty="0">
                <a:solidFill>
                  <a:srgbClr val="000000"/>
                </a:solidFill>
                <a:latin typeface="Arial" panose="020B0604020202020204" pitchFamily="34" charset="0"/>
              </a:rPr>
              <a:t>Result</a:t>
            </a:r>
          </a:p>
        </p:txBody>
      </p:sp>
      <p:pic>
        <p:nvPicPr>
          <p:cNvPr id="6" name="Picture 5">
            <a:extLst>
              <a:ext uri="{FF2B5EF4-FFF2-40B4-BE49-F238E27FC236}">
                <a16:creationId xmlns:a16="http://schemas.microsoft.com/office/drawing/2014/main" id="{DA3E38D0-3B9C-444A-8684-8D61FD6AA50B}"/>
              </a:ext>
            </a:extLst>
          </p:cNvPr>
          <p:cNvPicPr>
            <a:picLocks noChangeAspect="1"/>
          </p:cNvPicPr>
          <p:nvPr/>
        </p:nvPicPr>
        <p:blipFill>
          <a:blip r:embed="rId2"/>
          <a:stretch>
            <a:fillRect/>
          </a:stretch>
        </p:blipFill>
        <p:spPr>
          <a:xfrm>
            <a:off x="1251678" y="2811419"/>
            <a:ext cx="10178322" cy="971550"/>
          </a:xfrm>
          <a:prstGeom prst="rect">
            <a:avLst/>
          </a:prstGeom>
        </p:spPr>
      </p:pic>
      <p:pic>
        <p:nvPicPr>
          <p:cNvPr id="8" name="Picture 7">
            <a:extLst>
              <a:ext uri="{FF2B5EF4-FFF2-40B4-BE49-F238E27FC236}">
                <a16:creationId xmlns:a16="http://schemas.microsoft.com/office/drawing/2014/main" id="{D8C88A28-0637-4732-AC76-3056AAFAE52D}"/>
              </a:ext>
            </a:extLst>
          </p:cNvPr>
          <p:cNvPicPr>
            <a:picLocks noChangeAspect="1"/>
          </p:cNvPicPr>
          <p:nvPr/>
        </p:nvPicPr>
        <p:blipFill>
          <a:blip r:embed="rId3"/>
          <a:stretch>
            <a:fillRect/>
          </a:stretch>
        </p:blipFill>
        <p:spPr>
          <a:xfrm>
            <a:off x="1251678" y="4412181"/>
            <a:ext cx="10178322" cy="838200"/>
          </a:xfrm>
          <a:prstGeom prst="rect">
            <a:avLst/>
          </a:prstGeom>
        </p:spPr>
      </p:pic>
    </p:spTree>
    <p:extLst>
      <p:ext uri="{BB962C8B-B14F-4D97-AF65-F5344CB8AC3E}">
        <p14:creationId xmlns:p14="http://schemas.microsoft.com/office/powerpoint/2010/main" val="2348911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8767-2906-4F45-BD36-93F958811BC1}"/>
              </a:ext>
            </a:extLst>
          </p:cNvPr>
          <p:cNvSpPr>
            <a:spLocks noGrp="1"/>
          </p:cNvSpPr>
          <p:nvPr>
            <p:ph type="title"/>
          </p:nvPr>
        </p:nvSpPr>
        <p:spPr/>
        <p:txBody>
          <a:bodyPr/>
          <a:lstStyle/>
          <a:p>
            <a:r>
              <a:rPr lang="en-US" b="1" i="0" dirty="0">
                <a:solidFill>
                  <a:srgbClr val="000000"/>
                </a:solidFill>
                <a:effectLst/>
                <a:latin typeface="Arial" panose="020B0604020202020204" pitchFamily="34" charset="0"/>
              </a:rPr>
              <a:t>HTML Render</a:t>
            </a:r>
            <a:endParaRPr lang="en-US" dirty="0"/>
          </a:p>
        </p:txBody>
      </p:sp>
      <p:sp>
        <p:nvSpPr>
          <p:cNvPr id="3" name="Content Placeholder 2">
            <a:extLst>
              <a:ext uri="{FF2B5EF4-FFF2-40B4-BE49-F238E27FC236}">
                <a16:creationId xmlns:a16="http://schemas.microsoft.com/office/drawing/2014/main" id="{0A576905-2A3C-4AD5-899F-D8CCF5D49FB8}"/>
              </a:ext>
            </a:extLst>
          </p:cNvPr>
          <p:cNvSpPr>
            <a:spLocks noGrp="1"/>
          </p:cNvSpPr>
          <p:nvPr>
            <p:ph idx="1"/>
          </p:nvPr>
        </p:nvSpPr>
        <p:spPr>
          <a:xfrm>
            <a:off x="1251678" y="1696995"/>
            <a:ext cx="10178322" cy="4182597"/>
          </a:xfrm>
        </p:spPr>
        <p:txBody>
          <a:bodyPr/>
          <a:lstStyle/>
          <a:p>
            <a:r>
              <a:rPr lang="en-US" b="0" i="0" dirty="0">
                <a:solidFill>
                  <a:srgbClr val="000000"/>
                </a:solidFill>
                <a:effectLst/>
                <a:latin typeface="Arial" panose="020B0604020202020204" pitchFamily="34" charset="0"/>
              </a:rPr>
              <a:t>To render or pass variable data like the other frameworks you can use double open and close brackets and inside is the data name or variable name</a:t>
            </a: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47D79877-CDB8-41E6-B490-71F4978956D6}"/>
              </a:ext>
            </a:extLst>
          </p:cNvPr>
          <p:cNvPicPr>
            <a:picLocks noChangeAspect="1"/>
          </p:cNvPicPr>
          <p:nvPr/>
        </p:nvPicPr>
        <p:blipFill>
          <a:blip r:embed="rId2"/>
          <a:stretch>
            <a:fillRect/>
          </a:stretch>
        </p:blipFill>
        <p:spPr>
          <a:xfrm>
            <a:off x="1251679" y="2664087"/>
            <a:ext cx="10178322" cy="1364215"/>
          </a:xfrm>
          <a:prstGeom prst="rect">
            <a:avLst/>
          </a:prstGeom>
        </p:spPr>
      </p:pic>
    </p:spTree>
    <p:extLst>
      <p:ext uri="{BB962C8B-B14F-4D97-AF65-F5344CB8AC3E}">
        <p14:creationId xmlns:p14="http://schemas.microsoft.com/office/powerpoint/2010/main" val="33411204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3200" b="1" dirty="0">
                <a:latin typeface="Arial" panose="020B0604020202020204" pitchFamily="34" charset="0"/>
                <a:cs typeface="Arial" panose="020B0604020202020204" pitchFamily="34" charset="0"/>
              </a:rPr>
              <a:t>Limitations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Double quotations</a:t>
            </a:r>
          </a:p>
        </p:txBody>
      </p:sp>
      <p:pic>
        <p:nvPicPr>
          <p:cNvPr id="5" name="Content Placeholder 4">
            <a:extLst>
              <a:ext uri="{FF2B5EF4-FFF2-40B4-BE49-F238E27FC236}">
                <a16:creationId xmlns:a16="http://schemas.microsoft.com/office/drawing/2014/main" id="{8F2F4333-876D-48C4-AECE-999FD7186F74}"/>
              </a:ext>
            </a:extLst>
          </p:cNvPr>
          <p:cNvPicPr>
            <a:picLocks noGrp="1" noChangeAspect="1"/>
          </p:cNvPicPr>
          <p:nvPr>
            <p:ph idx="1"/>
          </p:nvPr>
        </p:nvPicPr>
        <p:blipFill>
          <a:blip r:embed="rId2"/>
          <a:stretch>
            <a:fillRect/>
          </a:stretch>
        </p:blipFill>
        <p:spPr>
          <a:xfrm>
            <a:off x="1251678" y="1576469"/>
            <a:ext cx="10178322" cy="990600"/>
          </a:xfrm>
        </p:spPr>
      </p:pic>
      <p:sp>
        <p:nvSpPr>
          <p:cNvPr id="7" name="TextBox 6">
            <a:extLst>
              <a:ext uri="{FF2B5EF4-FFF2-40B4-BE49-F238E27FC236}">
                <a16:creationId xmlns:a16="http://schemas.microsoft.com/office/drawing/2014/main" id="{3C18977A-580C-46F4-9653-0FD59F50CE50}"/>
              </a:ext>
            </a:extLst>
          </p:cNvPr>
          <p:cNvSpPr txBox="1"/>
          <p:nvPr/>
        </p:nvSpPr>
        <p:spPr>
          <a:xfrm>
            <a:off x="1251678" y="2726724"/>
            <a:ext cx="10178321" cy="369332"/>
          </a:xfrm>
          <a:prstGeom prst="rect">
            <a:avLst/>
          </a:prstGeom>
          <a:noFill/>
        </p:spPr>
        <p:txBody>
          <a:bodyPr wrap="square" rtlCol="0">
            <a:spAutoFit/>
          </a:bodyPr>
          <a:lstStyle/>
          <a:p>
            <a:r>
              <a:rPr lang="en-US" dirty="0"/>
              <a:t>-Result</a:t>
            </a:r>
          </a:p>
        </p:txBody>
      </p:sp>
      <p:pic>
        <p:nvPicPr>
          <p:cNvPr id="10" name="Picture 9">
            <a:extLst>
              <a:ext uri="{FF2B5EF4-FFF2-40B4-BE49-F238E27FC236}">
                <a16:creationId xmlns:a16="http://schemas.microsoft.com/office/drawing/2014/main" id="{ED4537B6-AF2F-4A90-BC3D-ADFEDD76A74C}"/>
              </a:ext>
            </a:extLst>
          </p:cNvPr>
          <p:cNvPicPr>
            <a:picLocks noChangeAspect="1"/>
          </p:cNvPicPr>
          <p:nvPr/>
        </p:nvPicPr>
        <p:blipFill>
          <a:blip r:embed="rId3"/>
          <a:stretch>
            <a:fillRect/>
          </a:stretch>
        </p:blipFill>
        <p:spPr>
          <a:xfrm>
            <a:off x="1251678" y="3255711"/>
            <a:ext cx="10178320" cy="828675"/>
          </a:xfrm>
          <a:prstGeom prst="rect">
            <a:avLst/>
          </a:prstGeom>
        </p:spPr>
      </p:pic>
    </p:spTree>
    <p:extLst>
      <p:ext uri="{BB962C8B-B14F-4D97-AF65-F5344CB8AC3E}">
        <p14:creationId xmlns:p14="http://schemas.microsoft.com/office/powerpoint/2010/main" val="15584145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3200" b="1" dirty="0">
                <a:latin typeface="Arial" panose="020B0604020202020204" pitchFamily="34" charset="0"/>
                <a:cs typeface="Arial" panose="020B0604020202020204" pitchFamily="34" charset="0"/>
              </a:rPr>
              <a:t>Limitations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Double quotations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algn="l"/>
            <a:r>
              <a:rPr lang="en-US" dirty="0">
                <a:solidFill>
                  <a:srgbClr val="000000"/>
                </a:solidFill>
                <a:latin typeface="Arial" panose="020B0604020202020204" pitchFamily="34" charset="0"/>
              </a:rPr>
              <a:t>More Example</a:t>
            </a: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r>
              <a:rPr lang="en-US" dirty="0">
                <a:solidFill>
                  <a:srgbClr val="000000"/>
                </a:solidFill>
                <a:latin typeface="Arial" panose="020B0604020202020204" pitchFamily="34" charset="0"/>
              </a:rPr>
              <a:t>Result</a:t>
            </a:r>
          </a:p>
        </p:txBody>
      </p:sp>
      <p:pic>
        <p:nvPicPr>
          <p:cNvPr id="5" name="Picture 4">
            <a:extLst>
              <a:ext uri="{FF2B5EF4-FFF2-40B4-BE49-F238E27FC236}">
                <a16:creationId xmlns:a16="http://schemas.microsoft.com/office/drawing/2014/main" id="{A8687C33-6912-4C24-B450-24B13877DD6C}"/>
              </a:ext>
            </a:extLst>
          </p:cNvPr>
          <p:cNvPicPr>
            <a:picLocks noChangeAspect="1"/>
          </p:cNvPicPr>
          <p:nvPr/>
        </p:nvPicPr>
        <p:blipFill>
          <a:blip r:embed="rId2"/>
          <a:stretch>
            <a:fillRect/>
          </a:stretch>
        </p:blipFill>
        <p:spPr>
          <a:xfrm>
            <a:off x="1251678" y="2133600"/>
            <a:ext cx="10178322" cy="1371600"/>
          </a:xfrm>
          <a:prstGeom prst="rect">
            <a:avLst/>
          </a:prstGeom>
        </p:spPr>
      </p:pic>
      <p:pic>
        <p:nvPicPr>
          <p:cNvPr id="9" name="Picture 8">
            <a:extLst>
              <a:ext uri="{FF2B5EF4-FFF2-40B4-BE49-F238E27FC236}">
                <a16:creationId xmlns:a16="http://schemas.microsoft.com/office/drawing/2014/main" id="{35430F8E-60BB-41F3-B1C6-6E144E48B6A8}"/>
              </a:ext>
            </a:extLst>
          </p:cNvPr>
          <p:cNvPicPr>
            <a:picLocks noChangeAspect="1"/>
          </p:cNvPicPr>
          <p:nvPr/>
        </p:nvPicPr>
        <p:blipFill>
          <a:blip r:embed="rId3"/>
          <a:stretch>
            <a:fillRect/>
          </a:stretch>
        </p:blipFill>
        <p:spPr>
          <a:xfrm>
            <a:off x="1251678" y="4106305"/>
            <a:ext cx="10178322" cy="704850"/>
          </a:xfrm>
          <a:prstGeom prst="rect">
            <a:avLst/>
          </a:prstGeom>
        </p:spPr>
      </p:pic>
    </p:spTree>
    <p:extLst>
      <p:ext uri="{BB962C8B-B14F-4D97-AF65-F5344CB8AC3E}">
        <p14:creationId xmlns:p14="http://schemas.microsoft.com/office/powerpoint/2010/main" val="3129470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3200" b="1" dirty="0">
                <a:latin typeface="Arial" panose="020B0604020202020204" pitchFamily="34" charset="0"/>
                <a:cs typeface="Arial" panose="020B0604020202020204" pitchFamily="34" charset="0"/>
              </a:rPr>
              <a:t>Limitations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Double quotations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524001"/>
            <a:ext cx="10178322" cy="4355592"/>
          </a:xfrm>
        </p:spPr>
        <p:txBody>
          <a:bodyPr/>
          <a:lstStyle/>
          <a:p>
            <a:pPr algn="l"/>
            <a:r>
              <a:rPr lang="en-US" dirty="0">
                <a:solidFill>
                  <a:srgbClr val="000000"/>
                </a:solidFill>
                <a:latin typeface="Arial" panose="020B0604020202020204" pitchFamily="34" charset="0"/>
              </a:rPr>
              <a:t>Solution so far.</a:t>
            </a:r>
          </a:p>
          <a:p>
            <a:pPr algn="l"/>
            <a:r>
              <a:rPr lang="en-US" b="0" i="0" dirty="0">
                <a:solidFill>
                  <a:srgbClr val="000000"/>
                </a:solidFill>
                <a:effectLst/>
                <a:latin typeface="Arial" panose="020B0604020202020204" pitchFamily="34" charset="0"/>
              </a:rPr>
              <a:t>Always start with a single quote(') and end with another single quote(') to display strings. Or (`) grave accent key.</a:t>
            </a: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r>
              <a:rPr lang="en-US" dirty="0">
                <a:solidFill>
                  <a:srgbClr val="000000"/>
                </a:solidFill>
                <a:latin typeface="Arial" panose="020B0604020202020204" pitchFamily="34" charset="0"/>
              </a:rPr>
              <a:t>Result</a:t>
            </a:r>
          </a:p>
        </p:txBody>
      </p:sp>
      <p:pic>
        <p:nvPicPr>
          <p:cNvPr id="6" name="Picture 5">
            <a:extLst>
              <a:ext uri="{FF2B5EF4-FFF2-40B4-BE49-F238E27FC236}">
                <a16:creationId xmlns:a16="http://schemas.microsoft.com/office/drawing/2014/main" id="{24ECE29F-319A-4D4E-9C90-16C5D8D2DF00}"/>
              </a:ext>
            </a:extLst>
          </p:cNvPr>
          <p:cNvPicPr>
            <a:picLocks noChangeAspect="1"/>
          </p:cNvPicPr>
          <p:nvPr/>
        </p:nvPicPr>
        <p:blipFill>
          <a:blip r:embed="rId2"/>
          <a:stretch>
            <a:fillRect/>
          </a:stretch>
        </p:blipFill>
        <p:spPr>
          <a:xfrm>
            <a:off x="1251678" y="2852866"/>
            <a:ext cx="10178322" cy="1333500"/>
          </a:xfrm>
          <a:prstGeom prst="rect">
            <a:avLst/>
          </a:prstGeom>
        </p:spPr>
      </p:pic>
      <p:pic>
        <p:nvPicPr>
          <p:cNvPr id="8" name="Picture 7">
            <a:extLst>
              <a:ext uri="{FF2B5EF4-FFF2-40B4-BE49-F238E27FC236}">
                <a16:creationId xmlns:a16="http://schemas.microsoft.com/office/drawing/2014/main" id="{EB8034A1-48CB-4891-8739-3F4C79257CA9}"/>
              </a:ext>
            </a:extLst>
          </p:cNvPr>
          <p:cNvPicPr>
            <a:picLocks noChangeAspect="1"/>
          </p:cNvPicPr>
          <p:nvPr/>
        </p:nvPicPr>
        <p:blipFill>
          <a:blip r:embed="rId3"/>
          <a:stretch>
            <a:fillRect/>
          </a:stretch>
        </p:blipFill>
        <p:spPr>
          <a:xfrm>
            <a:off x="1251678" y="4894594"/>
            <a:ext cx="10178322" cy="866775"/>
          </a:xfrm>
          <a:prstGeom prst="rect">
            <a:avLst/>
          </a:prstGeom>
        </p:spPr>
      </p:pic>
    </p:spTree>
    <p:extLst>
      <p:ext uri="{BB962C8B-B14F-4D97-AF65-F5344CB8AC3E}">
        <p14:creationId xmlns:p14="http://schemas.microsoft.com/office/powerpoint/2010/main" val="9564902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3200" b="1" dirty="0">
                <a:latin typeface="Arial" panose="020B0604020202020204" pitchFamily="34" charset="0"/>
                <a:cs typeface="Arial" panose="020B0604020202020204" pitchFamily="34" charset="0"/>
              </a:rPr>
              <a:t>Limitations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Always use single quote on </a:t>
            </a:r>
            <a:r>
              <a:rPr lang="en-US" sz="3200" b="1" dirty="0" err="1">
                <a:latin typeface="Arial" panose="020B0604020202020204" pitchFamily="34" charset="0"/>
                <a:cs typeface="Arial" panose="020B0604020202020204" pitchFamily="34" charset="0"/>
              </a:rPr>
              <a:t>gamm</a:t>
            </a:r>
            <a:r>
              <a:rPr lang="en-US" sz="3200" b="1" dirty="0">
                <a:latin typeface="Arial" panose="020B0604020202020204" pitchFamily="34" charset="0"/>
                <a:cs typeface="Arial" panose="020B0604020202020204" pitchFamily="34" charset="0"/>
              </a:rPr>
              <a:t> tag</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or grave accent</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874517"/>
            <a:ext cx="10178322" cy="4005076"/>
          </a:xfrm>
        </p:spPr>
        <p:txBody>
          <a:bodyPr/>
          <a:lstStyle/>
          <a:p>
            <a:pPr algn="l"/>
            <a:r>
              <a:rPr lang="en-US" b="0" i="0" dirty="0">
                <a:solidFill>
                  <a:srgbClr val="000000"/>
                </a:solidFill>
                <a:effectLst/>
                <a:latin typeface="Arial" panose="020B0604020202020204" pitchFamily="34" charset="0"/>
              </a:rPr>
              <a:t>If you want to put string or text inside Gamm Tag always use {{''}} this symbols. It will cause a major error in compilation if you directly put text in the Gamm Tag.</a:t>
            </a: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r>
              <a:rPr lang="en-US" dirty="0">
                <a:solidFill>
                  <a:srgbClr val="000000"/>
                </a:solidFill>
                <a:latin typeface="Arial" panose="020B0604020202020204" pitchFamily="34" charset="0"/>
              </a:rPr>
              <a:t>Result</a:t>
            </a:r>
          </a:p>
        </p:txBody>
      </p:sp>
      <p:pic>
        <p:nvPicPr>
          <p:cNvPr id="5" name="Picture 4">
            <a:extLst>
              <a:ext uri="{FF2B5EF4-FFF2-40B4-BE49-F238E27FC236}">
                <a16:creationId xmlns:a16="http://schemas.microsoft.com/office/drawing/2014/main" id="{F6156364-3C32-4A31-8CFA-BAAE10DAA01B}"/>
              </a:ext>
            </a:extLst>
          </p:cNvPr>
          <p:cNvPicPr>
            <a:picLocks noChangeAspect="1"/>
          </p:cNvPicPr>
          <p:nvPr/>
        </p:nvPicPr>
        <p:blipFill>
          <a:blip r:embed="rId2"/>
          <a:stretch>
            <a:fillRect/>
          </a:stretch>
        </p:blipFill>
        <p:spPr>
          <a:xfrm>
            <a:off x="1251678" y="2772155"/>
            <a:ext cx="10178322" cy="1104900"/>
          </a:xfrm>
          <a:prstGeom prst="rect">
            <a:avLst/>
          </a:prstGeom>
        </p:spPr>
      </p:pic>
      <p:pic>
        <p:nvPicPr>
          <p:cNvPr id="9" name="Picture 8">
            <a:extLst>
              <a:ext uri="{FF2B5EF4-FFF2-40B4-BE49-F238E27FC236}">
                <a16:creationId xmlns:a16="http://schemas.microsoft.com/office/drawing/2014/main" id="{48D7DF96-B081-4A9A-BDBD-B86E18D3AB2A}"/>
              </a:ext>
            </a:extLst>
          </p:cNvPr>
          <p:cNvPicPr>
            <a:picLocks noChangeAspect="1"/>
          </p:cNvPicPr>
          <p:nvPr/>
        </p:nvPicPr>
        <p:blipFill>
          <a:blip r:embed="rId3"/>
          <a:stretch>
            <a:fillRect/>
          </a:stretch>
        </p:blipFill>
        <p:spPr>
          <a:xfrm>
            <a:off x="1251678" y="4465130"/>
            <a:ext cx="10178322" cy="619125"/>
          </a:xfrm>
          <a:prstGeom prst="rect">
            <a:avLst/>
          </a:prstGeom>
        </p:spPr>
      </p:pic>
    </p:spTree>
    <p:extLst>
      <p:ext uri="{BB962C8B-B14F-4D97-AF65-F5344CB8AC3E}">
        <p14:creationId xmlns:p14="http://schemas.microsoft.com/office/powerpoint/2010/main" val="29145764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3200" b="1" dirty="0">
                <a:latin typeface="Arial" panose="020B0604020202020204" pitchFamily="34" charset="0"/>
                <a:cs typeface="Arial" panose="020B0604020202020204" pitchFamily="34" charset="0"/>
              </a:rPr>
              <a:t>Limitations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Always use single quote on </a:t>
            </a:r>
            <a:r>
              <a:rPr lang="en-US" sz="3200" b="1" dirty="0" err="1">
                <a:latin typeface="Arial" panose="020B0604020202020204" pitchFamily="34" charset="0"/>
                <a:cs typeface="Arial" panose="020B0604020202020204" pitchFamily="34" charset="0"/>
              </a:rPr>
              <a:t>gamm</a:t>
            </a:r>
            <a:r>
              <a:rPr lang="en-US" sz="3200" b="1" dirty="0">
                <a:latin typeface="Arial" panose="020B0604020202020204" pitchFamily="34" charset="0"/>
                <a:cs typeface="Arial" panose="020B0604020202020204" pitchFamily="34" charset="0"/>
              </a:rPr>
              <a:t> tag</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or grave accent</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874517"/>
            <a:ext cx="10178322" cy="4005076"/>
          </a:xfrm>
        </p:spPr>
        <p:txBody>
          <a:bodyPr/>
          <a:lstStyle/>
          <a:p>
            <a:pPr algn="l"/>
            <a:r>
              <a:rPr lang="en-US" b="0" i="0" dirty="0">
                <a:solidFill>
                  <a:srgbClr val="000000"/>
                </a:solidFill>
                <a:effectLst/>
                <a:latin typeface="Arial" panose="020B0604020202020204" pitchFamily="34" charset="0"/>
              </a:rPr>
              <a:t>Correction</a:t>
            </a: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r>
              <a:rPr lang="en-US" dirty="0">
                <a:solidFill>
                  <a:srgbClr val="000000"/>
                </a:solidFill>
                <a:latin typeface="Arial" panose="020B0604020202020204" pitchFamily="34" charset="0"/>
              </a:rPr>
              <a:t>Result</a:t>
            </a:r>
          </a:p>
        </p:txBody>
      </p:sp>
      <p:pic>
        <p:nvPicPr>
          <p:cNvPr id="6" name="Picture 5">
            <a:extLst>
              <a:ext uri="{FF2B5EF4-FFF2-40B4-BE49-F238E27FC236}">
                <a16:creationId xmlns:a16="http://schemas.microsoft.com/office/drawing/2014/main" id="{C099AA62-28F2-4763-B315-8C60EECA5796}"/>
              </a:ext>
            </a:extLst>
          </p:cNvPr>
          <p:cNvPicPr>
            <a:picLocks noChangeAspect="1"/>
          </p:cNvPicPr>
          <p:nvPr/>
        </p:nvPicPr>
        <p:blipFill>
          <a:blip r:embed="rId2"/>
          <a:stretch>
            <a:fillRect/>
          </a:stretch>
        </p:blipFill>
        <p:spPr>
          <a:xfrm>
            <a:off x="1251678" y="2314575"/>
            <a:ext cx="10178322" cy="1114425"/>
          </a:xfrm>
          <a:prstGeom prst="rect">
            <a:avLst/>
          </a:prstGeom>
        </p:spPr>
      </p:pic>
      <p:pic>
        <p:nvPicPr>
          <p:cNvPr id="8" name="Picture 7">
            <a:extLst>
              <a:ext uri="{FF2B5EF4-FFF2-40B4-BE49-F238E27FC236}">
                <a16:creationId xmlns:a16="http://schemas.microsoft.com/office/drawing/2014/main" id="{021D69C4-D0A3-40A1-9BE0-E9EB28BE07B0}"/>
              </a:ext>
            </a:extLst>
          </p:cNvPr>
          <p:cNvPicPr>
            <a:picLocks noChangeAspect="1"/>
          </p:cNvPicPr>
          <p:nvPr/>
        </p:nvPicPr>
        <p:blipFill>
          <a:blip r:embed="rId3"/>
          <a:stretch>
            <a:fillRect/>
          </a:stretch>
        </p:blipFill>
        <p:spPr>
          <a:xfrm>
            <a:off x="1251678" y="3988916"/>
            <a:ext cx="10178322" cy="857250"/>
          </a:xfrm>
          <a:prstGeom prst="rect">
            <a:avLst/>
          </a:prstGeom>
        </p:spPr>
      </p:pic>
    </p:spTree>
    <p:extLst>
      <p:ext uri="{BB962C8B-B14F-4D97-AF65-F5344CB8AC3E}">
        <p14:creationId xmlns:p14="http://schemas.microsoft.com/office/powerpoint/2010/main" val="36830246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3200" b="1" dirty="0">
                <a:latin typeface="Arial" panose="020B0604020202020204" pitchFamily="34" charset="0"/>
                <a:cs typeface="Arial" panose="020B0604020202020204" pitchFamily="34" charset="0"/>
              </a:rPr>
              <a:t>Limitations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Gamm tag limitations on html tags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874517"/>
            <a:ext cx="10178322" cy="4005076"/>
          </a:xfrm>
        </p:spPr>
        <p:txBody>
          <a:bodyPr>
            <a:normAutofit fontScale="92500" lnSpcReduction="20000"/>
          </a:bodyPr>
          <a:lstStyle/>
          <a:p>
            <a:pPr algn="l"/>
            <a:r>
              <a:rPr lang="en-US" b="0" i="0" dirty="0">
                <a:solidFill>
                  <a:srgbClr val="000000"/>
                </a:solidFill>
                <a:effectLst/>
                <a:latin typeface="Arial" panose="020B0604020202020204" pitchFamily="34" charset="0"/>
              </a:rPr>
              <a:t>Gamm Tag limits is mostly html tags. HTML tags won't work unless they are separated by line. Every code is good to look at if properly separated by line, So this library may practice you to do so.</a:t>
            </a: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r>
              <a:rPr lang="en-US" dirty="0">
                <a:solidFill>
                  <a:srgbClr val="000000"/>
                </a:solidFill>
                <a:latin typeface="Arial" panose="020B0604020202020204" pitchFamily="34" charset="0"/>
              </a:rPr>
              <a:t>Resulting to</a:t>
            </a: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r>
              <a:rPr lang="en-US" b="0" i="0" dirty="0" err="1">
                <a:solidFill>
                  <a:srgbClr val="000000"/>
                </a:solidFill>
                <a:effectLst/>
                <a:latin typeface="Arial" panose="020B0604020202020204" pitchFamily="34" charset="0"/>
              </a:rPr>
              <a:t>gamm_echo</a:t>
            </a:r>
            <a:r>
              <a:rPr lang="en-US" b="0" i="0" dirty="0">
                <a:solidFill>
                  <a:srgbClr val="000000"/>
                </a:solidFill>
                <a:effectLst/>
                <a:latin typeface="Arial" panose="020B0604020202020204" pitchFamily="34" charset="0"/>
              </a:rPr>
              <a:t> is a method inside Gamm Tag that use in compilation. So if the html tags is not properly separated by new line this error/issue will occur.</a:t>
            </a:r>
            <a:endParaRPr lang="en-US" dirty="0">
              <a:solidFill>
                <a:srgbClr val="000000"/>
              </a:solidFill>
              <a:latin typeface="Arial" panose="020B0604020202020204" pitchFamily="34" charset="0"/>
            </a:endParaRPr>
          </a:p>
        </p:txBody>
      </p:sp>
      <p:pic>
        <p:nvPicPr>
          <p:cNvPr id="5" name="Picture 4">
            <a:extLst>
              <a:ext uri="{FF2B5EF4-FFF2-40B4-BE49-F238E27FC236}">
                <a16:creationId xmlns:a16="http://schemas.microsoft.com/office/drawing/2014/main" id="{545C8F6F-5AFA-495F-BA28-914D00C827D0}"/>
              </a:ext>
            </a:extLst>
          </p:cNvPr>
          <p:cNvPicPr>
            <a:picLocks noChangeAspect="1"/>
          </p:cNvPicPr>
          <p:nvPr/>
        </p:nvPicPr>
        <p:blipFill>
          <a:blip r:embed="rId2"/>
          <a:stretch>
            <a:fillRect/>
          </a:stretch>
        </p:blipFill>
        <p:spPr>
          <a:xfrm>
            <a:off x="1251678" y="2789666"/>
            <a:ext cx="10178322" cy="866775"/>
          </a:xfrm>
          <a:prstGeom prst="rect">
            <a:avLst/>
          </a:prstGeom>
        </p:spPr>
      </p:pic>
      <p:pic>
        <p:nvPicPr>
          <p:cNvPr id="9" name="Picture 8">
            <a:extLst>
              <a:ext uri="{FF2B5EF4-FFF2-40B4-BE49-F238E27FC236}">
                <a16:creationId xmlns:a16="http://schemas.microsoft.com/office/drawing/2014/main" id="{BBBCF00C-03FF-4B2B-AA5A-94B853A5E96B}"/>
              </a:ext>
            </a:extLst>
          </p:cNvPr>
          <p:cNvPicPr>
            <a:picLocks noChangeAspect="1"/>
          </p:cNvPicPr>
          <p:nvPr/>
        </p:nvPicPr>
        <p:blipFill>
          <a:blip r:embed="rId3"/>
          <a:stretch>
            <a:fillRect/>
          </a:stretch>
        </p:blipFill>
        <p:spPr>
          <a:xfrm>
            <a:off x="1251678" y="4171540"/>
            <a:ext cx="10178322" cy="800100"/>
          </a:xfrm>
          <a:prstGeom prst="rect">
            <a:avLst/>
          </a:prstGeom>
        </p:spPr>
      </p:pic>
    </p:spTree>
    <p:extLst>
      <p:ext uri="{BB962C8B-B14F-4D97-AF65-F5344CB8AC3E}">
        <p14:creationId xmlns:p14="http://schemas.microsoft.com/office/powerpoint/2010/main" val="20212877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3200" b="1" dirty="0">
                <a:latin typeface="Arial" panose="020B0604020202020204" pitchFamily="34" charset="0"/>
                <a:cs typeface="Arial" panose="020B0604020202020204" pitchFamily="34" charset="0"/>
              </a:rPr>
              <a:t>Limitations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Gamm tag limitations on html tags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874517"/>
            <a:ext cx="10178322" cy="4005076"/>
          </a:xfrm>
        </p:spPr>
        <p:txBody>
          <a:bodyPr>
            <a:normAutofit/>
          </a:bodyPr>
          <a:lstStyle/>
          <a:p>
            <a:pPr algn="l"/>
            <a:r>
              <a:rPr lang="en-US" dirty="0">
                <a:solidFill>
                  <a:srgbClr val="000000"/>
                </a:solidFill>
                <a:latin typeface="Arial" panose="020B0604020202020204" pitchFamily="34" charset="0"/>
              </a:rPr>
              <a:t>Solution</a:t>
            </a: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p:txBody>
      </p:sp>
      <p:pic>
        <p:nvPicPr>
          <p:cNvPr id="6" name="Picture 5">
            <a:extLst>
              <a:ext uri="{FF2B5EF4-FFF2-40B4-BE49-F238E27FC236}">
                <a16:creationId xmlns:a16="http://schemas.microsoft.com/office/drawing/2014/main" id="{43D4BF60-CC20-4E7F-9FE1-99B9F5B99553}"/>
              </a:ext>
            </a:extLst>
          </p:cNvPr>
          <p:cNvPicPr>
            <a:picLocks noChangeAspect="1"/>
          </p:cNvPicPr>
          <p:nvPr/>
        </p:nvPicPr>
        <p:blipFill>
          <a:blip r:embed="rId2"/>
          <a:stretch>
            <a:fillRect/>
          </a:stretch>
        </p:blipFill>
        <p:spPr>
          <a:xfrm>
            <a:off x="1251678" y="2376049"/>
            <a:ext cx="10178322" cy="1981200"/>
          </a:xfrm>
          <a:prstGeom prst="rect">
            <a:avLst/>
          </a:prstGeom>
        </p:spPr>
      </p:pic>
    </p:spTree>
    <p:extLst>
      <p:ext uri="{BB962C8B-B14F-4D97-AF65-F5344CB8AC3E}">
        <p14:creationId xmlns:p14="http://schemas.microsoft.com/office/powerpoint/2010/main" val="62180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EE2-C222-483D-BDE0-96BAC0BEA7F9}"/>
              </a:ext>
            </a:extLst>
          </p:cNvPr>
          <p:cNvSpPr>
            <a:spLocks noGrp="1"/>
          </p:cNvSpPr>
          <p:nvPr>
            <p:ph type="title"/>
          </p:nvPr>
        </p:nvSpPr>
        <p:spPr/>
        <p:txBody>
          <a:bodyPr>
            <a:noAutofit/>
          </a:bodyPr>
          <a:lstStyle/>
          <a:p>
            <a:r>
              <a:rPr lang="en-US" sz="3200" b="1" dirty="0">
                <a:latin typeface="Arial" panose="020B0604020202020204" pitchFamily="34" charset="0"/>
                <a:cs typeface="Arial" panose="020B0604020202020204" pitchFamily="34" charset="0"/>
              </a:rPr>
              <a:t>Limitations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Gamm tag limitations on html tags</a:t>
            </a:r>
          </a:p>
        </p:txBody>
      </p:sp>
      <p:sp>
        <p:nvSpPr>
          <p:cNvPr id="3" name="Content Placeholder 2">
            <a:extLst>
              <a:ext uri="{FF2B5EF4-FFF2-40B4-BE49-F238E27FC236}">
                <a16:creationId xmlns:a16="http://schemas.microsoft.com/office/drawing/2014/main" id="{9AC57140-7FDE-435F-8FAD-3078F59BF1C8}"/>
              </a:ext>
            </a:extLst>
          </p:cNvPr>
          <p:cNvSpPr>
            <a:spLocks noGrp="1"/>
          </p:cNvSpPr>
          <p:nvPr>
            <p:ph idx="1"/>
          </p:nvPr>
        </p:nvSpPr>
        <p:spPr>
          <a:xfrm>
            <a:off x="1251678" y="1874517"/>
            <a:ext cx="10178322" cy="4005076"/>
          </a:xfrm>
        </p:spPr>
        <p:txBody>
          <a:bodyPr>
            <a:normAutofit/>
          </a:bodyPr>
          <a:lstStyle/>
          <a:p>
            <a:pPr algn="l"/>
            <a:r>
              <a:rPr lang="en-US" dirty="0">
                <a:solidFill>
                  <a:srgbClr val="000000"/>
                </a:solidFill>
                <a:latin typeface="Arial" panose="020B0604020202020204" pitchFamily="34" charset="0"/>
              </a:rPr>
              <a:t>Result</a:t>
            </a:r>
          </a:p>
        </p:txBody>
      </p:sp>
      <p:pic>
        <p:nvPicPr>
          <p:cNvPr id="5" name="Picture 4">
            <a:extLst>
              <a:ext uri="{FF2B5EF4-FFF2-40B4-BE49-F238E27FC236}">
                <a16:creationId xmlns:a16="http://schemas.microsoft.com/office/drawing/2014/main" id="{6DD1C5C9-8F47-463A-9FE6-713180EB5F38}"/>
              </a:ext>
            </a:extLst>
          </p:cNvPr>
          <p:cNvPicPr>
            <a:picLocks noChangeAspect="1"/>
          </p:cNvPicPr>
          <p:nvPr/>
        </p:nvPicPr>
        <p:blipFill>
          <a:blip r:embed="rId2"/>
          <a:stretch>
            <a:fillRect/>
          </a:stretch>
        </p:blipFill>
        <p:spPr>
          <a:xfrm>
            <a:off x="1251678" y="2405442"/>
            <a:ext cx="10178322" cy="2943225"/>
          </a:xfrm>
          <a:prstGeom prst="rect">
            <a:avLst/>
          </a:prstGeom>
        </p:spPr>
      </p:pic>
    </p:spTree>
    <p:extLst>
      <p:ext uri="{BB962C8B-B14F-4D97-AF65-F5344CB8AC3E}">
        <p14:creationId xmlns:p14="http://schemas.microsoft.com/office/powerpoint/2010/main" val="3486498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3A4BD-6D2C-46A2-863C-B31D49650220}"/>
              </a:ext>
            </a:extLst>
          </p:cNvPr>
          <p:cNvSpPr>
            <a:spLocks noGrp="1"/>
          </p:cNvSpPr>
          <p:nvPr>
            <p:ph type="title"/>
          </p:nvPr>
        </p:nvSpPr>
        <p:spPr/>
        <p:txBody>
          <a:bodyPr/>
          <a:lstStyle/>
          <a:p>
            <a:r>
              <a:rPr lang="en-US" b="1" i="0" dirty="0">
                <a:solidFill>
                  <a:srgbClr val="000000"/>
                </a:solidFill>
                <a:effectLst/>
                <a:latin typeface="Arial" panose="020B0604020202020204" pitchFamily="34" charset="0"/>
              </a:rPr>
              <a:t>HTML Render</a:t>
            </a:r>
            <a:endParaRPr lang="en-US" dirty="0"/>
          </a:p>
        </p:txBody>
      </p:sp>
      <p:sp>
        <p:nvSpPr>
          <p:cNvPr id="3" name="Content Placeholder 2">
            <a:extLst>
              <a:ext uri="{FF2B5EF4-FFF2-40B4-BE49-F238E27FC236}">
                <a16:creationId xmlns:a16="http://schemas.microsoft.com/office/drawing/2014/main" id="{C1DBE701-420E-4324-A523-4BFCADAE4879}"/>
              </a:ext>
            </a:extLst>
          </p:cNvPr>
          <p:cNvSpPr>
            <a:spLocks noGrp="1"/>
          </p:cNvSpPr>
          <p:nvPr>
            <p:ph idx="1"/>
          </p:nvPr>
        </p:nvSpPr>
        <p:spPr>
          <a:xfrm>
            <a:off x="1251678" y="1738185"/>
            <a:ext cx="10178322" cy="4141408"/>
          </a:xfrm>
        </p:spPr>
        <p:txBody>
          <a:bodyPr/>
          <a:lstStyle/>
          <a:p>
            <a:r>
              <a:rPr lang="en-US" b="0" i="0" dirty="0">
                <a:solidFill>
                  <a:srgbClr val="000000"/>
                </a:solidFill>
                <a:effectLst/>
                <a:latin typeface="Arial" panose="020B0604020202020204" pitchFamily="34" charset="0"/>
              </a:rPr>
              <a:t>And to use the library you can use the class new "Gamm" with object parameters element on which element you want to parse and compile the results.</a:t>
            </a:r>
            <a:endParaRPr lang="en-US" dirty="0"/>
          </a:p>
        </p:txBody>
      </p:sp>
      <p:pic>
        <p:nvPicPr>
          <p:cNvPr id="7" name="Picture 6">
            <a:extLst>
              <a:ext uri="{FF2B5EF4-FFF2-40B4-BE49-F238E27FC236}">
                <a16:creationId xmlns:a16="http://schemas.microsoft.com/office/drawing/2014/main" id="{94BC3461-ACEA-4656-B5B3-9C353D7EED73}"/>
              </a:ext>
            </a:extLst>
          </p:cNvPr>
          <p:cNvPicPr>
            <a:picLocks noChangeAspect="1"/>
          </p:cNvPicPr>
          <p:nvPr/>
        </p:nvPicPr>
        <p:blipFill>
          <a:blip r:embed="rId2"/>
          <a:stretch>
            <a:fillRect/>
          </a:stretch>
        </p:blipFill>
        <p:spPr>
          <a:xfrm>
            <a:off x="1251676" y="2805203"/>
            <a:ext cx="10178323" cy="1511423"/>
          </a:xfrm>
          <a:prstGeom prst="rect">
            <a:avLst/>
          </a:prstGeom>
        </p:spPr>
      </p:pic>
    </p:spTree>
    <p:extLst>
      <p:ext uri="{BB962C8B-B14F-4D97-AF65-F5344CB8AC3E}">
        <p14:creationId xmlns:p14="http://schemas.microsoft.com/office/powerpoint/2010/main" val="2596659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F8578-E598-48AA-8643-5E958158E4AD}"/>
              </a:ext>
            </a:extLst>
          </p:cNvPr>
          <p:cNvSpPr>
            <a:spLocks noGrp="1"/>
          </p:cNvSpPr>
          <p:nvPr>
            <p:ph type="title"/>
          </p:nvPr>
        </p:nvSpPr>
        <p:spPr/>
        <p:txBody>
          <a:bodyPr/>
          <a:lstStyle/>
          <a:p>
            <a:r>
              <a:rPr lang="en-US" b="1" i="0" dirty="0">
                <a:solidFill>
                  <a:srgbClr val="000000"/>
                </a:solidFill>
                <a:effectLst/>
                <a:latin typeface="Arial" panose="020B0604020202020204" pitchFamily="34" charset="0"/>
              </a:rPr>
              <a:t>HTML Render</a:t>
            </a:r>
            <a:endParaRPr lang="en-US" dirty="0"/>
          </a:p>
        </p:txBody>
      </p:sp>
      <p:sp>
        <p:nvSpPr>
          <p:cNvPr id="3" name="Content Placeholder 2">
            <a:extLst>
              <a:ext uri="{FF2B5EF4-FFF2-40B4-BE49-F238E27FC236}">
                <a16:creationId xmlns:a16="http://schemas.microsoft.com/office/drawing/2014/main" id="{F74296B5-BECD-4029-A398-383F1D39EA70}"/>
              </a:ext>
            </a:extLst>
          </p:cNvPr>
          <p:cNvSpPr>
            <a:spLocks noGrp="1"/>
          </p:cNvSpPr>
          <p:nvPr>
            <p:ph idx="1"/>
          </p:nvPr>
        </p:nvSpPr>
        <p:spPr>
          <a:xfrm>
            <a:off x="1251678" y="1639331"/>
            <a:ext cx="10178322" cy="4240262"/>
          </a:xfrm>
        </p:spPr>
        <p:txBody>
          <a:bodyPr/>
          <a:lstStyle/>
          <a:p>
            <a:r>
              <a:rPr lang="en-US" b="0" i="0" dirty="0">
                <a:solidFill>
                  <a:srgbClr val="000000"/>
                </a:solidFill>
                <a:effectLst/>
                <a:latin typeface="Arial" panose="020B0604020202020204" pitchFamily="34" charset="0"/>
              </a:rPr>
              <a:t>The said code will generate this result in HTML and will insert to the element value on the parameters object "element". But will also include and enclose the inner HTML with "&lt;div&gt;" tag with a random id generated as a template-id for the parse HTML code.</a:t>
            </a:r>
            <a:endParaRPr lang="en-US" dirty="0"/>
          </a:p>
        </p:txBody>
      </p:sp>
      <p:pic>
        <p:nvPicPr>
          <p:cNvPr id="5" name="Picture 4">
            <a:extLst>
              <a:ext uri="{FF2B5EF4-FFF2-40B4-BE49-F238E27FC236}">
                <a16:creationId xmlns:a16="http://schemas.microsoft.com/office/drawing/2014/main" id="{5920C567-D0E0-4493-A8D4-34B5CFBA6202}"/>
              </a:ext>
            </a:extLst>
          </p:cNvPr>
          <p:cNvPicPr>
            <a:picLocks noChangeAspect="1"/>
          </p:cNvPicPr>
          <p:nvPr/>
        </p:nvPicPr>
        <p:blipFill>
          <a:blip r:embed="rId2"/>
          <a:stretch>
            <a:fillRect/>
          </a:stretch>
        </p:blipFill>
        <p:spPr>
          <a:xfrm>
            <a:off x="1251678" y="2985420"/>
            <a:ext cx="10178322" cy="1322968"/>
          </a:xfrm>
          <a:prstGeom prst="rect">
            <a:avLst/>
          </a:prstGeom>
        </p:spPr>
      </p:pic>
    </p:spTree>
    <p:extLst>
      <p:ext uri="{BB962C8B-B14F-4D97-AF65-F5344CB8AC3E}">
        <p14:creationId xmlns:p14="http://schemas.microsoft.com/office/powerpoint/2010/main" val="3349668057"/>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948</TotalTime>
  <Words>1830</Words>
  <Application>Microsoft Office PowerPoint</Application>
  <PresentationFormat>Widescreen</PresentationFormat>
  <Paragraphs>269</Paragraphs>
  <Slides>77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77</vt:i4>
      </vt:variant>
    </vt:vector>
  </HeadingPairs>
  <TitlesOfParts>
    <vt:vector size="81" baseType="lpstr">
      <vt:lpstr>Arial</vt:lpstr>
      <vt:lpstr>Gill Sans MT</vt:lpstr>
      <vt:lpstr>Impact</vt:lpstr>
      <vt:lpstr>Badge</vt:lpstr>
      <vt:lpstr> </vt:lpstr>
      <vt:lpstr>Introduction</vt:lpstr>
      <vt:lpstr>Where Can we download it?</vt:lpstr>
      <vt:lpstr>INTEGRATION</vt:lpstr>
      <vt:lpstr>Integration</vt:lpstr>
      <vt:lpstr>HTML RENDER</vt:lpstr>
      <vt:lpstr>HTML Render</vt:lpstr>
      <vt:lpstr>HTML Render</vt:lpstr>
      <vt:lpstr>HTML Render</vt:lpstr>
      <vt:lpstr>HTML RENDER</vt:lpstr>
      <vt:lpstr>HTML RENDER - The Gamm Tag</vt:lpstr>
      <vt:lpstr>HTML RENDER - The Gamm Tag</vt:lpstr>
      <vt:lpstr>HTML RENDER - The Gamm Tag</vt:lpstr>
      <vt:lpstr>Data and models</vt:lpstr>
      <vt:lpstr>Data AND Models</vt:lpstr>
      <vt:lpstr>Data AND Models</vt:lpstr>
      <vt:lpstr>Data AND Models – Data Binding</vt:lpstr>
      <vt:lpstr>Data AND Models – Data Binding</vt:lpstr>
      <vt:lpstr>Data AND Models –  Data Binding On Radio and check boxes</vt:lpstr>
      <vt:lpstr>Data AND Models –  Data Binding On Radio and check boxes</vt:lpstr>
      <vt:lpstr>Data AND Models –  Data Updates after an event is fired/triggered</vt:lpstr>
      <vt:lpstr>Data AND Models –  Data Updates after an event is fired/triggered</vt:lpstr>
      <vt:lpstr>EVENTS OR METHODS</vt:lpstr>
      <vt:lpstr>EVENTS OR METHODS</vt:lpstr>
      <vt:lpstr>EVENTS OR METHODS</vt:lpstr>
      <vt:lpstr>EVENTS OR METHODS - GET ELEMENT DATA OR PROPERTIES ON EVENTS</vt:lpstr>
      <vt:lpstr>EVENTS OR METHODS -  GET ELEMENT DATA OR PROPERTIES ON EVENTS</vt:lpstr>
      <vt:lpstr>EVENTS OR METHODS - GET ELEMENT MOUSE EVENT</vt:lpstr>
      <vt:lpstr>EVENTS OR METHODS - GET ELEMENT MOUSE EVENT</vt:lpstr>
      <vt:lpstr>LoopS</vt:lpstr>
      <vt:lpstr>LOOPS</vt:lpstr>
      <vt:lpstr>LOOPS</vt:lpstr>
      <vt:lpstr>LOOPS - Object Loop</vt:lpstr>
      <vt:lpstr>LOOPS - Object Loop</vt:lpstr>
      <vt:lpstr>CONDITIONS</vt:lpstr>
      <vt:lpstr>CONDITIONS</vt:lpstr>
      <vt:lpstr>CONDITIONS</vt:lpstr>
      <vt:lpstr>CONDITIONS - Play with events and conditions</vt:lpstr>
      <vt:lpstr>CONDITIONS - Play with events and conditions</vt:lpstr>
      <vt:lpstr>CONDITIONS - Play with events and conditions</vt:lpstr>
      <vt:lpstr>CONDITIONS - Arithmetic condition</vt:lpstr>
      <vt:lpstr>CONDITIONS - Arithmetic condition</vt:lpstr>
      <vt:lpstr>STYLING</vt:lpstr>
      <vt:lpstr>Styling</vt:lpstr>
      <vt:lpstr>Styling</vt:lpstr>
      <vt:lpstr>Styling</vt:lpstr>
      <vt:lpstr>Styling – styling techniques</vt:lpstr>
      <vt:lpstr>Styling – styling techniques</vt:lpstr>
      <vt:lpstr>Styling – styling techniques</vt:lpstr>
      <vt:lpstr>Templates</vt:lpstr>
      <vt:lpstr>Templates</vt:lpstr>
      <vt:lpstr>Templates</vt:lpstr>
      <vt:lpstr>Templates</vt:lpstr>
      <vt:lpstr>Templates</vt:lpstr>
      <vt:lpstr>Templates</vt:lpstr>
      <vt:lpstr>GAMM METHODS</vt:lpstr>
      <vt:lpstr>GAMM methods</vt:lpstr>
      <vt:lpstr>GAMM methods</vt:lpstr>
      <vt:lpstr>GAMM methods</vt:lpstr>
      <vt:lpstr>GAMM methods</vt:lpstr>
      <vt:lpstr>GAMM methods</vt:lpstr>
      <vt:lpstr>Limitations</vt:lpstr>
      <vt:lpstr>Limitations</vt:lpstr>
      <vt:lpstr>Limitations – Table tags</vt:lpstr>
      <vt:lpstr>Limitations – Table tags</vt:lpstr>
      <vt:lpstr>Limitations – Table tags</vt:lpstr>
      <vt:lpstr>Limitations – Table tags</vt:lpstr>
      <vt:lpstr>Limitations – Table tags</vt:lpstr>
      <vt:lpstr>Limitations – Double quotations</vt:lpstr>
      <vt:lpstr>Limitations – Double quotations</vt:lpstr>
      <vt:lpstr>Limitations – Double quotations</vt:lpstr>
      <vt:lpstr>Limitations – Double quotations</vt:lpstr>
      <vt:lpstr>Limitations – Always use single quote on gamm tag or grave accent</vt:lpstr>
      <vt:lpstr>Limitations – Always use single quote on gamm tag or grave accent</vt:lpstr>
      <vt:lpstr>Limitations – Gamm tag limitations on html tags</vt:lpstr>
      <vt:lpstr>Limitations – Gamm tag limitations on html tags</vt:lpstr>
      <vt:lpstr>Limitations – Gamm tag limitations on html tags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GAMM JS</dc:title>
  <dc:creator>Angelo Octavio</dc:creator>
  <cp:lastModifiedBy>Angelo Octavio</cp:lastModifiedBy>
  <cp:revision>36</cp:revision>
  <dcterms:created xsi:type="dcterms:W3CDTF">2020-09-25T08:05:44Z</dcterms:created>
  <dcterms:modified xsi:type="dcterms:W3CDTF">2020-10-17T06:26:07Z</dcterms:modified>
</cp:coreProperties>
</file>