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35915600" cy="5080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048000" latinLnBrk="0">
      <a:defRPr sz="8000">
        <a:latin typeface="Lucida Grande"/>
        <a:ea typeface="Lucida Grande"/>
        <a:cs typeface="Lucida Grande"/>
        <a:sym typeface="Lucida Grande"/>
      </a:defRPr>
    </a:lvl1pPr>
    <a:lvl2pPr indent="228600" defTabSz="3048000" latinLnBrk="0">
      <a:defRPr sz="8000">
        <a:latin typeface="Lucida Grande"/>
        <a:ea typeface="Lucida Grande"/>
        <a:cs typeface="Lucida Grande"/>
        <a:sym typeface="Lucida Grande"/>
      </a:defRPr>
    </a:lvl2pPr>
    <a:lvl3pPr indent="457200" defTabSz="3048000" latinLnBrk="0">
      <a:defRPr sz="8000">
        <a:latin typeface="Lucida Grande"/>
        <a:ea typeface="Lucida Grande"/>
        <a:cs typeface="Lucida Grande"/>
        <a:sym typeface="Lucida Grande"/>
      </a:defRPr>
    </a:lvl3pPr>
    <a:lvl4pPr indent="685800" defTabSz="3048000" latinLnBrk="0">
      <a:defRPr sz="8000">
        <a:latin typeface="Lucida Grande"/>
        <a:ea typeface="Lucida Grande"/>
        <a:cs typeface="Lucida Grande"/>
        <a:sym typeface="Lucida Grande"/>
      </a:defRPr>
    </a:lvl4pPr>
    <a:lvl5pPr indent="914400" defTabSz="3048000" latinLnBrk="0">
      <a:defRPr sz="8000">
        <a:latin typeface="Lucida Grande"/>
        <a:ea typeface="Lucida Grande"/>
        <a:cs typeface="Lucida Grande"/>
        <a:sym typeface="Lucida Grande"/>
      </a:defRPr>
    </a:lvl5pPr>
    <a:lvl6pPr indent="1143000" defTabSz="3048000" latinLnBrk="0">
      <a:defRPr sz="8000">
        <a:latin typeface="Lucida Grande"/>
        <a:ea typeface="Lucida Grande"/>
        <a:cs typeface="Lucida Grande"/>
        <a:sym typeface="Lucida Grande"/>
      </a:defRPr>
    </a:lvl6pPr>
    <a:lvl7pPr indent="1371600" defTabSz="3048000" latinLnBrk="0">
      <a:defRPr sz="8000">
        <a:latin typeface="Lucida Grande"/>
        <a:ea typeface="Lucida Grande"/>
        <a:cs typeface="Lucida Grande"/>
        <a:sym typeface="Lucida Grande"/>
      </a:defRPr>
    </a:lvl7pPr>
    <a:lvl8pPr indent="1600200" defTabSz="3048000" latinLnBrk="0">
      <a:defRPr sz="8000">
        <a:latin typeface="Lucida Grande"/>
        <a:ea typeface="Lucida Grande"/>
        <a:cs typeface="Lucida Grande"/>
        <a:sym typeface="Lucida Grande"/>
      </a:defRPr>
    </a:lvl8pPr>
    <a:lvl9pPr indent="1828800" defTabSz="3048000" latinLnBrk="0">
      <a:defRPr sz="8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3505200" y="1358900"/>
            <a:ext cx="28917900" cy="127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3505200" y="14389100"/>
            <a:ext cx="28917900" cy="2980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7157700" y="48501300"/>
            <a:ext cx="1562100" cy="1714500"/>
          </a:xfrm>
          <a:prstGeom prst="rect">
            <a:avLst/>
          </a:prstGeom>
          <a:ln w="12700">
            <a:miter lim="400000"/>
          </a:ln>
        </p:spPr>
        <p:txBody>
          <a:bodyPr wrap="none" lIns="190500" tIns="190500" rIns="190500" bIns="190500">
            <a:spAutoFit/>
          </a:bodyPr>
          <a:lstStyle>
            <a:lvl1pPr algn="ctr" defTabSz="3048000">
              <a:defRPr sz="9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34925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2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52070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2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69215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2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86995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2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104140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2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121285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2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138430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2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155575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2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17272000" marR="0" indent="-2222500" algn="l" defTabSz="3048000" latinLnBrk="0">
        <a:lnSpc>
          <a:spcPct val="100000"/>
        </a:lnSpc>
        <a:spcBef>
          <a:spcPts val="12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2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304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hyperlink" Target="http://github.com/gammapy/gammapy" TargetMode="External"/><Relationship Id="rId17" Type="http://schemas.openxmlformats.org/officeDocument/2006/relationships/hyperlink" Target="http://docs.gammapy.org" TargetMode="External"/><Relationship Id="rId18" Type="http://schemas.openxmlformats.org/officeDocument/2006/relationships/hyperlink" Target="http://gammapy.org" TargetMode="External"/><Relationship Id="rId19" Type="http://schemas.openxmlformats.org/officeDocument/2006/relationships/image" Target="../media/image15.png"/><Relationship Id="rId20" Type="http://schemas.openxmlformats.org/officeDocument/2006/relationships/image" Target="../media/image16.png"/><Relationship Id="rId21" Type="http://schemas.openxmlformats.org/officeDocument/2006/relationships/image" Target="../media/image17.png"/><Relationship Id="rId22" Type="http://schemas.openxmlformats.org/officeDocument/2006/relationships/image" Target="../media/image18.png"/><Relationship Id="rId23" Type="http://schemas.openxmlformats.org/officeDocument/2006/relationships/image" Target="../media/image19.png"/><Relationship Id="rId24" Type="http://schemas.openxmlformats.org/officeDocument/2006/relationships/image" Target="../media/image20.png"/><Relationship Id="rId25" Type="http://schemas.openxmlformats.org/officeDocument/2006/relationships/image" Target="../media/image21.png"/><Relationship Id="rId26" Type="http://schemas.openxmlformats.org/officeDocument/2006/relationships/image" Target="../media/image22.png"/><Relationship Id="rId27" Type="http://schemas.openxmlformats.org/officeDocument/2006/relationships/image" Target="../media/image23.png"/><Relationship Id="rId28" Type="http://schemas.openxmlformats.org/officeDocument/2006/relationships/image" Target="../media/image24.png"/><Relationship Id="rId29" Type="http://schemas.openxmlformats.org/officeDocument/2006/relationships/image" Target="../media/image25.png"/><Relationship Id="rId30" Type="http://schemas.openxmlformats.org/officeDocument/2006/relationships/image" Target="../media/image26.png"/><Relationship Id="rId31" Type="http://schemas.openxmlformats.org/officeDocument/2006/relationships/image" Target="../media/image27.png"/><Relationship Id="rId32" Type="http://schemas.openxmlformats.org/officeDocument/2006/relationships/image" Target="../media/image28.png"/><Relationship Id="rId33" Type="http://schemas.openxmlformats.org/officeDocument/2006/relationships/image" Target="../media/image29.png"/><Relationship Id="rId34" Type="http://schemas.openxmlformats.org/officeDocument/2006/relationships/hyperlink" Target="https://www.openhub.net/p/gammapy" TargetMode="External"/><Relationship Id="rId35" Type="http://schemas.openxmlformats.org/officeDocument/2006/relationships/image" Target="../media/image30.png"/><Relationship Id="rId36" Type="http://schemas.openxmlformats.org/officeDocument/2006/relationships/image" Target="../media/image1.jpeg"/><Relationship Id="rId37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"/>
          <p:cNvSpPr/>
          <p:nvPr/>
        </p:nvSpPr>
        <p:spPr>
          <a:xfrm>
            <a:off x="21563138" y="23302208"/>
            <a:ext cx="13646493" cy="26139652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</a:p>
        </p:txBody>
      </p:sp>
      <p:sp>
        <p:nvSpPr>
          <p:cNvPr id="28" name="Rectángulo"/>
          <p:cNvSpPr/>
          <p:nvPr/>
        </p:nvSpPr>
        <p:spPr>
          <a:xfrm>
            <a:off x="592385" y="23296222"/>
            <a:ext cx="20751818" cy="16304168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</a:p>
        </p:txBody>
      </p:sp>
      <p:pic>
        <p:nvPicPr>
          <p:cNvPr id="29" name="Captura de pantalla 2018-10-10 a las 14.00.12.png" descr="Captura de pantalla 2018-10-10 a las 14.00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65061" y="26299076"/>
            <a:ext cx="5193783" cy="25067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30" name="Rectángulo"/>
          <p:cNvSpPr/>
          <p:nvPr/>
        </p:nvSpPr>
        <p:spPr>
          <a:xfrm>
            <a:off x="14073035" y="12729502"/>
            <a:ext cx="21132862" cy="10400200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</a:p>
        </p:txBody>
      </p:sp>
      <p:pic>
        <p:nvPicPr>
          <p:cNvPr id="31" name="Captura de pantalla 2018-10-09 a las 22.55.27.png" descr="Captura de pantalla 2018-10-09 a las 22.55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40791" y="16181934"/>
            <a:ext cx="11597769" cy="6930375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ángulo"/>
          <p:cNvSpPr/>
          <p:nvPr/>
        </p:nvSpPr>
        <p:spPr>
          <a:xfrm>
            <a:off x="605823" y="12735408"/>
            <a:ext cx="13248816" cy="10401404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</a:p>
        </p:txBody>
      </p:sp>
      <p:sp>
        <p:nvSpPr>
          <p:cNvPr id="33" name="Rectángulo"/>
          <p:cNvSpPr/>
          <p:nvPr/>
        </p:nvSpPr>
        <p:spPr>
          <a:xfrm>
            <a:off x="654740" y="6740562"/>
            <a:ext cx="34535242" cy="5778891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6" name="Grupo"/>
          <p:cNvGrpSpPr/>
          <p:nvPr/>
        </p:nvGrpSpPr>
        <p:grpSpPr>
          <a:xfrm>
            <a:off x="3235958" y="37768324"/>
            <a:ext cx="7470749" cy="1292695"/>
            <a:chOff x="0" y="0"/>
            <a:chExt cx="7470748" cy="1292693"/>
          </a:xfrm>
        </p:grpSpPr>
        <p:sp>
          <p:nvSpPr>
            <p:cNvPr id="34" name="Rectángulo"/>
            <p:cNvSpPr/>
            <p:nvPr/>
          </p:nvSpPr>
          <p:spPr>
            <a:xfrm>
              <a:off x="1730691" y="712572"/>
              <a:ext cx="5740058" cy="50873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pic>
          <p:nvPicPr>
            <p:cNvPr id="35" name="Imagen" descr="Imagen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7396458" cy="12926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" name="Texto"/>
          <p:cNvSpPr txBox="1"/>
          <p:nvPr/>
        </p:nvSpPr>
        <p:spPr>
          <a:xfrm>
            <a:off x="2304716" y="5105760"/>
            <a:ext cx="30347482" cy="546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ctr" defTabSz="3048000">
              <a:defRPr sz="3600">
                <a:solidFill>
                  <a:srgbClr val="FFFFFF"/>
                </a:solidFill>
              </a:defRPr>
            </a:pPr>
          </a:p>
        </p:txBody>
      </p:sp>
      <p:sp>
        <p:nvSpPr>
          <p:cNvPr id="38" name="Poster presented at ADASS XXVIII, College Park, MD, 2018 - contact: jer@iaa.es"/>
          <p:cNvSpPr txBox="1"/>
          <p:nvPr/>
        </p:nvSpPr>
        <p:spPr>
          <a:xfrm>
            <a:off x="4435276" y="49891894"/>
            <a:ext cx="2613064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3048000">
              <a:defRPr sz="3600">
                <a:solidFill>
                  <a:srgbClr val="FFFFFF"/>
                </a:solidFill>
              </a:defRPr>
            </a:pPr>
            <a:r>
              <a:rPr>
                <a:solidFill>
                  <a:srgbClr val="7F7F7F"/>
                </a:solidFill>
              </a:rPr>
              <a:t>Poster presented at ADASS XXVIII, College Park, MD, 2018 - </a:t>
            </a:r>
            <a:r>
              <a:rPr b="1">
                <a:solidFill>
                  <a:srgbClr val="7F7F7F"/>
                </a:solidFill>
              </a:rPr>
              <a:t>contact:</a:t>
            </a:r>
            <a:r>
              <a:rPr b="1">
                <a:solidFill>
                  <a:srgbClr val="797979"/>
                </a:solidFill>
              </a:rPr>
              <a:t> </a:t>
            </a:r>
            <a:r>
              <a:rPr b="1">
                <a:solidFill>
                  <a:srgbClr val="797979"/>
                </a:solidFill>
              </a:rPr>
              <a:t>jer@iaa.es</a:t>
            </a:r>
          </a:p>
        </p:txBody>
      </p:sp>
      <p:sp>
        <p:nvSpPr>
          <p:cNvPr id="39" name="Texto"/>
          <p:cNvSpPr txBox="1"/>
          <p:nvPr/>
        </p:nvSpPr>
        <p:spPr>
          <a:xfrm>
            <a:off x="38079703" y="18227637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8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40" name="Screen Shot 2014-10-07 at 21.02.07.png" descr="Screen Shot 2014-10-07 at 21.02.0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77346" y="21797390"/>
            <a:ext cx="3381659" cy="1257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n" descr="Imagen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39866" y="17527351"/>
            <a:ext cx="3078933" cy="9121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n" descr="Imagen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40363" y="21036838"/>
            <a:ext cx="3375082" cy="668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n" descr="Imagen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9002" y="30489165"/>
            <a:ext cx="3313164" cy="110162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Versioned executable user documentation…"/>
          <p:cNvSpPr txBox="1"/>
          <p:nvPr/>
        </p:nvSpPr>
        <p:spPr>
          <a:xfrm>
            <a:off x="2947809" y="1257976"/>
            <a:ext cx="28513855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3048000">
              <a:defRPr b="1" sz="8300"/>
            </a:pPr>
            <a:r>
              <a:t>Versioned </a:t>
            </a:r>
            <a:r>
              <a:t>executable user documentation </a:t>
            </a:r>
          </a:p>
          <a:p>
            <a:pPr algn="ctr" defTabSz="3048000">
              <a:defRPr b="1" sz="8300"/>
            </a:pPr>
            <a:r>
              <a:t>for in-development science tools</a:t>
            </a:r>
          </a:p>
        </p:txBody>
      </p:sp>
      <p:sp>
        <p:nvSpPr>
          <p:cNvPr id="45" name="A Python package for gamma-ray astronomy"/>
          <p:cNvSpPr txBox="1"/>
          <p:nvPr/>
        </p:nvSpPr>
        <p:spPr>
          <a:xfrm>
            <a:off x="597684" y="3524502"/>
            <a:ext cx="5736483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3048000">
              <a:defRPr sz="3600">
                <a:solidFill>
                  <a:srgbClr val="FFFFFF"/>
                </a:solidFill>
              </a:defRPr>
            </a:pPr>
            <a:r>
              <a:rPr>
                <a:solidFill>
                  <a:srgbClr val="7F7F7F"/>
                </a:solidFill>
              </a:rPr>
              <a:t>A </a:t>
            </a:r>
            <a:r>
              <a:rPr b="1">
                <a:solidFill>
                  <a:srgbClr val="7F7F7F"/>
                </a:solidFill>
              </a:rPr>
              <a:t>Python</a:t>
            </a:r>
            <a:r>
              <a:rPr>
                <a:solidFill>
                  <a:srgbClr val="7F7F7F"/>
                </a:solidFill>
              </a:rPr>
              <a:t> package for </a:t>
            </a:r>
            <a:r>
              <a:rPr b="1">
                <a:solidFill>
                  <a:srgbClr val="CB3E25"/>
                </a:solidFill>
              </a:rPr>
              <a:t>gamma-ray</a:t>
            </a:r>
            <a:r>
              <a:rPr>
                <a:solidFill>
                  <a:srgbClr val="7F7F7F"/>
                </a:solidFill>
              </a:rPr>
              <a:t> astronomy</a:t>
            </a:r>
          </a:p>
        </p:txBody>
      </p:sp>
      <p:pic>
        <p:nvPicPr>
          <p:cNvPr id="46" name="gammapy_logo.png" descr="gammapy_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59098" y="1394983"/>
            <a:ext cx="2985055" cy="2090105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Catherine Boisson1, José Enrique Ruiz2, Christoph Deil3, Axel Donath3 and Bruno Khelifi4 for the Gammapy team.…"/>
          <p:cNvSpPr txBox="1"/>
          <p:nvPr/>
        </p:nvSpPr>
        <p:spPr>
          <a:xfrm>
            <a:off x="2445035" y="5005312"/>
            <a:ext cx="31025531" cy="120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3048000">
              <a:lnSpc>
                <a:spcPct val="120000"/>
              </a:lnSpc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Catherine Boisson</a:t>
            </a:r>
            <a:r>
              <a:rPr baseline="31999"/>
              <a:t>1</a:t>
            </a:r>
            <a:r>
              <a:t>, José Enrique Ruiz</a:t>
            </a:r>
            <a:r>
              <a:rPr baseline="31999"/>
              <a:t>2</a:t>
            </a:r>
            <a:r>
              <a:t>, Christoph Deil</a:t>
            </a:r>
            <a:r>
              <a:rPr baseline="31999"/>
              <a:t>3</a:t>
            </a:r>
            <a:r>
              <a:t>, Axel Donath</a:t>
            </a:r>
            <a:r>
              <a:rPr baseline="31999"/>
              <a:t>3</a:t>
            </a:r>
            <a:r>
              <a:t> and Bruno Khelifi</a:t>
            </a:r>
            <a:r>
              <a:rPr baseline="31999"/>
              <a:t>4</a:t>
            </a:r>
            <a:r>
              <a:t> for the Gammapy team.</a:t>
            </a:r>
          </a:p>
          <a:p>
            <a:pPr algn="ctr" defTabSz="3048000">
              <a:lnSpc>
                <a:spcPct val="120000"/>
              </a:lnSpc>
              <a:defRPr sz="3100">
                <a:latin typeface="Arial"/>
                <a:ea typeface="Arial"/>
                <a:cs typeface="Arial"/>
                <a:sym typeface="Arial"/>
              </a:defRPr>
            </a:pPr>
            <a:r>
              <a:rPr baseline="31999"/>
              <a:t>1</a:t>
            </a:r>
            <a:r>
              <a:t> LUTH - Observatoire de Paris, </a:t>
            </a:r>
            <a:r>
              <a:rPr baseline="31999"/>
              <a:t>2</a:t>
            </a:r>
            <a:r>
              <a:t> Instituto de Astrofísica de Andalucía - CSIC, </a:t>
            </a:r>
            <a:r>
              <a:rPr baseline="31999"/>
              <a:t>3</a:t>
            </a:r>
            <a:r>
              <a:t> Max-Planck-Institut für Kernphysik, </a:t>
            </a:r>
            <a:r>
              <a:rPr baseline="31999"/>
              <a:t>4 </a:t>
            </a:r>
            <a:r>
              <a:t>APC - AstroParticule et Cosmologie, Université Paris Diderot.</a:t>
            </a:r>
          </a:p>
        </p:txBody>
      </p:sp>
      <p:sp>
        <p:nvSpPr>
          <p:cNvPr id="48" name="What is Gammapy?"/>
          <p:cNvSpPr txBox="1"/>
          <p:nvPr/>
        </p:nvSpPr>
        <p:spPr>
          <a:xfrm>
            <a:off x="966020" y="12827301"/>
            <a:ext cx="12528421" cy="101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 defTabSz="3048000">
              <a:spcBef>
                <a:spcPts val="4000"/>
              </a:spcBef>
              <a:defRPr b="1" spc="6" sz="6400">
                <a:solidFill>
                  <a:srgbClr val="EC351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Gammapy?</a:t>
            </a:r>
          </a:p>
        </p:txBody>
      </p:sp>
      <p:sp>
        <p:nvSpPr>
          <p:cNvPr id="49" name="Texto"/>
          <p:cNvSpPr txBox="1"/>
          <p:nvPr/>
        </p:nvSpPr>
        <p:spPr>
          <a:xfrm>
            <a:off x="5557176" y="13846368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28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50" name="Sin título 2.png" descr="Sin título 2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97316" y="16305587"/>
            <a:ext cx="11850651" cy="677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travis-ci-card.png" descr="travis-ci-card.png"/>
          <p:cNvPicPr>
            <a:picLocks noChangeAspect="1"/>
          </p:cNvPicPr>
          <p:nvPr/>
        </p:nvPicPr>
        <p:blipFill>
          <a:blip r:embed="rId11">
            <a:extLst/>
          </a:blip>
          <a:srcRect l="0" t="0" r="0" b="0"/>
          <a:stretch>
            <a:fillRect/>
          </a:stretch>
        </p:blipFill>
        <p:spPr>
          <a:xfrm>
            <a:off x="1024235" y="25992503"/>
            <a:ext cx="3162762" cy="1581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512px-Git-logo.png" descr="512px-Git-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343660" y="30637760"/>
            <a:ext cx="1924633" cy="804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binder_logo.png" descr="binder_log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575758" y="37930056"/>
            <a:ext cx="3712828" cy="100246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CustomShape 26"/>
          <p:cNvSpPr txBox="1"/>
          <p:nvPr/>
        </p:nvSpPr>
        <p:spPr>
          <a:xfrm>
            <a:off x="1072693" y="6815236"/>
            <a:ext cx="33770215" cy="5239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3048000">
              <a:spcBef>
                <a:spcPts val="4000"/>
              </a:spcBef>
              <a:defRPr b="1" spc="6" sz="6400">
                <a:solidFill>
                  <a:srgbClr val="EC351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Abstract</a:t>
            </a:r>
            <a:endParaRPr spc="4" sz="4500">
              <a:solidFill>
                <a:srgbClr val="7F7F7F"/>
              </a:solidFill>
            </a:endParaRPr>
          </a:p>
          <a:p>
            <a:pPr algn="just" defTabSz="3048000">
              <a:spcBef>
                <a:spcPts val="1500"/>
              </a:spcBef>
              <a:defRPr spc="4" sz="4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key aspect of software development is </a:t>
            </a:r>
            <a:r>
              <a:rPr b="1"/>
              <a:t>feedback from users. </a:t>
            </a:r>
            <a:r>
              <a:t>This community is not always aware of the developments undertaken in the code base, neither they use the tools and practices followed by the developers to deal with a non-stable software in continuous evolution. </a:t>
            </a:r>
            <a:r>
              <a:rPr b="1">
                <a:solidFill>
                  <a:srgbClr val="CB3E25"/>
                </a:solidFill>
              </a:rPr>
              <a:t>Gammapy provides its beta-tester user community with versioned reproducible environments and executable documentation, in the form of tutorials that are versioned coupled with the code base.</a:t>
            </a:r>
            <a:r>
              <a:t>  We believe this set-up greatly improves the user experience for a software in prototyping phase, as well as provides a good workflow for developers to deliver versioned and up-to-date documentation.</a:t>
            </a:r>
          </a:p>
        </p:txBody>
      </p:sp>
      <p:pic>
        <p:nvPicPr>
          <p:cNvPr id="55" name="2000px-Jupyter_logo.svg.png" descr="2000px-Jupyter_logo.svg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733488" y="24442675"/>
            <a:ext cx="3588640" cy="968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docker-logo-png-transparent.png" descr="docker-logo-png-transparent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862862" y="37774019"/>
            <a:ext cx="1564922" cy="1314534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et-up…"/>
          <p:cNvSpPr txBox="1"/>
          <p:nvPr/>
        </p:nvSpPr>
        <p:spPr>
          <a:xfrm>
            <a:off x="20386341" y="24009089"/>
            <a:ext cx="14321481" cy="2435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3048000">
              <a:spcBef>
                <a:spcPts val="4000"/>
              </a:spcBef>
              <a:defRPr b="1" spc="6" sz="6400">
                <a:solidFill>
                  <a:srgbClr val="EC351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Set-up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pc="4" sz="4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Tutorials integration</a:t>
            </a:r>
            <a:r>
              <a:t>: tutorials in the form of</a:t>
            </a:r>
            <a:r>
              <a:rPr i="1"/>
              <a:t> Jupyter </a:t>
            </a:r>
            <a:r>
              <a:t>notebooks are integrated into the software documentation with </a:t>
            </a:r>
            <a:r>
              <a:rPr i="1"/>
              <a:t>Sphinx</a:t>
            </a:r>
            <a:r>
              <a:t> + </a:t>
            </a:r>
            <a:r>
              <a:rPr i="1"/>
              <a:t>nbsphinx</a:t>
            </a:r>
            <a:r>
              <a:t> extension. 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pc="4" sz="4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Executable on-line</a:t>
            </a:r>
            <a:r>
              <a:t>: the documentation provides links to </a:t>
            </a:r>
            <a:r>
              <a:rPr i="1"/>
              <a:t>myBinder </a:t>
            </a:r>
            <a:r>
              <a:t>platform, where tutorials can be executed in the cloud using a versioned kernel provided by a </a:t>
            </a:r>
            <a:r>
              <a:rPr i="1"/>
              <a:t>Dockerfile</a:t>
            </a:r>
            <a:r>
              <a:t>. 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pc="4" sz="4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Version-coupling</a:t>
            </a:r>
            <a:r>
              <a:t>: the base-code, the tutorials and the </a:t>
            </a:r>
            <a:r>
              <a:rPr i="1"/>
              <a:t>Dockerfile</a:t>
            </a:r>
            <a:r>
              <a:t> are stored in the same </a:t>
            </a:r>
            <a:r>
              <a:rPr i="1"/>
              <a:t>Github</a:t>
            </a:r>
            <a:r>
              <a:t> versioned repository.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pc="4" sz="4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Authoring and review</a:t>
            </a:r>
            <a:r>
              <a:t>: seamless code review for the tutorials with </a:t>
            </a:r>
            <a:r>
              <a:rPr spc="4" sz="4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jupyter</a:t>
            </a:r>
            <a:r>
              <a:t> using diff comparisons in pull requests is possible, since the notebooks only store markdown and code cells with no outputs. 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pc="4" sz="4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Regression tests</a:t>
            </a:r>
            <a:r>
              <a:t>: tutorials execute in </a:t>
            </a:r>
            <a:r>
              <a:rPr i="1"/>
              <a:t>Travis Continuous Integration</a:t>
            </a:r>
            <a:r>
              <a:t> system, checking that their output cells do not throw any errors.</a:t>
            </a:r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pc="4" sz="4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Reproducibility</a:t>
            </a:r>
            <a:r>
              <a:t>: deterministic environments are defined for each version of the software in the form of </a:t>
            </a:r>
            <a:r>
              <a:rPr i="1"/>
              <a:t>conda </a:t>
            </a:r>
            <a:r>
              <a:t>configuration files, with pinned version numbers for each dependency package. </a:t>
            </a:r>
          </a:p>
          <a:p>
            <a:pPr marL="1731273" indent="-461273" algn="just" defTabSz="3048000">
              <a:spcBef>
                <a:spcPts val="1500"/>
              </a:spcBef>
              <a:buSzPct val="171000"/>
              <a:buChar char="•"/>
              <a:defRPr spc="4" sz="45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pc="4" sz="4400" u="sng"/>
              <a:t>Shipping</a:t>
            </a:r>
            <a:r>
              <a:rPr spc="4" sz="4400"/>
              <a:t>:</a:t>
            </a:r>
            <a:r>
              <a:t> </a:t>
            </a:r>
            <a:r>
              <a:rPr spc="4" sz="4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download</a:t>
            </a:r>
            <a:r>
              <a:rPr spc="4" sz="4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pc="4" sz="4400"/>
              <a:t>command allows to retrieve versioned tutorials, composed of </a:t>
            </a:r>
            <a:r>
              <a:rPr i="1" spc="4" sz="4400"/>
              <a:t>Jupyter</a:t>
            </a:r>
            <a:r>
              <a:rPr spc="4" sz="4400"/>
              <a:t> notebooks, the datasets needed and the </a:t>
            </a:r>
            <a:r>
              <a:rPr i="1" spc="4" sz="4400"/>
              <a:t>conda</a:t>
            </a:r>
            <a:r>
              <a:rPr spc="4" sz="4400"/>
              <a:t> configuration file to build the environment.</a:t>
            </a:r>
            <a:endParaRPr spc="4" sz="4400"/>
          </a:p>
          <a:p>
            <a:pPr marL="1741757" indent="-471757" algn="just" defTabSz="3048000">
              <a:spcBef>
                <a:spcPts val="1500"/>
              </a:spcBef>
              <a:buSzPct val="171000"/>
              <a:buChar char="•"/>
              <a:defRPr spc="4" sz="4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Maintainability</a:t>
            </a:r>
            <a:r>
              <a:t>: for each versioned environment we define its requirements, which tutorials to provide and where to fetch them with centralized index lookup files. </a:t>
            </a:r>
          </a:p>
          <a:p>
            <a:pPr algn="r" defTabSz="3048000">
              <a:spcBef>
                <a:spcPts val="1500"/>
              </a:spcBef>
              <a:defRPr spc="4" sz="4200">
                <a:solidFill>
                  <a:srgbClr val="0096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16" invalidUrl="" action="" tgtFrame="" tooltip="" history="1" highlightClick="0" endSnd="0"/>
              </a:rPr>
              <a:t>https://github.com/gammapy/gammapy</a:t>
            </a:r>
          </a:p>
          <a:p>
            <a:pPr algn="r" defTabSz="3048000">
              <a:spcBef>
                <a:spcPts val="1500"/>
              </a:spcBef>
              <a:defRPr spc="4" sz="4200">
                <a:solidFill>
                  <a:srgbClr val="0096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17" invalidUrl="" action="" tgtFrame="" tooltip="" history="1" highlightClick="0" endSnd="0"/>
              </a:rPr>
              <a:t>https://docs.gammapy.org</a:t>
            </a:r>
          </a:p>
          <a:p>
            <a:pPr algn="r" defTabSz="3048000">
              <a:spcBef>
                <a:spcPts val="1500"/>
              </a:spcBef>
              <a:defRPr spc="4" sz="4200">
                <a:solidFill>
                  <a:srgbClr val="0096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18" invalidUrl="" action="" tgtFrame="" tooltip="" history="1" highlightClick="0" endSnd="0"/>
              </a:rPr>
              <a:t>https://gammapy.org</a:t>
            </a:r>
          </a:p>
        </p:txBody>
      </p:sp>
      <p:sp>
        <p:nvSpPr>
          <p:cNvPr id="58" name="A software in development…"/>
          <p:cNvSpPr txBox="1"/>
          <p:nvPr/>
        </p:nvSpPr>
        <p:spPr>
          <a:xfrm>
            <a:off x="14279584" y="12827301"/>
            <a:ext cx="20575762" cy="343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3048000">
              <a:spcBef>
                <a:spcPts val="4000"/>
              </a:spcBef>
              <a:defRPr b="1" spc="6" sz="6400">
                <a:solidFill>
                  <a:srgbClr val="EC351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software in development</a:t>
            </a:r>
          </a:p>
          <a:p>
            <a:pPr algn="just" defTabSz="3048000">
              <a:spcBef>
                <a:spcPts val="1500"/>
              </a:spcBef>
              <a:defRPr spc="4" sz="4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rise in the contributor and user base together with a high development activity, hinders user feedback from not always up-to-date versions. There’s a need for reproducible environments versioned coupled with the code base.  </a:t>
            </a:r>
          </a:p>
        </p:txBody>
      </p:sp>
      <p:sp>
        <p:nvSpPr>
          <p:cNvPr id="59" name="Rectángulo"/>
          <p:cNvSpPr/>
          <p:nvPr/>
        </p:nvSpPr>
        <p:spPr>
          <a:xfrm>
            <a:off x="637945" y="39740864"/>
            <a:ext cx="20751818" cy="9644086"/>
          </a:xfrm>
          <a:prstGeom prst="rect">
            <a:avLst/>
          </a:prstGeom>
          <a:ln w="63500">
            <a:solidFill>
              <a:srgbClr val="000000">
                <a:alpha val="50078"/>
              </a:srgbClr>
            </a:solidFill>
            <a:miter lim="400000"/>
          </a:ln>
        </p:spPr>
        <p:txBody>
          <a:bodyPr lIns="190500" tIns="190500" rIns="190500" bIns="190500" anchor="ctr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</a:p>
        </p:txBody>
      </p:sp>
      <p:sp>
        <p:nvSpPr>
          <p:cNvPr id="60" name="CustomShape 26"/>
          <p:cNvSpPr txBox="1"/>
          <p:nvPr/>
        </p:nvSpPr>
        <p:spPr>
          <a:xfrm>
            <a:off x="830753" y="39778784"/>
            <a:ext cx="20337023" cy="9139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3048000">
              <a:spcBef>
                <a:spcPts val="4000"/>
              </a:spcBef>
              <a:defRPr b="1" spc="6" sz="6400">
                <a:solidFill>
                  <a:srgbClr val="EC351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Command Line Tools</a:t>
            </a:r>
            <a:endParaRPr spc="4" sz="4500">
              <a:solidFill>
                <a:srgbClr val="7F7F7F"/>
              </a:solidFill>
            </a:endParaRPr>
          </a:p>
          <a:p>
            <a:pPr algn="just" defTabSz="3048000">
              <a:spcBef>
                <a:spcPts val="1500"/>
              </a:spcBef>
              <a:defRPr spc="4" sz="45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pc="4" sz="4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download</a:t>
            </a:r>
            <a:r>
              <a:t> </a:t>
            </a:r>
            <a:r>
              <a:rPr spc="4" sz="4400"/>
              <a:t>provides </a:t>
            </a:r>
            <a:r>
              <a:rPr b="1" spc="4" sz="4400"/>
              <a:t>users</a:t>
            </a:r>
            <a:r>
              <a:rPr spc="4" sz="4400"/>
              <a:t> with the means to retrieve any tutorials-related asset for a specific version, whereas </a:t>
            </a:r>
            <a:r>
              <a:rPr spc="4" sz="4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jupyter</a:t>
            </a:r>
            <a:r>
              <a:t> </a:t>
            </a:r>
            <a:r>
              <a:rPr spc="4" sz="4400"/>
              <a:t>provides </a:t>
            </a:r>
            <a:r>
              <a:rPr b="1" spc="4" sz="4400"/>
              <a:t>developers</a:t>
            </a:r>
            <a:r>
              <a:rPr spc="4" sz="4400"/>
              <a:t> with a tool to work with notebooks in a seamless workflow for the development/review/publish process of the versioned executable tutorials.</a:t>
            </a:r>
            <a:endParaRPr spc="4" sz="4400"/>
          </a:p>
          <a:p>
            <a:pPr algn="just" defTabSz="3048000">
              <a:spcBef>
                <a:spcPts val="1500"/>
              </a:spcBef>
              <a:defRPr spc="4" sz="45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3048000">
              <a:spcBef>
                <a:spcPts val="1500"/>
              </a:spcBef>
              <a:defRPr spc="4" sz="45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3048000">
              <a:spcBef>
                <a:spcPts val="1500"/>
              </a:spcBef>
              <a:defRPr spc="4" sz="45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3048000">
              <a:spcBef>
                <a:spcPts val="1500"/>
              </a:spcBef>
              <a:defRPr spc="4" sz="45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3048000">
              <a:spcBef>
                <a:spcPts val="1500"/>
              </a:spcBef>
              <a:defRPr spc="4" sz="45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1" name="frame.png" descr="frame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29036140" y="1235392"/>
            <a:ext cx="2848324" cy="2848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Captura de pantalla 2018-10-09 a las 18.44.20.png" descr="Captura de pantalla 2018-10-09 a las 18.44.20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558883" y="25732199"/>
            <a:ext cx="3937850" cy="37915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3" name="Captura de pantalla 2018-10-09 a las 18.44.20.png" descr="Captura de pantalla 2018-10-09 a las 18.44.20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947983" y="26208149"/>
            <a:ext cx="3937851" cy="37915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4" name="Captura de pantalla 2018-10-09 a las 18.44.20.png" descr="Captura de pantalla 2018-10-09 a las 18.44.20.png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361704" y="26619165"/>
            <a:ext cx="4032355" cy="38825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5" name="Captura de pantalla 2018-10-09 a las 18.46.43.png" descr="Captura de pantalla 2018-10-09 a las 18.46.43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193317" y="32133604"/>
            <a:ext cx="4580920" cy="42104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6" name="Captura de pantalla 2018-10-09 a las 18.46.43.png" descr="Captura de pantalla 2018-10-09 a las 18.46.43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626046" y="32633567"/>
            <a:ext cx="4580921" cy="42104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7" name="Captura de pantalla 2018-10-09 a las 18.46.43.png" descr="Captura de pantalla 2018-10-09 a las 18.46.43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4111297" y="33017224"/>
            <a:ext cx="4580921" cy="421040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8" name="Captura de pantalla 2018-10-09 a las 18.50.50.png" descr="Captura de pantalla 2018-10-09 a las 18.50.50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722976" y="33742021"/>
            <a:ext cx="2164083" cy="798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Captura de pantalla 2018-10-09 a las 19.00.11.png" descr="Captura de pantalla 2018-10-09 a las 19.00.11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0984341" y="32249864"/>
            <a:ext cx="5561015" cy="416175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70" name="Captura de pantalla 2018-10-09 a las 19.00.11.png" descr="Captura de pantalla 2018-10-09 a las 19.00.11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1598902" y="32778231"/>
            <a:ext cx="5474354" cy="40968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71" name="Captura de pantalla 2018-10-09 a las 19.00.11.png" descr="Captura de pantalla 2018-10-09 a las 19.00.11.png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2330540" y="33181729"/>
            <a:ext cx="5187876" cy="38825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72" name="Línea"/>
          <p:cNvSpPr/>
          <p:nvPr/>
        </p:nvSpPr>
        <p:spPr>
          <a:xfrm>
            <a:off x="9186352" y="34738769"/>
            <a:ext cx="135645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</a:p>
        </p:txBody>
      </p:sp>
      <p:sp>
        <p:nvSpPr>
          <p:cNvPr id="73" name="Línea"/>
          <p:cNvSpPr/>
          <p:nvPr/>
        </p:nvSpPr>
        <p:spPr>
          <a:xfrm flipH="1">
            <a:off x="5925491" y="30721163"/>
            <a:ext cx="1211816" cy="121181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</a:p>
        </p:txBody>
      </p:sp>
      <p:sp>
        <p:nvSpPr>
          <p:cNvPr id="74" name="Línea"/>
          <p:cNvSpPr/>
          <p:nvPr/>
        </p:nvSpPr>
        <p:spPr>
          <a:xfrm>
            <a:off x="11654381" y="28326013"/>
            <a:ext cx="295035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ctr" defTabSz="3048000">
              <a:defRPr sz="20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</a:p>
        </p:txBody>
      </p:sp>
      <p:pic>
        <p:nvPicPr>
          <p:cNvPr id="75" name="154350585e3af4704917b9575d1bfc8c.png" descr="154350585e3af4704917b9575d1bfc8c.png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955587" y="27316980"/>
            <a:ext cx="2749905" cy="2749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clipart1359800542.png" descr="clipart1359800542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7648343" y="24422534"/>
            <a:ext cx="2421918" cy="1202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630115-200.png" descr="630115-200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8183738" y="29175155"/>
            <a:ext cx="2686882" cy="268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g_562591.png" descr="img_562591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6416142" y="32804186"/>
            <a:ext cx="1687903" cy="1505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194111-200.png" descr="194111-200.png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4117581" y="2916538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Captura de pantalla 2018-10-09 a las 23.15.56.png" descr="Captura de pantalla 2018-10-09 a las 23.15.56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25185437" y="16233040"/>
            <a:ext cx="9881263" cy="5358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g_562591.png" descr="img_562591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8930053" y="26352031"/>
            <a:ext cx="1687903" cy="1505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File_List-512.png" descr="File_List-512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3651914" y="27420875"/>
            <a:ext cx="1225286" cy="1225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n 2.png" descr="Imagen 2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5115258" y="28312740"/>
            <a:ext cx="1989726" cy="1314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n 2.png" descr="Imagen 2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9756592" y="35081464"/>
            <a:ext cx="1989726" cy="1314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n 2.png" descr="Imagen 2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793617" y="34914640"/>
            <a:ext cx="1989726" cy="131453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Lookup files"/>
          <p:cNvSpPr txBox="1"/>
          <p:nvPr/>
        </p:nvSpPr>
        <p:spPr>
          <a:xfrm>
            <a:off x="3466789" y="28480602"/>
            <a:ext cx="1832602" cy="422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just" defTabSz="3048000">
              <a:spcBef>
                <a:spcPts val="1500"/>
              </a:spcBef>
              <a:defRPr b="1" i="1" spc="2" sz="2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Lookup files</a:t>
            </a:r>
          </a:p>
        </p:txBody>
      </p:sp>
      <p:pic>
        <p:nvPicPr>
          <p:cNvPr id="87" name="Imagen 1.png" descr="Imagen 1.png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4825981" y="26679692"/>
            <a:ext cx="1635914" cy="132918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Datasets"/>
          <p:cNvSpPr txBox="1"/>
          <p:nvPr/>
        </p:nvSpPr>
        <p:spPr>
          <a:xfrm>
            <a:off x="4932738" y="27885873"/>
            <a:ext cx="1422401" cy="42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just" defTabSz="3048000">
              <a:spcBef>
                <a:spcPts val="1500"/>
              </a:spcBef>
              <a:defRPr b="1" i="1" spc="2" sz="2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Datasets</a:t>
            </a:r>
          </a:p>
        </p:txBody>
      </p:sp>
      <p:pic>
        <p:nvPicPr>
          <p:cNvPr id="89" name="Captura de pantalla 2018-10-10 a las 19.03.08.png" descr="Captura de pantalla 2018-10-10 a las 19.03.08.png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3272487" y="44037324"/>
            <a:ext cx="15796135" cy="509808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90" name="https://www.openhub.net/p/gammapy"/>
          <p:cNvSpPr txBox="1"/>
          <p:nvPr/>
        </p:nvSpPr>
        <p:spPr>
          <a:xfrm>
            <a:off x="29130922" y="22027238"/>
            <a:ext cx="54997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3048000">
              <a:spcBef>
                <a:spcPts val="1500"/>
              </a:spcBef>
              <a:defRPr spc="2" sz="2400" u="sng">
                <a:solidFill>
                  <a:srgbClr val="0096FF"/>
                </a:solidFill>
                <a:latin typeface="Arial"/>
                <a:ea typeface="Arial"/>
                <a:cs typeface="Arial"/>
                <a:sym typeface="Arial"/>
                <a:hlinkClick r:id="rId3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4" invalidUrl="" action="" tgtFrame="" tooltip="" history="1" highlightClick="0" endSnd="0"/>
              </a:rPr>
              <a:t>https://www.openhub.net/p/gammapy</a:t>
            </a:r>
          </a:p>
        </p:txBody>
      </p:sp>
      <p:pic>
        <p:nvPicPr>
          <p:cNvPr id="91" name="11897326.png" descr="11897326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4825072" y="23710642"/>
            <a:ext cx="2563529" cy="2563529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gammapy download"/>
          <p:cNvSpPr txBox="1"/>
          <p:nvPr/>
        </p:nvSpPr>
        <p:spPr>
          <a:xfrm>
            <a:off x="11482292" y="27399415"/>
            <a:ext cx="35675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3048000">
              <a:spcBef>
                <a:spcPts val="1500"/>
              </a:spcBef>
              <a:defRPr spc="2"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download</a:t>
            </a:r>
          </a:p>
        </p:txBody>
      </p:sp>
      <p:sp>
        <p:nvSpPr>
          <p:cNvPr id="93" name="make docs"/>
          <p:cNvSpPr txBox="1"/>
          <p:nvPr/>
        </p:nvSpPr>
        <p:spPr>
          <a:xfrm>
            <a:off x="6864212" y="31114305"/>
            <a:ext cx="21723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3048000">
              <a:spcBef>
                <a:spcPts val="1500"/>
              </a:spcBef>
              <a:defRPr spc="2"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make docs</a:t>
            </a:r>
          </a:p>
        </p:txBody>
      </p:sp>
      <p:pic>
        <p:nvPicPr>
          <p:cNvPr id="94" name="Captura de pantalla 2018-10-09 a las 18.50.50.png" descr="Captura de pantalla 2018-10-09 a las 18.50.50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5504762" y="33260016"/>
            <a:ext cx="1259939" cy="464978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A Python package for gamma-ray astronomy.      A prototype for the Cherenkov Telescope Array (CTA) science tools."/>
          <p:cNvSpPr txBox="1"/>
          <p:nvPr/>
        </p:nvSpPr>
        <p:spPr>
          <a:xfrm>
            <a:off x="966020" y="14140843"/>
            <a:ext cx="12528421" cy="198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3048000">
              <a:spcBef>
                <a:spcPts val="1500"/>
              </a:spcBef>
              <a:defRPr spc="4" sz="4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Python package for gamma-ray astronomy.      A prototype for the Cherenkov Telescope Array (CTA) science tools.</a:t>
            </a:r>
          </a:p>
        </p:txBody>
      </p:sp>
      <p:sp>
        <p:nvSpPr>
          <p:cNvPr id="96" name="gammapy jupyter test"/>
          <p:cNvSpPr txBox="1"/>
          <p:nvPr/>
        </p:nvSpPr>
        <p:spPr>
          <a:xfrm>
            <a:off x="1106295" y="24883214"/>
            <a:ext cx="469386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3048000">
              <a:spcBef>
                <a:spcPts val="1500"/>
              </a:spcBef>
              <a:defRPr spc="2"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jupyter test</a:t>
            </a:r>
          </a:p>
        </p:txBody>
      </p:sp>
      <p:sp>
        <p:nvSpPr>
          <p:cNvPr id="97" name="gammapy jupyter strip"/>
          <p:cNvSpPr txBox="1"/>
          <p:nvPr/>
        </p:nvSpPr>
        <p:spPr>
          <a:xfrm>
            <a:off x="1106295" y="25325914"/>
            <a:ext cx="469386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3048000">
              <a:spcBef>
                <a:spcPts val="1500"/>
              </a:spcBef>
              <a:defRPr spc="2"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jupyter strip</a:t>
            </a:r>
          </a:p>
        </p:txBody>
      </p:sp>
      <p:sp>
        <p:nvSpPr>
          <p:cNvPr id="98" name="gammapy jupyter run"/>
          <p:cNvSpPr txBox="1"/>
          <p:nvPr/>
        </p:nvSpPr>
        <p:spPr>
          <a:xfrm>
            <a:off x="1118995" y="24431842"/>
            <a:ext cx="469386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3048000">
              <a:spcBef>
                <a:spcPts val="1500"/>
              </a:spcBef>
              <a:defRPr spc="2" sz="26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gammapy jupyter run</a:t>
            </a:r>
          </a:p>
        </p:txBody>
      </p:sp>
      <p:pic>
        <p:nvPicPr>
          <p:cNvPr id="99" name="0.jpeg" descr="0.jpeg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32143405" y="1402384"/>
            <a:ext cx="2505365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logo2-readme.png" descr="logo2-readme.png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7765487" y="30471890"/>
            <a:ext cx="4854900" cy="1780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9292">
            <a:alpha val="50000"/>
          </a:srgb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90500" tIns="190500" rIns="190500" bIns="190500" numCol="1" spcCol="38100" rtlCol="0" anchor="ctr" upright="0">
        <a:spAutoFit/>
      </a:bodyPr>
      <a:lstStyle>
        <a:defPPr marL="0" marR="0" indent="0" algn="ctr" defTabSz="304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9292">
            <a:alpha val="50000"/>
          </a:srgb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90500" tIns="190500" rIns="190500" bIns="190500" numCol="1" spcCol="38100" rtlCol="0" anchor="ctr" upright="0">
        <a:spAutoFit/>
      </a:bodyPr>
      <a:lstStyle>
        <a:defPPr marL="0" marR="0" indent="0" algn="ctr" defTabSz="304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