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3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9.png"/><Relationship Id="rId3" Type="http://schemas.openxmlformats.org/officeDocument/2006/relationships/image" Target="../media/image2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7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68" name="The classic first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classic first application </a:t>
            </a:r>
          </a:p>
        </p:txBody>
      </p:sp>
      <p:sp>
        <p:nvSpPr>
          <p:cNvPr id="269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sp>
        <p:nvSpPr>
          <p:cNvPr id="270" name="CMakeLists.txt"/>
          <p:cNvSpPr txBox="1"/>
          <p:nvPr/>
        </p:nvSpPr>
        <p:spPr>
          <a:xfrm>
            <a:off x="12902672" y="2710386"/>
            <a:ext cx="420166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CMakeLists.txt</a:t>
            </a:r>
          </a:p>
        </p:txBody>
      </p:sp>
      <p:pic>
        <p:nvPicPr>
          <p:cNvPr id="27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493" y="3646959"/>
            <a:ext cx="9150067" cy="407166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27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0309" y="3599849"/>
            <a:ext cx="8926540" cy="3650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1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82" name="The classic first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classic first application </a:t>
            </a:r>
          </a:p>
        </p:txBody>
      </p:sp>
      <p:sp>
        <p:nvSpPr>
          <p:cNvPr id="283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sp>
        <p:nvSpPr>
          <p:cNvPr id="284" name="CMakeLists.txt"/>
          <p:cNvSpPr txBox="1"/>
          <p:nvPr/>
        </p:nvSpPr>
        <p:spPr>
          <a:xfrm>
            <a:off x="12902672" y="2710386"/>
            <a:ext cx="420166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CMakeLists.txt</a:t>
            </a:r>
          </a:p>
        </p:txBody>
      </p:sp>
      <p:sp>
        <p:nvSpPr>
          <p:cNvPr id="285" name="Output"/>
          <p:cNvSpPr txBox="1"/>
          <p:nvPr/>
        </p:nvSpPr>
        <p:spPr>
          <a:xfrm>
            <a:off x="9847643" y="8540826"/>
            <a:ext cx="200101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pic>
        <p:nvPicPr>
          <p:cNvPr id="2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493" y="3646959"/>
            <a:ext cx="9150067" cy="4071669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28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59134" y="9528757"/>
            <a:ext cx="3809367" cy="253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30309" y="3599849"/>
            <a:ext cx="8926540" cy="3650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97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98" name="The classic first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classic first application </a:t>
            </a:r>
          </a:p>
        </p:txBody>
      </p:sp>
      <p:sp>
        <p:nvSpPr>
          <p:cNvPr id="299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sp>
        <p:nvSpPr>
          <p:cNvPr id="300" name="CMakeLists.txt"/>
          <p:cNvSpPr txBox="1"/>
          <p:nvPr/>
        </p:nvSpPr>
        <p:spPr>
          <a:xfrm>
            <a:off x="12902672" y="2710386"/>
            <a:ext cx="420166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CMakeLists.txt</a:t>
            </a:r>
          </a:p>
        </p:txBody>
      </p:sp>
      <p:sp>
        <p:nvSpPr>
          <p:cNvPr id="301" name="Output"/>
          <p:cNvSpPr txBox="1"/>
          <p:nvPr/>
        </p:nvSpPr>
        <p:spPr>
          <a:xfrm>
            <a:off x="9847643" y="8540826"/>
            <a:ext cx="200101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02" name="C++23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C++23</a:t>
            </a:r>
          </a:p>
        </p:txBody>
      </p:sp>
      <p:pic>
        <p:nvPicPr>
          <p:cNvPr id="3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59134" y="9528757"/>
            <a:ext cx="3809367" cy="253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9445" y="3646959"/>
            <a:ext cx="6890515" cy="407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23036" y="3600911"/>
            <a:ext cx="8926541" cy="4452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Main funct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Main function</a:t>
            </a:r>
          </a:p>
        </p:txBody>
      </p:sp>
      <p:pic>
        <p:nvPicPr>
          <p:cNvPr id="30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73" y="2692400"/>
            <a:ext cx="12522201" cy="4622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10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1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1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15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31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Main funct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Main function</a:t>
            </a:r>
          </a:p>
        </p:txBody>
      </p:sp>
      <p:pic>
        <p:nvPicPr>
          <p:cNvPr id="32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73" y="2692400"/>
            <a:ext cx="12522201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8696" y="7698923"/>
            <a:ext cx="14884401" cy="4622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2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27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3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3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37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338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339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34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4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4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4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48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349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350" name="Rectangle"/>
          <p:cNvSpPr/>
          <p:nvPr/>
        </p:nvSpPr>
        <p:spPr>
          <a:xfrm>
            <a:off x="1229879" y="543581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Comment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  <p:sp>
        <p:nvSpPr>
          <p:cNvPr id="354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35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5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5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5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6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36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050" y="2951234"/>
            <a:ext cx="120904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asic typ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Basic types</a:t>
            </a:r>
          </a:p>
        </p:txBody>
      </p:sp>
      <p:sp>
        <p:nvSpPr>
          <p:cNvPr id="36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6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6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6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7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37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7066" y="2946400"/>
            <a:ext cx="13385801" cy="873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Basic typ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Basic types</a:t>
            </a:r>
          </a:p>
        </p:txBody>
      </p:sp>
      <p:sp>
        <p:nvSpPr>
          <p:cNvPr id="3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6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7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7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8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8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3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776" y="2946400"/>
            <a:ext cx="15316201" cy="782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Basic typ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Basic types</a:t>
            </a:r>
          </a:p>
        </p:txBody>
      </p:sp>
      <p:sp>
        <p:nvSpPr>
          <p:cNvPr id="3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7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8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9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9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9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39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7466" y="2943754"/>
            <a:ext cx="148844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7" name="Fixed width integer types"/>
          <p:cNvSpPr txBox="1"/>
          <p:nvPr>
            <p:ph type="title" idx="4294967295"/>
          </p:nvPr>
        </p:nvSpPr>
        <p:spPr>
          <a:xfrm>
            <a:off x="1206500" y="952500"/>
            <a:ext cx="12563629" cy="1435100"/>
          </a:xfrm>
          <a:prstGeom prst="rect">
            <a:avLst/>
          </a:prstGeom>
        </p:spPr>
        <p:txBody>
          <a:bodyPr/>
          <a:lstStyle/>
          <a:p>
            <a:pPr/>
            <a:r>
              <a:t>Fixed width integer types</a:t>
            </a:r>
          </a:p>
        </p:txBody>
      </p:sp>
      <p:sp>
        <p:nvSpPr>
          <p:cNvPr id="398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0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9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0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0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04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pic>
        <p:nvPicPr>
          <p:cNvPr id="40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853" y="2946400"/>
            <a:ext cx="11684001" cy="828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8" name="Fixed width floating-point types"/>
          <p:cNvSpPr txBox="1"/>
          <p:nvPr>
            <p:ph type="title" idx="4294967295"/>
          </p:nvPr>
        </p:nvSpPr>
        <p:spPr>
          <a:xfrm>
            <a:off x="1206500" y="952500"/>
            <a:ext cx="15775772" cy="1435100"/>
          </a:xfrm>
          <a:prstGeom prst="rect">
            <a:avLst/>
          </a:prstGeom>
        </p:spPr>
        <p:txBody>
          <a:bodyPr/>
          <a:lstStyle/>
          <a:p>
            <a:pPr/>
            <a:r>
              <a:t>Fixed width floating-point types</a:t>
            </a:r>
          </a:p>
        </p:txBody>
      </p:sp>
      <p:sp>
        <p:nvSpPr>
          <p:cNvPr id="409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1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1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1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1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5" name="C++23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C++23</a:t>
            </a:r>
          </a:p>
        </p:txBody>
      </p:sp>
      <p:pic>
        <p:nvPicPr>
          <p:cNvPr id="41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376" y="2952549"/>
            <a:ext cx="140208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Integer literal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Integer literals</a:t>
            </a:r>
          </a:p>
        </p:txBody>
      </p:sp>
      <p:sp>
        <p:nvSpPr>
          <p:cNvPr id="41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0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2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2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776" y="2951234"/>
            <a:ext cx="153162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Floating-point literals"/>
          <p:cNvSpPr txBox="1"/>
          <p:nvPr>
            <p:ph type="title" idx="4294967295"/>
          </p:nvPr>
        </p:nvSpPr>
        <p:spPr>
          <a:xfrm>
            <a:off x="1206499" y="952500"/>
            <a:ext cx="10848764" cy="1435100"/>
          </a:xfrm>
          <a:prstGeom prst="rect">
            <a:avLst/>
          </a:prstGeom>
        </p:spPr>
        <p:txBody>
          <a:bodyPr/>
          <a:lstStyle/>
          <a:p>
            <a:pPr/>
            <a:r>
              <a:t>Floating-point literals</a:t>
            </a:r>
          </a:p>
        </p:txBody>
      </p:sp>
      <p:sp>
        <p:nvSpPr>
          <p:cNvPr id="43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1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3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8274" y="2951234"/>
            <a:ext cx="133858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izeof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Sizeof</a:t>
            </a:r>
          </a:p>
        </p:txBody>
      </p:sp>
      <p:sp>
        <p:nvSpPr>
          <p:cNvPr id="4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2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4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4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4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4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453" y="2949797"/>
            <a:ext cx="101854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ointer to intege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 to integer</a:t>
            </a:r>
          </a:p>
        </p:txBody>
      </p:sp>
      <p:sp>
        <p:nvSpPr>
          <p:cNvPr id="4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59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pic>
        <p:nvPicPr>
          <p:cNvPr id="46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771" y="2944662"/>
            <a:ext cx="142494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4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6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6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6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6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69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470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471" name="Rectangle"/>
          <p:cNvSpPr/>
          <p:nvPr/>
        </p:nvSpPr>
        <p:spPr>
          <a:xfrm>
            <a:off x="1229879" y="543581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4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7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7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7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7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8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48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482" name="Rectangle"/>
          <p:cNvSpPr/>
          <p:nvPr/>
        </p:nvSpPr>
        <p:spPr>
          <a:xfrm>
            <a:off x="1229879" y="6654077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5" name="Static array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Static arrays</a:t>
            </a:r>
          </a:p>
        </p:txBody>
      </p:sp>
      <p:sp>
        <p:nvSpPr>
          <p:cNvPr id="486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grpSp>
        <p:nvGrpSpPr>
          <p:cNvPr id="4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9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5113" y="2941079"/>
            <a:ext cx="14452601" cy="690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0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9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9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9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1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0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504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0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12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1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15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6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17" name="Rectangle"/>
          <p:cNvSpPr/>
          <p:nvPr/>
        </p:nvSpPr>
        <p:spPr>
          <a:xfrm>
            <a:off x="1342334" y="43051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2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26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2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29" name="Table 1"/>
          <p:cNvGraphicFramePr/>
          <p:nvPr/>
        </p:nvGraphicFramePr>
        <p:xfrm>
          <a:off x="12592865" y="4213181"/>
          <a:ext cx="6353080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0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34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32" name="Rectangle"/>
          <p:cNvSpPr/>
          <p:nvPr/>
        </p:nvSpPr>
        <p:spPr>
          <a:xfrm>
            <a:off x="1342334" y="47496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3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4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3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4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42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4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45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46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50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48" name="Rectangle"/>
          <p:cNvSpPr/>
          <p:nvPr/>
        </p:nvSpPr>
        <p:spPr>
          <a:xfrm>
            <a:off x="1342334" y="51941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9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5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5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5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5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58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5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61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2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6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64" name="Rectangle"/>
          <p:cNvSpPr/>
          <p:nvPr/>
        </p:nvSpPr>
        <p:spPr>
          <a:xfrm>
            <a:off x="1342334" y="61212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5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7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6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7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7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7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7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77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78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83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84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81" name="Rectangle"/>
          <p:cNvSpPr/>
          <p:nvPr/>
        </p:nvSpPr>
        <p:spPr>
          <a:xfrm>
            <a:off x="1342334" y="65784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2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92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95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paj = 0x3010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96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02" name="Connection Line"/>
          <p:cNvSpPr/>
          <p:nvPr/>
        </p:nvSpPr>
        <p:spPr>
          <a:xfrm>
            <a:off x="11740417" y="6302122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3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4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0" name="Rectangle"/>
          <p:cNvSpPr/>
          <p:nvPr/>
        </p:nvSpPr>
        <p:spPr>
          <a:xfrm>
            <a:off x="1342334" y="70483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1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0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12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61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615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k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paj = 0x3010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16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22" name="Connection Line"/>
          <p:cNvSpPr/>
          <p:nvPr/>
        </p:nvSpPr>
        <p:spPr>
          <a:xfrm>
            <a:off x="11740417" y="6302122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23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24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20" name="Rectangle"/>
          <p:cNvSpPr/>
          <p:nvPr/>
        </p:nvSpPr>
        <p:spPr>
          <a:xfrm>
            <a:off x="1342334" y="75055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1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3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2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2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3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32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63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sp>
        <p:nvSpPr>
          <p:cNvPr id="63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636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pak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k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paj = 0x3010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37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44" name="Connection Line"/>
          <p:cNvSpPr/>
          <p:nvPr/>
        </p:nvSpPr>
        <p:spPr>
          <a:xfrm>
            <a:off x="11740417" y="6302122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5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7" name="Connection Line"/>
          <p:cNvSpPr/>
          <p:nvPr/>
        </p:nvSpPr>
        <p:spPr>
          <a:xfrm>
            <a:off x="11745268" y="4945188"/>
            <a:ext cx="849603" cy="21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2" name="??"/>
          <p:cNvSpPr txBox="1"/>
          <p:nvPr/>
        </p:nvSpPr>
        <p:spPr>
          <a:xfrm>
            <a:off x="11179051" y="4872988"/>
            <a:ext cx="56621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??</a:t>
            </a:r>
          </a:p>
        </p:txBody>
      </p:sp>
      <p:sp>
        <p:nvSpPr>
          <p:cNvPr id="643" name="Rectangle"/>
          <p:cNvSpPr/>
          <p:nvPr/>
        </p:nvSpPr>
        <p:spPr>
          <a:xfrm>
            <a:off x="1342334" y="88517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0" name="nullpt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nullptr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5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5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5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6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657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sp>
        <p:nvSpPr>
          <p:cNvPr id="658" name="if a pointer doesn’t point to anything, set it to nullptr…"/>
          <p:cNvSpPr txBox="1"/>
          <p:nvPr>
            <p:ph type="body" sz="half" idx="4294967295"/>
          </p:nvPr>
        </p:nvSpPr>
        <p:spPr>
          <a:xfrm>
            <a:off x="1206499" y="4248504"/>
            <a:ext cx="11178623" cy="8256012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if a pointer doesn’t point to anything, set it to </a:t>
            </a:r>
            <a:r>
              <a:rPr>
                <a:solidFill>
                  <a:srgbClr val="0080FF"/>
                </a:solidFill>
              </a:rPr>
              <a:t>nullptr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useful to e.g. mark the end of a linked data structure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or absence of an optional function argument (pointer)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same as setting it to 0 or </a:t>
            </a:r>
            <a:r>
              <a:rPr>
                <a:solidFill>
                  <a:srgbClr val="0080FF"/>
                </a:solidFill>
              </a:rPr>
              <a:t>NULL</a:t>
            </a:r>
            <a:r>
              <a:t> (before C++ 11)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triggers compilation error when assigned to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1" name="nullpt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nullptr</a:t>
            </a:r>
          </a:p>
        </p:txBody>
      </p:sp>
      <p:grpSp>
        <p:nvGrpSpPr>
          <p:cNvPr id="6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6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668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sp>
        <p:nvSpPr>
          <p:cNvPr id="669" name="if a pointer doesn’t point to anything, set it to nullptr…"/>
          <p:cNvSpPr txBox="1"/>
          <p:nvPr>
            <p:ph type="body" sz="half" idx="4294967295"/>
          </p:nvPr>
        </p:nvSpPr>
        <p:spPr>
          <a:xfrm>
            <a:off x="1206499" y="4248504"/>
            <a:ext cx="11176368" cy="8256012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if a pointer doesn’t point to anything, set it to </a:t>
            </a:r>
            <a:r>
              <a:rPr>
                <a:solidFill>
                  <a:srgbClr val="0080FF"/>
                </a:solidFill>
              </a:rPr>
              <a:t>nullptr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useful to e.g. mark the end of a linked data structure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or absence of an optional function argument (pointer)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same as setting it to 0 or </a:t>
            </a:r>
            <a:r>
              <a:rPr>
                <a:solidFill>
                  <a:srgbClr val="0080FF"/>
                </a:solidFill>
              </a:rPr>
              <a:t>NULL</a:t>
            </a:r>
            <a:r>
              <a:t> (before C++ 11)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triggers compilation error when assigned to integer</a:t>
            </a:r>
          </a:p>
        </p:txBody>
      </p:sp>
      <p:pic>
        <p:nvPicPr>
          <p:cNvPr id="67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23139" y="5003800"/>
            <a:ext cx="7594601" cy="370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ynamic arrays using C"/>
          <p:cNvSpPr txBox="1"/>
          <p:nvPr>
            <p:ph type="title" idx="4294967295"/>
          </p:nvPr>
        </p:nvSpPr>
        <p:spPr>
          <a:xfrm>
            <a:off x="1206500" y="952500"/>
            <a:ext cx="11983124" cy="1435100"/>
          </a:xfrm>
          <a:prstGeom prst="rect">
            <a:avLst/>
          </a:prstGeom>
        </p:spPr>
        <p:txBody>
          <a:bodyPr/>
          <a:lstStyle/>
          <a:p>
            <a:pPr/>
            <a:r>
              <a:t>Dynamic arrays using C</a:t>
            </a:r>
          </a:p>
        </p:txBody>
      </p:sp>
      <p:sp>
        <p:nvSpPr>
          <p:cNvPr id="6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7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680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pic>
        <p:nvPicPr>
          <p:cNvPr id="68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976" y="2950597"/>
            <a:ext cx="123190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Dynamic arrays using C++"/>
          <p:cNvSpPr txBox="1"/>
          <p:nvPr>
            <p:ph type="title" idx="4294967295"/>
          </p:nvPr>
        </p:nvSpPr>
        <p:spPr>
          <a:xfrm>
            <a:off x="1206500" y="952500"/>
            <a:ext cx="13215884" cy="1435100"/>
          </a:xfrm>
          <a:prstGeom prst="rect">
            <a:avLst/>
          </a:prstGeom>
        </p:spPr>
        <p:txBody>
          <a:bodyPr/>
          <a:lstStyle/>
          <a:p>
            <a:pPr/>
            <a:r>
              <a:t>Dynamic arrays using C++</a:t>
            </a:r>
          </a:p>
        </p:txBody>
      </p:sp>
      <p:sp>
        <p:nvSpPr>
          <p:cNvPr id="68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848" y="2948752"/>
            <a:ext cx="10591801" cy="8737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86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9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692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6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0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9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9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9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01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702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703" name="Rectangle"/>
          <p:cNvSpPr/>
          <p:nvPr/>
        </p:nvSpPr>
        <p:spPr>
          <a:xfrm>
            <a:off x="1229879" y="6654077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7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0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1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71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714" name="Rectangle"/>
          <p:cNvSpPr/>
          <p:nvPr/>
        </p:nvSpPr>
        <p:spPr>
          <a:xfrm>
            <a:off x="1229879" y="792117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cop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Scope</a:t>
            </a:r>
          </a:p>
        </p:txBody>
      </p:sp>
      <p:sp>
        <p:nvSpPr>
          <p:cNvPr id="7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2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24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725" name="Portion of the source code where a given name is valid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Portion of the source code where a given name is valid</a:t>
            </a:r>
          </a:p>
          <a:p>
            <a:pPr marL="0" indent="0">
              <a:buSzTx/>
              <a:buNone/>
            </a:pPr>
            <a:r>
              <a:t>Typically :</a:t>
            </a:r>
          </a:p>
          <a:p>
            <a:pPr/>
            <a:r>
              <a:t>simple block of code, within {}</a:t>
            </a:r>
          </a:p>
          <a:p>
            <a:pPr/>
            <a:r>
              <a:t>function, class, namespace</a:t>
            </a:r>
          </a:p>
          <a:p>
            <a:pPr/>
            <a:r>
              <a:t>the global scope, i.e. translation unit (.cpp file + all includes)</a:t>
            </a:r>
          </a:p>
        </p:txBody>
      </p:sp>
      <p:pic>
        <p:nvPicPr>
          <p:cNvPr id="72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77484" y="3818181"/>
            <a:ext cx="5461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9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30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3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3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3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3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3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37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0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41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4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4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4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4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48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2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53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60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6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62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63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764" name="Rectangle"/>
          <p:cNvSpPr/>
          <p:nvPr/>
        </p:nvSpPr>
        <p:spPr>
          <a:xfrm>
            <a:off x="1342334" y="78738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7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68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6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7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7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7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75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7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77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b[3]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b[2]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b[1]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b[0]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78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779" name="Rectangle"/>
          <p:cNvSpPr/>
          <p:nvPr/>
        </p:nvSpPr>
        <p:spPr>
          <a:xfrm>
            <a:off x="1342334" y="87755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2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83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8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90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9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92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b[3]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b[2]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b[1]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93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794" name="Rectangle"/>
          <p:cNvSpPr/>
          <p:nvPr/>
        </p:nvSpPr>
        <p:spPr>
          <a:xfrm>
            <a:off x="1342334" y="92200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7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98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80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9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0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0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0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05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0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07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08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809" name="Rectangle"/>
          <p:cNvSpPr/>
          <p:nvPr/>
        </p:nvSpPr>
        <p:spPr>
          <a:xfrm>
            <a:off x="1342334" y="105916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Namepa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Namepaces</a:t>
            </a:r>
          </a:p>
        </p:txBody>
      </p:sp>
      <p:sp>
        <p:nvSpPr>
          <p:cNvPr id="812" name="Namespaces allow to segment your code to avoid name clashe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Namespaces allow to segment your code to avoid name clashes</a:t>
            </a:r>
          </a:p>
          <a:p>
            <a:pPr/>
            <a:r>
              <a:t>They can be embedded to create hierarchies (separator is </a:t>
            </a:r>
            <a:r>
              <a:rPr>
                <a:solidFill>
                  <a:srgbClr val="0080FF"/>
                </a:solidFill>
              </a:rPr>
              <a:t>::</a:t>
            </a:r>
            <a:r>
              <a:t>)</a:t>
            </a:r>
          </a:p>
        </p:txBody>
      </p:sp>
      <p:sp>
        <p:nvSpPr>
          <p:cNvPr id="8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1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1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1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1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1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20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2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9309" y="1803399"/>
            <a:ext cx="5892801" cy="1010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Nested namespa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Nested namespaces</a:t>
            </a:r>
          </a:p>
        </p:txBody>
      </p:sp>
      <p:sp>
        <p:nvSpPr>
          <p:cNvPr id="82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2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2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2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2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30" name="C++17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C++17</a:t>
            </a:r>
          </a:p>
        </p:txBody>
      </p:sp>
      <p:sp>
        <p:nvSpPr>
          <p:cNvPr id="831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3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6549" y="6153038"/>
            <a:ext cx="4597401" cy="553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83619" y="7067438"/>
            <a:ext cx="5029201" cy="3708401"/>
          </a:xfrm>
          <a:prstGeom prst="rect">
            <a:avLst/>
          </a:prstGeom>
          <a:ln w="12700">
            <a:miter lim="400000"/>
          </a:ln>
        </p:spPr>
      </p:pic>
      <p:sp>
        <p:nvSpPr>
          <p:cNvPr id="834" name="Easier way to declare nested namespaces"/>
          <p:cNvSpPr txBox="1"/>
          <p:nvPr>
            <p:ph type="body" sz="quarter" idx="4294967295"/>
          </p:nvPr>
        </p:nvSpPr>
        <p:spPr>
          <a:xfrm>
            <a:off x="1262727" y="3083607"/>
            <a:ext cx="13815717" cy="1000421"/>
          </a:xfrm>
          <a:prstGeom prst="rect">
            <a:avLst/>
          </a:prstGeom>
        </p:spPr>
        <p:txBody>
          <a:bodyPr/>
          <a:lstStyle/>
          <a:p>
            <a:pPr/>
            <a:r>
              <a:t>Easier way to declare nested namespaces</a:t>
            </a:r>
          </a:p>
        </p:txBody>
      </p:sp>
      <p:sp>
        <p:nvSpPr>
          <p:cNvPr id="835" name="C++98"/>
          <p:cNvSpPr txBox="1"/>
          <p:nvPr/>
        </p:nvSpPr>
        <p:spPr>
          <a:xfrm>
            <a:off x="4172861" y="5198036"/>
            <a:ext cx="19638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C++98</a:t>
            </a:r>
          </a:p>
        </p:txBody>
      </p:sp>
      <p:sp>
        <p:nvSpPr>
          <p:cNvPr id="836" name="C++17"/>
          <p:cNvSpPr txBox="1"/>
          <p:nvPr/>
        </p:nvSpPr>
        <p:spPr>
          <a:xfrm>
            <a:off x="14833150" y="5198036"/>
            <a:ext cx="196382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Anonymous namespace"/>
          <p:cNvSpPr txBox="1"/>
          <p:nvPr>
            <p:ph type="title" idx="4294967295"/>
          </p:nvPr>
        </p:nvSpPr>
        <p:spPr>
          <a:xfrm>
            <a:off x="1206500" y="952500"/>
            <a:ext cx="12318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Anonymous namespace</a:t>
            </a:r>
          </a:p>
        </p:txBody>
      </p:sp>
      <p:sp>
        <p:nvSpPr>
          <p:cNvPr id="839" name="groups a number of declarations…"/>
          <p:cNvSpPr txBox="1"/>
          <p:nvPr>
            <p:ph type="body" sz="half" idx="4294967295"/>
          </p:nvPr>
        </p:nvSpPr>
        <p:spPr>
          <a:xfrm>
            <a:off x="1206500" y="4248504"/>
            <a:ext cx="11844385" cy="8256012"/>
          </a:xfrm>
          <a:prstGeom prst="rect">
            <a:avLst/>
          </a:prstGeom>
        </p:spPr>
        <p:txBody>
          <a:bodyPr/>
          <a:lstStyle/>
          <a:p>
            <a:pPr/>
            <a:r>
              <a:t>groups a number of declarations</a:t>
            </a:r>
          </a:p>
          <a:p>
            <a:pPr/>
            <a:r>
              <a:t>visible only in the current translation unit</a:t>
            </a:r>
          </a:p>
          <a:p>
            <a:pPr/>
            <a:r>
              <a:t>but not reusable outside</a:t>
            </a:r>
          </a:p>
          <a:p>
            <a:pPr/>
            <a:r>
              <a:t>allows much better compiler optimizations and checking</a:t>
            </a:r>
          </a:p>
          <a:p>
            <a:pPr lvl="2"/>
            <a:r>
              <a:t>e.g. unused function warning</a:t>
            </a:r>
          </a:p>
          <a:p>
            <a:pPr lvl="2"/>
            <a:r>
              <a:t>context dependent optimizations</a:t>
            </a:r>
          </a:p>
        </p:txBody>
      </p:sp>
      <p:sp>
        <p:nvSpPr>
          <p:cNvPr id="84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4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4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4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4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4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47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4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7797" y="3666436"/>
            <a:ext cx="65278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04397" y="8853393"/>
            <a:ext cx="759460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equivalent"/>
          <p:cNvSpPr txBox="1"/>
          <p:nvPr/>
        </p:nvSpPr>
        <p:spPr>
          <a:xfrm>
            <a:off x="17642797" y="7709899"/>
            <a:ext cx="307269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equivalent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85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9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860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861" name="Rectangle"/>
          <p:cNvSpPr/>
          <p:nvPr/>
        </p:nvSpPr>
        <p:spPr>
          <a:xfrm>
            <a:off x="1229879" y="792117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86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7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87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872" name="Rectangle"/>
          <p:cNvSpPr/>
          <p:nvPr/>
        </p:nvSpPr>
        <p:spPr>
          <a:xfrm>
            <a:off x="1229879" y="9083209"/>
            <a:ext cx="10877146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5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8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8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82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883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pic>
        <p:nvPicPr>
          <p:cNvPr id="88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310" y="3861717"/>
            <a:ext cx="101854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8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89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89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9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9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9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95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896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897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98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899" name="Rectangle"/>
          <p:cNvSpPr/>
          <p:nvPr/>
        </p:nvSpPr>
        <p:spPr>
          <a:xfrm>
            <a:off x="1473531" y="70658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90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3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9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04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0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10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911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912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695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13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914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915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916" name="Rectangle"/>
          <p:cNvSpPr/>
          <p:nvPr/>
        </p:nvSpPr>
        <p:spPr>
          <a:xfrm>
            <a:off x="1473531" y="74976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26" name="Hello World…"/>
          <p:cNvSpPr txBox="1"/>
          <p:nvPr>
            <p:ph type="body" idx="4294967295"/>
          </p:nvPr>
        </p:nvSpPr>
        <p:spPr>
          <a:xfrm>
            <a:off x="1206500" y="4248504"/>
            <a:ext cx="21971001" cy="8256012"/>
          </a:xfrm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91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0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9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2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2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27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928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929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695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30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931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93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933" name="Rectangle"/>
          <p:cNvSpPr/>
          <p:nvPr/>
        </p:nvSpPr>
        <p:spPr>
          <a:xfrm>
            <a:off x="1473531" y="79421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93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7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9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3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4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44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945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946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695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47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948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49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0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951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95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953" name="Rectangle"/>
          <p:cNvSpPr/>
          <p:nvPr/>
        </p:nvSpPr>
        <p:spPr>
          <a:xfrm>
            <a:off x="1473531" y="83993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7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96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5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6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6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6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64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965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966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68679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67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968" name="67.0"/>
          <p:cNvSpPr txBox="1"/>
          <p:nvPr/>
        </p:nvSpPr>
        <p:spPr>
          <a:xfrm>
            <a:off x="15780515" y="686727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67.0</a:t>
            </a:r>
          </a:p>
        </p:txBody>
      </p:sp>
      <p:sp>
        <p:nvSpPr>
          <p:cNvPr id="969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0" name="Line"/>
          <p:cNvSpPr/>
          <p:nvPr/>
        </p:nvSpPr>
        <p:spPr>
          <a:xfrm flipH="1">
            <a:off x="14463641" y="7153682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1" name="Line"/>
          <p:cNvSpPr/>
          <p:nvPr/>
        </p:nvSpPr>
        <p:spPr>
          <a:xfrm flipH="1">
            <a:off x="16963480" y="7153682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2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3" name="{"/>
          <p:cNvSpPr txBox="1"/>
          <p:nvPr/>
        </p:nvSpPr>
        <p:spPr>
          <a:xfrm>
            <a:off x="13865767" y="6562532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974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975" name="Teacher"/>
          <p:cNvSpPr txBox="1"/>
          <p:nvPr/>
        </p:nvSpPr>
        <p:spPr>
          <a:xfrm rot="16200000">
            <a:off x="13060271" y="7245008"/>
            <a:ext cx="100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Teacher</a:t>
            </a:r>
          </a:p>
        </p:txBody>
      </p:sp>
      <p:sp>
        <p:nvSpPr>
          <p:cNvPr id="976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977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978" name="Rectangle"/>
          <p:cNvSpPr/>
          <p:nvPr/>
        </p:nvSpPr>
        <p:spPr>
          <a:xfrm>
            <a:off x="1473531" y="93010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98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2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9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8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8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89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990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991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739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92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993" name="67.0"/>
          <p:cNvSpPr txBox="1"/>
          <p:nvPr/>
        </p:nvSpPr>
        <p:spPr>
          <a:xfrm>
            <a:off x="15780515" y="686727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67.0</a:t>
            </a:r>
          </a:p>
        </p:txBody>
      </p:sp>
      <p:sp>
        <p:nvSpPr>
          <p:cNvPr id="994" name="0x3000"/>
          <p:cNvSpPr txBox="1"/>
          <p:nvPr/>
        </p:nvSpPr>
        <p:spPr>
          <a:xfrm>
            <a:off x="15467688" y="6244572"/>
            <a:ext cx="145460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0x3000</a:t>
            </a:r>
          </a:p>
        </p:txBody>
      </p:sp>
      <p:sp>
        <p:nvSpPr>
          <p:cNvPr id="995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6" name="Line"/>
          <p:cNvSpPr/>
          <p:nvPr/>
        </p:nvSpPr>
        <p:spPr>
          <a:xfrm flipH="1">
            <a:off x="14463641" y="7153682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7" name="Line"/>
          <p:cNvSpPr/>
          <p:nvPr/>
        </p:nvSpPr>
        <p:spPr>
          <a:xfrm flipH="1">
            <a:off x="16963480" y="7153682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8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9" name="Line"/>
          <p:cNvSpPr/>
          <p:nvPr/>
        </p:nvSpPr>
        <p:spPr>
          <a:xfrm flipH="1">
            <a:off x="17059290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00" name="Line"/>
          <p:cNvSpPr/>
          <p:nvPr/>
        </p:nvSpPr>
        <p:spPr>
          <a:xfrm flipH="1">
            <a:off x="14492495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01" name="{"/>
          <p:cNvSpPr txBox="1"/>
          <p:nvPr/>
        </p:nvSpPr>
        <p:spPr>
          <a:xfrm>
            <a:off x="13865767" y="6562532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02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03" name="Teacher"/>
          <p:cNvSpPr txBox="1"/>
          <p:nvPr/>
        </p:nvSpPr>
        <p:spPr>
          <a:xfrm rot="16200000">
            <a:off x="13060271" y="7245008"/>
            <a:ext cx="100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Teacher</a:t>
            </a:r>
          </a:p>
        </p:txBody>
      </p:sp>
      <p:sp>
        <p:nvSpPr>
          <p:cNvPr id="1004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05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08" name="Connection Line"/>
          <p:cNvSpPr/>
          <p:nvPr/>
        </p:nvSpPr>
        <p:spPr>
          <a:xfrm>
            <a:off x="12996285" y="6485812"/>
            <a:ext cx="831144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007" name="Rectangle"/>
          <p:cNvSpPr/>
          <p:nvPr/>
        </p:nvSpPr>
        <p:spPr>
          <a:xfrm>
            <a:off x="1473531" y="102281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2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1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1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1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1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1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19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20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21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739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22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1023" name="67.0"/>
          <p:cNvSpPr txBox="1"/>
          <p:nvPr/>
        </p:nvSpPr>
        <p:spPr>
          <a:xfrm>
            <a:off x="15780515" y="686727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67.0</a:t>
            </a:r>
          </a:p>
        </p:txBody>
      </p:sp>
      <p:sp>
        <p:nvSpPr>
          <p:cNvPr id="1024" name="0x3000"/>
          <p:cNvSpPr txBox="1"/>
          <p:nvPr/>
        </p:nvSpPr>
        <p:spPr>
          <a:xfrm>
            <a:off x="15467688" y="6244572"/>
            <a:ext cx="145460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0x3000</a:t>
            </a:r>
          </a:p>
        </p:txBody>
      </p:sp>
      <p:sp>
        <p:nvSpPr>
          <p:cNvPr id="1025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6" name="Line"/>
          <p:cNvSpPr/>
          <p:nvPr/>
        </p:nvSpPr>
        <p:spPr>
          <a:xfrm flipH="1">
            <a:off x="14463641" y="7153682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7" name="Line"/>
          <p:cNvSpPr/>
          <p:nvPr/>
        </p:nvSpPr>
        <p:spPr>
          <a:xfrm flipH="1">
            <a:off x="16963480" y="7153682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8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29" name="Line"/>
          <p:cNvSpPr/>
          <p:nvPr/>
        </p:nvSpPr>
        <p:spPr>
          <a:xfrm flipH="1">
            <a:off x="17059290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0" name="Line"/>
          <p:cNvSpPr/>
          <p:nvPr/>
        </p:nvSpPr>
        <p:spPr>
          <a:xfrm flipH="1">
            <a:off x="14492495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1" name="{"/>
          <p:cNvSpPr txBox="1"/>
          <p:nvPr/>
        </p:nvSpPr>
        <p:spPr>
          <a:xfrm>
            <a:off x="13865767" y="6562532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32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33" name="Teacher"/>
          <p:cNvSpPr txBox="1"/>
          <p:nvPr/>
        </p:nvSpPr>
        <p:spPr>
          <a:xfrm rot="16200000">
            <a:off x="13060271" y="7245008"/>
            <a:ext cx="100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Teacher</a:t>
            </a:r>
          </a:p>
        </p:txBody>
      </p:sp>
      <p:sp>
        <p:nvSpPr>
          <p:cNvPr id="1034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35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38" name="Connection Line"/>
          <p:cNvSpPr/>
          <p:nvPr/>
        </p:nvSpPr>
        <p:spPr>
          <a:xfrm>
            <a:off x="12996285" y="6485812"/>
            <a:ext cx="831144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037" name="Rectangle"/>
          <p:cNvSpPr/>
          <p:nvPr/>
        </p:nvSpPr>
        <p:spPr>
          <a:xfrm>
            <a:off x="1473531" y="10710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1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04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4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4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4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4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4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49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05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3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0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5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60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61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06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7"/>
            <a:ext cx="10388601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63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4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65" name="Rectangle"/>
          <p:cNvSpPr/>
          <p:nvPr/>
        </p:nvSpPr>
        <p:spPr>
          <a:xfrm>
            <a:off x="1473531" y="74722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8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07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6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7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7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7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75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76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07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78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79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80" name="Rectangle"/>
          <p:cNvSpPr/>
          <p:nvPr/>
        </p:nvSpPr>
        <p:spPr>
          <a:xfrm>
            <a:off x="1473531" y="79294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3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0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8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90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91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09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93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94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95" name="259200"/>
          <p:cNvSpPr txBox="1"/>
          <p:nvPr/>
        </p:nvSpPr>
        <p:spPr>
          <a:xfrm>
            <a:off x="15460211" y="7967357"/>
            <a:ext cx="147005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259200</a:t>
            </a:r>
          </a:p>
        </p:txBody>
      </p:sp>
      <p:sp>
        <p:nvSpPr>
          <p:cNvPr id="1096" name="Line"/>
          <p:cNvSpPr/>
          <p:nvPr/>
        </p:nvSpPr>
        <p:spPr>
          <a:xfrm flipH="1">
            <a:off x="14466758" y="8253768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7" name="Line"/>
          <p:cNvSpPr/>
          <p:nvPr/>
        </p:nvSpPr>
        <p:spPr>
          <a:xfrm flipH="1">
            <a:off x="16917829" y="8253768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8" name="Rectangle"/>
          <p:cNvSpPr/>
          <p:nvPr/>
        </p:nvSpPr>
        <p:spPr>
          <a:xfrm>
            <a:off x="1473531" y="83866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1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0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0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09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1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11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13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114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5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6" name="259200"/>
          <p:cNvSpPr txBox="1"/>
          <p:nvPr/>
        </p:nvSpPr>
        <p:spPr>
          <a:xfrm>
            <a:off x="15460211" y="7967357"/>
            <a:ext cx="147005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259200</a:t>
            </a:r>
          </a:p>
        </p:txBody>
      </p:sp>
      <p:sp>
        <p:nvSpPr>
          <p:cNvPr id="1117" name="Line"/>
          <p:cNvSpPr/>
          <p:nvPr/>
        </p:nvSpPr>
        <p:spPr>
          <a:xfrm flipH="1">
            <a:off x="14466758" y="8253768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8" name="Line"/>
          <p:cNvSpPr/>
          <p:nvPr/>
        </p:nvSpPr>
        <p:spPr>
          <a:xfrm flipH="1">
            <a:off x="16917829" y="8253768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9" name="Rectangle"/>
          <p:cNvSpPr/>
          <p:nvPr/>
        </p:nvSpPr>
        <p:spPr>
          <a:xfrm>
            <a:off x="1473531" y="8805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3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237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2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2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2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2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2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29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30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3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32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33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34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135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6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7" name="259200"/>
          <p:cNvSpPr txBox="1"/>
          <p:nvPr/>
        </p:nvSpPr>
        <p:spPr>
          <a:xfrm>
            <a:off x="15460211" y="7967357"/>
            <a:ext cx="147005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259200</a:t>
            </a:r>
          </a:p>
        </p:txBody>
      </p:sp>
      <p:sp>
        <p:nvSpPr>
          <p:cNvPr id="1138" name="Line"/>
          <p:cNvSpPr/>
          <p:nvPr/>
        </p:nvSpPr>
        <p:spPr>
          <a:xfrm flipH="1">
            <a:off x="14466758" y="8253768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9" name="Line"/>
          <p:cNvSpPr/>
          <p:nvPr/>
        </p:nvSpPr>
        <p:spPr>
          <a:xfrm flipH="1">
            <a:off x="16917829" y="8253768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0" name="Rectangle"/>
          <p:cNvSpPr/>
          <p:nvPr/>
        </p:nvSpPr>
        <p:spPr>
          <a:xfrm>
            <a:off x="1473531" y="9313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3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4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4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4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4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4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50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51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5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53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54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55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156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7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8" name="Rectangle"/>
          <p:cNvSpPr/>
          <p:nvPr/>
        </p:nvSpPr>
        <p:spPr>
          <a:xfrm>
            <a:off x="1473531" y="97582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1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6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6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69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7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71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7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73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174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5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6" name="Rectangle"/>
          <p:cNvSpPr/>
          <p:nvPr/>
        </p:nvSpPr>
        <p:spPr>
          <a:xfrm>
            <a:off x="1473531" y="10202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Enum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Enum</a:t>
            </a:r>
          </a:p>
        </p:txBody>
      </p:sp>
      <p:sp>
        <p:nvSpPr>
          <p:cNvPr id="117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18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8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8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8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8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86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pic>
        <p:nvPicPr>
          <p:cNvPr id="118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48" y="1184311"/>
            <a:ext cx="54610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8" name="use to declare a list of related constants (enumerators)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use to declare a list of related constants (enumerators)</a:t>
            </a:r>
          </a:p>
          <a:p>
            <a:pPr/>
            <a:r>
              <a:t>has an underlying integral type</a:t>
            </a:r>
          </a:p>
          <a:p>
            <a:pPr/>
            <a:r>
              <a:t>enumerator names leak into enclosing scope</a:t>
            </a:r>
          </a:p>
        </p:txBody>
      </p:sp>
      <p:pic>
        <p:nvPicPr>
          <p:cNvPr id="118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14281" y="6946990"/>
            <a:ext cx="9525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Enum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Enum class</a:t>
            </a:r>
          </a:p>
        </p:txBody>
      </p:sp>
      <p:sp>
        <p:nvSpPr>
          <p:cNvPr id="119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19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9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9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9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98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1199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pic>
        <p:nvPicPr>
          <p:cNvPr id="120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0191" y="1184926"/>
            <a:ext cx="8458201" cy="553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1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10191" y="6940947"/>
            <a:ext cx="84582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2" name="scopes enumerator names, avoids name clashe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scopes enumerator names, avoids name clashes</a:t>
            </a:r>
          </a:p>
          <a:p>
            <a:pPr/>
            <a:r>
              <a:t>strong typing, no automatic conversion to 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081" y="2405134"/>
            <a:ext cx="14884401" cy="1010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6" name="More concrete example"/>
          <p:cNvSpPr txBox="1"/>
          <p:nvPr>
            <p:ph type="title" idx="4294967295"/>
          </p:nvPr>
        </p:nvSpPr>
        <p:spPr>
          <a:xfrm>
            <a:off x="1206500" y="952500"/>
            <a:ext cx="11596560" cy="1435100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More concrete example</a:t>
            </a:r>
          </a:p>
        </p:txBody>
      </p:sp>
      <p:grpSp>
        <p:nvGrpSpPr>
          <p:cNvPr id="12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07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12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1213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typedef and us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typedef and using</a:t>
            </a:r>
          </a:p>
        </p:txBody>
      </p:sp>
      <p:sp>
        <p:nvSpPr>
          <p:cNvPr id="121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22" name="C++98 / C++11"/>
          <p:cNvSpPr txBox="1"/>
          <p:nvPr/>
        </p:nvSpPr>
        <p:spPr>
          <a:xfrm>
            <a:off x="2647" y="2528"/>
            <a:ext cx="223479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 / C++11</a:t>
            </a:r>
          </a:p>
        </p:txBody>
      </p:sp>
      <p:sp>
        <p:nvSpPr>
          <p:cNvPr id="1223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pic>
        <p:nvPicPr>
          <p:cNvPr id="122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3307" y="5303680"/>
            <a:ext cx="69596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33604" y="5305817"/>
            <a:ext cx="82550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6" name="C++98"/>
          <p:cNvSpPr txBox="1"/>
          <p:nvPr/>
        </p:nvSpPr>
        <p:spPr>
          <a:xfrm>
            <a:off x="2242383" y="4223426"/>
            <a:ext cx="19638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C++98</a:t>
            </a:r>
          </a:p>
        </p:txBody>
      </p:sp>
      <p:sp>
        <p:nvSpPr>
          <p:cNvPr id="1227" name="C++11"/>
          <p:cNvSpPr txBox="1"/>
          <p:nvPr/>
        </p:nvSpPr>
        <p:spPr>
          <a:xfrm>
            <a:off x="13332519" y="4223426"/>
            <a:ext cx="196382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23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3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3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3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3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36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237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238" name="Rectangle"/>
          <p:cNvSpPr/>
          <p:nvPr/>
        </p:nvSpPr>
        <p:spPr>
          <a:xfrm>
            <a:off x="1229879" y="9083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2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4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4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4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4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47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248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249" name="Rectangle"/>
          <p:cNvSpPr/>
          <p:nvPr/>
        </p:nvSpPr>
        <p:spPr>
          <a:xfrm>
            <a:off x="1229879" y="10301472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5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5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59" name="Referen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260" name="References allow for direct access to another object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References allow for direct access to another object</a:t>
            </a:r>
          </a:p>
          <a:p>
            <a:pPr/>
            <a:r>
              <a:t>They can be used as shortcuts / better readability</a:t>
            </a:r>
          </a:p>
          <a:p>
            <a:pPr/>
            <a:r>
              <a:t>They can be declared const to allow only read access</a:t>
            </a:r>
          </a:p>
        </p:txBody>
      </p:sp>
      <p:pic>
        <p:nvPicPr>
          <p:cNvPr id="126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22571" y="3632200"/>
            <a:ext cx="11684001" cy="645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" name="The classic first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classic first application </a:t>
            </a:r>
          </a:p>
        </p:txBody>
      </p:sp>
      <p:sp>
        <p:nvSpPr>
          <p:cNvPr id="246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4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References vs 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References vs pointers</a:t>
            </a:r>
          </a:p>
        </p:txBody>
      </p:sp>
      <p:sp>
        <p:nvSpPr>
          <p:cNvPr id="1264" name="Natural syntax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Natural syntax</a:t>
            </a:r>
          </a:p>
          <a:p>
            <a:pPr/>
            <a:r>
              <a:t>Cannot be null</a:t>
            </a:r>
          </a:p>
          <a:p>
            <a:pPr/>
            <a:r>
              <a:t>Must be assigned when defined, cannot be reassigned</a:t>
            </a:r>
          </a:p>
          <a:p>
            <a:pPr/>
            <a:r>
              <a:t>Prefer using references instead of pointers</a:t>
            </a:r>
          </a:p>
          <a:p>
            <a:pPr/>
            <a:r>
              <a:t>Mark references </a:t>
            </a:r>
            <a:r>
              <a:rPr>
                <a:solidFill>
                  <a:srgbClr val="0080FF"/>
                </a:solidFill>
              </a:rPr>
              <a:t>const</a:t>
            </a:r>
            <a:r>
              <a:t> to prevent modification</a:t>
            </a:r>
          </a:p>
        </p:txBody>
      </p:sp>
      <p:sp>
        <p:nvSpPr>
          <p:cNvPr id="126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7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6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6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6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7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72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2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81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282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283" name="Rectangle"/>
          <p:cNvSpPr/>
          <p:nvPr/>
        </p:nvSpPr>
        <p:spPr>
          <a:xfrm>
            <a:off x="1229879" y="10301472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2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9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29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294" name="Rectangle"/>
          <p:cNvSpPr/>
          <p:nvPr/>
        </p:nvSpPr>
        <p:spPr>
          <a:xfrm>
            <a:off x="1229879" y="11519735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2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03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04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05" name="Rectangle"/>
          <p:cNvSpPr/>
          <p:nvPr/>
        </p:nvSpPr>
        <p:spPr>
          <a:xfrm>
            <a:off x="1229879" y="11519735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1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0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1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1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13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14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15" name="Rectangle"/>
          <p:cNvSpPr/>
          <p:nvPr/>
        </p:nvSpPr>
        <p:spPr>
          <a:xfrm>
            <a:off x="12681550" y="4266385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16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2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1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2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2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24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25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26" name="Rectangle"/>
          <p:cNvSpPr/>
          <p:nvPr/>
        </p:nvSpPr>
        <p:spPr>
          <a:xfrm>
            <a:off x="12681549" y="426638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2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3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3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37" name="Rectangle"/>
          <p:cNvSpPr/>
          <p:nvPr/>
        </p:nvSpPr>
        <p:spPr>
          <a:xfrm>
            <a:off x="12681549" y="5390936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3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4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4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4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4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46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47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48" name="Rectangle"/>
          <p:cNvSpPr/>
          <p:nvPr/>
        </p:nvSpPr>
        <p:spPr>
          <a:xfrm>
            <a:off x="12681549" y="5390936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49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57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58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59" name="Rectangle"/>
          <p:cNvSpPr/>
          <p:nvPr/>
        </p:nvSpPr>
        <p:spPr>
          <a:xfrm>
            <a:off x="12681549" y="6609198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60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6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6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6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6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68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69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70" name="Rectangle"/>
          <p:cNvSpPr/>
          <p:nvPr/>
        </p:nvSpPr>
        <p:spPr>
          <a:xfrm>
            <a:off x="12681549" y="6609198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71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5" name="Language Basics | Hello World"/>
          <p:cNvSpPr txBox="1"/>
          <p:nvPr/>
        </p:nvSpPr>
        <p:spPr>
          <a:xfrm>
            <a:off x="20146959" y="2528"/>
            <a:ext cx="426262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56" name="The classic first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classic first application </a:t>
            </a:r>
          </a:p>
        </p:txBody>
      </p:sp>
      <p:sp>
        <p:nvSpPr>
          <p:cNvPr id="257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pic>
        <p:nvPicPr>
          <p:cNvPr id="25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493" y="3646959"/>
            <a:ext cx="9150067" cy="4071669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C++98"/>
          <p:cNvSpPr txBox="1"/>
          <p:nvPr/>
        </p:nvSpPr>
        <p:spPr>
          <a:xfrm>
            <a:off x="2647" y="2528"/>
            <a:ext cx="103906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79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80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81" name="Rectangle"/>
          <p:cNvSpPr/>
          <p:nvPr/>
        </p:nvSpPr>
        <p:spPr>
          <a:xfrm>
            <a:off x="12681549" y="7921174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82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8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8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8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8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9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9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92" name="Rectangle"/>
          <p:cNvSpPr/>
          <p:nvPr/>
        </p:nvSpPr>
        <p:spPr>
          <a:xfrm>
            <a:off x="12681549" y="7921174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9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0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9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9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9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01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02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03" name="Rectangle"/>
          <p:cNvSpPr/>
          <p:nvPr/>
        </p:nvSpPr>
        <p:spPr>
          <a:xfrm>
            <a:off x="12681549" y="912069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04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0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1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1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14" name="Rectangle"/>
          <p:cNvSpPr/>
          <p:nvPr/>
        </p:nvSpPr>
        <p:spPr>
          <a:xfrm>
            <a:off x="12681549" y="912069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1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23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24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25" name="Rectangle"/>
          <p:cNvSpPr/>
          <p:nvPr/>
        </p:nvSpPr>
        <p:spPr>
          <a:xfrm>
            <a:off x="12681549" y="10301473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26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34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35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36" name="Rectangle"/>
          <p:cNvSpPr/>
          <p:nvPr/>
        </p:nvSpPr>
        <p:spPr>
          <a:xfrm>
            <a:off x="12681549" y="10301472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3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4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4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47" name="Rectangle"/>
          <p:cNvSpPr/>
          <p:nvPr/>
        </p:nvSpPr>
        <p:spPr>
          <a:xfrm>
            <a:off x="12681549" y="912069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4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5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5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5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5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56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57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5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4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2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463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46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6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6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6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sp>
        <p:nvSpPr>
          <p:cNvPr id="14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