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hyperlink" Target="https://github.com/gammasoft71" TargetMode="External"/><Relationship Id="rId3" Type="http://schemas.openxmlformats.org/officeDocument/2006/relationships/hyperlink" Target="https://github.com/yfiumefreddo" TargetMode="External"/><Relationship Id="rId4" Type="http://schemas.openxmlformats.org/officeDocument/2006/relationships/hyperlink" Target="https://gammasoft71.wixsite.com/gammasoft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6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78288" y="3847133"/>
            <a:ext cx="6627424" cy="7450438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Modern C++ Course"/>
          <p:cNvSpPr txBox="1"/>
          <p:nvPr/>
        </p:nvSpPr>
        <p:spPr>
          <a:xfrm>
            <a:off x="5280787" y="1022680"/>
            <a:ext cx="13822427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232" sz="11600"/>
            </a:lvl1pPr>
          </a:lstStyle>
          <a:p>
            <a:pPr/>
            <a:r>
              <a:t>Modern C++ Course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73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7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bject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  <p:sp>
        <p:nvSpPr>
          <p:cNvPr id="261" name="instances of classes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instances of classes</a:t>
            </a:r>
          </a:p>
        </p:txBody>
      </p:sp>
      <p:sp>
        <p:nvSpPr>
          <p:cNvPr id="2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6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 class encapsulates state and behavior…"/>
          <p:cNvSpPr txBox="1"/>
          <p:nvPr>
            <p:ph type="title" idx="4294967295"/>
          </p:nvPr>
        </p:nvSpPr>
        <p:spPr>
          <a:xfrm>
            <a:off x="1206500" y="952499"/>
            <a:ext cx="20350116" cy="2494492"/>
          </a:xfrm>
          <a:prstGeom prst="rect">
            <a:avLst/>
          </a:prstGeom>
        </p:spPr>
        <p:txBody>
          <a:bodyPr/>
          <a:lstStyle/>
          <a:p>
            <a:pPr/>
            <a:r>
              <a:t>A class encapsulates state and behavior</a:t>
            </a:r>
          </a:p>
          <a:p>
            <a:pPr/>
            <a:r>
              <a:t>of “something”</a:t>
            </a:r>
          </a:p>
        </p:txBody>
      </p:sp>
      <p:sp>
        <p:nvSpPr>
          <p:cNvPr id="272" name="shows an interfa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  <a:r>
              <a:t>shows an interface</a:t>
            </a:r>
          </a:p>
          <a:p>
            <a:pPr/>
            <a:r>
              <a:t>provides its implementation</a:t>
            </a:r>
          </a:p>
          <a:p>
            <a:pPr lvl="2"/>
            <a:r>
              <a:t>status, properties</a:t>
            </a:r>
          </a:p>
          <a:p>
            <a:pPr lvl="2"/>
            <a:r>
              <a:t>possible interactions</a:t>
            </a:r>
          </a:p>
          <a:p>
            <a:pPr lvl="2"/>
            <a:r>
              <a:t>construction and destruction</a:t>
            </a:r>
          </a:p>
        </p:txBody>
      </p:sp>
      <p:sp>
        <p:nvSpPr>
          <p:cNvPr id="27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7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8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7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7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7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y first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My first class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8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2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8038" y="6100834"/>
            <a:ext cx="40894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2981" y="2722634"/>
            <a:ext cx="8559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eparating the interface"/>
          <p:cNvSpPr txBox="1"/>
          <p:nvPr>
            <p:ph type="title" idx="4294967295"/>
          </p:nvPr>
        </p:nvSpPr>
        <p:spPr>
          <a:xfrm>
            <a:off x="1206500" y="952500"/>
            <a:ext cx="12320062" cy="1435100"/>
          </a:xfrm>
          <a:prstGeom prst="rect">
            <a:avLst/>
          </a:prstGeom>
        </p:spPr>
        <p:txBody>
          <a:bodyPr/>
          <a:lstStyle/>
          <a:p>
            <a:pPr/>
            <a:r>
              <a:t>Separating the interface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6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9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4714" y="3883569"/>
            <a:ext cx="4168352" cy="3806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10224" y="8969175"/>
            <a:ext cx="5627748" cy="3128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63908" y="8971398"/>
            <a:ext cx="5124451" cy="312420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Header: my_class.hpp"/>
          <p:cNvSpPr txBox="1"/>
          <p:nvPr/>
        </p:nvSpPr>
        <p:spPr>
          <a:xfrm>
            <a:off x="4712935" y="2999448"/>
            <a:ext cx="620054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Header: my_class.hpp</a:t>
            </a:r>
          </a:p>
        </p:txBody>
      </p:sp>
      <p:sp>
        <p:nvSpPr>
          <p:cNvPr id="307" name="Implementation: my_class.cpp"/>
          <p:cNvSpPr txBox="1"/>
          <p:nvPr/>
        </p:nvSpPr>
        <p:spPr>
          <a:xfrm>
            <a:off x="4661012" y="8077914"/>
            <a:ext cx="842619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Implementation: my_class.cpp</a:t>
            </a:r>
          </a:p>
        </p:txBody>
      </p:sp>
      <p:sp>
        <p:nvSpPr>
          <p:cNvPr id="308" name="User 1: main.cpp"/>
          <p:cNvSpPr txBox="1"/>
          <p:nvPr/>
        </p:nvSpPr>
        <p:spPr>
          <a:xfrm>
            <a:off x="14261910" y="2999448"/>
            <a:ext cx="477835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1: main.cpp</a:t>
            </a:r>
          </a:p>
        </p:txBody>
      </p:sp>
      <p:sp>
        <p:nvSpPr>
          <p:cNvPr id="309" name="User 2: fun.cpp"/>
          <p:cNvSpPr txBox="1"/>
          <p:nvPr/>
        </p:nvSpPr>
        <p:spPr>
          <a:xfrm>
            <a:off x="14254637" y="8077914"/>
            <a:ext cx="431505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User 2: fun.cpp</a:t>
            </a:r>
          </a:p>
        </p:txBody>
      </p:sp>
      <p:pic>
        <p:nvPicPr>
          <p:cNvPr id="310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263908" y="3890736"/>
            <a:ext cx="5124451" cy="346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mplementing methods"/>
          <p:cNvSpPr txBox="1"/>
          <p:nvPr>
            <p:ph type="title" idx="4294967295"/>
          </p:nvPr>
        </p:nvSpPr>
        <p:spPr>
          <a:xfrm>
            <a:off x="1206499" y="952500"/>
            <a:ext cx="11766562" cy="1435100"/>
          </a:xfrm>
          <a:prstGeom prst="rect">
            <a:avLst/>
          </a:prstGeom>
        </p:spPr>
        <p:txBody>
          <a:bodyPr/>
          <a:lstStyle/>
          <a:p>
            <a:pPr/>
            <a:r>
              <a:t>Implementing methods</a:t>
            </a:r>
          </a:p>
        </p:txBody>
      </p:sp>
      <p:sp>
        <p:nvSpPr>
          <p:cNvPr id="313" name="Good practice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413955">
              <a:spcBef>
                <a:spcPts val="4400"/>
              </a:spcBef>
              <a:buSzTx/>
              <a:buNone/>
              <a:defRPr sz="4752"/>
            </a:pPr>
            <a:r>
              <a:t>Good practice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usually in .cpp, outside of class declaration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using the class name as “namespace”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short member functions can be in the header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some functions (templates, constexpr) must be in the header</a:t>
            </a:r>
          </a:p>
        </p:txBody>
      </p:sp>
      <p:sp>
        <p:nvSpPr>
          <p:cNvPr id="31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5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16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2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1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1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2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64291" y="3860800"/>
            <a:ext cx="8763001" cy="599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Method overloading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Method overloading</a:t>
            </a:r>
          </a:p>
        </p:txBody>
      </p:sp>
      <p:sp>
        <p:nvSpPr>
          <p:cNvPr id="325" name="The rules in C++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The rules in C++</a:t>
            </a:r>
          </a:p>
          <a:p>
            <a:pPr/>
            <a:r>
              <a:t>overloading is authorized and welcome</a:t>
            </a:r>
          </a:p>
          <a:p>
            <a:pPr/>
            <a:r>
              <a:t>signature is part of the method identity</a:t>
            </a:r>
          </a:p>
          <a:p>
            <a:pPr/>
            <a:r>
              <a:t>but not the return type</a:t>
            </a:r>
          </a:p>
        </p:txBody>
      </p:sp>
      <p:sp>
        <p:nvSpPr>
          <p:cNvPr id="32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7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32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33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2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3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3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86" y="2717800"/>
            <a:ext cx="10058401" cy="8280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4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4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45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5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4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5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5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35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356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5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6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6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6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6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6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92059" y="4322834"/>
            <a:ext cx="40894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6466" y="2736400"/>
            <a:ext cx="8457247" cy="96244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7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7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7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7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7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7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8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82" name="Rectangle"/>
          <p:cNvSpPr/>
          <p:nvPr/>
        </p:nvSpPr>
        <p:spPr>
          <a:xfrm>
            <a:off x="3515535" y="9361135"/>
            <a:ext cx="7480149" cy="374601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o am I ?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Who am I ?</a:t>
            </a:r>
          </a:p>
        </p:txBody>
      </p:sp>
      <p:sp>
        <p:nvSpPr>
          <p:cNvPr id="179" name="Gammasoft is the nickname of Yves Fiumefreddo.…"/>
          <p:cNvSpPr txBox="1"/>
          <p:nvPr>
            <p:ph type="body" sz="quarter" idx="4294967295"/>
          </p:nvPr>
        </p:nvSpPr>
        <p:spPr>
          <a:xfrm>
            <a:off x="1206500" y="6801877"/>
            <a:ext cx="10477500" cy="5702639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rPr u="sng">
                <a:hlinkClick r:id="rId2" invalidUrl="" action="" tgtFrame="" tooltip="" history="1" highlightClick="0" endSnd="0"/>
              </a:rPr>
              <a:t>Gammasoft</a:t>
            </a:r>
            <a:r>
              <a:t> is the nickname of </a:t>
            </a:r>
            <a:r>
              <a:rPr u="sng">
                <a:hlinkClick r:id="rId3" invalidUrl="" action="" tgtFrame="" tooltip="" history="1" highlightClick="0" endSnd="0"/>
              </a:rPr>
              <a:t>Yves Fiumefreddo</a:t>
            </a:r>
            <a:r>
              <a:t>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than thirty years of passion for high technology especially in development (c++, c#, objective-c, ...).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Object-oriented programming is more than a mindset.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more info see my GitHub : </a:t>
            </a:r>
            <a:r>
              <a:rPr u="sng">
                <a:hlinkClick r:id="rId2" invalidUrl="" action="" tgtFrame="" tooltip="" history="1" highlightClick="0" endSnd="0"/>
              </a:rPr>
              <a:t>https://github.com/gammasoft71</a:t>
            </a:r>
          </a:p>
        </p:txBody>
      </p:sp>
      <p:sp>
        <p:nvSpPr>
          <p:cNvPr id="180" name="Gammasoft…"/>
          <p:cNvSpPr txBox="1"/>
          <p:nvPr/>
        </p:nvSpPr>
        <p:spPr>
          <a:xfrm>
            <a:off x="1206500" y="4127166"/>
            <a:ext cx="10477500" cy="266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rPr u="sng">
                <a:hlinkClick r:id="rId4" invalidUrl="" action="" tgtFrame="" tooltip="" history="1" highlightClick="0" endSnd="0"/>
              </a:rPr>
              <a:t>Gammasoft</a:t>
            </a:r>
          </a:p>
          <a:p>
            <a:pPr defTabSz="1292319">
              <a:spcBef>
                <a:spcPts val="2300"/>
              </a:spcBef>
              <a:defRPr sz="2543"/>
            </a:pPr>
            <a:r>
              <a:t>Gammasoft aims to make c++ fun again.</a:t>
            </a:r>
          </a:p>
          <a:p>
            <a:pPr defTabSz="1292319">
              <a:spcBef>
                <a:spcPts val="2300"/>
              </a:spcBef>
              <a:defRPr sz="2543"/>
            </a:pPr>
          </a:p>
          <a:p>
            <a:pPr defTabSz="1292319">
              <a:lnSpc>
                <a:spcPct val="80000"/>
              </a:lnSpc>
              <a:spcBef>
                <a:spcPts val="0"/>
              </a:spcBef>
              <a:defRPr b="1" spc="-90" sz="4505"/>
            </a:pPr>
            <a:r>
              <a:t>About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205852" y="1555628"/>
            <a:ext cx="10012124" cy="10012123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83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3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38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38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39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39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94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95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396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97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398" name="Rectangle"/>
          <p:cNvSpPr/>
          <p:nvPr/>
        </p:nvSpPr>
        <p:spPr>
          <a:xfrm>
            <a:off x="3515535" y="9704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03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10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?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1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12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13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14" name="Rectangle"/>
          <p:cNvSpPr/>
          <p:nvPr/>
        </p:nvSpPr>
        <p:spPr>
          <a:xfrm>
            <a:off x="3515535" y="100850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1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19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26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27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28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29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30" name="Rectangle"/>
          <p:cNvSpPr/>
          <p:nvPr/>
        </p:nvSpPr>
        <p:spPr>
          <a:xfrm>
            <a:off x="3515535" y="104533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35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3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3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3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4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42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3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44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45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46" name="Rectangle"/>
          <p:cNvSpPr/>
          <p:nvPr/>
        </p:nvSpPr>
        <p:spPr>
          <a:xfrm>
            <a:off x="3515535" y="111899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First inheritanc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First inheritance</a:t>
            </a:r>
          </a:p>
        </p:txBody>
      </p:sp>
      <p:sp>
        <p:nvSpPr>
          <p:cNvPr id="44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5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5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465" y="2736400"/>
            <a:ext cx="8457248" cy="962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58" name="Table 1"/>
          <p:cNvGraphicFramePr/>
          <p:nvPr/>
        </p:nvGraphicFramePr>
        <p:xfrm>
          <a:off x="15993629" y="5885246"/>
          <a:ext cx="5301251" cy="3036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0189"/>
                <a:gridCol w="2124709"/>
              </a:tblGrid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0x3010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0x300C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i = 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0x3008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b = 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0x3004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604684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 = 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0x3000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9" name="Memory layout"/>
          <p:cNvSpPr txBox="1"/>
          <p:nvPr/>
        </p:nvSpPr>
        <p:spPr>
          <a:xfrm>
            <a:off x="15839070" y="4527289"/>
            <a:ext cx="416814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Memory layout</a:t>
            </a:r>
          </a:p>
        </p:txBody>
      </p:sp>
      <p:sp>
        <p:nvSpPr>
          <p:cNvPr id="460" name="{"/>
          <p:cNvSpPr txBox="1"/>
          <p:nvPr/>
        </p:nvSpPr>
        <p:spPr>
          <a:xfrm>
            <a:off x="15249067" y="7335454"/>
            <a:ext cx="562586" cy="170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461" name="my_obj2"/>
          <p:cNvSpPr txBox="1"/>
          <p:nvPr/>
        </p:nvSpPr>
        <p:spPr>
          <a:xfrm rot="16200000">
            <a:off x="14485535" y="8152486"/>
            <a:ext cx="1175462" cy="436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r>
              <a:t>my_obj2</a:t>
            </a:r>
          </a:p>
        </p:txBody>
      </p:sp>
      <p:sp>
        <p:nvSpPr>
          <p:cNvPr id="462" name="Rectangle"/>
          <p:cNvSpPr/>
          <p:nvPr/>
        </p:nvSpPr>
        <p:spPr>
          <a:xfrm>
            <a:off x="3515535" y="11545535"/>
            <a:ext cx="7480149" cy="374600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65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</a:p>
        </p:txBody>
      </p:sp>
      <p:sp>
        <p:nvSpPr>
          <p:cNvPr id="46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68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7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6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7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7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7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7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3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Managing access to class members"/>
          <p:cNvSpPr txBox="1"/>
          <p:nvPr>
            <p:ph type="title" idx="4294967295"/>
          </p:nvPr>
        </p:nvSpPr>
        <p:spPr>
          <a:xfrm>
            <a:off x="1206500" y="952500"/>
            <a:ext cx="18011622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access to class members</a:t>
            </a:r>
          </a:p>
        </p:txBody>
      </p:sp>
      <p:sp>
        <p:nvSpPr>
          <p:cNvPr id="477" name="public / private keywords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public / private keywords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allows access only within the class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allows access from anywhere</a:t>
            </a:r>
          </a:p>
          <a:p>
            <a:pPr/>
            <a:r>
              <a:t>The default for class is </a:t>
            </a:r>
            <a:r>
              <a:rPr>
                <a:solidFill>
                  <a:srgbClr val="0080FF"/>
                </a:solidFill>
              </a:rPr>
              <a:t>private</a:t>
            </a:r>
          </a:p>
          <a:p>
            <a:pPr/>
            <a:r>
              <a:t>The default for struct is </a:t>
            </a:r>
            <a:r>
              <a:rPr>
                <a:solidFill>
                  <a:srgbClr val="0080FF"/>
                </a:solidFill>
              </a:rPr>
              <a:t>public</a:t>
            </a:r>
            <a:endParaRPr>
              <a:solidFill>
                <a:srgbClr val="0080FF"/>
              </a:solidFill>
            </a:endParaRPr>
          </a:p>
          <a:p>
            <a:pPr marL="0" indent="0">
              <a:buSzTx/>
              <a:buNone/>
              <a:defRPr>
                <a:solidFill>
                  <a:srgbClr val="FF2600"/>
                </a:solidFill>
              </a:defRPr>
            </a:pPr>
            <a:r>
              <a:t>This break my_second_class !</a:t>
            </a:r>
          </a:p>
        </p:txBody>
      </p:sp>
      <p:sp>
        <p:nvSpPr>
          <p:cNvPr id="4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80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48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8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8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8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8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8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60602" y="2951234"/>
            <a:ext cx="8001001" cy="9194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a is not accessible in the sum function"/>
          <p:cNvSpPr txBox="1"/>
          <p:nvPr>
            <p:ph type="title" idx="4294967295"/>
          </p:nvPr>
        </p:nvSpPr>
        <p:spPr>
          <a:xfrm>
            <a:off x="1206500" y="952500"/>
            <a:ext cx="19150320" cy="1435100"/>
          </a:xfrm>
          <a:prstGeom prst="rect">
            <a:avLst/>
          </a:prstGeom>
        </p:spPr>
        <p:txBody>
          <a:bodyPr/>
          <a:lstStyle/>
          <a:p>
            <a:pPr/>
            <a:r>
              <a:t>a is not accessible in the sum function</a:t>
            </a:r>
          </a:p>
        </p:txBody>
      </p:sp>
      <p:sp>
        <p:nvSpPr>
          <p:cNvPr id="4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0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49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4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4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4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4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4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olution is protected keyword"/>
          <p:cNvSpPr txBox="1"/>
          <p:nvPr>
            <p:ph type="title" idx="4294967295"/>
          </p:nvPr>
        </p:nvSpPr>
        <p:spPr>
          <a:xfrm>
            <a:off x="1206500" y="952500"/>
            <a:ext cx="15200978" cy="1435100"/>
          </a:xfrm>
          <a:prstGeom prst="rect">
            <a:avLst/>
          </a:prstGeom>
        </p:spPr>
        <p:txBody>
          <a:bodyPr/>
          <a:lstStyle/>
          <a:p>
            <a:pPr/>
            <a:r>
              <a:t>Solution is protected keyword</a:t>
            </a:r>
          </a:p>
        </p:txBody>
      </p:sp>
      <p:sp>
        <p:nvSpPr>
          <p:cNvPr id="50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2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0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0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0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0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0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0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655" y="3865634"/>
            <a:ext cx="6832601" cy="6451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147466" y="3865634"/>
            <a:ext cx="11760201" cy="736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Inheritance can be public, protected…"/>
          <p:cNvSpPr txBox="1"/>
          <p:nvPr>
            <p:ph type="title" idx="4294967295"/>
          </p:nvPr>
        </p:nvSpPr>
        <p:spPr>
          <a:xfrm>
            <a:off x="1206500" y="952500"/>
            <a:ext cx="18272991" cy="2540982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1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4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1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2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1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1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1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21" name="It influences the privacy of inherited members for external code.…"/>
          <p:cNvSpPr txBox="1"/>
          <p:nvPr>
            <p:ph type="body" idx="4294967295"/>
          </p:nvPr>
        </p:nvSpPr>
        <p:spPr>
          <a:xfrm>
            <a:off x="1206500" y="4248504"/>
            <a:ext cx="17827675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It influences the privacy of inherited members for external code.</a:t>
            </a:r>
          </a:p>
          <a:p>
            <a:pPr marL="0" indent="0">
              <a:buSzTx/>
              <a:buNone/>
            </a:pPr>
            <a:r>
              <a:t>The code of the class itself is not affected</a:t>
            </a:r>
          </a:p>
          <a:p>
            <a:pPr/>
            <a:r>
              <a:rPr>
                <a:solidFill>
                  <a:srgbClr val="0080FF"/>
                </a:solidFill>
              </a:rPr>
              <a:t>public</a:t>
            </a:r>
            <a:r>
              <a:t> privacy of inherited members remains unchanged</a:t>
            </a:r>
          </a:p>
          <a:p>
            <a:pPr/>
            <a:r>
              <a:rPr>
                <a:solidFill>
                  <a:srgbClr val="0080FF"/>
                </a:solidFill>
              </a:rPr>
              <a:t>protected</a:t>
            </a:r>
            <a:r>
              <a:t> inherited public members are seen as protected</a:t>
            </a:r>
          </a:p>
          <a:p>
            <a:pPr/>
            <a:r>
              <a:rPr>
                <a:solidFill>
                  <a:srgbClr val="0080FF"/>
                </a:solidFill>
              </a:rPr>
              <a:t>private</a:t>
            </a:r>
            <a:r>
              <a:t> all inherited members are seen as private. This is the default for classes if nothing is specified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19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19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19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Inheritance can be public, protected…"/>
          <p:cNvSpPr txBox="1"/>
          <p:nvPr>
            <p:ph type="title" idx="4294967295"/>
          </p:nvPr>
        </p:nvSpPr>
        <p:spPr>
          <a:xfrm>
            <a:off x="1206499" y="952500"/>
            <a:ext cx="18281109" cy="2537551"/>
          </a:xfrm>
          <a:prstGeom prst="rect">
            <a:avLst/>
          </a:prstGeom>
        </p:spPr>
        <p:txBody>
          <a:bodyPr/>
          <a:lstStyle/>
          <a:p>
            <a:pPr/>
            <a:r>
              <a:t>Inheritance can be public, protected</a:t>
            </a:r>
          </a:p>
          <a:p>
            <a:pPr/>
            <a:r>
              <a:t>or private</a:t>
            </a:r>
          </a:p>
        </p:txBody>
      </p:sp>
      <p:sp>
        <p:nvSpPr>
          <p:cNvPr id="524" name="Net result for external code…"/>
          <p:cNvSpPr txBox="1"/>
          <p:nvPr>
            <p:ph type="body" idx="4294967295"/>
          </p:nvPr>
        </p:nvSpPr>
        <p:spPr>
          <a:xfrm>
            <a:off x="1206500" y="4248504"/>
            <a:ext cx="17931235" cy="8256012"/>
          </a:xfrm>
          <a:prstGeom prst="rect">
            <a:avLst/>
          </a:prstGeom>
        </p:spPr>
        <p:txBody>
          <a:bodyPr/>
          <a:lstStyle/>
          <a:p>
            <a:pPr/>
            <a:r>
              <a:t>Net result for external code</a:t>
            </a:r>
          </a:p>
          <a:p>
            <a:pPr lvl="2"/>
            <a:r>
              <a:t>only public members of public inheritance are accessible</a:t>
            </a:r>
          </a:p>
          <a:p>
            <a:pPr/>
          </a:p>
          <a:p>
            <a:pPr/>
            <a:r>
              <a:t>Net result for code in derived classes</a:t>
            </a:r>
          </a:p>
          <a:p>
            <a:pPr lvl="2"/>
            <a:r>
              <a:t>only public and protected members of public and protected</a:t>
            </a:r>
          </a:p>
          <a:p>
            <a:pPr lvl="2"/>
            <a:r>
              <a:t>parents are accessible</a:t>
            </a:r>
          </a:p>
        </p:txBody>
      </p:sp>
      <p:sp>
        <p:nvSpPr>
          <p:cNvPr id="5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2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3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2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3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3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Managing inheritance privacy - public"/>
          <p:cNvSpPr txBox="1"/>
          <p:nvPr>
            <p:ph type="title" idx="4294967295"/>
          </p:nvPr>
        </p:nvSpPr>
        <p:spPr>
          <a:xfrm>
            <a:off x="1206500" y="952500"/>
            <a:ext cx="18827214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public </a:t>
            </a:r>
          </a:p>
        </p:txBody>
      </p:sp>
      <p:sp>
        <p:nvSpPr>
          <p:cNvPr id="53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3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4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3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4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4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913" y="3092650"/>
            <a:ext cx="3581401" cy="828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27081" y="2722634"/>
            <a:ext cx="96266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Managing inheritance privacy - protected"/>
          <p:cNvSpPr txBox="1"/>
          <p:nvPr>
            <p:ph type="title" idx="4294967295"/>
          </p:nvPr>
        </p:nvSpPr>
        <p:spPr>
          <a:xfrm>
            <a:off x="1206500" y="952500"/>
            <a:ext cx="20779729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protected </a:t>
            </a:r>
          </a:p>
        </p:txBody>
      </p:sp>
      <p:sp>
        <p:nvSpPr>
          <p:cNvPr id="5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8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49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5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5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5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5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5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ectangle"/>
          <p:cNvSpPr/>
          <p:nvPr/>
        </p:nvSpPr>
        <p:spPr>
          <a:xfrm>
            <a:off x="12924273" y="10016108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Managing inheritance privacy - private"/>
          <p:cNvSpPr txBox="1"/>
          <p:nvPr>
            <p:ph type="title" idx="4294967295"/>
          </p:nvPr>
        </p:nvSpPr>
        <p:spPr>
          <a:xfrm>
            <a:off x="1206500" y="952500"/>
            <a:ext cx="19576621" cy="1435100"/>
          </a:xfrm>
          <a:prstGeom prst="rect">
            <a:avLst/>
          </a:prstGeom>
        </p:spPr>
        <p:txBody>
          <a:bodyPr/>
          <a:lstStyle/>
          <a:p>
            <a:pPr/>
            <a:r>
              <a:t>Managing inheritance privacy - private </a:t>
            </a:r>
          </a:p>
        </p:txBody>
      </p:sp>
      <p:sp>
        <p:nvSpPr>
          <p:cNvPr id="5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1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62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5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6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1500" y="3098800"/>
            <a:ext cx="3581400" cy="828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30000" y="2717800"/>
            <a:ext cx="9626600" cy="9652000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Rectangle"/>
          <p:cNvSpPr/>
          <p:nvPr/>
        </p:nvSpPr>
        <p:spPr>
          <a:xfrm>
            <a:off x="12943015" y="7275017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571" name="Rectangle"/>
          <p:cNvSpPr/>
          <p:nvPr/>
        </p:nvSpPr>
        <p:spPr>
          <a:xfrm>
            <a:off x="12943015" y="7739382"/>
            <a:ext cx="5311509" cy="461366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Final class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Final class</a:t>
            </a:r>
          </a:p>
        </p:txBody>
      </p:sp>
      <p:sp>
        <p:nvSpPr>
          <p:cNvPr id="574" name="Idea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Idea</a:t>
            </a:r>
          </a:p>
          <a:p>
            <a:pPr/>
            <a:r>
              <a:t>make sure you cannot inherit from a given class</a:t>
            </a:r>
          </a:p>
          <a:p>
            <a:pPr/>
            <a:r>
              <a:t>by declaring it final</a:t>
            </a:r>
          </a:p>
        </p:txBody>
      </p:sp>
      <p:sp>
        <p:nvSpPr>
          <p:cNvPr id="5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6" name="Object Oriented Programming | Inheritance"/>
          <p:cNvSpPr txBox="1"/>
          <p:nvPr/>
        </p:nvSpPr>
        <p:spPr>
          <a:xfrm>
            <a:off x="18444196" y="3143"/>
            <a:ext cx="594664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Inheritance</a:t>
            </a:r>
          </a:p>
        </p:txBody>
      </p:sp>
      <p:sp>
        <p:nvSpPr>
          <p:cNvPr id="577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58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8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58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9531" y="4318000"/>
            <a:ext cx="104902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5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5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5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59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59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594" name="Rectangle"/>
          <p:cNvSpPr/>
          <p:nvPr/>
        </p:nvSpPr>
        <p:spPr>
          <a:xfrm>
            <a:off x="1229879" y="54180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5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5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0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0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05" name="Rectangle"/>
          <p:cNvSpPr/>
          <p:nvPr/>
        </p:nvSpPr>
        <p:spPr>
          <a:xfrm>
            <a:off x="1229879" y="66372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lass constructors and destructors"/>
          <p:cNvSpPr txBox="1"/>
          <p:nvPr>
            <p:ph type="title" idx="4294967295"/>
          </p:nvPr>
        </p:nvSpPr>
        <p:spPr>
          <a:xfrm>
            <a:off x="1206500" y="952500"/>
            <a:ext cx="17913662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 constructors and destructors </a:t>
            </a:r>
          </a:p>
        </p:txBody>
      </p:sp>
      <p:sp>
        <p:nvSpPr>
          <p:cNvPr id="608" name="Concept…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 marL="0" indent="0" defTabSz="2340805">
              <a:spcBef>
                <a:spcPts val="4300"/>
              </a:spcBef>
              <a:buSzTx/>
              <a:buNone/>
              <a:defRPr sz="4608"/>
            </a:pPr>
            <a:r>
              <a:t>Concept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special functions called when building/destroying an object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a class can have several constructors, but only one destructor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the constructors have the same name as the class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same for the destructor with a leading </a:t>
            </a:r>
            <a:r>
              <a:rPr>
                <a:solidFill>
                  <a:srgbClr val="0080FF"/>
                </a:solidFill>
              </a:rPr>
              <a:t>~</a:t>
            </a:r>
          </a:p>
        </p:txBody>
      </p:sp>
      <p:sp>
        <p:nvSpPr>
          <p:cNvPr id="6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0" name="Object Oriented Programming | Constructors / Destructors"/>
          <p:cNvSpPr txBox="1"/>
          <p:nvPr/>
        </p:nvSpPr>
        <p:spPr>
          <a:xfrm>
            <a:off x="16321874" y="3143"/>
            <a:ext cx="806897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Constructors / Destructors</a:t>
            </a:r>
          </a:p>
        </p:txBody>
      </p:sp>
      <p:sp>
        <p:nvSpPr>
          <p:cNvPr id="611" name="C++11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C++11</a:t>
            </a:r>
          </a:p>
        </p:txBody>
      </p:sp>
      <p:grpSp>
        <p:nvGrpSpPr>
          <p:cNvPr id="6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61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852351" y="2722634"/>
            <a:ext cx="7924801" cy="965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2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2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2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2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2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2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28" name="Rectangle"/>
          <p:cNvSpPr/>
          <p:nvPr/>
        </p:nvSpPr>
        <p:spPr>
          <a:xfrm>
            <a:off x="1229879" y="66372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3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3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3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3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3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3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39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199" name="Rectangle"/>
          <p:cNvSpPr/>
          <p:nvPr/>
        </p:nvSpPr>
        <p:spPr>
          <a:xfrm>
            <a:off x="1229879" y="4198809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1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0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0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0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2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4" name="Object Oriented Programming | Static members"/>
          <p:cNvSpPr txBox="1"/>
          <p:nvPr/>
        </p:nvSpPr>
        <p:spPr>
          <a:xfrm>
            <a:off x="17800154" y="3143"/>
            <a:ext cx="659069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Static members</a:t>
            </a:r>
          </a:p>
        </p:txBody>
      </p:sp>
      <p:sp>
        <p:nvSpPr>
          <p:cNvPr id="645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5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4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4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4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5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6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61" name="Rectangle"/>
          <p:cNvSpPr/>
          <p:nvPr/>
        </p:nvSpPr>
        <p:spPr>
          <a:xfrm>
            <a:off x="1229879" y="7881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6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6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6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6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6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70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71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72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5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7" name="Object Oriented Programming | Allocating objects"/>
          <p:cNvSpPr txBox="1"/>
          <p:nvPr/>
        </p:nvSpPr>
        <p:spPr>
          <a:xfrm>
            <a:off x="17524309" y="3143"/>
            <a:ext cx="686653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Allocating objects</a:t>
            </a:r>
          </a:p>
        </p:txBody>
      </p:sp>
      <p:sp>
        <p:nvSpPr>
          <p:cNvPr id="678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68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7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8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9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8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8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68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69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69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69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694" name="Rectangle"/>
          <p:cNvSpPr/>
          <p:nvPr/>
        </p:nvSpPr>
        <p:spPr>
          <a:xfrm>
            <a:off x="1229879" y="90756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6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69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0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0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03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04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05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8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0" name="Object Oriented Programming | Advanced Object Oriented"/>
          <p:cNvSpPr txBox="1"/>
          <p:nvPr/>
        </p:nvSpPr>
        <p:spPr>
          <a:xfrm>
            <a:off x="16332237" y="3143"/>
            <a:ext cx="805860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Advanced Object Oriented</a:t>
            </a:r>
          </a:p>
        </p:txBody>
      </p:sp>
      <p:sp>
        <p:nvSpPr>
          <p:cNvPr id="711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1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2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2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2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2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2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2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2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27" name="Rectangle"/>
          <p:cNvSpPr/>
          <p:nvPr/>
        </p:nvSpPr>
        <p:spPr>
          <a:xfrm>
            <a:off x="1229879" y="103075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3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3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3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3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3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3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36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37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38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1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3" name="Object Oriented Programming | Type casing"/>
          <p:cNvSpPr txBox="1"/>
          <p:nvPr/>
        </p:nvSpPr>
        <p:spPr>
          <a:xfrm>
            <a:off x="18336906" y="3143"/>
            <a:ext cx="605393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Type casing</a:t>
            </a:r>
          </a:p>
        </p:txBody>
      </p:sp>
      <p:sp>
        <p:nvSpPr>
          <p:cNvPr id="744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4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4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4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11" name="Rectangle"/>
          <p:cNvSpPr/>
          <p:nvPr/>
        </p:nvSpPr>
        <p:spPr>
          <a:xfrm>
            <a:off x="1229879" y="5431616"/>
            <a:ext cx="11560369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1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1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1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1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5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5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5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5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5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5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5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5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60" name="Rectangle"/>
          <p:cNvSpPr/>
          <p:nvPr/>
        </p:nvSpPr>
        <p:spPr>
          <a:xfrm>
            <a:off x="1229879" y="115648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6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6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6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69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70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71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4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6" name="Object Oriented Programming | Operator overloading"/>
          <p:cNvSpPr txBox="1"/>
          <p:nvPr/>
        </p:nvSpPr>
        <p:spPr>
          <a:xfrm>
            <a:off x="17061319" y="3143"/>
            <a:ext cx="73295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Operator overloading</a:t>
            </a:r>
          </a:p>
        </p:txBody>
      </p:sp>
      <p:sp>
        <p:nvSpPr>
          <p:cNvPr id="777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782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7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9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0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1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0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8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7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88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789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791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792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793" name="Rectangle"/>
          <p:cNvSpPr/>
          <p:nvPr/>
        </p:nvSpPr>
        <p:spPr>
          <a:xfrm>
            <a:off x="126852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79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01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797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98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799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02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03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04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7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9" name="Object Oriented Programming | Function objects"/>
          <p:cNvSpPr txBox="1"/>
          <p:nvPr/>
        </p:nvSpPr>
        <p:spPr>
          <a:xfrm>
            <a:off x="17681891" y="3143"/>
            <a:ext cx="670895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Function objects</a:t>
            </a:r>
          </a:p>
        </p:txBody>
      </p:sp>
      <p:sp>
        <p:nvSpPr>
          <p:cNvPr id="810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15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1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12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13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23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19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0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21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22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24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25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26" name="Rectangle"/>
          <p:cNvSpPr/>
          <p:nvPr/>
        </p:nvSpPr>
        <p:spPr>
          <a:xfrm>
            <a:off x="12685279" y="54434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2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37" name="Rectangle"/>
          <p:cNvSpPr/>
          <p:nvPr/>
        </p:nvSpPr>
        <p:spPr>
          <a:xfrm>
            <a:off x="12685279" y="66753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Slide Titl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0" name="Slide bullet text"/>
          <p:cNvSpPr txBox="1"/>
          <p:nvPr>
            <p:ph type="body" sz="half" idx="4294967295"/>
          </p:nvPr>
        </p:nvSpPr>
        <p:spPr>
          <a:xfrm>
            <a:off x="1206500" y="4248504"/>
            <a:ext cx="10477500" cy="825601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42" name="Object Oriented Programming | Name Lookups"/>
          <p:cNvSpPr txBox="1"/>
          <p:nvPr/>
        </p:nvSpPr>
        <p:spPr>
          <a:xfrm>
            <a:off x="17879097" y="3143"/>
            <a:ext cx="651174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Name Lookups</a:t>
            </a:r>
          </a:p>
        </p:txBody>
      </p:sp>
      <p:sp>
        <p:nvSpPr>
          <p:cNvPr id="84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84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4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4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4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5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5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5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5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5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57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58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859" name="Rectangle"/>
          <p:cNvSpPr/>
          <p:nvPr/>
        </p:nvSpPr>
        <p:spPr>
          <a:xfrm>
            <a:off x="12685279" y="6675308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21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0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21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26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22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24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25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86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6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6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6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6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868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869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Introduction…"/>
          <p:cNvSpPr txBox="1"/>
          <p:nvPr>
            <p:ph type="body" idx="4294967295"/>
          </p:nvPr>
        </p:nvSpPr>
        <p:spPr>
          <a:xfrm>
            <a:off x="1206500" y="4248504"/>
            <a:ext cx="22070985" cy="8256012"/>
          </a:xfrm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Introduction</a:t>
            </a:r>
          </a:p>
          <a:p>
            <a:pPr marL="889000" indent="-889000">
              <a:buSzPct val="100000"/>
              <a:buAutoNum type="arabicPeriod" startAt="1"/>
            </a:pPr>
            <a:r>
              <a:t>Language Basics</a:t>
            </a:r>
          </a:p>
          <a:p>
            <a:pPr marL="889000" indent="-889000">
              <a:buSzPct val="100000"/>
              <a:buAutoNum type="arabicPeriod" startAt="1"/>
            </a:pPr>
            <a:r>
              <a:t>Object Oriented Programming  (OOP)</a:t>
            </a:r>
          </a:p>
          <a:p>
            <a:pPr marL="889000" indent="-889000">
              <a:buSzPct val="100000"/>
              <a:buAutoNum type="arabicPeriod" startAt="1"/>
            </a:pPr>
            <a:r>
              <a:t>Core Modern C++</a:t>
            </a:r>
          </a:p>
          <a:p>
            <a:pPr marL="889000" indent="-889000">
              <a:buSzPct val="100000"/>
              <a:buAutoNum type="arabicPeriod" startAt="1"/>
            </a:pPr>
            <a:r>
              <a:t>Modern C++ Expert</a:t>
            </a:r>
          </a:p>
          <a:p>
            <a:pPr marL="889000" indent="-889000">
              <a:buSzPct val="100000"/>
              <a:buAutoNum type="arabicPeriod" startAt="1"/>
            </a:pPr>
            <a:r>
              <a:t>Advanced Programming</a:t>
            </a:r>
          </a:p>
        </p:txBody>
      </p:sp>
      <p:sp>
        <p:nvSpPr>
          <p:cNvPr id="8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3" name="Outline"/>
          <p:cNvSpPr txBox="1"/>
          <p:nvPr>
            <p:ph type="title" idx="4294967295"/>
          </p:nvPr>
        </p:nvSpPr>
        <p:spPr>
          <a:xfrm>
            <a:off x="1206500" y="952500"/>
            <a:ext cx="10477500" cy="1435100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874" name="Rectangle"/>
          <p:cNvSpPr/>
          <p:nvPr/>
        </p:nvSpPr>
        <p:spPr>
          <a:xfrm>
            <a:off x="1229879" y="6664424"/>
            <a:ext cx="11560369" cy="910673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879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7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76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77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78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2" name="End"/>
          <p:cNvSpPr txBox="1"/>
          <p:nvPr/>
        </p:nvSpPr>
        <p:spPr>
          <a:xfrm>
            <a:off x="11167618" y="6168806"/>
            <a:ext cx="204876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End</a:t>
            </a:r>
          </a:p>
        </p:txBody>
      </p:sp>
      <p:grpSp>
        <p:nvGrpSpPr>
          <p:cNvPr id="887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883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84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885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886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2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3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3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3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3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3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bjects Oriented Programming"/>
          <p:cNvSpPr txBox="1"/>
          <p:nvPr/>
        </p:nvSpPr>
        <p:spPr>
          <a:xfrm>
            <a:off x="20036166" y="3143"/>
            <a:ext cx="43546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Objects Oriented Programming</a:t>
            </a:r>
          </a:p>
        </p:txBody>
      </p:sp>
      <p:sp>
        <p:nvSpPr>
          <p:cNvPr id="239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4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40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42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43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45" name="Objects Oriented Programming (OOP)"/>
          <p:cNvSpPr txBox="1"/>
          <p:nvPr>
            <p:ph type="title" idx="4294967295"/>
          </p:nvPr>
        </p:nvSpPr>
        <p:spPr>
          <a:xfrm>
            <a:off x="1206500" y="952500"/>
            <a:ext cx="18969027" cy="1435100"/>
          </a:xfrm>
          <a:prstGeom prst="rect">
            <a:avLst/>
          </a:prstGeom>
        </p:spPr>
        <p:txBody>
          <a:bodyPr/>
          <a:lstStyle/>
          <a:p>
            <a:pPr/>
            <a:r>
              <a:t>Objects Oriented Programming (OOP) </a:t>
            </a:r>
          </a:p>
        </p:txBody>
      </p:sp>
      <p:sp>
        <p:nvSpPr>
          <p:cNvPr id="246" name="Objects and classes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Objects and classes</a:t>
            </a:r>
          </a:p>
          <a:p>
            <a:pPr/>
            <a:r>
              <a:t>Inheritance</a:t>
            </a:r>
          </a:p>
          <a:p>
            <a:pPr/>
            <a:r>
              <a:t>Constructors / Destructors</a:t>
            </a:r>
          </a:p>
          <a:p>
            <a:pPr/>
            <a:r>
              <a:t>Static members</a:t>
            </a:r>
          </a:p>
          <a:p>
            <a:pPr/>
            <a:r>
              <a:t>Allocating objects</a:t>
            </a:r>
          </a:p>
          <a:p>
            <a:pPr/>
            <a:r>
              <a:t>Advanced Object Oriented</a:t>
            </a:r>
          </a:p>
          <a:p>
            <a:pPr/>
            <a:r>
              <a:t>Type casing</a:t>
            </a:r>
          </a:p>
          <a:p>
            <a:pPr/>
            <a:r>
              <a:t>Operator overloading</a:t>
            </a:r>
          </a:p>
          <a:p>
            <a:pPr/>
            <a:r>
              <a:t>Function objects</a:t>
            </a:r>
          </a:p>
          <a:p>
            <a:pPr/>
            <a:r>
              <a:t>Name Lookups</a:t>
            </a:r>
          </a:p>
        </p:txBody>
      </p:sp>
      <p:sp>
        <p:nvSpPr>
          <p:cNvPr id="247" name="Rectangle"/>
          <p:cNvSpPr/>
          <p:nvPr/>
        </p:nvSpPr>
        <p:spPr>
          <a:xfrm>
            <a:off x="1229879" y="4198809"/>
            <a:ext cx="10877146" cy="910672"/>
          </a:xfrm>
          <a:prstGeom prst="rect">
            <a:avLst/>
          </a:prstGeom>
          <a:solidFill>
            <a:srgbClr val="0080FF">
              <a:alpha val="4403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asses (or “user-defined types”)"/>
          <p:cNvSpPr txBox="1"/>
          <p:nvPr>
            <p:ph type="title" idx="4294967295"/>
          </p:nvPr>
        </p:nvSpPr>
        <p:spPr>
          <a:xfrm>
            <a:off x="1206500" y="952500"/>
            <a:ext cx="16458190" cy="1435100"/>
          </a:xfrm>
          <a:prstGeom prst="rect">
            <a:avLst/>
          </a:prstGeom>
        </p:spPr>
        <p:txBody>
          <a:bodyPr/>
          <a:lstStyle/>
          <a:p>
            <a:pPr/>
            <a:r>
              <a:t>Classes (or “user-defined types”)</a:t>
            </a:r>
          </a:p>
        </p:txBody>
      </p:sp>
      <p:sp>
        <p:nvSpPr>
          <p:cNvPr id="250" name="structs on steroids…"/>
          <p:cNvSpPr txBox="1"/>
          <p:nvPr>
            <p:ph type="body" sz="half" idx="4294967295"/>
          </p:nvPr>
        </p:nvSpPr>
        <p:spPr>
          <a:xfrm>
            <a:off x="1206500" y="4248504"/>
            <a:ext cx="14084189" cy="8256012"/>
          </a:xfrm>
          <a:prstGeom prst="rect">
            <a:avLst/>
          </a:prstGeom>
        </p:spPr>
        <p:txBody>
          <a:bodyPr/>
          <a:lstStyle/>
          <a:p>
            <a:pPr/>
            <a:r>
              <a:t>structs on steroids</a:t>
            </a:r>
          </a:p>
          <a:p>
            <a:pPr lvl="2"/>
            <a:r>
              <a:t>with inheritance</a:t>
            </a:r>
          </a:p>
          <a:p>
            <a:pPr lvl="2"/>
            <a:r>
              <a:t>with access control</a:t>
            </a:r>
          </a:p>
          <a:p>
            <a:pPr lvl="2"/>
            <a:r>
              <a:t>including methods (aka. member functions)</a:t>
            </a:r>
          </a:p>
        </p:txBody>
      </p:sp>
      <p:sp>
        <p:nvSpPr>
          <p:cNvPr id="251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Object Oriented Programming | Objects and classes"/>
          <p:cNvSpPr txBox="1"/>
          <p:nvPr/>
        </p:nvSpPr>
        <p:spPr>
          <a:xfrm>
            <a:off x="17196345" y="3143"/>
            <a:ext cx="719450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Object Oriented Programming | Objects and classes</a:t>
            </a:r>
          </a:p>
        </p:txBody>
      </p:sp>
      <p:sp>
        <p:nvSpPr>
          <p:cNvPr id="253" name="C++98"/>
          <p:cNvSpPr txBox="1"/>
          <p:nvPr/>
        </p:nvSpPr>
        <p:spPr>
          <a:xfrm>
            <a:off x="2647" y="2528"/>
            <a:ext cx="10390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C++98</a:t>
            </a:r>
          </a:p>
        </p:txBody>
      </p:sp>
      <p:grpSp>
        <p:nvGrpSpPr>
          <p:cNvPr id="258" name="Group"/>
          <p:cNvGrpSpPr/>
          <p:nvPr/>
        </p:nvGrpSpPr>
        <p:grpSpPr>
          <a:xfrm>
            <a:off x="1068" y="12709669"/>
            <a:ext cx="24381864" cy="1000421"/>
            <a:chOff x="0" y="0"/>
            <a:chExt cx="24381862" cy="1000420"/>
          </a:xfrm>
        </p:grpSpPr>
        <p:pic>
          <p:nvPicPr>
            <p:cNvPr id="25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774" y="93809"/>
              <a:ext cx="812801" cy="812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Gammasoft"/>
            <p:cNvSpPr txBox="1"/>
            <p:nvPr/>
          </p:nvSpPr>
          <p:spPr>
            <a:xfrm>
              <a:off x="1547842" y="95994"/>
              <a:ext cx="3298851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Gammasoft</a:t>
              </a:r>
            </a:p>
          </p:txBody>
        </p:sp>
        <p:sp>
          <p:nvSpPr>
            <p:cNvPr id="256" name="Modern C++ Course"/>
            <p:cNvSpPr txBox="1"/>
            <p:nvPr/>
          </p:nvSpPr>
          <p:spPr>
            <a:xfrm>
              <a:off x="18055790" y="95994"/>
              <a:ext cx="5711649" cy="8084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Modern C++ Course</a:t>
              </a: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0"/>
              <a:ext cx="24381863" cy="1000421"/>
            </a:xfrm>
            <a:prstGeom prst="rect">
              <a:avLst/>
            </a:prstGeom>
            <a:solidFill>
              <a:srgbClr val="0080FF">
                <a:alpha val="5056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