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261" name="instances of classes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instances of classes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 class encapsulates state and behavior…"/>
          <p:cNvSpPr txBox="1"/>
          <p:nvPr>
            <p:ph type="title" idx="4294967295"/>
          </p:nvPr>
        </p:nvSpPr>
        <p:spPr>
          <a:xfrm>
            <a:off x="1206500" y="952499"/>
            <a:ext cx="20350116" cy="2494492"/>
          </a:xfrm>
          <a:prstGeom prst="rect">
            <a:avLst/>
          </a:prstGeom>
        </p:spPr>
        <p:txBody>
          <a:bodyPr/>
          <a:lstStyle/>
          <a:p>
            <a:pPr/>
            <a:r>
              <a:t>A class encapsulates state and behavior</a:t>
            </a:r>
          </a:p>
          <a:p>
            <a:pPr/>
            <a:r>
              <a:t>of “something”</a:t>
            </a:r>
          </a:p>
        </p:txBody>
      </p:sp>
      <p:sp>
        <p:nvSpPr>
          <p:cNvPr id="272" name="shows an interfa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shows an interface</a:t>
            </a:r>
          </a:p>
          <a:p>
            <a:pPr/>
            <a:r>
              <a:t>provides its implementation</a:t>
            </a:r>
          </a:p>
          <a:p>
            <a:pPr lvl="2"/>
            <a:r>
              <a:t>status, properties</a:t>
            </a:r>
          </a:p>
          <a:p>
            <a:pPr lvl="2"/>
            <a:r>
              <a:t>possible interactions</a:t>
            </a:r>
          </a:p>
          <a:p>
            <a:pPr lvl="2"/>
            <a:r>
              <a:t>construction and destruction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y first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My first class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8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1181" y="2722634"/>
            <a:ext cx="6629401" cy="96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88038" y="6100834"/>
            <a:ext cx="4089401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eparating the interface"/>
          <p:cNvSpPr txBox="1"/>
          <p:nvPr>
            <p:ph type="title" idx="4294967295"/>
          </p:nvPr>
        </p:nvSpPr>
        <p:spPr>
          <a:xfrm>
            <a:off x="1206500" y="952500"/>
            <a:ext cx="12320062" cy="1435100"/>
          </a:xfrm>
          <a:prstGeom prst="rect">
            <a:avLst/>
          </a:prstGeom>
        </p:spPr>
        <p:txBody>
          <a:bodyPr/>
          <a:lstStyle/>
          <a:p>
            <a:pPr/>
            <a:r>
              <a:t>Separating the interface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9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4714" y="3883569"/>
            <a:ext cx="4168352" cy="3806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0224" y="8969175"/>
            <a:ext cx="5627748" cy="3128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63908" y="3884139"/>
            <a:ext cx="5459080" cy="3806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63908" y="8971398"/>
            <a:ext cx="512445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Header: my_class.hpp"/>
          <p:cNvSpPr txBox="1"/>
          <p:nvPr/>
        </p:nvSpPr>
        <p:spPr>
          <a:xfrm>
            <a:off x="4712935" y="2999448"/>
            <a:ext cx="620054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Header: my_class.hpp</a:t>
            </a:r>
          </a:p>
        </p:txBody>
      </p:sp>
      <p:sp>
        <p:nvSpPr>
          <p:cNvPr id="308" name="Implementation: my_class.cpp"/>
          <p:cNvSpPr txBox="1"/>
          <p:nvPr/>
        </p:nvSpPr>
        <p:spPr>
          <a:xfrm>
            <a:off x="4661012" y="8077914"/>
            <a:ext cx="842619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Implementation: my_class.cpp</a:t>
            </a:r>
          </a:p>
        </p:txBody>
      </p:sp>
      <p:sp>
        <p:nvSpPr>
          <p:cNvPr id="309" name="User 1: main.cpp"/>
          <p:cNvSpPr txBox="1"/>
          <p:nvPr/>
        </p:nvSpPr>
        <p:spPr>
          <a:xfrm>
            <a:off x="14261910" y="2999448"/>
            <a:ext cx="477835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1: main.cpp</a:t>
            </a:r>
          </a:p>
        </p:txBody>
      </p:sp>
      <p:sp>
        <p:nvSpPr>
          <p:cNvPr id="310" name="User 2: fun.cpp"/>
          <p:cNvSpPr txBox="1"/>
          <p:nvPr/>
        </p:nvSpPr>
        <p:spPr>
          <a:xfrm>
            <a:off x="14254637" y="8077914"/>
            <a:ext cx="431505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2: fun.cpp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mplementing methods"/>
          <p:cNvSpPr txBox="1"/>
          <p:nvPr>
            <p:ph type="title" idx="4294967295"/>
          </p:nvPr>
        </p:nvSpPr>
        <p:spPr>
          <a:xfrm>
            <a:off x="1206499" y="952500"/>
            <a:ext cx="11766562" cy="1435100"/>
          </a:xfrm>
          <a:prstGeom prst="rect">
            <a:avLst/>
          </a:prstGeom>
        </p:spPr>
        <p:txBody>
          <a:bodyPr/>
          <a:lstStyle/>
          <a:p>
            <a:pPr/>
            <a:r>
              <a:t>Implementing methods</a:t>
            </a:r>
          </a:p>
        </p:txBody>
      </p:sp>
      <p:sp>
        <p:nvSpPr>
          <p:cNvPr id="313" name="Good practi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Good practice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usually in .cpp, outside of class declaration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using the class name as “namespace”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short member functions can be in the header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some functions (templates, constexpr) must be in the header</a:t>
            </a:r>
          </a:p>
        </p:txBody>
      </p:sp>
      <p:sp>
        <p:nvSpPr>
          <p:cNvPr id="3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4291" y="3860800"/>
            <a:ext cx="87630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Method 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Method overloading</a:t>
            </a:r>
          </a:p>
        </p:txBody>
      </p:sp>
      <p:sp>
        <p:nvSpPr>
          <p:cNvPr id="325" name="The rules in C++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rules in C++</a:t>
            </a:r>
          </a:p>
          <a:p>
            <a:pPr/>
            <a:r>
              <a:t>overloading is authorized and welcome</a:t>
            </a:r>
          </a:p>
          <a:p>
            <a:pPr/>
            <a:r>
              <a:t>signature is part of the method identity</a:t>
            </a:r>
          </a:p>
          <a:p>
            <a:pPr/>
            <a:r>
              <a:t>but not the return type</a:t>
            </a:r>
          </a:p>
        </p:txBody>
      </p:sp>
      <p:sp>
        <p:nvSpPr>
          <p:cNvPr id="3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3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3086" y="2717800"/>
            <a:ext cx="10058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45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5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56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7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7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7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78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8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8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8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8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8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89" name="Rectangle"/>
          <p:cNvSpPr/>
          <p:nvPr/>
        </p:nvSpPr>
        <p:spPr>
          <a:xfrm>
            <a:off x="1229879" y="6637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2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39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0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1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11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1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1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1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2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22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7" name="Object Oriented Programming | Static members"/>
          <p:cNvSpPr txBox="1"/>
          <p:nvPr/>
        </p:nvSpPr>
        <p:spPr>
          <a:xfrm>
            <a:off x="17800154" y="3143"/>
            <a:ext cx="65906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Static members</a:t>
            </a:r>
          </a:p>
        </p:txBody>
      </p:sp>
      <p:sp>
        <p:nvSpPr>
          <p:cNvPr id="4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4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4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4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44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5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4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5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5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55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8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Object Oriented Programming | Allocating objects"/>
          <p:cNvSpPr txBox="1"/>
          <p:nvPr/>
        </p:nvSpPr>
        <p:spPr>
          <a:xfrm>
            <a:off x="17524309" y="3143"/>
            <a:ext cx="686653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Allocating objects</a:t>
            </a:r>
          </a:p>
        </p:txBody>
      </p:sp>
      <p:sp>
        <p:nvSpPr>
          <p:cNvPr id="46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7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7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7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77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8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88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1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3" name="Object Oriented Programming | Advanced Object Oriented"/>
          <p:cNvSpPr txBox="1"/>
          <p:nvPr/>
        </p:nvSpPr>
        <p:spPr>
          <a:xfrm>
            <a:off x="16332237" y="3143"/>
            <a:ext cx="8058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Advanced Object Oriented</a:t>
            </a:r>
          </a:p>
        </p:txBody>
      </p:sp>
      <p:sp>
        <p:nvSpPr>
          <p:cNvPr id="49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0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0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10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1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1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2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21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4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Object Oriented Programming | Type casing"/>
          <p:cNvSpPr txBox="1"/>
          <p:nvPr/>
        </p:nvSpPr>
        <p:spPr>
          <a:xfrm>
            <a:off x="18336906" y="3143"/>
            <a:ext cx="60539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Type casing</a:t>
            </a:r>
          </a:p>
        </p:txBody>
      </p:sp>
      <p:sp>
        <p:nvSpPr>
          <p:cNvPr id="5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4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4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43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4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5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4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5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5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54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7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9" name="Object Oriented Programming | Operator overloading"/>
          <p:cNvSpPr txBox="1"/>
          <p:nvPr/>
        </p:nvSpPr>
        <p:spPr>
          <a:xfrm>
            <a:off x="17061319" y="3143"/>
            <a:ext cx="73295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Operator overloading</a:t>
            </a:r>
          </a:p>
        </p:txBody>
      </p:sp>
      <p:sp>
        <p:nvSpPr>
          <p:cNvPr id="56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7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7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76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8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8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8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8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87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0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2" name="Object Oriented Programming | Function objects"/>
          <p:cNvSpPr txBox="1"/>
          <p:nvPr/>
        </p:nvSpPr>
        <p:spPr>
          <a:xfrm>
            <a:off x="17681891" y="3143"/>
            <a:ext cx="67089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Function objects</a:t>
            </a:r>
          </a:p>
        </p:txBody>
      </p:sp>
      <p:sp>
        <p:nvSpPr>
          <p:cNvPr id="59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0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0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09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1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1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1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1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20" name="Rectangle"/>
          <p:cNvSpPr/>
          <p:nvPr/>
        </p:nvSpPr>
        <p:spPr>
          <a:xfrm>
            <a:off x="12685279" y="66753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3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5" name="Object Oriented Programming | Name Lookups"/>
          <p:cNvSpPr txBox="1"/>
          <p:nvPr/>
        </p:nvSpPr>
        <p:spPr>
          <a:xfrm>
            <a:off x="17879097" y="3143"/>
            <a:ext cx="6511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Name Lookups</a:t>
            </a:r>
          </a:p>
        </p:txBody>
      </p:sp>
      <p:sp>
        <p:nvSpPr>
          <p:cNvPr id="62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3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2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3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3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4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4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42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4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4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5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65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6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657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6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5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5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6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4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asses (or “user-defined types”)"/>
          <p:cNvSpPr txBox="1"/>
          <p:nvPr>
            <p:ph type="title" idx="4294967295"/>
          </p:nvPr>
        </p:nvSpPr>
        <p:spPr>
          <a:xfrm>
            <a:off x="1206500" y="952500"/>
            <a:ext cx="16458190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Classes (or “user-defined types”)</a:t>
            </a:r>
          </a:p>
        </p:txBody>
      </p:sp>
      <p:sp>
        <p:nvSpPr>
          <p:cNvPr id="250" name="structs on steroi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structs on steroids</a:t>
            </a:r>
          </a:p>
          <a:p>
            <a:pPr lvl="2"/>
            <a:r>
              <a:t>with inheritance</a:t>
            </a:r>
          </a:p>
          <a:p>
            <a:pPr lvl="2"/>
            <a:r>
              <a:t>with access control</a:t>
            </a:r>
          </a:p>
          <a:p>
            <a:pPr lvl="2"/>
            <a:r>
              <a:t>including methods (aka. member functions)</a:t>
            </a:r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5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