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Relationship Id="rId145" Type="http://schemas.openxmlformats.org/officeDocument/2006/relationships/slide" Target="slides/slide138.xml"/><Relationship Id="rId146" Type="http://schemas.openxmlformats.org/officeDocument/2006/relationships/slide" Target="slides/slide139.xml"/><Relationship Id="rId147" Type="http://schemas.openxmlformats.org/officeDocument/2006/relationships/slide" Target="slides/slide140.xml"/><Relationship Id="rId148" Type="http://schemas.openxmlformats.org/officeDocument/2006/relationships/slide" Target="slides/slide141.xml"/><Relationship Id="rId149" Type="http://schemas.openxmlformats.org/officeDocument/2006/relationships/slide" Target="slides/slide142.xml"/><Relationship Id="rId150" Type="http://schemas.openxmlformats.org/officeDocument/2006/relationships/slide" Target="slides/slide14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56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8.png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56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0.png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0.png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0.png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0.png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0.png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1.png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1.png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1.png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1.png"/></Relationships>
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1.png"/></Relationships>
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1.png"/></Relationships>
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1.png"/></Relationships>
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1.png"/></Relationships>
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2.png"/></Relationships>
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3.png"/></Relationships>
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5.png"/></Relationships>
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6.png"/></Relationships>
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7.png"/></Relationships>
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8.png"/></Relationships>
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9.png"/></Relationships>
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70.png"/></Relationships>
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hyperlink" Target="https://en.cppreference.com/w/cpp/language/operator_precedence" TargetMode="External"/><Relationship Id="rId4" Type="http://schemas.openxmlformats.org/officeDocument/2006/relationships/image" Target="../media/image71.png"/></Relationships>
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github.com/gammasoft71" TargetMode="External"/><Relationship Id="rId3" Type="http://schemas.openxmlformats.org/officeDocument/2006/relationships/hyperlink" Target="https://github.com/yfiumefreddo" TargetMode="External"/><Relationship Id="rId4" Type="http://schemas.openxmlformats.org/officeDocument/2006/relationships/hyperlink" Target="https://gammasoft71.wixsite.com/gammasoft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6.png"/><Relationship Id="rId3" Type="http://schemas.openxmlformats.org/officeDocument/2006/relationships/image" Target="../media/image2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7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9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2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3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4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6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7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8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9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2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2.png"/><Relationship Id="rId3" Type="http://schemas.openxmlformats.org/officeDocument/2006/relationships/image" Target="../media/image2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2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2.png"/><Relationship Id="rId3" Type="http://schemas.openxmlformats.org/officeDocument/2006/relationships/image" Target="../media/image2.pn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2.png"/><Relationship Id="rId3" Type="http://schemas.openxmlformats.org/officeDocument/2006/relationships/image" Target="../media/image2.png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2.png"/><Relationship Id="rId3" Type="http://schemas.openxmlformats.org/officeDocument/2006/relationships/image" Target="../media/image2.png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2.png"/><Relationship Id="rId3" Type="http://schemas.openxmlformats.org/officeDocument/2006/relationships/image" Target="../media/image2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2.png"/><Relationship Id="rId3" Type="http://schemas.openxmlformats.org/officeDocument/2006/relationships/image" Target="../media/image2.png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3.png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3.png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3.png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3.png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3.png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3.png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3.png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8.png"/><Relationship Id="rId3" Type="http://schemas.openxmlformats.org/officeDocument/2006/relationships/image" Target="../media/image2.png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5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52.png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56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56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8288" y="3847133"/>
            <a:ext cx="6627424" cy="745043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Modern C++ Course"/>
          <p:cNvSpPr txBox="1"/>
          <p:nvPr/>
        </p:nvSpPr>
        <p:spPr>
          <a:xfrm>
            <a:off x="5280787" y="1022680"/>
            <a:ext cx="13822427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232" sz="11600"/>
            </a:lvl1pPr>
          </a:lstStyle>
          <a:p>
            <a:pPr/>
            <a:r>
              <a:t>Modern C++ Course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3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6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6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6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6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7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268" name="The first classic application"/>
          <p:cNvSpPr txBox="1"/>
          <p:nvPr>
            <p:ph type="title" idx="4294967295"/>
          </p:nvPr>
        </p:nvSpPr>
        <p:spPr>
          <a:xfrm>
            <a:off x="1206500" y="952500"/>
            <a:ext cx="13695940" cy="1435100"/>
          </a:xfrm>
          <a:prstGeom prst="rect">
            <a:avLst/>
          </a:prstGeom>
        </p:spPr>
        <p:txBody>
          <a:bodyPr/>
          <a:lstStyle/>
          <a:p>
            <a:pPr/>
            <a:r>
              <a:t>The first classic application </a:t>
            </a:r>
          </a:p>
        </p:txBody>
      </p:sp>
      <p:sp>
        <p:nvSpPr>
          <p:cNvPr id="269" name="program.cpp"/>
          <p:cNvSpPr txBox="1"/>
          <p:nvPr/>
        </p:nvSpPr>
        <p:spPr>
          <a:xfrm>
            <a:off x="1339883" y="2710386"/>
            <a:ext cx="363778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program.cpp</a:t>
            </a:r>
          </a:p>
        </p:txBody>
      </p:sp>
      <p:sp>
        <p:nvSpPr>
          <p:cNvPr id="270" name="CMakeLists.txt"/>
          <p:cNvSpPr txBox="1"/>
          <p:nvPr/>
        </p:nvSpPr>
        <p:spPr>
          <a:xfrm>
            <a:off x="12902672" y="2710386"/>
            <a:ext cx="420166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CMakeLists.txt</a:t>
            </a:r>
          </a:p>
        </p:txBody>
      </p:sp>
      <p:pic>
        <p:nvPicPr>
          <p:cNvPr id="27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2493" y="3646959"/>
            <a:ext cx="9150067" cy="4071669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273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0309" y="3599849"/>
            <a:ext cx="8926540" cy="3650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Function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506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1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50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0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50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51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1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513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51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80400" y="7527209"/>
            <a:ext cx="7594600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5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8300" y="2284054"/>
            <a:ext cx="73914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6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31300" y="2284054"/>
            <a:ext cx="6756400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7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429299" y="2284054"/>
            <a:ext cx="67564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8" name="pasted-movie.png" descr="pasted-movi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63645" y="7527209"/>
            <a:ext cx="65278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9" name="pasted-movie.png" descr="pasted-movi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363954" y="7039661"/>
            <a:ext cx="75946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Function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522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2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52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52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52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2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529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53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80400" y="7527209"/>
            <a:ext cx="7594600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1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8300" y="2284054"/>
            <a:ext cx="73914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2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31300" y="2284054"/>
            <a:ext cx="6756400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3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429299" y="2284054"/>
            <a:ext cx="67564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4" name="pasted-movie.png" descr="pasted-movi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363954" y="7039661"/>
            <a:ext cx="7594601" cy="553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5" name="pasted-movie.png" descr="pasted-movi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36545" y="7070009"/>
            <a:ext cx="75946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Parameter are passed by value"/>
          <p:cNvSpPr txBox="1"/>
          <p:nvPr>
            <p:ph type="title" idx="4294967295"/>
          </p:nvPr>
        </p:nvSpPr>
        <p:spPr>
          <a:xfrm>
            <a:off x="1206500" y="952500"/>
            <a:ext cx="16233574" cy="1435100"/>
          </a:xfrm>
          <a:prstGeom prst="rect">
            <a:avLst/>
          </a:prstGeom>
        </p:spPr>
        <p:txBody>
          <a:bodyPr/>
          <a:lstStyle/>
          <a:p>
            <a:pPr/>
            <a:r>
              <a:t>Parameter are passed by value</a:t>
            </a:r>
          </a:p>
        </p:txBody>
      </p:sp>
      <p:sp>
        <p:nvSpPr>
          <p:cNvPr id="1538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4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53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4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54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54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4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545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54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122" y="2722634"/>
            <a:ext cx="7594601" cy="965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Parameter are passed by value"/>
          <p:cNvSpPr txBox="1"/>
          <p:nvPr>
            <p:ph type="title" idx="4294967295"/>
          </p:nvPr>
        </p:nvSpPr>
        <p:spPr>
          <a:xfrm>
            <a:off x="1206500" y="952500"/>
            <a:ext cx="16233574" cy="1435100"/>
          </a:xfrm>
          <a:prstGeom prst="rect">
            <a:avLst/>
          </a:prstGeom>
        </p:spPr>
        <p:txBody>
          <a:bodyPr/>
          <a:lstStyle/>
          <a:p>
            <a:pPr/>
            <a:r>
              <a:t>Parameter are passed by value</a:t>
            </a:r>
          </a:p>
        </p:txBody>
      </p:sp>
      <p:sp>
        <p:nvSpPr>
          <p:cNvPr id="1549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5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55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55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55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5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556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55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122" y="2722634"/>
            <a:ext cx="7594601" cy="9652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58" name="Table 1"/>
          <p:cNvGraphicFramePr/>
          <p:nvPr/>
        </p:nvGraphicFramePr>
        <p:xfrm>
          <a:off x="11749452" y="5112213"/>
          <a:ext cx="6881605" cy="45935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0x31E0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0x3190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0x3140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0x30F0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0x30A0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0x3050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59" name="Memory layout"/>
          <p:cNvSpPr txBox="1"/>
          <p:nvPr/>
        </p:nvSpPr>
        <p:spPr>
          <a:xfrm>
            <a:off x="11651121" y="4092228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560" name="Rectangle"/>
          <p:cNvSpPr/>
          <p:nvPr/>
        </p:nvSpPr>
        <p:spPr>
          <a:xfrm>
            <a:off x="1424047" y="5466062"/>
            <a:ext cx="7170752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{"/>
          <p:cNvSpPr txBox="1"/>
          <p:nvPr/>
        </p:nvSpPr>
        <p:spPr>
          <a:xfrm>
            <a:off x="11013261" y="7311435"/>
            <a:ext cx="790957" cy="2506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563" name="Parameter are passed by value"/>
          <p:cNvSpPr txBox="1"/>
          <p:nvPr>
            <p:ph type="title" idx="4294967295"/>
          </p:nvPr>
        </p:nvSpPr>
        <p:spPr>
          <a:xfrm>
            <a:off x="1206500" y="952500"/>
            <a:ext cx="16233574" cy="1435100"/>
          </a:xfrm>
          <a:prstGeom prst="rect">
            <a:avLst/>
          </a:prstGeom>
        </p:spPr>
        <p:txBody>
          <a:bodyPr/>
          <a:lstStyle/>
          <a:p>
            <a:pPr/>
            <a:r>
              <a:t>Parameter are passed by value</a:t>
            </a:r>
          </a:p>
        </p:txBody>
      </p:sp>
      <p:sp>
        <p:nvSpPr>
          <p:cNvPr id="1564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6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56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6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56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56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70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571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57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122" y="2722634"/>
            <a:ext cx="7594601" cy="9652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73" name="Table 1"/>
          <p:cNvGraphicFramePr/>
          <p:nvPr/>
        </p:nvGraphicFramePr>
        <p:xfrm>
          <a:off x="11749452" y="5112213"/>
          <a:ext cx="6881605" cy="45935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0x31E0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0x3190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0x3140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0x30F0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0x30A0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0x3050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74" name="s"/>
          <p:cNvSpPr txBox="1"/>
          <p:nvPr/>
        </p:nvSpPr>
        <p:spPr>
          <a:xfrm rot="16200000">
            <a:off x="10678709" y="8529311"/>
            <a:ext cx="31750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s</a:t>
            </a:r>
          </a:p>
        </p:txBody>
      </p:sp>
      <p:sp>
        <p:nvSpPr>
          <p:cNvPr id="1575" name="Memory layout"/>
          <p:cNvSpPr txBox="1"/>
          <p:nvPr/>
        </p:nvSpPr>
        <p:spPr>
          <a:xfrm>
            <a:off x="11651121" y="4092228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576" name="Rectangle"/>
          <p:cNvSpPr/>
          <p:nvPr/>
        </p:nvSpPr>
        <p:spPr>
          <a:xfrm>
            <a:off x="1424047" y="5897862"/>
            <a:ext cx="7170752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{"/>
          <p:cNvSpPr txBox="1"/>
          <p:nvPr/>
        </p:nvSpPr>
        <p:spPr>
          <a:xfrm>
            <a:off x="11013261" y="7311435"/>
            <a:ext cx="790957" cy="2506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579" name="Parameter are passed by value"/>
          <p:cNvSpPr txBox="1"/>
          <p:nvPr>
            <p:ph type="title" idx="4294967295"/>
          </p:nvPr>
        </p:nvSpPr>
        <p:spPr>
          <a:xfrm>
            <a:off x="1206500" y="952500"/>
            <a:ext cx="16233574" cy="1435100"/>
          </a:xfrm>
          <a:prstGeom prst="rect">
            <a:avLst/>
          </a:prstGeom>
        </p:spPr>
        <p:txBody>
          <a:bodyPr/>
          <a:lstStyle/>
          <a:p>
            <a:pPr/>
            <a:r>
              <a:t>Parameter are passed by value</a:t>
            </a:r>
          </a:p>
        </p:txBody>
      </p:sp>
      <p:sp>
        <p:nvSpPr>
          <p:cNvPr id="1580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8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58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58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58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8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587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58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122" y="2722634"/>
            <a:ext cx="7594601" cy="9652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89" name="Table 1"/>
          <p:cNvGraphicFramePr/>
          <p:nvPr/>
        </p:nvGraphicFramePr>
        <p:xfrm>
          <a:off x="11749452" y="5112213"/>
          <a:ext cx="6881605" cy="45935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0x31E0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0x3190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0x3140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0x30F0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0x30A0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0x3050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90" name="s"/>
          <p:cNvSpPr txBox="1"/>
          <p:nvPr/>
        </p:nvSpPr>
        <p:spPr>
          <a:xfrm rot="16200000">
            <a:off x="10678709" y="8529311"/>
            <a:ext cx="31750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s</a:t>
            </a:r>
          </a:p>
        </p:txBody>
      </p:sp>
      <p:sp>
        <p:nvSpPr>
          <p:cNvPr id="1591" name="{"/>
          <p:cNvSpPr txBox="1"/>
          <p:nvPr/>
        </p:nvSpPr>
        <p:spPr>
          <a:xfrm>
            <a:off x="11027805" y="5245562"/>
            <a:ext cx="790957" cy="2506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592" name="p"/>
          <p:cNvSpPr txBox="1"/>
          <p:nvPr/>
        </p:nvSpPr>
        <p:spPr>
          <a:xfrm rot="16200000">
            <a:off x="10674356" y="6444540"/>
            <a:ext cx="35529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p</a:t>
            </a:r>
          </a:p>
        </p:txBody>
      </p:sp>
      <p:sp>
        <p:nvSpPr>
          <p:cNvPr id="1593" name="Memory layout"/>
          <p:cNvSpPr txBox="1"/>
          <p:nvPr/>
        </p:nvSpPr>
        <p:spPr>
          <a:xfrm>
            <a:off x="11651121" y="4092228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594" name="Rectangle"/>
          <p:cNvSpPr/>
          <p:nvPr/>
        </p:nvSpPr>
        <p:spPr>
          <a:xfrm>
            <a:off x="1424047" y="7218662"/>
            <a:ext cx="7170752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5" name="Rectangle"/>
          <p:cNvSpPr/>
          <p:nvPr/>
        </p:nvSpPr>
        <p:spPr>
          <a:xfrm>
            <a:off x="1424047" y="8628362"/>
            <a:ext cx="7170752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{"/>
          <p:cNvSpPr txBox="1"/>
          <p:nvPr/>
        </p:nvSpPr>
        <p:spPr>
          <a:xfrm>
            <a:off x="11013261" y="7311435"/>
            <a:ext cx="790957" cy="2506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598" name="Parameter are passed by value"/>
          <p:cNvSpPr txBox="1"/>
          <p:nvPr>
            <p:ph type="title" idx="4294967295"/>
          </p:nvPr>
        </p:nvSpPr>
        <p:spPr>
          <a:xfrm>
            <a:off x="1206500" y="952500"/>
            <a:ext cx="16233574" cy="1435100"/>
          </a:xfrm>
          <a:prstGeom prst="rect">
            <a:avLst/>
          </a:prstGeom>
        </p:spPr>
        <p:txBody>
          <a:bodyPr/>
          <a:lstStyle/>
          <a:p>
            <a:pPr/>
            <a:r>
              <a:t>Parameter are passed by value</a:t>
            </a:r>
          </a:p>
        </p:txBody>
      </p:sp>
      <p:sp>
        <p:nvSpPr>
          <p:cNvPr id="1599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0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60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0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60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60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0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606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60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122" y="2722634"/>
            <a:ext cx="7594601" cy="9652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08" name="Table 1"/>
          <p:cNvGraphicFramePr/>
          <p:nvPr/>
        </p:nvGraphicFramePr>
        <p:xfrm>
          <a:off x="11749452" y="5112213"/>
          <a:ext cx="6881605" cy="45935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0x31E0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0x3190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0x3140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q = 0x3000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0x30F0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0x30A0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0x3050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09" name="s"/>
          <p:cNvSpPr txBox="1"/>
          <p:nvPr/>
        </p:nvSpPr>
        <p:spPr>
          <a:xfrm rot="16200000">
            <a:off x="10678709" y="8529311"/>
            <a:ext cx="31750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s</a:t>
            </a:r>
          </a:p>
        </p:txBody>
      </p:sp>
      <p:sp>
        <p:nvSpPr>
          <p:cNvPr id="1614" name="Connection Line"/>
          <p:cNvSpPr/>
          <p:nvPr/>
        </p:nvSpPr>
        <p:spPr>
          <a:xfrm>
            <a:off x="10581862" y="7484039"/>
            <a:ext cx="1144622" cy="1881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5" h="21600" fill="norm" stroke="1" extrusionOk="0">
                <a:moveTo>
                  <a:pt x="15058" y="21600"/>
                </a:moveTo>
                <a:cubicBezTo>
                  <a:pt x="-5395" y="15187"/>
                  <a:pt x="-5013" y="7987"/>
                  <a:pt x="16205" y="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611" name="Memory layout"/>
          <p:cNvSpPr txBox="1"/>
          <p:nvPr/>
        </p:nvSpPr>
        <p:spPr>
          <a:xfrm>
            <a:off x="11651121" y="4092228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612" name="Rectangle"/>
          <p:cNvSpPr/>
          <p:nvPr/>
        </p:nvSpPr>
        <p:spPr>
          <a:xfrm>
            <a:off x="1428244" y="10011295"/>
            <a:ext cx="7170752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13" name="Rectangle"/>
          <p:cNvSpPr/>
          <p:nvPr/>
        </p:nvSpPr>
        <p:spPr>
          <a:xfrm>
            <a:off x="1428244" y="11370195"/>
            <a:ext cx="7170752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Pass by value or reference ?"/>
          <p:cNvSpPr txBox="1"/>
          <p:nvPr>
            <p:ph type="title" idx="4294967295"/>
          </p:nvPr>
        </p:nvSpPr>
        <p:spPr>
          <a:xfrm>
            <a:off x="1206500" y="952500"/>
            <a:ext cx="14317810" cy="1435100"/>
          </a:xfrm>
          <a:prstGeom prst="rect">
            <a:avLst/>
          </a:prstGeom>
        </p:spPr>
        <p:txBody>
          <a:bodyPr/>
          <a:lstStyle/>
          <a:p>
            <a:pPr/>
            <a:r>
              <a:t>Pass by value or reference ?</a:t>
            </a:r>
          </a:p>
        </p:txBody>
      </p:sp>
      <p:sp>
        <p:nvSpPr>
          <p:cNvPr id="1617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2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61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1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62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62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2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624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62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390" y="3408434"/>
            <a:ext cx="8255001" cy="828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Pass by value or reference ?"/>
          <p:cNvSpPr txBox="1"/>
          <p:nvPr>
            <p:ph type="title" idx="4294967295"/>
          </p:nvPr>
        </p:nvSpPr>
        <p:spPr>
          <a:xfrm>
            <a:off x="1206500" y="952500"/>
            <a:ext cx="14317810" cy="1435100"/>
          </a:xfrm>
          <a:prstGeom prst="rect">
            <a:avLst/>
          </a:prstGeom>
        </p:spPr>
        <p:txBody>
          <a:bodyPr/>
          <a:lstStyle/>
          <a:p>
            <a:pPr/>
            <a:r>
              <a:t>Pass by value or reference ?</a:t>
            </a:r>
          </a:p>
        </p:txBody>
      </p:sp>
      <p:sp>
        <p:nvSpPr>
          <p:cNvPr id="1628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3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62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63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63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3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635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63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390" y="3408434"/>
            <a:ext cx="8255001" cy="82804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37" name="Table 1"/>
          <p:cNvGraphicFramePr/>
          <p:nvPr/>
        </p:nvGraphicFramePr>
        <p:xfrm>
          <a:off x="11674482" y="6337974"/>
          <a:ext cx="5697845" cy="207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38" name="Memory layout"/>
          <p:cNvSpPr txBox="1"/>
          <p:nvPr/>
        </p:nvSpPr>
        <p:spPr>
          <a:xfrm>
            <a:off x="11576151" y="53179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639" name="Rectangle"/>
          <p:cNvSpPr/>
          <p:nvPr/>
        </p:nvSpPr>
        <p:spPr>
          <a:xfrm>
            <a:off x="1349077" y="4791332"/>
            <a:ext cx="796162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Pass by value or reference ?"/>
          <p:cNvSpPr txBox="1"/>
          <p:nvPr>
            <p:ph type="title" idx="4294967295"/>
          </p:nvPr>
        </p:nvSpPr>
        <p:spPr>
          <a:xfrm>
            <a:off x="1206500" y="952500"/>
            <a:ext cx="14317810" cy="1435100"/>
          </a:xfrm>
          <a:prstGeom prst="rect">
            <a:avLst/>
          </a:prstGeom>
        </p:spPr>
        <p:txBody>
          <a:bodyPr/>
          <a:lstStyle/>
          <a:p>
            <a:pPr/>
            <a:r>
              <a:t>Pass by value or reference ?</a:t>
            </a:r>
          </a:p>
        </p:txBody>
      </p:sp>
      <p:sp>
        <p:nvSpPr>
          <p:cNvPr id="1642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4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64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64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64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4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649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65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390" y="3408434"/>
            <a:ext cx="8255001" cy="82804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51" name="Table 1"/>
          <p:cNvGraphicFramePr/>
          <p:nvPr/>
        </p:nvGraphicFramePr>
        <p:xfrm>
          <a:off x="11674482" y="6337974"/>
          <a:ext cx="5697845" cy="207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s.a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52" name="Memory layout"/>
          <p:cNvSpPr txBox="1"/>
          <p:nvPr/>
        </p:nvSpPr>
        <p:spPr>
          <a:xfrm>
            <a:off x="11576151" y="53179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653" name="Rectangle"/>
          <p:cNvSpPr/>
          <p:nvPr/>
        </p:nvSpPr>
        <p:spPr>
          <a:xfrm>
            <a:off x="1349077" y="5210432"/>
            <a:ext cx="796162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8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7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7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7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81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282" name="The first classic application"/>
          <p:cNvSpPr txBox="1"/>
          <p:nvPr>
            <p:ph type="title" idx="4294967295"/>
          </p:nvPr>
        </p:nvSpPr>
        <p:spPr>
          <a:xfrm>
            <a:off x="1206500" y="952500"/>
            <a:ext cx="13695940" cy="1435100"/>
          </a:xfrm>
          <a:prstGeom prst="rect">
            <a:avLst/>
          </a:prstGeom>
        </p:spPr>
        <p:txBody>
          <a:bodyPr/>
          <a:lstStyle/>
          <a:p>
            <a:pPr/>
            <a:r>
              <a:t>The first classic application </a:t>
            </a:r>
          </a:p>
        </p:txBody>
      </p:sp>
      <p:sp>
        <p:nvSpPr>
          <p:cNvPr id="283" name="program.cpp"/>
          <p:cNvSpPr txBox="1"/>
          <p:nvPr/>
        </p:nvSpPr>
        <p:spPr>
          <a:xfrm>
            <a:off x="1339883" y="2710386"/>
            <a:ext cx="363778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program.cpp</a:t>
            </a:r>
          </a:p>
        </p:txBody>
      </p:sp>
      <p:sp>
        <p:nvSpPr>
          <p:cNvPr id="284" name="CMakeLists.txt"/>
          <p:cNvSpPr txBox="1"/>
          <p:nvPr/>
        </p:nvSpPr>
        <p:spPr>
          <a:xfrm>
            <a:off x="12902672" y="2710386"/>
            <a:ext cx="420166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CMakeLists.txt</a:t>
            </a:r>
          </a:p>
        </p:txBody>
      </p:sp>
      <p:sp>
        <p:nvSpPr>
          <p:cNvPr id="285" name="Output"/>
          <p:cNvSpPr txBox="1"/>
          <p:nvPr/>
        </p:nvSpPr>
        <p:spPr>
          <a:xfrm>
            <a:off x="9847643" y="8540826"/>
            <a:ext cx="200101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pic>
        <p:nvPicPr>
          <p:cNvPr id="28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2493" y="3646959"/>
            <a:ext cx="9150067" cy="4071669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288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59134" y="9528757"/>
            <a:ext cx="3809367" cy="253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30309" y="3599849"/>
            <a:ext cx="8926540" cy="3650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Pass by value or reference ?"/>
          <p:cNvSpPr txBox="1"/>
          <p:nvPr>
            <p:ph type="title" idx="4294967295"/>
          </p:nvPr>
        </p:nvSpPr>
        <p:spPr>
          <a:xfrm>
            <a:off x="1206500" y="952500"/>
            <a:ext cx="14317810" cy="1435100"/>
          </a:xfrm>
          <a:prstGeom prst="rect">
            <a:avLst/>
          </a:prstGeom>
        </p:spPr>
        <p:txBody>
          <a:bodyPr/>
          <a:lstStyle/>
          <a:p>
            <a:pPr/>
            <a:r>
              <a:t>Pass by value or reference ?</a:t>
            </a:r>
          </a:p>
        </p:txBody>
      </p:sp>
      <p:sp>
        <p:nvSpPr>
          <p:cNvPr id="1656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6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65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65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66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6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663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66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390" y="3408434"/>
            <a:ext cx="8255001" cy="82804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65" name="Table 1"/>
          <p:cNvGraphicFramePr/>
          <p:nvPr/>
        </p:nvGraphicFramePr>
        <p:xfrm>
          <a:off x="11674482" y="6337974"/>
          <a:ext cx="5697845" cy="207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p.a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s.a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66" name="Memory layout"/>
          <p:cNvSpPr txBox="1"/>
          <p:nvPr/>
        </p:nvSpPr>
        <p:spPr>
          <a:xfrm>
            <a:off x="11576151" y="53179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667" name="Rectangle"/>
          <p:cNvSpPr/>
          <p:nvPr/>
        </p:nvSpPr>
        <p:spPr>
          <a:xfrm>
            <a:off x="1349077" y="6124832"/>
            <a:ext cx="796162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68" name="Rectangle"/>
          <p:cNvSpPr/>
          <p:nvPr/>
        </p:nvSpPr>
        <p:spPr>
          <a:xfrm>
            <a:off x="1349077" y="7470095"/>
            <a:ext cx="796162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Pass by value or reference ?"/>
          <p:cNvSpPr txBox="1"/>
          <p:nvPr>
            <p:ph type="title" idx="4294967295"/>
          </p:nvPr>
        </p:nvSpPr>
        <p:spPr>
          <a:xfrm>
            <a:off x="1206500" y="952500"/>
            <a:ext cx="14317810" cy="1435100"/>
          </a:xfrm>
          <a:prstGeom prst="rect">
            <a:avLst/>
          </a:prstGeom>
        </p:spPr>
        <p:txBody>
          <a:bodyPr/>
          <a:lstStyle/>
          <a:p>
            <a:pPr/>
            <a:r>
              <a:t>Pass by value or reference ?</a:t>
            </a:r>
          </a:p>
        </p:txBody>
      </p:sp>
      <p:sp>
        <p:nvSpPr>
          <p:cNvPr id="1671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67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7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67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6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7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678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67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390" y="3408434"/>
            <a:ext cx="8255001" cy="82804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80" name="Table 1"/>
          <p:cNvGraphicFramePr/>
          <p:nvPr/>
        </p:nvGraphicFramePr>
        <p:xfrm>
          <a:off x="11674482" y="6337974"/>
          <a:ext cx="5697845" cy="207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p.a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s.a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81" name="Memory layout"/>
          <p:cNvSpPr txBox="1"/>
          <p:nvPr/>
        </p:nvSpPr>
        <p:spPr>
          <a:xfrm>
            <a:off x="11576151" y="53179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682" name="Rectangle"/>
          <p:cNvSpPr/>
          <p:nvPr/>
        </p:nvSpPr>
        <p:spPr>
          <a:xfrm>
            <a:off x="1349077" y="6627317"/>
            <a:ext cx="796162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Pass by value or reference ?"/>
          <p:cNvSpPr txBox="1"/>
          <p:nvPr>
            <p:ph type="title" idx="4294967295"/>
          </p:nvPr>
        </p:nvSpPr>
        <p:spPr>
          <a:xfrm>
            <a:off x="1206500" y="952500"/>
            <a:ext cx="14317810" cy="1435100"/>
          </a:xfrm>
          <a:prstGeom prst="rect">
            <a:avLst/>
          </a:prstGeom>
        </p:spPr>
        <p:txBody>
          <a:bodyPr/>
          <a:lstStyle/>
          <a:p>
            <a:pPr/>
            <a:r>
              <a:t>Pass by value or reference ?</a:t>
            </a:r>
          </a:p>
        </p:txBody>
      </p:sp>
      <p:sp>
        <p:nvSpPr>
          <p:cNvPr id="1685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9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68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68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68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9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692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69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390" y="3408434"/>
            <a:ext cx="8255001" cy="82804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94" name="Table 1"/>
          <p:cNvGraphicFramePr/>
          <p:nvPr/>
        </p:nvGraphicFramePr>
        <p:xfrm>
          <a:off x="11674482" y="6337974"/>
          <a:ext cx="5697845" cy="207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s.a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95" name="Memory layout"/>
          <p:cNvSpPr txBox="1"/>
          <p:nvPr/>
        </p:nvSpPr>
        <p:spPr>
          <a:xfrm>
            <a:off x="11576151" y="53179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696" name="Rectangle"/>
          <p:cNvSpPr/>
          <p:nvPr/>
        </p:nvSpPr>
        <p:spPr>
          <a:xfrm>
            <a:off x="1349077" y="7948897"/>
            <a:ext cx="7961627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Pass by value or reference ?"/>
          <p:cNvSpPr txBox="1"/>
          <p:nvPr>
            <p:ph type="title" idx="4294967295"/>
          </p:nvPr>
        </p:nvSpPr>
        <p:spPr>
          <a:xfrm>
            <a:off x="1206500" y="952500"/>
            <a:ext cx="14317810" cy="1435100"/>
          </a:xfrm>
          <a:prstGeom prst="rect">
            <a:avLst/>
          </a:prstGeom>
        </p:spPr>
        <p:txBody>
          <a:bodyPr/>
          <a:lstStyle/>
          <a:p>
            <a:pPr/>
            <a:r>
              <a:t>Pass by value or reference ?</a:t>
            </a:r>
          </a:p>
        </p:txBody>
      </p:sp>
      <p:sp>
        <p:nvSpPr>
          <p:cNvPr id="1699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0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0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0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70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0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706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70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390" y="3408434"/>
            <a:ext cx="8255001" cy="82804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08" name="Table 1"/>
          <p:cNvGraphicFramePr/>
          <p:nvPr/>
        </p:nvGraphicFramePr>
        <p:xfrm>
          <a:off x="11674482" y="6337974"/>
          <a:ext cx="5697845" cy="207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q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s.a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09" name="Memory layout"/>
          <p:cNvSpPr txBox="1"/>
          <p:nvPr/>
        </p:nvSpPr>
        <p:spPr>
          <a:xfrm>
            <a:off x="11576151" y="53179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713" name="Connection Line"/>
          <p:cNvSpPr/>
          <p:nvPr/>
        </p:nvSpPr>
        <p:spPr>
          <a:xfrm>
            <a:off x="10520436" y="7427811"/>
            <a:ext cx="1131078" cy="741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fill="norm" stroke="1" extrusionOk="0">
                <a:moveTo>
                  <a:pt x="15317" y="21600"/>
                </a:moveTo>
                <a:cubicBezTo>
                  <a:pt x="-5397" y="12355"/>
                  <a:pt x="-5102" y="5155"/>
                  <a:pt x="16203" y="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711" name="Rectangle"/>
          <p:cNvSpPr/>
          <p:nvPr/>
        </p:nvSpPr>
        <p:spPr>
          <a:xfrm>
            <a:off x="1349077" y="8873938"/>
            <a:ext cx="796162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12" name="Rectangle"/>
          <p:cNvSpPr/>
          <p:nvPr/>
        </p:nvSpPr>
        <p:spPr>
          <a:xfrm>
            <a:off x="1349077" y="10219201"/>
            <a:ext cx="796162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Pass by value or reference ?"/>
          <p:cNvSpPr txBox="1"/>
          <p:nvPr>
            <p:ph type="title" idx="4294967295"/>
          </p:nvPr>
        </p:nvSpPr>
        <p:spPr>
          <a:xfrm>
            <a:off x="1206500" y="952500"/>
            <a:ext cx="14317810" cy="1435100"/>
          </a:xfrm>
          <a:prstGeom prst="rect">
            <a:avLst/>
          </a:prstGeom>
        </p:spPr>
        <p:txBody>
          <a:bodyPr/>
          <a:lstStyle/>
          <a:p>
            <a:pPr/>
            <a:r>
              <a:t>Pass by value or reference ?</a:t>
            </a:r>
          </a:p>
        </p:txBody>
      </p:sp>
      <p:sp>
        <p:nvSpPr>
          <p:cNvPr id="1716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2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1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1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72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2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723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72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390" y="3408434"/>
            <a:ext cx="8255001" cy="82804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25" name="Table 1"/>
          <p:cNvGraphicFramePr/>
          <p:nvPr/>
        </p:nvGraphicFramePr>
        <p:xfrm>
          <a:off x="11674482" y="6337974"/>
          <a:ext cx="5697845" cy="207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q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s.a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26" name="Memory layout"/>
          <p:cNvSpPr txBox="1"/>
          <p:nvPr/>
        </p:nvSpPr>
        <p:spPr>
          <a:xfrm>
            <a:off x="11576151" y="53179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729" name="Connection Line"/>
          <p:cNvSpPr/>
          <p:nvPr/>
        </p:nvSpPr>
        <p:spPr>
          <a:xfrm>
            <a:off x="10520436" y="7427811"/>
            <a:ext cx="1131078" cy="741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fill="norm" stroke="1" extrusionOk="0">
                <a:moveTo>
                  <a:pt x="15317" y="21600"/>
                </a:moveTo>
                <a:cubicBezTo>
                  <a:pt x="-5397" y="12355"/>
                  <a:pt x="-5102" y="5155"/>
                  <a:pt x="16203" y="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728" name="Rectangle"/>
          <p:cNvSpPr/>
          <p:nvPr/>
        </p:nvSpPr>
        <p:spPr>
          <a:xfrm>
            <a:off x="1349077" y="9338303"/>
            <a:ext cx="7961627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Pass by value or reference ?"/>
          <p:cNvSpPr txBox="1"/>
          <p:nvPr>
            <p:ph type="title" idx="4294967295"/>
          </p:nvPr>
        </p:nvSpPr>
        <p:spPr>
          <a:xfrm>
            <a:off x="1206500" y="952500"/>
            <a:ext cx="14317810" cy="1435100"/>
          </a:xfrm>
          <a:prstGeom prst="rect">
            <a:avLst/>
          </a:prstGeom>
        </p:spPr>
        <p:txBody>
          <a:bodyPr/>
          <a:lstStyle/>
          <a:p>
            <a:pPr/>
            <a:r>
              <a:t>Pass by value or reference ?</a:t>
            </a:r>
          </a:p>
        </p:txBody>
      </p:sp>
      <p:sp>
        <p:nvSpPr>
          <p:cNvPr id="1732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3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3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3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3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73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3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739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74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390" y="3408434"/>
            <a:ext cx="8255001" cy="82804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41" name="Table 1"/>
          <p:cNvGraphicFramePr/>
          <p:nvPr/>
        </p:nvGraphicFramePr>
        <p:xfrm>
          <a:off x="11674482" y="6337974"/>
          <a:ext cx="5697845" cy="207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s.a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42" name="Memory layout"/>
          <p:cNvSpPr txBox="1"/>
          <p:nvPr/>
        </p:nvSpPr>
        <p:spPr>
          <a:xfrm>
            <a:off x="11576151" y="53179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743" name="Rectangle"/>
          <p:cNvSpPr/>
          <p:nvPr/>
        </p:nvSpPr>
        <p:spPr>
          <a:xfrm>
            <a:off x="1349077" y="10237944"/>
            <a:ext cx="796162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Different ways to pass arguments to a function"/>
          <p:cNvSpPr txBox="1"/>
          <p:nvPr>
            <p:ph type="title" idx="4294967295"/>
          </p:nvPr>
        </p:nvSpPr>
        <p:spPr>
          <a:xfrm>
            <a:off x="1206500" y="952500"/>
            <a:ext cx="19236253" cy="1435100"/>
          </a:xfrm>
          <a:prstGeom prst="rect">
            <a:avLst/>
          </a:prstGeom>
        </p:spPr>
        <p:txBody>
          <a:bodyPr/>
          <a:lstStyle>
            <a:lvl1pPr defTabSz="1999437">
              <a:defRPr spc="-139" sz="6969"/>
            </a:lvl1pPr>
          </a:lstStyle>
          <a:p>
            <a:pPr/>
            <a:r>
              <a:t>Different ways to pass arguments to a function</a:t>
            </a:r>
          </a:p>
        </p:txBody>
      </p:sp>
      <p:sp>
        <p:nvSpPr>
          <p:cNvPr id="1746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5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4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4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75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5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753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sp>
        <p:nvSpPr>
          <p:cNvPr id="1754" name="By default, arguments are passed by value (= copy) =&gt; good for small types, e.g. numbers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By default, arguments are passed by value (= copy) =&gt; good for small types, e.g. numbers</a:t>
            </a:r>
          </a:p>
          <a:p>
            <a:pPr/>
            <a:r>
              <a:t>Use references for parameters to avoid copies =&gt; good for large types, e.g. objects</a:t>
            </a:r>
          </a:p>
          <a:p>
            <a:pPr/>
            <a:r>
              <a:t>Use const for safety and readability whenever possible</a:t>
            </a:r>
          </a:p>
        </p:txBody>
      </p:sp>
      <p:pic>
        <p:nvPicPr>
          <p:cNvPr id="175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15606" y="2951234"/>
            <a:ext cx="78232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56" name="Rectangle"/>
          <p:cNvSpPr/>
          <p:nvPr/>
        </p:nvSpPr>
        <p:spPr>
          <a:xfrm>
            <a:off x="16093938" y="9776838"/>
            <a:ext cx="919936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Overloading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Overloading</a:t>
            </a:r>
          </a:p>
        </p:txBody>
      </p:sp>
      <p:sp>
        <p:nvSpPr>
          <p:cNvPr id="1759" name="We can have multiple functions with the same name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We can have multiple functions with the same name</a:t>
            </a:r>
          </a:p>
          <a:p>
            <a:pPr lvl="2" marL="1810511" indent="-603504" defTabSz="2413955">
              <a:spcBef>
                <a:spcPts val="4400"/>
              </a:spcBef>
              <a:defRPr sz="4752"/>
            </a:pPr>
            <a:r>
              <a:t>Must have different parameter lists</a:t>
            </a:r>
          </a:p>
          <a:p>
            <a:pPr lvl="2" marL="1810511" indent="-603504" defTabSz="2413955">
              <a:spcBef>
                <a:spcPts val="4400"/>
              </a:spcBef>
              <a:defRPr sz="4752"/>
            </a:pPr>
            <a:r>
              <a:t>A different return type alone is not allowed</a:t>
            </a:r>
          </a:p>
          <a:p>
            <a:pPr lvl="2" marL="1810511" indent="-603504" defTabSz="2413955">
              <a:spcBef>
                <a:spcPts val="4400"/>
              </a:spcBef>
              <a:defRPr sz="4752"/>
            </a:pPr>
            <a:r>
              <a:t>Form a so-called “overload set”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Default arguments can cause ambiguities</a:t>
            </a:r>
          </a:p>
        </p:txBody>
      </p:sp>
      <p:sp>
        <p:nvSpPr>
          <p:cNvPr id="1760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6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6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6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6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76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6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767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76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57214" y="3403600"/>
            <a:ext cx="11252201" cy="690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4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Exercise : function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Exercise : functions</a:t>
            </a:r>
          </a:p>
        </p:txBody>
      </p:sp>
      <p:sp>
        <p:nvSpPr>
          <p:cNvPr id="1771" name="Familiarise yourself with pass by value / pass by reference.…"/>
          <p:cNvSpPr txBox="1"/>
          <p:nvPr>
            <p:ph type="body" idx="4294967295"/>
          </p:nvPr>
        </p:nvSpPr>
        <p:spPr>
          <a:xfrm>
            <a:off x="1206500" y="4248504"/>
            <a:ext cx="16393617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Familiarise yourself with pass by value / pass by reference.</a:t>
            </a:r>
          </a:p>
          <a:p>
            <a:pPr/>
            <a:r>
              <a:t>Go to exercises/functions</a:t>
            </a:r>
          </a:p>
          <a:p>
            <a:pPr/>
            <a:r>
              <a:t>Look at functions.cpp</a:t>
            </a:r>
          </a:p>
          <a:p>
            <a:pPr/>
            <a:r>
              <a:t>Compile it (make) and run the program (./functions)</a:t>
            </a:r>
          </a:p>
          <a:p>
            <a:pPr/>
            <a:r>
              <a:t>Work on the tasks that you find in functions.cpp</a:t>
            </a:r>
          </a:p>
        </p:txBody>
      </p:sp>
      <p:sp>
        <p:nvSpPr>
          <p:cNvPr id="1772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774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grpSp>
        <p:nvGrpSpPr>
          <p:cNvPr id="177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7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7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77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0000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d practic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Good practices</a:t>
            </a:r>
          </a:p>
        </p:txBody>
      </p:sp>
      <p:sp>
        <p:nvSpPr>
          <p:cNvPr id="1782" name="Write readable functions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Write readable functions</a:t>
            </a:r>
          </a:p>
          <a:p>
            <a:pPr/>
            <a:r>
              <a:t>Keep functions short</a:t>
            </a:r>
          </a:p>
          <a:p>
            <a:pPr/>
            <a:r>
              <a:t>Do one logical thing (single-responsibility principle)</a:t>
            </a:r>
          </a:p>
          <a:p>
            <a:pPr/>
            <a:r>
              <a:t>Use expressive names</a:t>
            </a:r>
          </a:p>
          <a:p>
            <a:pPr/>
            <a:r>
              <a:t>Document non-trivial functions</a:t>
            </a:r>
          </a:p>
        </p:txBody>
      </p:sp>
      <p:sp>
        <p:nvSpPr>
          <p:cNvPr id="1783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8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8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8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78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8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790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79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39954" y="4951555"/>
            <a:ext cx="118872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9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9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9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97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298" name="The first classic application"/>
          <p:cNvSpPr txBox="1"/>
          <p:nvPr>
            <p:ph type="title" idx="4294967295"/>
          </p:nvPr>
        </p:nvSpPr>
        <p:spPr>
          <a:xfrm>
            <a:off x="1206500" y="952500"/>
            <a:ext cx="13695940" cy="1435100"/>
          </a:xfrm>
          <a:prstGeom prst="rect">
            <a:avLst/>
          </a:prstGeom>
        </p:spPr>
        <p:txBody>
          <a:bodyPr/>
          <a:lstStyle/>
          <a:p>
            <a:pPr/>
            <a:r>
              <a:t>The first classic application </a:t>
            </a:r>
          </a:p>
        </p:txBody>
      </p:sp>
      <p:sp>
        <p:nvSpPr>
          <p:cNvPr id="299" name="program.cpp"/>
          <p:cNvSpPr txBox="1"/>
          <p:nvPr/>
        </p:nvSpPr>
        <p:spPr>
          <a:xfrm>
            <a:off x="1339883" y="2710386"/>
            <a:ext cx="363778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program.cpp</a:t>
            </a:r>
          </a:p>
        </p:txBody>
      </p:sp>
      <p:sp>
        <p:nvSpPr>
          <p:cNvPr id="300" name="CMakeLists.txt"/>
          <p:cNvSpPr txBox="1"/>
          <p:nvPr/>
        </p:nvSpPr>
        <p:spPr>
          <a:xfrm>
            <a:off x="12902672" y="2710386"/>
            <a:ext cx="420166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CMakeLists.txt</a:t>
            </a:r>
          </a:p>
        </p:txBody>
      </p:sp>
      <p:sp>
        <p:nvSpPr>
          <p:cNvPr id="301" name="Output"/>
          <p:cNvSpPr txBox="1"/>
          <p:nvPr/>
        </p:nvSpPr>
        <p:spPr>
          <a:xfrm>
            <a:off x="9847643" y="8540826"/>
            <a:ext cx="200101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302" name="C++23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C++23</a:t>
            </a:r>
          </a:p>
        </p:txBody>
      </p:sp>
      <p:pic>
        <p:nvPicPr>
          <p:cNvPr id="30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59134" y="9528757"/>
            <a:ext cx="3809367" cy="253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9445" y="3646959"/>
            <a:ext cx="6890515" cy="4071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23036" y="3600911"/>
            <a:ext cx="8926541" cy="4452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d practic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Good practices</a:t>
            </a:r>
          </a:p>
        </p:txBody>
      </p:sp>
      <p:sp>
        <p:nvSpPr>
          <p:cNvPr id="1794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9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9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9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79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00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801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sp>
        <p:nvSpPr>
          <p:cNvPr id="1802" name="Don’t! Everything in one long function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Don’t! Everything in one long function</a:t>
            </a:r>
          </a:p>
        </p:txBody>
      </p:sp>
      <p:pic>
        <p:nvPicPr>
          <p:cNvPr id="180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84160" y="1337562"/>
            <a:ext cx="4315652" cy="11040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1806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1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0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0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1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12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813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814" name="Rectangle"/>
          <p:cNvSpPr/>
          <p:nvPr/>
        </p:nvSpPr>
        <p:spPr>
          <a:xfrm>
            <a:off x="1229879" y="11519735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2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1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1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1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2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22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823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824" name="Rectangle"/>
          <p:cNvSpPr/>
          <p:nvPr/>
        </p:nvSpPr>
        <p:spPr>
          <a:xfrm>
            <a:off x="12681549" y="4266385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25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Binary and Assignment Operators"/>
          <p:cNvSpPr txBox="1"/>
          <p:nvPr>
            <p:ph type="title" idx="4294967295"/>
          </p:nvPr>
        </p:nvSpPr>
        <p:spPr>
          <a:xfrm>
            <a:off x="1206500" y="952500"/>
            <a:ext cx="16953549" cy="1435100"/>
          </a:xfrm>
          <a:prstGeom prst="rect">
            <a:avLst/>
          </a:prstGeom>
        </p:spPr>
        <p:txBody>
          <a:bodyPr/>
          <a:lstStyle/>
          <a:p>
            <a:pPr/>
            <a:r>
              <a:t>Binary and Assignment Operators</a:t>
            </a:r>
          </a:p>
        </p:txBody>
      </p:sp>
      <p:sp>
        <p:nvSpPr>
          <p:cNvPr id="1828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3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2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3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3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3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835" name="Language Basics | Operators"/>
          <p:cNvSpPr txBox="1"/>
          <p:nvPr/>
        </p:nvSpPr>
        <p:spPr>
          <a:xfrm>
            <a:off x="20330603" y="3143"/>
            <a:ext cx="406024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Operators</a:t>
            </a:r>
          </a:p>
        </p:txBody>
      </p:sp>
      <p:pic>
        <p:nvPicPr>
          <p:cNvPr id="183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9300" y="4775200"/>
            <a:ext cx="10185400" cy="416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Increment / Decrement Operators"/>
          <p:cNvSpPr txBox="1"/>
          <p:nvPr>
            <p:ph type="title" idx="4294967295"/>
          </p:nvPr>
        </p:nvSpPr>
        <p:spPr>
          <a:xfrm>
            <a:off x="1206500" y="952500"/>
            <a:ext cx="16909255" cy="1435100"/>
          </a:xfrm>
          <a:prstGeom prst="rect">
            <a:avLst/>
          </a:prstGeom>
        </p:spPr>
        <p:txBody>
          <a:bodyPr/>
          <a:lstStyle/>
          <a:p>
            <a:pPr/>
            <a:r>
              <a:t>Increment / Decrement Operators</a:t>
            </a:r>
          </a:p>
        </p:txBody>
      </p:sp>
      <p:sp>
        <p:nvSpPr>
          <p:cNvPr id="1839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4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4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4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4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4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846" name="Language Basics | Operators"/>
          <p:cNvSpPr txBox="1"/>
          <p:nvPr/>
        </p:nvSpPr>
        <p:spPr>
          <a:xfrm>
            <a:off x="20330603" y="3143"/>
            <a:ext cx="406024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Operators</a:t>
            </a:r>
          </a:p>
        </p:txBody>
      </p:sp>
      <p:pic>
        <p:nvPicPr>
          <p:cNvPr id="184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94700" y="4546600"/>
            <a:ext cx="7594600" cy="462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Bitwise and Assignment Operators"/>
          <p:cNvSpPr txBox="1"/>
          <p:nvPr>
            <p:ph type="title" idx="4294967295"/>
          </p:nvPr>
        </p:nvSpPr>
        <p:spPr>
          <a:xfrm>
            <a:off x="1206500" y="952500"/>
            <a:ext cx="17550966" cy="1435100"/>
          </a:xfrm>
          <a:prstGeom prst="rect">
            <a:avLst/>
          </a:prstGeom>
        </p:spPr>
        <p:txBody>
          <a:bodyPr/>
          <a:lstStyle/>
          <a:p>
            <a:pPr/>
            <a:r>
              <a:t>Bitwise and Assignment Operators</a:t>
            </a:r>
          </a:p>
        </p:txBody>
      </p:sp>
      <p:sp>
        <p:nvSpPr>
          <p:cNvPr id="1850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5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5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5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5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5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5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857" name="Language Basics | Operators"/>
          <p:cNvSpPr txBox="1"/>
          <p:nvPr/>
        </p:nvSpPr>
        <p:spPr>
          <a:xfrm>
            <a:off x="20330603" y="3143"/>
            <a:ext cx="406024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Operators</a:t>
            </a:r>
          </a:p>
        </p:txBody>
      </p:sp>
      <p:pic>
        <p:nvPicPr>
          <p:cNvPr id="185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31100" y="4318000"/>
            <a:ext cx="9321800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Logical Operato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Logical Operators</a:t>
            </a:r>
          </a:p>
        </p:txBody>
      </p:sp>
      <p:sp>
        <p:nvSpPr>
          <p:cNvPr id="1861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6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6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6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6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6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868" name="Language Basics | Operators"/>
          <p:cNvSpPr txBox="1"/>
          <p:nvPr/>
        </p:nvSpPr>
        <p:spPr>
          <a:xfrm>
            <a:off x="20330603" y="3143"/>
            <a:ext cx="406024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Operators</a:t>
            </a:r>
          </a:p>
        </p:txBody>
      </p:sp>
      <p:pic>
        <p:nvPicPr>
          <p:cNvPr id="186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29700" y="4546600"/>
            <a:ext cx="6324600" cy="462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2" name="Comparison Operato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>
            <a:lvl1pPr defTabSz="2218888">
              <a:defRPr spc="-154" sz="7735"/>
            </a:lvl1pPr>
          </a:lstStyle>
          <a:p>
            <a:pPr/>
            <a:r>
              <a:t>Comparison Operators</a:t>
            </a:r>
          </a:p>
        </p:txBody>
      </p:sp>
      <p:grpSp>
        <p:nvGrpSpPr>
          <p:cNvPr id="187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7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7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7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7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879" name="Language Basics | Operators"/>
          <p:cNvSpPr txBox="1"/>
          <p:nvPr/>
        </p:nvSpPr>
        <p:spPr>
          <a:xfrm>
            <a:off x="20330603" y="3143"/>
            <a:ext cx="406024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Operators</a:t>
            </a:r>
          </a:p>
        </p:txBody>
      </p:sp>
      <p:pic>
        <p:nvPicPr>
          <p:cNvPr id="188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64500" y="4089400"/>
            <a:ext cx="8255000" cy="553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Operator Precedence"/>
          <p:cNvSpPr txBox="1"/>
          <p:nvPr>
            <p:ph type="title" idx="4294967295"/>
          </p:nvPr>
        </p:nvSpPr>
        <p:spPr>
          <a:xfrm>
            <a:off x="1206500" y="952500"/>
            <a:ext cx="10908797" cy="1435100"/>
          </a:xfrm>
          <a:prstGeom prst="rect">
            <a:avLst/>
          </a:prstGeom>
        </p:spPr>
        <p:txBody>
          <a:bodyPr/>
          <a:lstStyle/>
          <a:p>
            <a:pPr/>
            <a:r>
              <a:t>Operator Precedence</a:t>
            </a:r>
          </a:p>
        </p:txBody>
      </p:sp>
      <p:sp>
        <p:nvSpPr>
          <p:cNvPr id="1883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8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8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8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8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8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8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890" name="Language Basics | Operators"/>
          <p:cNvSpPr txBox="1"/>
          <p:nvPr/>
        </p:nvSpPr>
        <p:spPr>
          <a:xfrm>
            <a:off x="20330603" y="3143"/>
            <a:ext cx="406024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Operators</a:t>
            </a:r>
          </a:p>
        </p:txBody>
      </p:sp>
      <p:sp>
        <p:nvSpPr>
          <p:cNvPr id="1891" name="Avoid writing a line of operators as in the example on the right…"/>
          <p:cNvSpPr txBox="1"/>
          <p:nvPr>
            <p:ph type="body" sz="half" idx="4294967295"/>
          </p:nvPr>
        </p:nvSpPr>
        <p:spPr>
          <a:xfrm>
            <a:off x="1206500" y="4248504"/>
            <a:ext cx="10362263" cy="8256012"/>
          </a:xfrm>
          <a:prstGeom prst="rect">
            <a:avLst/>
          </a:prstGeom>
        </p:spPr>
        <p:txBody>
          <a:bodyPr/>
          <a:lstStyle/>
          <a:p>
            <a:pPr/>
            <a:r>
              <a:t>Avoid writing a line of operators as in the example on the right</a:t>
            </a:r>
          </a:p>
          <a:p>
            <a:pPr/>
            <a:r>
              <a:t>It's better to decompose the expression</a:t>
            </a:r>
          </a:p>
          <a:p>
            <a:pPr/>
            <a:r>
              <a:t>and to use parentheses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Details can be found on </a:t>
            </a:r>
            <a:r>
              <a:rPr u="sng">
                <a:hlinkClick r:id="rId3" invalidUrl="" action="" tgtFrame="" tooltip="" history="1" highlightClick="0" endSnd="0"/>
              </a:rPr>
              <a:t>cppreference</a:t>
            </a:r>
          </a:p>
        </p:txBody>
      </p:sp>
      <p:pic>
        <p:nvPicPr>
          <p:cNvPr id="1892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65546" y="5461000"/>
            <a:ext cx="7823201" cy="279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9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9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9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9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9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00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901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902" name="Rectangle"/>
          <p:cNvSpPr/>
          <p:nvPr/>
        </p:nvSpPr>
        <p:spPr>
          <a:xfrm>
            <a:off x="12681549" y="4266385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03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Execute with CMake GUI"/>
          <p:cNvSpPr txBox="1"/>
          <p:nvPr>
            <p:ph type="title" idx="4294967295"/>
          </p:nvPr>
        </p:nvSpPr>
        <p:spPr>
          <a:xfrm>
            <a:off x="1206500" y="952500"/>
            <a:ext cx="12634060" cy="1435100"/>
          </a:xfrm>
          <a:prstGeom prst="rect">
            <a:avLst/>
          </a:prstGeom>
        </p:spPr>
        <p:txBody>
          <a:bodyPr/>
          <a:lstStyle/>
          <a:p>
            <a:pPr/>
            <a:r>
              <a:t>Execute with CMake GUI</a:t>
            </a:r>
          </a:p>
        </p:txBody>
      </p:sp>
      <p:sp>
        <p:nvSpPr>
          <p:cNvPr id="30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1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0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1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1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14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315" name="Open the CMake GUI application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487680" indent="-487680" defTabSz="1950671">
              <a:spcBef>
                <a:spcPts val="3600"/>
              </a:spcBef>
              <a:defRPr sz="3840"/>
            </a:pPr>
            <a:r>
              <a:t>Open the CMake GUI application</a:t>
            </a:r>
          </a:p>
          <a:p>
            <a:pPr marL="487680" indent="-487680" defTabSz="1950671">
              <a:spcBef>
                <a:spcPts val="3600"/>
              </a:spcBef>
              <a:defRPr sz="3840"/>
            </a:pPr>
            <a:r>
              <a:t>Click on "Browse Sources..." button and select the "Hello world" folder.</a:t>
            </a:r>
          </a:p>
          <a:p>
            <a:pPr marL="487680" indent="-487680" defTabSz="1950671">
              <a:spcBef>
                <a:spcPts val="3600"/>
              </a:spcBef>
              <a:defRPr sz="3840"/>
            </a:pPr>
            <a:r>
              <a:t>Copy the path from "Where is the source code:", past it in the "Where to build the binaries:" and add "/build".</a:t>
            </a:r>
          </a:p>
          <a:p>
            <a:pPr marL="487680" indent="-487680" defTabSz="1950671">
              <a:spcBef>
                <a:spcPts val="3600"/>
              </a:spcBef>
              <a:defRPr sz="3840"/>
            </a:pPr>
            <a:r>
              <a:t>Click on "Configure" button and select the generator.</a:t>
            </a:r>
          </a:p>
          <a:p>
            <a:pPr marL="487680" indent="-487680" defTabSz="1950671">
              <a:spcBef>
                <a:spcPts val="3600"/>
              </a:spcBef>
              <a:defRPr sz="3840"/>
            </a:pPr>
            <a:r>
              <a:t>Click on "Generate" button to generate the project.</a:t>
            </a:r>
          </a:p>
          <a:p>
            <a:pPr marL="487680" indent="-487680" defTabSz="1950671">
              <a:spcBef>
                <a:spcPts val="3600"/>
              </a:spcBef>
              <a:defRPr sz="3840"/>
            </a:pPr>
            <a:r>
              <a:t>Finally, click on “Open project” button.</a:t>
            </a:r>
          </a:p>
        </p:txBody>
      </p:sp>
      <p:pic>
        <p:nvPicPr>
          <p:cNvPr id="31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45029" y="2679298"/>
            <a:ext cx="11600015" cy="9738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1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0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0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0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11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912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913" name="Rectangle"/>
          <p:cNvSpPr/>
          <p:nvPr/>
        </p:nvSpPr>
        <p:spPr>
          <a:xfrm>
            <a:off x="12681549" y="5390936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14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2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1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1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2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22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923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924" name="Rectangle"/>
          <p:cNvSpPr/>
          <p:nvPr/>
        </p:nvSpPr>
        <p:spPr>
          <a:xfrm>
            <a:off x="12681549" y="5390936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25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3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2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2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3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3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33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934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935" name="Rectangle"/>
          <p:cNvSpPr/>
          <p:nvPr/>
        </p:nvSpPr>
        <p:spPr>
          <a:xfrm>
            <a:off x="12681549" y="6609198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36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4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3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4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4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4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44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945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946" name="Rectangle"/>
          <p:cNvSpPr/>
          <p:nvPr/>
        </p:nvSpPr>
        <p:spPr>
          <a:xfrm>
            <a:off x="12681549" y="6609198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47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5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5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5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5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5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55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956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957" name="Rectangle"/>
          <p:cNvSpPr/>
          <p:nvPr/>
        </p:nvSpPr>
        <p:spPr>
          <a:xfrm>
            <a:off x="12681549" y="7921174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58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6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6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6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6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6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66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967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968" name="Rectangle"/>
          <p:cNvSpPr/>
          <p:nvPr/>
        </p:nvSpPr>
        <p:spPr>
          <a:xfrm>
            <a:off x="12681549" y="7921174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69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7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7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77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978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979" name="Rectangle"/>
          <p:cNvSpPr/>
          <p:nvPr/>
        </p:nvSpPr>
        <p:spPr>
          <a:xfrm>
            <a:off x="12681549" y="9120695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80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8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8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8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8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8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88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989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990" name="Rectangle"/>
          <p:cNvSpPr/>
          <p:nvPr/>
        </p:nvSpPr>
        <p:spPr>
          <a:xfrm>
            <a:off x="12681549" y="9120695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91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9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9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9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9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99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2000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2001" name="Rectangle"/>
          <p:cNvSpPr/>
          <p:nvPr/>
        </p:nvSpPr>
        <p:spPr>
          <a:xfrm>
            <a:off x="12681549" y="10301472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2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00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00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0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00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00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10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2011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2012" name="Rectangle"/>
          <p:cNvSpPr/>
          <p:nvPr/>
        </p:nvSpPr>
        <p:spPr>
          <a:xfrm>
            <a:off x="12681549" y="10301472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13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Main funct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Main function</a:t>
            </a:r>
          </a:p>
        </p:txBody>
      </p:sp>
      <p:pic>
        <p:nvPicPr>
          <p:cNvPr id="32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7173" y="2692400"/>
            <a:ext cx="12522201" cy="4622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21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2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2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26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32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02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01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01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01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21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2022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2023" name="Rectangle"/>
          <p:cNvSpPr/>
          <p:nvPr/>
        </p:nvSpPr>
        <p:spPr>
          <a:xfrm>
            <a:off x="12681549" y="9120695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24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03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02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2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02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03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32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2033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2034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037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8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039" name="Rectangle"/>
          <p:cNvSpPr/>
          <p:nvPr/>
        </p:nvSpPr>
        <p:spPr>
          <a:xfrm>
            <a:off x="1229879" y="5431616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04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04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04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04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End"/>
          <p:cNvSpPr txBox="1"/>
          <p:nvPr/>
        </p:nvSpPr>
        <p:spPr>
          <a:xfrm>
            <a:off x="11167618" y="6168806"/>
            <a:ext cx="2048765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End</a:t>
            </a:r>
          </a:p>
        </p:txBody>
      </p:sp>
      <p:sp>
        <p:nvSpPr>
          <p:cNvPr id="2047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05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04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05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05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Main funct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Main function</a:t>
            </a:r>
          </a:p>
        </p:txBody>
      </p:sp>
      <p:pic>
        <p:nvPicPr>
          <p:cNvPr id="33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7173" y="2692400"/>
            <a:ext cx="12522201" cy="462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8696" y="7698923"/>
            <a:ext cx="14884401" cy="4622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33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3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3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38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33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4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Exercise : environmen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>
            <a:lvl1pPr defTabSz="2243271">
              <a:defRPr spc="-156" sz="7820"/>
            </a:lvl1pPr>
          </a:lstStyle>
          <a:p>
            <a:pPr/>
            <a:r>
              <a:t>Exercise : environment</a:t>
            </a:r>
          </a:p>
        </p:txBody>
      </p:sp>
      <p:sp>
        <p:nvSpPr>
          <p:cNvPr id="342" name="Learn how to use CMake to generate a project.…"/>
          <p:cNvSpPr txBox="1"/>
          <p:nvPr>
            <p:ph type="body" idx="4294967295"/>
          </p:nvPr>
        </p:nvSpPr>
        <p:spPr>
          <a:xfrm>
            <a:off x="1206500" y="4248504"/>
            <a:ext cx="16393617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Learn how to use CMake to generate a project.</a:t>
            </a:r>
          </a:p>
          <a:p>
            <a:pPr/>
            <a:r>
              <a:t>Go to exercises/environment</a:t>
            </a:r>
          </a:p>
          <a:p>
            <a:pPr/>
            <a:r>
              <a:t>Look at environment.cpp and CMakeLists.txt</a:t>
            </a:r>
          </a:p>
          <a:p>
            <a:pPr/>
            <a:r>
              <a:t>Compile it (make) and run the program (./environment)</a:t>
            </a:r>
          </a:p>
          <a:p>
            <a:pPr/>
            <a:r>
              <a:t>Work on the tasks that you find in environment.cpp</a:t>
            </a:r>
          </a:p>
        </p:txBody>
      </p:sp>
      <p:sp>
        <p:nvSpPr>
          <p:cNvPr id="34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34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4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4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4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0000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50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35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5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5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5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5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59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360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361" name="Rectangle"/>
          <p:cNvSpPr/>
          <p:nvPr/>
        </p:nvSpPr>
        <p:spPr>
          <a:xfrm>
            <a:off x="12298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36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6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6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6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6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70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371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372" name="Rectangle"/>
          <p:cNvSpPr/>
          <p:nvPr/>
        </p:nvSpPr>
        <p:spPr>
          <a:xfrm>
            <a:off x="1229879" y="5435814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5" name="Comment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Comments</a:t>
            </a:r>
          </a:p>
        </p:txBody>
      </p:sp>
      <p:sp>
        <p:nvSpPr>
          <p:cNvPr id="376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38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7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7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8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8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38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050" y="2951234"/>
            <a:ext cx="12090401" cy="919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o am I ?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Who am I ?</a:t>
            </a:r>
          </a:p>
        </p:txBody>
      </p:sp>
      <p:sp>
        <p:nvSpPr>
          <p:cNvPr id="179" name="Gammasoft is the nickname of Yves Fiumefreddo.…"/>
          <p:cNvSpPr txBox="1"/>
          <p:nvPr>
            <p:ph type="body" sz="quarter" idx="4294967295"/>
          </p:nvPr>
        </p:nvSpPr>
        <p:spPr>
          <a:xfrm>
            <a:off x="1206500" y="6801877"/>
            <a:ext cx="10477500" cy="5702639"/>
          </a:xfrm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  <a:r>
              <a:rPr u="sng">
                <a:hlinkClick r:id="rId2" invalidUrl="" action="" tgtFrame="" tooltip="" history="1" highlightClick="0" endSnd="0"/>
              </a:rPr>
              <a:t>Gammasoft</a:t>
            </a:r>
            <a:r>
              <a:t> is the nickname of </a:t>
            </a:r>
            <a:r>
              <a:rPr u="sng">
                <a:hlinkClick r:id="rId3" invalidUrl="" action="" tgtFrame="" tooltip="" history="1" highlightClick="0" endSnd="0"/>
              </a:rPr>
              <a:t>Yves Fiumefreddo</a:t>
            </a:r>
            <a:r>
              <a:t>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than thirty years of passion for high technology especially in development (c++, c#, objective-c, ...).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Object-oriented programming is more than a mindset.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info see my GitHub : </a:t>
            </a:r>
            <a:r>
              <a:rPr u="sng">
                <a:hlinkClick r:id="rId2" invalidUrl="" action="" tgtFrame="" tooltip="" history="1" highlightClick="0" endSnd="0"/>
              </a:rPr>
              <a:t>https://github.com/gammasoft71</a:t>
            </a:r>
          </a:p>
        </p:txBody>
      </p:sp>
      <p:sp>
        <p:nvSpPr>
          <p:cNvPr id="180" name="Gammasoft…"/>
          <p:cNvSpPr txBox="1"/>
          <p:nvPr/>
        </p:nvSpPr>
        <p:spPr>
          <a:xfrm>
            <a:off x="1206500" y="4127166"/>
            <a:ext cx="10477500" cy="266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rPr u="sng">
                <a:hlinkClick r:id="rId4" invalidUrl="" action="" tgtFrame="" tooltip="" history="1" highlightClick="0" endSnd="0"/>
              </a:rPr>
              <a:t>Gammasoft</a:t>
            </a:r>
          </a:p>
          <a:p>
            <a:pPr defTabSz="1292319">
              <a:spcBef>
                <a:spcPts val="2300"/>
              </a:spcBef>
              <a:defRPr sz="2543"/>
            </a:pPr>
            <a:r>
              <a:t>Gammasoft aims to make c++ fun again.</a:t>
            </a:r>
          </a:p>
          <a:p>
            <a:pPr defTabSz="1292319">
              <a:spcBef>
                <a:spcPts val="2300"/>
              </a:spcBef>
              <a:defRPr sz="2543"/>
            </a:pPr>
          </a:p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t>About</a:t>
            </a:r>
          </a:p>
        </p:txBody>
      </p:sp>
      <p:pic>
        <p:nvPicPr>
          <p:cNvPr id="181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05852" y="1555628"/>
            <a:ext cx="10012124" cy="1001212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3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Basic typ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Basic types</a:t>
            </a:r>
          </a:p>
        </p:txBody>
      </p:sp>
      <p:sp>
        <p:nvSpPr>
          <p:cNvPr id="38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7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8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9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9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9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39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7066" y="2946400"/>
            <a:ext cx="13385801" cy="873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Basic typ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Basic types</a:t>
            </a:r>
          </a:p>
        </p:txBody>
      </p:sp>
      <p:sp>
        <p:nvSpPr>
          <p:cNvPr id="39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8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0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9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0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0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0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40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3776" y="2946400"/>
            <a:ext cx="15316201" cy="782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Basic typ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Basic types</a:t>
            </a:r>
          </a:p>
        </p:txBody>
      </p:sp>
      <p:sp>
        <p:nvSpPr>
          <p:cNvPr id="40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1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1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1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1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1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41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7466" y="2943754"/>
            <a:ext cx="148844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Fixed width integer types"/>
          <p:cNvSpPr txBox="1"/>
          <p:nvPr>
            <p:ph type="title" idx="4294967295"/>
          </p:nvPr>
        </p:nvSpPr>
        <p:spPr>
          <a:xfrm>
            <a:off x="1206500" y="952500"/>
            <a:ext cx="12563629" cy="1435100"/>
          </a:xfrm>
          <a:prstGeom prst="rect">
            <a:avLst/>
          </a:prstGeom>
        </p:spPr>
        <p:txBody>
          <a:bodyPr/>
          <a:lstStyle/>
          <a:p>
            <a:pPr/>
            <a:r>
              <a:t>Fixed width integer types</a:t>
            </a:r>
          </a:p>
        </p:txBody>
      </p:sp>
      <p:sp>
        <p:nvSpPr>
          <p:cNvPr id="420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2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2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2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6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pic>
        <p:nvPicPr>
          <p:cNvPr id="42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1853" y="2946400"/>
            <a:ext cx="11684001" cy="828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0" name="Fixed width floating-point types"/>
          <p:cNvSpPr txBox="1"/>
          <p:nvPr>
            <p:ph type="title" idx="4294967295"/>
          </p:nvPr>
        </p:nvSpPr>
        <p:spPr>
          <a:xfrm>
            <a:off x="1206500" y="952500"/>
            <a:ext cx="15775772" cy="1435100"/>
          </a:xfrm>
          <a:prstGeom prst="rect">
            <a:avLst/>
          </a:prstGeom>
        </p:spPr>
        <p:txBody>
          <a:bodyPr/>
          <a:lstStyle/>
          <a:p>
            <a:pPr/>
            <a:r>
              <a:t>Fixed width floating-point types</a:t>
            </a:r>
          </a:p>
        </p:txBody>
      </p:sp>
      <p:sp>
        <p:nvSpPr>
          <p:cNvPr id="431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3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3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3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3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7" name="C++23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C++23</a:t>
            </a:r>
          </a:p>
        </p:txBody>
      </p:sp>
      <p:pic>
        <p:nvPicPr>
          <p:cNvPr id="43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3376" y="2952549"/>
            <a:ext cx="14020801" cy="736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Integer literal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Integer literals</a:t>
            </a:r>
          </a:p>
        </p:txBody>
      </p:sp>
      <p:sp>
        <p:nvSpPr>
          <p:cNvPr id="44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2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4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4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4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4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4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44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3776" y="2951234"/>
            <a:ext cx="15316201" cy="919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Floating-point literals"/>
          <p:cNvSpPr txBox="1"/>
          <p:nvPr>
            <p:ph type="title" idx="4294967295"/>
          </p:nvPr>
        </p:nvSpPr>
        <p:spPr>
          <a:xfrm>
            <a:off x="1206500" y="952500"/>
            <a:ext cx="10848763" cy="1435100"/>
          </a:xfrm>
          <a:prstGeom prst="rect">
            <a:avLst/>
          </a:prstGeom>
        </p:spPr>
        <p:txBody>
          <a:bodyPr/>
          <a:lstStyle/>
          <a:p>
            <a:pPr/>
            <a:r>
              <a:t>Floating-point literals</a:t>
            </a:r>
          </a:p>
        </p:txBody>
      </p:sp>
      <p:sp>
        <p:nvSpPr>
          <p:cNvPr id="45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3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5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5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5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5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5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46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8274" y="2951234"/>
            <a:ext cx="13385801" cy="919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izeof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Sizeof</a:t>
            </a:r>
          </a:p>
        </p:txBody>
      </p:sp>
      <p:sp>
        <p:nvSpPr>
          <p:cNvPr id="46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4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6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6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6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6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70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47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1453" y="2949797"/>
            <a:ext cx="101854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ointer to integer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 to integer</a:t>
            </a:r>
          </a:p>
        </p:txBody>
      </p:sp>
      <p:sp>
        <p:nvSpPr>
          <p:cNvPr id="47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5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8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7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7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7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81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pic>
        <p:nvPicPr>
          <p:cNvPr id="48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771" y="2944662"/>
            <a:ext cx="14249401" cy="736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48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9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8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8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8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91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492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493" name="Rectangle"/>
          <p:cNvSpPr/>
          <p:nvPr/>
        </p:nvSpPr>
        <p:spPr>
          <a:xfrm>
            <a:off x="1229879" y="5435814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49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0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9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9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0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02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503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504" name="Rectangle"/>
          <p:cNvSpPr/>
          <p:nvPr/>
        </p:nvSpPr>
        <p:spPr>
          <a:xfrm>
            <a:off x="1229879" y="6654077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7" name="Static array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Static arrays</a:t>
            </a:r>
          </a:p>
        </p:txBody>
      </p:sp>
      <p:sp>
        <p:nvSpPr>
          <p:cNvPr id="508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  <p:grpSp>
        <p:nvGrpSpPr>
          <p:cNvPr id="51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0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1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1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1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51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5113" y="2941079"/>
            <a:ext cx="14452601" cy="690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2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1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2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2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23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52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526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3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2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3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3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34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53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537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38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539" name="Rectangle"/>
          <p:cNvSpPr/>
          <p:nvPr/>
        </p:nvSpPr>
        <p:spPr>
          <a:xfrm>
            <a:off x="1342334" y="43051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40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4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4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4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4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48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54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551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pi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52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556" name="Connection Line"/>
          <p:cNvSpPr/>
          <p:nvPr/>
        </p:nvSpPr>
        <p:spPr>
          <a:xfrm>
            <a:off x="11754884" y="9964134"/>
            <a:ext cx="816677" cy="68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22" y="13933"/>
                  <a:pt x="-5400" y="6733"/>
                  <a:pt x="15966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54" name="Rectangle"/>
          <p:cNvSpPr/>
          <p:nvPr/>
        </p:nvSpPr>
        <p:spPr>
          <a:xfrm>
            <a:off x="1342334" y="47496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55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6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5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6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6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64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56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567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pi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68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572" name="Connection Line"/>
          <p:cNvSpPr/>
          <p:nvPr/>
        </p:nvSpPr>
        <p:spPr>
          <a:xfrm>
            <a:off x="11754884" y="9964134"/>
            <a:ext cx="816677" cy="68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22" y="13933"/>
                  <a:pt x="-5400" y="6733"/>
                  <a:pt x="15966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70" name="Rectangle"/>
          <p:cNvSpPr/>
          <p:nvPr/>
        </p:nvSpPr>
        <p:spPr>
          <a:xfrm>
            <a:off x="1342334" y="51941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71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7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7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7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7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80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58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8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583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ai[2]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ai[1]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ai[0]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pi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84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588" name="Connection Line"/>
          <p:cNvSpPr/>
          <p:nvPr/>
        </p:nvSpPr>
        <p:spPr>
          <a:xfrm>
            <a:off x="11754884" y="9964134"/>
            <a:ext cx="816677" cy="68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22" y="13933"/>
                  <a:pt x="-5400" y="6733"/>
                  <a:pt x="15966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86" name="Rectangle"/>
          <p:cNvSpPr/>
          <p:nvPr/>
        </p:nvSpPr>
        <p:spPr>
          <a:xfrm>
            <a:off x="1342334" y="61212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87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9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9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9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9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96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59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599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pai = 0x300C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ai[2]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ai[1]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ai[0]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pi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00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605" name="Connection Line"/>
          <p:cNvSpPr/>
          <p:nvPr/>
        </p:nvSpPr>
        <p:spPr>
          <a:xfrm>
            <a:off x="11740417" y="6944158"/>
            <a:ext cx="831145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06" name="Connection Line"/>
          <p:cNvSpPr/>
          <p:nvPr/>
        </p:nvSpPr>
        <p:spPr>
          <a:xfrm>
            <a:off x="11754884" y="9964134"/>
            <a:ext cx="816677" cy="68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22" y="13933"/>
                  <a:pt x="-5400" y="6733"/>
                  <a:pt x="15966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03" name="Rectangle"/>
          <p:cNvSpPr/>
          <p:nvPr/>
        </p:nvSpPr>
        <p:spPr>
          <a:xfrm>
            <a:off x="1342334" y="65784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04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1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0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1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1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14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61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1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617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paj = 0x3010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pai = 0x300C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ai[2]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ai[1]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ai[0]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pi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18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624" name="Connection Line"/>
          <p:cNvSpPr/>
          <p:nvPr/>
        </p:nvSpPr>
        <p:spPr>
          <a:xfrm>
            <a:off x="11740417" y="6302122"/>
            <a:ext cx="831145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25" name="Connection Line"/>
          <p:cNvSpPr/>
          <p:nvPr/>
        </p:nvSpPr>
        <p:spPr>
          <a:xfrm>
            <a:off x="11740417" y="6944158"/>
            <a:ext cx="831145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26" name="Connection Line"/>
          <p:cNvSpPr/>
          <p:nvPr/>
        </p:nvSpPr>
        <p:spPr>
          <a:xfrm>
            <a:off x="11754884" y="9964134"/>
            <a:ext cx="816677" cy="68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22" y="13933"/>
                  <a:pt x="-5400" y="6733"/>
                  <a:pt x="15966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22" name="Rectangle"/>
          <p:cNvSpPr/>
          <p:nvPr/>
        </p:nvSpPr>
        <p:spPr>
          <a:xfrm>
            <a:off x="1342334" y="70483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3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3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2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3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3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34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63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637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k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paj = 0x3010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pai = 0x300C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ai[2]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ai[1]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ai[0]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pi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38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644" name="Connection Line"/>
          <p:cNvSpPr/>
          <p:nvPr/>
        </p:nvSpPr>
        <p:spPr>
          <a:xfrm>
            <a:off x="11740417" y="6302122"/>
            <a:ext cx="831145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45" name="Connection Line"/>
          <p:cNvSpPr/>
          <p:nvPr/>
        </p:nvSpPr>
        <p:spPr>
          <a:xfrm>
            <a:off x="11740417" y="6944158"/>
            <a:ext cx="831145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46" name="Connection Line"/>
          <p:cNvSpPr/>
          <p:nvPr/>
        </p:nvSpPr>
        <p:spPr>
          <a:xfrm>
            <a:off x="11754884" y="9964134"/>
            <a:ext cx="816677" cy="68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22" y="13933"/>
                  <a:pt x="-5400" y="6733"/>
                  <a:pt x="15966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42" name="Rectangle"/>
          <p:cNvSpPr/>
          <p:nvPr/>
        </p:nvSpPr>
        <p:spPr>
          <a:xfrm>
            <a:off x="1342334" y="75055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3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9" name="Rectangle"/>
          <p:cNvSpPr/>
          <p:nvPr/>
        </p:nvSpPr>
        <p:spPr>
          <a:xfrm>
            <a:off x="1229879" y="4198809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0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0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0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5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4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5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5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54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65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56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  <p:sp>
        <p:nvSpPr>
          <p:cNvPr id="65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658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pak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k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paj = 0x3010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pai = 0x300C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ai[2]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ai[1]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ai[0]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pi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59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666" name="Connection Line"/>
          <p:cNvSpPr/>
          <p:nvPr/>
        </p:nvSpPr>
        <p:spPr>
          <a:xfrm>
            <a:off x="11740417" y="6302122"/>
            <a:ext cx="831145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67" name="Connection Line"/>
          <p:cNvSpPr/>
          <p:nvPr/>
        </p:nvSpPr>
        <p:spPr>
          <a:xfrm>
            <a:off x="11740417" y="6944158"/>
            <a:ext cx="831145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68" name="Connection Line"/>
          <p:cNvSpPr/>
          <p:nvPr/>
        </p:nvSpPr>
        <p:spPr>
          <a:xfrm>
            <a:off x="11754884" y="9964134"/>
            <a:ext cx="816677" cy="68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22" y="13933"/>
                  <a:pt x="-5400" y="6733"/>
                  <a:pt x="15966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69" name="Connection Line"/>
          <p:cNvSpPr/>
          <p:nvPr/>
        </p:nvSpPr>
        <p:spPr>
          <a:xfrm>
            <a:off x="11745268" y="4945188"/>
            <a:ext cx="849603" cy="216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64" name="??"/>
          <p:cNvSpPr txBox="1"/>
          <p:nvPr/>
        </p:nvSpPr>
        <p:spPr>
          <a:xfrm>
            <a:off x="11179051" y="4872988"/>
            <a:ext cx="566218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??</a:t>
            </a:r>
          </a:p>
        </p:txBody>
      </p:sp>
      <p:sp>
        <p:nvSpPr>
          <p:cNvPr id="665" name="Rectangle"/>
          <p:cNvSpPr/>
          <p:nvPr/>
        </p:nvSpPr>
        <p:spPr>
          <a:xfrm>
            <a:off x="1342334" y="88517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2" name="nullptr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nullptr</a:t>
            </a:r>
          </a:p>
        </p:txBody>
      </p:sp>
      <p:grpSp>
        <p:nvGrpSpPr>
          <p:cNvPr id="67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7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7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7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78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sp>
        <p:nvSpPr>
          <p:cNvPr id="679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  <p:sp>
        <p:nvSpPr>
          <p:cNvPr id="680" name="if a pointer doesn’t point to anything, set it to nullptr…"/>
          <p:cNvSpPr txBox="1"/>
          <p:nvPr>
            <p:ph type="body" sz="half" idx="4294967295"/>
          </p:nvPr>
        </p:nvSpPr>
        <p:spPr>
          <a:xfrm>
            <a:off x="1206500" y="4248504"/>
            <a:ext cx="11178622" cy="8256012"/>
          </a:xfrm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if a pointer doesn’t point to anything, set it to </a:t>
            </a:r>
            <a:r>
              <a:rPr>
                <a:solidFill>
                  <a:srgbClr val="0080FF"/>
                </a:solidFill>
              </a:rPr>
              <a:t>nullptr</a:t>
            </a:r>
          </a:p>
          <a:p>
            <a:pPr lvl="2" marL="1682495" indent="-560831" defTabSz="2243271">
              <a:spcBef>
                <a:spcPts val="4100"/>
              </a:spcBef>
              <a:defRPr sz="4416"/>
            </a:pPr>
            <a:r>
              <a:t>useful to e.g. mark the end of a linked data structure</a:t>
            </a:r>
          </a:p>
          <a:p>
            <a:pPr lvl="2" marL="1682495" indent="-560831" defTabSz="2243271">
              <a:spcBef>
                <a:spcPts val="4100"/>
              </a:spcBef>
              <a:defRPr sz="4416"/>
            </a:pPr>
            <a:r>
              <a:t>or absence of an optional function argument (pointer)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same as setting it to 0 or </a:t>
            </a:r>
            <a:r>
              <a:rPr>
                <a:solidFill>
                  <a:srgbClr val="0080FF"/>
                </a:solidFill>
              </a:rPr>
              <a:t>NULL</a:t>
            </a:r>
            <a:r>
              <a:t> (before C++ 11)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triggers compilation error when assigned to integer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3" name="nullptr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nullptr</a:t>
            </a:r>
          </a:p>
        </p:txBody>
      </p:sp>
      <p:grpSp>
        <p:nvGrpSpPr>
          <p:cNvPr id="68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8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8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8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89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sp>
        <p:nvSpPr>
          <p:cNvPr id="690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  <p:sp>
        <p:nvSpPr>
          <p:cNvPr id="691" name="if a pointer doesn’t point to anything, set it to nullptr…"/>
          <p:cNvSpPr txBox="1"/>
          <p:nvPr>
            <p:ph type="body" sz="half" idx="4294967295"/>
          </p:nvPr>
        </p:nvSpPr>
        <p:spPr>
          <a:xfrm>
            <a:off x="1206500" y="4248504"/>
            <a:ext cx="11176367" cy="8256012"/>
          </a:xfrm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if a pointer doesn’t point to anything, set it to </a:t>
            </a:r>
            <a:r>
              <a:rPr>
                <a:solidFill>
                  <a:srgbClr val="0080FF"/>
                </a:solidFill>
              </a:rPr>
              <a:t>nullptr</a:t>
            </a:r>
          </a:p>
          <a:p>
            <a:pPr lvl="2" marL="1682495" indent="-560831" defTabSz="2243271">
              <a:spcBef>
                <a:spcPts val="4100"/>
              </a:spcBef>
              <a:defRPr sz="4416"/>
            </a:pPr>
            <a:r>
              <a:t>useful to e.g. mark the end of a linked data structure</a:t>
            </a:r>
          </a:p>
          <a:p>
            <a:pPr lvl="2" marL="1682495" indent="-560831" defTabSz="2243271">
              <a:spcBef>
                <a:spcPts val="4100"/>
              </a:spcBef>
              <a:defRPr sz="4416"/>
            </a:pPr>
            <a:r>
              <a:t>or absence of an optional function argument (pointer)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same as setting it to 0 or </a:t>
            </a:r>
            <a:r>
              <a:rPr>
                <a:solidFill>
                  <a:srgbClr val="0080FF"/>
                </a:solidFill>
              </a:rPr>
              <a:t>NULL</a:t>
            </a:r>
            <a:r>
              <a:t> (before C++ 11)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triggers compilation error when assigned to integer</a:t>
            </a:r>
          </a:p>
        </p:txBody>
      </p:sp>
      <p:pic>
        <p:nvPicPr>
          <p:cNvPr id="69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23139" y="5003800"/>
            <a:ext cx="7594601" cy="370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Dynamic arrays using C"/>
          <p:cNvSpPr txBox="1"/>
          <p:nvPr>
            <p:ph type="title" idx="4294967295"/>
          </p:nvPr>
        </p:nvSpPr>
        <p:spPr>
          <a:xfrm>
            <a:off x="1206500" y="952500"/>
            <a:ext cx="11983124" cy="1435100"/>
          </a:xfrm>
          <a:prstGeom prst="rect">
            <a:avLst/>
          </a:prstGeom>
        </p:spPr>
        <p:txBody>
          <a:bodyPr/>
          <a:lstStyle/>
          <a:p>
            <a:pPr/>
            <a:r>
              <a:t>Dynamic arrays using C</a:t>
            </a:r>
          </a:p>
        </p:txBody>
      </p:sp>
      <p:sp>
        <p:nvSpPr>
          <p:cNvPr id="69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0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9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9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9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0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702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  <p:pic>
        <p:nvPicPr>
          <p:cNvPr id="70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975" y="2950597"/>
            <a:ext cx="12319001" cy="828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Dynamic arrays using C++"/>
          <p:cNvSpPr txBox="1"/>
          <p:nvPr>
            <p:ph type="title" idx="4294967295"/>
          </p:nvPr>
        </p:nvSpPr>
        <p:spPr>
          <a:xfrm>
            <a:off x="1206500" y="952500"/>
            <a:ext cx="13215884" cy="1435100"/>
          </a:xfrm>
          <a:prstGeom prst="rect">
            <a:avLst/>
          </a:prstGeom>
        </p:spPr>
        <p:txBody>
          <a:bodyPr/>
          <a:lstStyle/>
          <a:p>
            <a:pPr/>
            <a:r>
              <a:t>Dynamic arrays using C++</a:t>
            </a:r>
          </a:p>
        </p:txBody>
      </p:sp>
      <p:sp>
        <p:nvSpPr>
          <p:cNvPr id="70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9848" y="2948752"/>
            <a:ext cx="10591801" cy="8737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08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0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1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1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1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714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71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2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1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2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2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23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724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725" name="Rectangle"/>
          <p:cNvSpPr/>
          <p:nvPr/>
        </p:nvSpPr>
        <p:spPr>
          <a:xfrm>
            <a:off x="1229879" y="6654077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72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3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2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3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3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34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735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736" name="Rectangle"/>
          <p:cNvSpPr/>
          <p:nvPr/>
        </p:nvSpPr>
        <p:spPr>
          <a:xfrm>
            <a:off x="1229879" y="7921174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cop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Scope</a:t>
            </a:r>
          </a:p>
        </p:txBody>
      </p:sp>
      <p:sp>
        <p:nvSpPr>
          <p:cNvPr id="73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4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4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4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4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4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746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sp>
        <p:nvSpPr>
          <p:cNvPr id="747" name="Portion of the source code where a given name is valid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Portion of the source code where a given name is valid</a:t>
            </a:r>
          </a:p>
          <a:p>
            <a:pPr marL="0" indent="0">
              <a:buSzTx/>
              <a:buNone/>
            </a:pPr>
            <a:r>
              <a:t>Typically :</a:t>
            </a:r>
          </a:p>
          <a:p>
            <a:pPr/>
            <a:r>
              <a:t>simple block of code, within {}</a:t>
            </a:r>
          </a:p>
          <a:p>
            <a:pPr/>
            <a:r>
              <a:t>function, class, namespace</a:t>
            </a:r>
          </a:p>
          <a:p>
            <a:pPr/>
            <a:r>
              <a:t>the global scope, i.e. translation unit (.cpp file + all includes)</a:t>
            </a:r>
          </a:p>
        </p:txBody>
      </p:sp>
      <p:pic>
        <p:nvPicPr>
          <p:cNvPr id="74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77484" y="3818181"/>
            <a:ext cx="54610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1" name="Scope and lifetime of variables"/>
          <p:cNvSpPr txBox="1"/>
          <p:nvPr>
            <p:ph type="title" idx="4294967295"/>
          </p:nvPr>
        </p:nvSpPr>
        <p:spPr>
          <a:xfrm>
            <a:off x="1206500" y="952500"/>
            <a:ext cx="15831268" cy="1435100"/>
          </a:xfrm>
          <a:prstGeom prst="rect">
            <a:avLst/>
          </a:prstGeom>
        </p:spPr>
        <p:txBody>
          <a:bodyPr/>
          <a:lstStyle/>
          <a:p>
            <a:pPr lvl="1"/>
            <a:r>
              <a:t>Scope and lifetime of variables</a:t>
            </a:r>
          </a:p>
        </p:txBody>
      </p:sp>
      <p:sp>
        <p:nvSpPr>
          <p:cNvPr id="752" name="Variables are (statically) allocated when defined…"/>
          <p:cNvSpPr txBox="1"/>
          <p:nvPr>
            <p:ph type="body" sz="quarter" idx="4294967295"/>
          </p:nvPr>
        </p:nvSpPr>
        <p:spPr>
          <a:xfrm>
            <a:off x="1206500" y="3067404"/>
            <a:ext cx="13773619" cy="2506382"/>
          </a:xfrm>
          <a:prstGeom prst="rect">
            <a:avLst/>
          </a:prstGeom>
        </p:spPr>
        <p:txBody>
          <a:bodyPr/>
          <a:lstStyle/>
          <a:p>
            <a:pPr/>
            <a:r>
              <a:t>Variables are (statically) allocated when defined</a:t>
            </a:r>
          </a:p>
          <a:p>
            <a:pPr/>
            <a:r>
              <a:t>Variables are freed at the end of a scope</a:t>
            </a:r>
          </a:p>
        </p:txBody>
      </p:sp>
      <p:grpSp>
        <p:nvGrpSpPr>
          <p:cNvPr id="75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5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5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5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5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759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2" name="Scope and lifetime of variables"/>
          <p:cNvSpPr txBox="1"/>
          <p:nvPr>
            <p:ph type="title" idx="4294967295"/>
          </p:nvPr>
        </p:nvSpPr>
        <p:spPr>
          <a:xfrm>
            <a:off x="1206500" y="952500"/>
            <a:ext cx="15831268" cy="1435100"/>
          </a:xfrm>
          <a:prstGeom prst="rect">
            <a:avLst/>
          </a:prstGeom>
        </p:spPr>
        <p:txBody>
          <a:bodyPr/>
          <a:lstStyle/>
          <a:p>
            <a:pPr lvl="1"/>
            <a:r>
              <a:t>Scope and lifetime of variables</a:t>
            </a:r>
          </a:p>
        </p:txBody>
      </p:sp>
      <p:sp>
        <p:nvSpPr>
          <p:cNvPr id="763" name="Variables are (statically) allocated when defined…"/>
          <p:cNvSpPr txBox="1"/>
          <p:nvPr>
            <p:ph type="body" sz="quarter" idx="4294967295"/>
          </p:nvPr>
        </p:nvSpPr>
        <p:spPr>
          <a:xfrm>
            <a:off x="1206500" y="3067404"/>
            <a:ext cx="13773619" cy="2506382"/>
          </a:xfrm>
          <a:prstGeom prst="rect">
            <a:avLst/>
          </a:prstGeom>
        </p:spPr>
        <p:txBody>
          <a:bodyPr/>
          <a:lstStyle/>
          <a:p>
            <a:pPr/>
            <a:r>
              <a:t>Variables are (statically) allocated when defined</a:t>
            </a:r>
          </a:p>
          <a:p>
            <a:pPr/>
            <a:r>
              <a:t>Variables are freed at the end of a scope</a:t>
            </a:r>
          </a:p>
        </p:txBody>
      </p:sp>
      <p:grpSp>
        <p:nvGrpSpPr>
          <p:cNvPr id="76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6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6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6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6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770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77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264" y="6522094"/>
            <a:ext cx="60960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0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11" name="Rectangle"/>
          <p:cNvSpPr/>
          <p:nvPr/>
        </p:nvSpPr>
        <p:spPr>
          <a:xfrm>
            <a:off x="1229879" y="5431616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1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1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1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4" name="Scope and lifetime of variables"/>
          <p:cNvSpPr txBox="1"/>
          <p:nvPr>
            <p:ph type="title" idx="4294967295"/>
          </p:nvPr>
        </p:nvSpPr>
        <p:spPr>
          <a:xfrm>
            <a:off x="1206500" y="952500"/>
            <a:ext cx="15831268" cy="1435100"/>
          </a:xfrm>
          <a:prstGeom prst="rect">
            <a:avLst/>
          </a:prstGeom>
        </p:spPr>
        <p:txBody>
          <a:bodyPr/>
          <a:lstStyle/>
          <a:p>
            <a:pPr lvl="1"/>
            <a:r>
              <a:t>Scope and lifetime of variables</a:t>
            </a:r>
          </a:p>
        </p:txBody>
      </p:sp>
      <p:sp>
        <p:nvSpPr>
          <p:cNvPr id="775" name="Variables are (statically) allocated when defined…"/>
          <p:cNvSpPr txBox="1"/>
          <p:nvPr>
            <p:ph type="body" sz="quarter" idx="4294967295"/>
          </p:nvPr>
        </p:nvSpPr>
        <p:spPr>
          <a:xfrm>
            <a:off x="1206500" y="3067404"/>
            <a:ext cx="13773619" cy="2506382"/>
          </a:xfrm>
          <a:prstGeom prst="rect">
            <a:avLst/>
          </a:prstGeom>
        </p:spPr>
        <p:txBody>
          <a:bodyPr/>
          <a:lstStyle/>
          <a:p>
            <a:pPr/>
            <a:r>
              <a:t>Variables are (statically) allocated when defined</a:t>
            </a:r>
          </a:p>
          <a:p>
            <a:pPr/>
            <a:r>
              <a:t>Variables are freed at the end of a scope</a:t>
            </a:r>
          </a:p>
        </p:txBody>
      </p:sp>
      <p:grpSp>
        <p:nvGrpSpPr>
          <p:cNvPr id="78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7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7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7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8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782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78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264" y="6522094"/>
            <a:ext cx="6096001" cy="5537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84" name="Table 1"/>
          <p:cNvGraphicFramePr/>
          <p:nvPr/>
        </p:nvGraphicFramePr>
        <p:xfrm>
          <a:off x="12049332" y="7980424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85" name="Memory layout"/>
          <p:cNvSpPr txBox="1"/>
          <p:nvPr/>
        </p:nvSpPr>
        <p:spPr>
          <a:xfrm>
            <a:off x="11894773" y="6622467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786" name="Rectangle"/>
          <p:cNvSpPr/>
          <p:nvPr/>
        </p:nvSpPr>
        <p:spPr>
          <a:xfrm>
            <a:off x="1342334" y="7873813"/>
            <a:ext cx="5835861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9" name="Scope and lifetime of variables"/>
          <p:cNvSpPr txBox="1"/>
          <p:nvPr>
            <p:ph type="title" idx="4294967295"/>
          </p:nvPr>
        </p:nvSpPr>
        <p:spPr>
          <a:xfrm>
            <a:off x="1206500" y="952500"/>
            <a:ext cx="15831268" cy="1435100"/>
          </a:xfrm>
          <a:prstGeom prst="rect">
            <a:avLst/>
          </a:prstGeom>
        </p:spPr>
        <p:txBody>
          <a:bodyPr/>
          <a:lstStyle/>
          <a:p>
            <a:pPr lvl="1"/>
            <a:r>
              <a:t>Scope and lifetime of variables</a:t>
            </a:r>
          </a:p>
        </p:txBody>
      </p:sp>
      <p:sp>
        <p:nvSpPr>
          <p:cNvPr id="790" name="Variables are (statically) allocated when defined…"/>
          <p:cNvSpPr txBox="1"/>
          <p:nvPr>
            <p:ph type="body" sz="quarter" idx="4294967295"/>
          </p:nvPr>
        </p:nvSpPr>
        <p:spPr>
          <a:xfrm>
            <a:off x="1206500" y="3067404"/>
            <a:ext cx="13773619" cy="2506382"/>
          </a:xfrm>
          <a:prstGeom prst="rect">
            <a:avLst/>
          </a:prstGeom>
        </p:spPr>
        <p:txBody>
          <a:bodyPr/>
          <a:lstStyle/>
          <a:p>
            <a:pPr/>
            <a:r>
              <a:t>Variables are (statically) allocated when defined</a:t>
            </a:r>
          </a:p>
          <a:p>
            <a:pPr/>
            <a:r>
              <a:t>Variables are freed at the end of a scope</a:t>
            </a:r>
          </a:p>
        </p:txBody>
      </p:sp>
      <p:grpSp>
        <p:nvGrpSpPr>
          <p:cNvPr id="79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9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9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9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9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797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79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264" y="6522094"/>
            <a:ext cx="6096001" cy="5537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99" name="Table 1"/>
          <p:cNvGraphicFramePr/>
          <p:nvPr/>
        </p:nvGraphicFramePr>
        <p:xfrm>
          <a:off x="12049332" y="7980424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b[3]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b[2]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b[1]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b[0]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00" name="Memory layout"/>
          <p:cNvSpPr txBox="1"/>
          <p:nvPr/>
        </p:nvSpPr>
        <p:spPr>
          <a:xfrm>
            <a:off x="11894773" y="6622467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801" name="Rectangle"/>
          <p:cNvSpPr/>
          <p:nvPr/>
        </p:nvSpPr>
        <p:spPr>
          <a:xfrm>
            <a:off x="1342334" y="8775513"/>
            <a:ext cx="5835861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4" name="Scope and lifetime of variables"/>
          <p:cNvSpPr txBox="1"/>
          <p:nvPr>
            <p:ph type="title" idx="4294967295"/>
          </p:nvPr>
        </p:nvSpPr>
        <p:spPr>
          <a:xfrm>
            <a:off x="1206500" y="952500"/>
            <a:ext cx="15831268" cy="1435100"/>
          </a:xfrm>
          <a:prstGeom prst="rect">
            <a:avLst/>
          </a:prstGeom>
        </p:spPr>
        <p:txBody>
          <a:bodyPr/>
          <a:lstStyle/>
          <a:p>
            <a:pPr lvl="1"/>
            <a:r>
              <a:t>Scope and lifetime of variables</a:t>
            </a:r>
          </a:p>
        </p:txBody>
      </p:sp>
      <p:sp>
        <p:nvSpPr>
          <p:cNvPr id="805" name="Variables are (statically) allocated when defined…"/>
          <p:cNvSpPr txBox="1"/>
          <p:nvPr>
            <p:ph type="body" sz="quarter" idx="4294967295"/>
          </p:nvPr>
        </p:nvSpPr>
        <p:spPr>
          <a:xfrm>
            <a:off x="1206500" y="3067404"/>
            <a:ext cx="13773619" cy="2506382"/>
          </a:xfrm>
          <a:prstGeom prst="rect">
            <a:avLst/>
          </a:prstGeom>
        </p:spPr>
        <p:txBody>
          <a:bodyPr/>
          <a:lstStyle/>
          <a:p>
            <a:pPr/>
            <a:r>
              <a:t>Variables are (statically) allocated when defined</a:t>
            </a:r>
          </a:p>
          <a:p>
            <a:pPr/>
            <a:r>
              <a:t>Variables are freed at the end of a scope</a:t>
            </a:r>
          </a:p>
        </p:txBody>
      </p:sp>
      <p:grpSp>
        <p:nvGrpSpPr>
          <p:cNvPr id="81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0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0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0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1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812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81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264" y="6522094"/>
            <a:ext cx="6096001" cy="5537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14" name="Table 1"/>
          <p:cNvGraphicFramePr/>
          <p:nvPr/>
        </p:nvGraphicFramePr>
        <p:xfrm>
          <a:off x="12049332" y="7980424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b[3]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b[2]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b[1]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b[0]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15" name="Memory layout"/>
          <p:cNvSpPr txBox="1"/>
          <p:nvPr/>
        </p:nvSpPr>
        <p:spPr>
          <a:xfrm>
            <a:off x="11894773" y="6622467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816" name="Rectangle"/>
          <p:cNvSpPr/>
          <p:nvPr/>
        </p:nvSpPr>
        <p:spPr>
          <a:xfrm>
            <a:off x="1342334" y="9220013"/>
            <a:ext cx="5835861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9" name="Scope and lifetime of variables"/>
          <p:cNvSpPr txBox="1"/>
          <p:nvPr>
            <p:ph type="title" idx="4294967295"/>
          </p:nvPr>
        </p:nvSpPr>
        <p:spPr>
          <a:xfrm>
            <a:off x="1206500" y="952500"/>
            <a:ext cx="15831268" cy="1435100"/>
          </a:xfrm>
          <a:prstGeom prst="rect">
            <a:avLst/>
          </a:prstGeom>
        </p:spPr>
        <p:txBody>
          <a:bodyPr/>
          <a:lstStyle/>
          <a:p>
            <a:pPr lvl="1"/>
            <a:r>
              <a:t>Scope and lifetime of variables</a:t>
            </a:r>
          </a:p>
        </p:txBody>
      </p:sp>
      <p:sp>
        <p:nvSpPr>
          <p:cNvPr id="820" name="Variables are (statically) allocated when defined…"/>
          <p:cNvSpPr txBox="1"/>
          <p:nvPr>
            <p:ph type="body" sz="quarter" idx="4294967295"/>
          </p:nvPr>
        </p:nvSpPr>
        <p:spPr>
          <a:xfrm>
            <a:off x="1206500" y="3067404"/>
            <a:ext cx="13773619" cy="2506382"/>
          </a:xfrm>
          <a:prstGeom prst="rect">
            <a:avLst/>
          </a:prstGeom>
        </p:spPr>
        <p:txBody>
          <a:bodyPr/>
          <a:lstStyle/>
          <a:p>
            <a:pPr/>
            <a:r>
              <a:t>Variables are (statically) allocated when defined</a:t>
            </a:r>
          </a:p>
          <a:p>
            <a:pPr/>
            <a:r>
              <a:t>Variables are freed at the end of a scope</a:t>
            </a:r>
          </a:p>
        </p:txBody>
      </p:sp>
      <p:grpSp>
        <p:nvGrpSpPr>
          <p:cNvPr id="82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2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2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2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2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827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82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264" y="6522094"/>
            <a:ext cx="6096001" cy="5537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29" name="Table 1"/>
          <p:cNvGraphicFramePr/>
          <p:nvPr/>
        </p:nvGraphicFramePr>
        <p:xfrm>
          <a:off x="12049332" y="7980424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30" name="Memory layout"/>
          <p:cNvSpPr txBox="1"/>
          <p:nvPr/>
        </p:nvSpPr>
        <p:spPr>
          <a:xfrm>
            <a:off x="11894773" y="6622467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831" name="Rectangle"/>
          <p:cNvSpPr/>
          <p:nvPr/>
        </p:nvSpPr>
        <p:spPr>
          <a:xfrm>
            <a:off x="1342334" y="10591613"/>
            <a:ext cx="5835861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Namepac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Namepaces</a:t>
            </a:r>
          </a:p>
        </p:txBody>
      </p:sp>
      <p:sp>
        <p:nvSpPr>
          <p:cNvPr id="834" name="Namespaces allow to segment your code to avoid name clashes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Namespaces allow to segment your code to avoid name clashes</a:t>
            </a:r>
          </a:p>
          <a:p>
            <a:pPr/>
            <a:r>
              <a:t>They can be embedded to create hierarchies (separator is </a:t>
            </a:r>
            <a:r>
              <a:rPr>
                <a:solidFill>
                  <a:srgbClr val="0080FF"/>
                </a:solidFill>
              </a:rPr>
              <a:t>::</a:t>
            </a:r>
            <a:r>
              <a:t>)</a:t>
            </a:r>
          </a:p>
        </p:txBody>
      </p:sp>
      <p:sp>
        <p:nvSpPr>
          <p:cNvPr id="83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4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3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3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3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4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842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84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99309" y="1803400"/>
            <a:ext cx="5892801" cy="1010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Nested namespac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Nested namespaces</a:t>
            </a:r>
          </a:p>
        </p:txBody>
      </p:sp>
      <p:sp>
        <p:nvSpPr>
          <p:cNvPr id="84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5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4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4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4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5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52" name="C++17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C++17</a:t>
            </a:r>
          </a:p>
        </p:txBody>
      </p:sp>
      <p:sp>
        <p:nvSpPr>
          <p:cNvPr id="853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85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46550" y="6153038"/>
            <a:ext cx="4597400" cy="553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5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83618" y="7067438"/>
            <a:ext cx="5029201" cy="3708401"/>
          </a:xfrm>
          <a:prstGeom prst="rect">
            <a:avLst/>
          </a:prstGeom>
          <a:ln w="12700">
            <a:miter lim="400000"/>
          </a:ln>
        </p:spPr>
      </p:pic>
      <p:sp>
        <p:nvSpPr>
          <p:cNvPr id="856" name="Easier way to declare nested namespaces"/>
          <p:cNvSpPr txBox="1"/>
          <p:nvPr>
            <p:ph type="body" sz="quarter" idx="4294967295"/>
          </p:nvPr>
        </p:nvSpPr>
        <p:spPr>
          <a:xfrm>
            <a:off x="1262727" y="3083607"/>
            <a:ext cx="13815717" cy="1000421"/>
          </a:xfrm>
          <a:prstGeom prst="rect">
            <a:avLst/>
          </a:prstGeom>
        </p:spPr>
        <p:txBody>
          <a:bodyPr/>
          <a:lstStyle/>
          <a:p>
            <a:pPr/>
            <a:r>
              <a:t>Easier way to declare nested namespaces</a:t>
            </a:r>
          </a:p>
        </p:txBody>
      </p:sp>
      <p:sp>
        <p:nvSpPr>
          <p:cNvPr id="857" name="C++98"/>
          <p:cNvSpPr txBox="1"/>
          <p:nvPr/>
        </p:nvSpPr>
        <p:spPr>
          <a:xfrm>
            <a:off x="4172861" y="5198036"/>
            <a:ext cx="196382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C++98</a:t>
            </a:r>
          </a:p>
        </p:txBody>
      </p:sp>
      <p:sp>
        <p:nvSpPr>
          <p:cNvPr id="858" name="C++17"/>
          <p:cNvSpPr txBox="1"/>
          <p:nvPr/>
        </p:nvSpPr>
        <p:spPr>
          <a:xfrm>
            <a:off x="14833150" y="5198036"/>
            <a:ext cx="196382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C++17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namespace alia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namespace alias</a:t>
            </a:r>
          </a:p>
        </p:txBody>
      </p:sp>
      <p:sp>
        <p:nvSpPr>
          <p:cNvPr id="86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6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6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6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6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6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868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sp>
        <p:nvSpPr>
          <p:cNvPr id="869" name="The namespace keyword can be use to create an alias on an other namespace.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rgbClr val="0080FF"/>
                </a:solidFill>
              </a:rPr>
              <a:t>namespace</a:t>
            </a:r>
            <a:r>
              <a:t> keyword can be use to create an alias on an other namespace.</a:t>
            </a:r>
          </a:p>
        </p:txBody>
      </p:sp>
      <p:pic>
        <p:nvPicPr>
          <p:cNvPr id="87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55815" y="5607910"/>
            <a:ext cx="82550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namespace alia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namespace alias</a:t>
            </a:r>
          </a:p>
        </p:txBody>
      </p:sp>
      <p:sp>
        <p:nvSpPr>
          <p:cNvPr id="87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7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7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7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7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7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880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sp>
        <p:nvSpPr>
          <p:cNvPr id="881" name="The namespace keyword can be use to create an alias on an other namespace.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rgbClr val="0080FF"/>
                </a:solidFill>
              </a:rPr>
              <a:t>namespace</a:t>
            </a:r>
            <a:r>
              <a:t> keyword can be use to create an alias on an other namespace.</a:t>
            </a:r>
          </a:p>
        </p:txBody>
      </p:sp>
      <p:pic>
        <p:nvPicPr>
          <p:cNvPr id="88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55577" y="5379310"/>
            <a:ext cx="9093201" cy="599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namespace alia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namespace alias</a:t>
            </a:r>
          </a:p>
        </p:txBody>
      </p:sp>
      <p:sp>
        <p:nvSpPr>
          <p:cNvPr id="88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9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8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8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8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8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9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892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sp>
        <p:nvSpPr>
          <p:cNvPr id="893" name="The namespace keyword can be use to create an alias on an other namespace.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rgbClr val="0080FF"/>
                </a:solidFill>
              </a:rPr>
              <a:t>namespace</a:t>
            </a:r>
            <a:r>
              <a:t> keyword can be use to create an alias on an other namespace.</a:t>
            </a:r>
          </a:p>
          <a:p>
            <a:pPr/>
            <a:r>
              <a:t>Or on nested namespaces.</a:t>
            </a:r>
          </a:p>
        </p:txBody>
      </p:sp>
      <p:pic>
        <p:nvPicPr>
          <p:cNvPr id="89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08559" y="5607910"/>
            <a:ext cx="63246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namespace alia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namespace alias</a:t>
            </a:r>
          </a:p>
        </p:txBody>
      </p:sp>
      <p:sp>
        <p:nvSpPr>
          <p:cNvPr id="89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0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9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9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0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0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0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904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sp>
        <p:nvSpPr>
          <p:cNvPr id="905" name="The namespace keyword can be use to create an alias on an other namespace.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rgbClr val="0080FF"/>
                </a:solidFill>
              </a:rPr>
              <a:t>namespace</a:t>
            </a:r>
            <a:r>
              <a:t> keyword can be use to create an alias on an other namespace.</a:t>
            </a:r>
          </a:p>
          <a:p>
            <a:pPr/>
            <a:r>
              <a:t>Or on nested namespaces.</a:t>
            </a:r>
          </a:p>
        </p:txBody>
      </p:sp>
      <p:pic>
        <p:nvPicPr>
          <p:cNvPr id="90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17568" y="5379310"/>
            <a:ext cx="6756401" cy="599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21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2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2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2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2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5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226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Using namespace directive"/>
          <p:cNvSpPr txBox="1"/>
          <p:nvPr>
            <p:ph type="title" idx="4294967295"/>
          </p:nvPr>
        </p:nvSpPr>
        <p:spPr>
          <a:xfrm>
            <a:off x="1206500" y="952500"/>
            <a:ext cx="13645423" cy="1435100"/>
          </a:xfrm>
          <a:prstGeom prst="rect">
            <a:avLst/>
          </a:prstGeom>
        </p:spPr>
        <p:txBody>
          <a:bodyPr/>
          <a:lstStyle/>
          <a:p>
            <a:pPr/>
            <a:r>
              <a:t>Using namespace directive</a:t>
            </a:r>
          </a:p>
        </p:txBody>
      </p:sp>
      <p:sp>
        <p:nvSpPr>
          <p:cNvPr id="90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1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1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1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1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1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1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916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sp>
        <p:nvSpPr>
          <p:cNvPr id="917" name="The using namespace directive make all members of the specified namespace visible in current scope.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rgbClr val="0080FF"/>
                </a:solidFill>
              </a:rPr>
              <a:t>using namespace</a:t>
            </a:r>
            <a:r>
              <a:t> directive make all members of the specified namespace visible in current scope.</a:t>
            </a:r>
          </a:p>
        </p:txBody>
      </p:sp>
      <p:pic>
        <p:nvPicPr>
          <p:cNvPr id="91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61065" y="5607910"/>
            <a:ext cx="43942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Using namespace directive"/>
          <p:cNvSpPr txBox="1"/>
          <p:nvPr>
            <p:ph type="title" idx="4294967295"/>
          </p:nvPr>
        </p:nvSpPr>
        <p:spPr>
          <a:xfrm>
            <a:off x="1206500" y="952500"/>
            <a:ext cx="13645423" cy="1435100"/>
          </a:xfrm>
          <a:prstGeom prst="rect">
            <a:avLst/>
          </a:prstGeom>
        </p:spPr>
        <p:txBody>
          <a:bodyPr/>
          <a:lstStyle/>
          <a:p>
            <a:pPr/>
            <a:r>
              <a:t>Using namespace directive</a:t>
            </a:r>
          </a:p>
        </p:txBody>
      </p:sp>
      <p:sp>
        <p:nvSpPr>
          <p:cNvPr id="92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2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2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2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2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2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2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928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sp>
        <p:nvSpPr>
          <p:cNvPr id="929" name="The using namespace directive make all members of the specified namespace visible in current scope.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rgbClr val="0080FF"/>
                </a:solidFill>
              </a:rPr>
              <a:t>using namespace</a:t>
            </a:r>
            <a:r>
              <a:t> directive make all members of the specified namespace visible in current scope.</a:t>
            </a:r>
          </a:p>
        </p:txBody>
      </p:sp>
      <p:pic>
        <p:nvPicPr>
          <p:cNvPr id="93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98066" y="5379310"/>
            <a:ext cx="5257801" cy="599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Using namespace directive"/>
          <p:cNvSpPr txBox="1"/>
          <p:nvPr>
            <p:ph type="title" idx="4294967295"/>
          </p:nvPr>
        </p:nvSpPr>
        <p:spPr>
          <a:xfrm>
            <a:off x="1206500" y="952500"/>
            <a:ext cx="13645423" cy="1435100"/>
          </a:xfrm>
          <a:prstGeom prst="rect">
            <a:avLst/>
          </a:prstGeom>
        </p:spPr>
        <p:txBody>
          <a:bodyPr/>
          <a:lstStyle/>
          <a:p>
            <a:pPr/>
            <a:r>
              <a:t>Using namespace directive</a:t>
            </a:r>
          </a:p>
        </p:txBody>
      </p:sp>
      <p:sp>
        <p:nvSpPr>
          <p:cNvPr id="93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3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3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3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3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3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3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940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sp>
        <p:nvSpPr>
          <p:cNvPr id="941" name="The using namespace directive make all members of the specified namespace visible in current scope.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rgbClr val="0080FF"/>
                </a:solidFill>
              </a:rPr>
              <a:t>using namespace</a:t>
            </a:r>
            <a:r>
              <a:t> directive make all members of the specified namespace visible in current scope.</a:t>
            </a:r>
          </a:p>
          <a:p>
            <a:pPr/>
            <a:r>
              <a:t>The same for nested namespaces.</a:t>
            </a:r>
          </a:p>
        </p:txBody>
      </p:sp>
      <p:pic>
        <p:nvPicPr>
          <p:cNvPr id="94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69234" y="5379310"/>
            <a:ext cx="6527801" cy="599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Using namespace directive"/>
          <p:cNvSpPr txBox="1"/>
          <p:nvPr>
            <p:ph type="title" idx="4294967295"/>
          </p:nvPr>
        </p:nvSpPr>
        <p:spPr>
          <a:xfrm>
            <a:off x="1206500" y="952500"/>
            <a:ext cx="13645423" cy="1435100"/>
          </a:xfrm>
          <a:prstGeom prst="rect">
            <a:avLst/>
          </a:prstGeom>
        </p:spPr>
        <p:txBody>
          <a:bodyPr/>
          <a:lstStyle/>
          <a:p>
            <a:pPr/>
            <a:r>
              <a:t>Using namespace directive</a:t>
            </a:r>
          </a:p>
        </p:txBody>
      </p:sp>
      <p:sp>
        <p:nvSpPr>
          <p:cNvPr id="94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5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4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4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4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5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952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sp>
        <p:nvSpPr>
          <p:cNvPr id="953" name="The using namespace directive make all members of the specified namespace visible in current scope.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rgbClr val="0080FF"/>
                </a:solidFill>
              </a:rPr>
              <a:t>using namespace</a:t>
            </a:r>
            <a:r>
              <a:t> directive make all members of the specified namespace visible in current scope.</a:t>
            </a:r>
          </a:p>
          <a:p>
            <a:pPr/>
            <a:r>
              <a:t>The same for nested namespaces.</a:t>
            </a:r>
          </a:p>
          <a:p>
            <a:pPr/>
            <a:r>
              <a:t>As well as for any part of the nested namespaces. </a:t>
            </a:r>
          </a:p>
        </p:txBody>
      </p:sp>
      <p:pic>
        <p:nvPicPr>
          <p:cNvPr id="95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38763" y="5384737"/>
            <a:ext cx="5892801" cy="599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Anonymous namespace"/>
          <p:cNvSpPr txBox="1"/>
          <p:nvPr>
            <p:ph type="title" idx="4294967295"/>
          </p:nvPr>
        </p:nvSpPr>
        <p:spPr>
          <a:xfrm>
            <a:off x="1206500" y="952500"/>
            <a:ext cx="12318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Anonymous namespace</a:t>
            </a:r>
          </a:p>
        </p:txBody>
      </p:sp>
      <p:sp>
        <p:nvSpPr>
          <p:cNvPr id="957" name="groups a number of declarations…"/>
          <p:cNvSpPr txBox="1"/>
          <p:nvPr>
            <p:ph type="body" sz="half" idx="4294967295"/>
          </p:nvPr>
        </p:nvSpPr>
        <p:spPr>
          <a:xfrm>
            <a:off x="1206500" y="4248504"/>
            <a:ext cx="11844385" cy="8256012"/>
          </a:xfrm>
          <a:prstGeom prst="rect">
            <a:avLst/>
          </a:prstGeom>
        </p:spPr>
        <p:txBody>
          <a:bodyPr/>
          <a:lstStyle/>
          <a:p>
            <a:pPr/>
            <a:r>
              <a:t>groups a number of declarations</a:t>
            </a:r>
          </a:p>
          <a:p>
            <a:pPr/>
            <a:r>
              <a:t>visible only in the current translation unit</a:t>
            </a:r>
          </a:p>
          <a:p>
            <a:pPr/>
            <a:r>
              <a:t>but not reusable outside</a:t>
            </a:r>
          </a:p>
          <a:p>
            <a:pPr/>
            <a:r>
              <a:t>allows much better compiler optimizations and checking</a:t>
            </a:r>
          </a:p>
          <a:p>
            <a:pPr lvl="2"/>
            <a:r>
              <a:t>e.g. unused function warning</a:t>
            </a:r>
          </a:p>
          <a:p>
            <a:pPr lvl="2"/>
            <a:r>
              <a:t>context dependent optimizations</a:t>
            </a:r>
          </a:p>
        </p:txBody>
      </p:sp>
      <p:sp>
        <p:nvSpPr>
          <p:cNvPr id="95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6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5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6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6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6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6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965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96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37797" y="3666436"/>
            <a:ext cx="6527801" cy="370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7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04397" y="8853393"/>
            <a:ext cx="7594601" cy="2794001"/>
          </a:xfrm>
          <a:prstGeom prst="rect">
            <a:avLst/>
          </a:prstGeom>
          <a:ln w="12700">
            <a:miter lim="400000"/>
          </a:ln>
        </p:spPr>
      </p:pic>
      <p:sp>
        <p:nvSpPr>
          <p:cNvPr id="968" name="equivalent"/>
          <p:cNvSpPr txBox="1"/>
          <p:nvPr/>
        </p:nvSpPr>
        <p:spPr>
          <a:xfrm>
            <a:off x="17642797" y="7709899"/>
            <a:ext cx="307269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equivalent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97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7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7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7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77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978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979" name="Rectangle"/>
          <p:cNvSpPr/>
          <p:nvPr/>
        </p:nvSpPr>
        <p:spPr>
          <a:xfrm>
            <a:off x="1229879" y="7921174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98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8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8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8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8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8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88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989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990" name="Rectangle"/>
          <p:cNvSpPr/>
          <p:nvPr/>
        </p:nvSpPr>
        <p:spPr>
          <a:xfrm>
            <a:off x="1229879" y="90832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3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99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9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9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9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9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9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000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001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pic>
        <p:nvPicPr>
          <p:cNvPr id="100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100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06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101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007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00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01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1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013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014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graphicFrame>
        <p:nvGraphicFramePr>
          <p:cNvPr id="1015" name="Table 1"/>
          <p:cNvGraphicFramePr/>
          <p:nvPr/>
        </p:nvGraphicFramePr>
        <p:xfrm>
          <a:off x="14392146" y="6236763"/>
          <a:ext cx="6865517" cy="2995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16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017" name="Rectangle"/>
          <p:cNvSpPr/>
          <p:nvPr/>
        </p:nvSpPr>
        <p:spPr>
          <a:xfrm>
            <a:off x="1473531" y="70658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102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1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102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022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02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02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2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028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029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graphicFrame>
        <p:nvGraphicFramePr>
          <p:cNvPr id="1030" name="Table 1"/>
          <p:cNvGraphicFramePr/>
          <p:nvPr/>
        </p:nvGraphicFramePr>
        <p:xfrm>
          <a:off x="14392146" y="6236763"/>
          <a:ext cx="6865517" cy="2995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6952"/>
              </a:tblGrid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31" name="{"/>
          <p:cNvSpPr txBox="1"/>
          <p:nvPr/>
        </p:nvSpPr>
        <p:spPr>
          <a:xfrm>
            <a:off x="13865767" y="7776598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032" name="Student"/>
          <p:cNvSpPr txBox="1"/>
          <p:nvPr/>
        </p:nvSpPr>
        <p:spPr>
          <a:xfrm rot="16200000">
            <a:off x="13057731" y="8398441"/>
            <a:ext cx="100838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Student</a:t>
            </a:r>
          </a:p>
        </p:txBody>
      </p:sp>
      <p:sp>
        <p:nvSpPr>
          <p:cNvPr id="1033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034" name="Rectangle"/>
          <p:cNvSpPr/>
          <p:nvPr/>
        </p:nvSpPr>
        <p:spPr>
          <a:xfrm>
            <a:off x="1473531" y="74976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22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3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3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3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35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236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237" name="Rectangle"/>
          <p:cNvSpPr/>
          <p:nvPr/>
        </p:nvSpPr>
        <p:spPr>
          <a:xfrm>
            <a:off x="12298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8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104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039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4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04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04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4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045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046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graphicFrame>
        <p:nvGraphicFramePr>
          <p:cNvPr id="1047" name="Table 1"/>
          <p:cNvGraphicFramePr/>
          <p:nvPr/>
        </p:nvGraphicFramePr>
        <p:xfrm>
          <a:off x="14392146" y="6236763"/>
          <a:ext cx="6865517" cy="2995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6952"/>
              </a:tblGrid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48" name="{"/>
          <p:cNvSpPr txBox="1"/>
          <p:nvPr/>
        </p:nvSpPr>
        <p:spPr>
          <a:xfrm>
            <a:off x="13865767" y="7776598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049" name="Student"/>
          <p:cNvSpPr txBox="1"/>
          <p:nvPr/>
        </p:nvSpPr>
        <p:spPr>
          <a:xfrm rot="16200000">
            <a:off x="13057731" y="8398441"/>
            <a:ext cx="100838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Student</a:t>
            </a:r>
          </a:p>
        </p:txBody>
      </p:sp>
      <p:sp>
        <p:nvSpPr>
          <p:cNvPr id="1050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051" name="Rectangle"/>
          <p:cNvSpPr/>
          <p:nvPr/>
        </p:nvSpPr>
        <p:spPr>
          <a:xfrm>
            <a:off x="1473531" y="79421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5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106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056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05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05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6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062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063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graphicFrame>
        <p:nvGraphicFramePr>
          <p:cNvPr id="1064" name="Table 1"/>
          <p:cNvGraphicFramePr/>
          <p:nvPr/>
        </p:nvGraphicFramePr>
        <p:xfrm>
          <a:off x="14392146" y="6236763"/>
          <a:ext cx="6865517" cy="2995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6952"/>
              </a:tblGrid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65" name="78.5"/>
          <p:cNvSpPr txBox="1"/>
          <p:nvPr/>
        </p:nvSpPr>
        <p:spPr>
          <a:xfrm>
            <a:off x="15767815" y="8014762"/>
            <a:ext cx="9051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78.5</a:t>
            </a:r>
          </a:p>
        </p:txBody>
      </p:sp>
      <p:sp>
        <p:nvSpPr>
          <p:cNvPr id="1066" name="Line"/>
          <p:cNvSpPr/>
          <p:nvPr/>
        </p:nvSpPr>
        <p:spPr>
          <a:xfrm flipH="1">
            <a:off x="14450941" y="8301173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7" name="Line"/>
          <p:cNvSpPr/>
          <p:nvPr/>
        </p:nvSpPr>
        <p:spPr>
          <a:xfrm flipH="1">
            <a:off x="16950780" y="8301173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8" name="{"/>
          <p:cNvSpPr txBox="1"/>
          <p:nvPr/>
        </p:nvSpPr>
        <p:spPr>
          <a:xfrm>
            <a:off x="13865767" y="7776598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069" name="Student"/>
          <p:cNvSpPr txBox="1"/>
          <p:nvPr/>
        </p:nvSpPr>
        <p:spPr>
          <a:xfrm rot="16200000">
            <a:off x="13057731" y="8398441"/>
            <a:ext cx="100838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Student</a:t>
            </a:r>
          </a:p>
        </p:txBody>
      </p:sp>
      <p:sp>
        <p:nvSpPr>
          <p:cNvPr id="1070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071" name="Rectangle"/>
          <p:cNvSpPr/>
          <p:nvPr/>
        </p:nvSpPr>
        <p:spPr>
          <a:xfrm>
            <a:off x="1473531" y="83993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107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5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108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076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07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07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8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082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083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graphicFrame>
        <p:nvGraphicFramePr>
          <p:cNvPr id="1084" name="Table 1"/>
          <p:cNvGraphicFramePr/>
          <p:nvPr/>
        </p:nvGraphicFramePr>
        <p:xfrm>
          <a:off x="14392146" y="6236763"/>
          <a:ext cx="6865517" cy="2995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68679"/>
              </a:tblGrid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85" name="78.5"/>
          <p:cNvSpPr txBox="1"/>
          <p:nvPr/>
        </p:nvSpPr>
        <p:spPr>
          <a:xfrm>
            <a:off x="15767815" y="8014762"/>
            <a:ext cx="9051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78.5</a:t>
            </a:r>
          </a:p>
        </p:txBody>
      </p:sp>
      <p:sp>
        <p:nvSpPr>
          <p:cNvPr id="1086" name="67.0"/>
          <p:cNvSpPr txBox="1"/>
          <p:nvPr/>
        </p:nvSpPr>
        <p:spPr>
          <a:xfrm>
            <a:off x="15780515" y="6867272"/>
            <a:ext cx="9051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67.0</a:t>
            </a:r>
          </a:p>
        </p:txBody>
      </p:sp>
      <p:sp>
        <p:nvSpPr>
          <p:cNvPr id="1087" name="Line"/>
          <p:cNvSpPr/>
          <p:nvPr/>
        </p:nvSpPr>
        <p:spPr>
          <a:xfrm flipH="1">
            <a:off x="14450941" y="8301173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88" name="Line"/>
          <p:cNvSpPr/>
          <p:nvPr/>
        </p:nvSpPr>
        <p:spPr>
          <a:xfrm flipH="1">
            <a:off x="14463641" y="7153682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89" name="Line"/>
          <p:cNvSpPr/>
          <p:nvPr/>
        </p:nvSpPr>
        <p:spPr>
          <a:xfrm flipH="1">
            <a:off x="16963480" y="7153682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90" name="Line"/>
          <p:cNvSpPr/>
          <p:nvPr/>
        </p:nvSpPr>
        <p:spPr>
          <a:xfrm flipH="1">
            <a:off x="16950780" y="8301173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91" name="{"/>
          <p:cNvSpPr txBox="1"/>
          <p:nvPr/>
        </p:nvSpPr>
        <p:spPr>
          <a:xfrm>
            <a:off x="13865767" y="6562532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092" name="{"/>
          <p:cNvSpPr txBox="1"/>
          <p:nvPr/>
        </p:nvSpPr>
        <p:spPr>
          <a:xfrm>
            <a:off x="13865767" y="7776598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093" name="Teacher"/>
          <p:cNvSpPr txBox="1"/>
          <p:nvPr/>
        </p:nvSpPr>
        <p:spPr>
          <a:xfrm rot="16200000">
            <a:off x="13060271" y="7245008"/>
            <a:ext cx="100330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Teacher</a:t>
            </a:r>
          </a:p>
        </p:txBody>
      </p:sp>
      <p:sp>
        <p:nvSpPr>
          <p:cNvPr id="1094" name="Student"/>
          <p:cNvSpPr txBox="1"/>
          <p:nvPr/>
        </p:nvSpPr>
        <p:spPr>
          <a:xfrm rot="16200000">
            <a:off x="13057731" y="8398441"/>
            <a:ext cx="100838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Student</a:t>
            </a:r>
          </a:p>
        </p:txBody>
      </p:sp>
      <p:sp>
        <p:nvSpPr>
          <p:cNvPr id="1095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096" name="Rectangle"/>
          <p:cNvSpPr/>
          <p:nvPr/>
        </p:nvSpPr>
        <p:spPr>
          <a:xfrm>
            <a:off x="1473531" y="93010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0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110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101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10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10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0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107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108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graphicFrame>
        <p:nvGraphicFramePr>
          <p:cNvPr id="1109" name="Table 1"/>
          <p:cNvGraphicFramePr/>
          <p:nvPr/>
        </p:nvGraphicFramePr>
        <p:xfrm>
          <a:off x="14392146" y="6236763"/>
          <a:ext cx="6865517" cy="2995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7392"/>
              </a:tblGrid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10" name="78.5"/>
          <p:cNvSpPr txBox="1"/>
          <p:nvPr/>
        </p:nvSpPr>
        <p:spPr>
          <a:xfrm>
            <a:off x="15767815" y="8014762"/>
            <a:ext cx="9051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78.5</a:t>
            </a:r>
          </a:p>
        </p:txBody>
      </p:sp>
      <p:sp>
        <p:nvSpPr>
          <p:cNvPr id="1111" name="67.0"/>
          <p:cNvSpPr txBox="1"/>
          <p:nvPr/>
        </p:nvSpPr>
        <p:spPr>
          <a:xfrm>
            <a:off x="15780515" y="6867272"/>
            <a:ext cx="9051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67.0</a:t>
            </a:r>
          </a:p>
        </p:txBody>
      </p:sp>
      <p:sp>
        <p:nvSpPr>
          <p:cNvPr id="1112" name="0x3000"/>
          <p:cNvSpPr txBox="1"/>
          <p:nvPr/>
        </p:nvSpPr>
        <p:spPr>
          <a:xfrm>
            <a:off x="15467688" y="6244572"/>
            <a:ext cx="1454608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0x3000</a:t>
            </a:r>
          </a:p>
        </p:txBody>
      </p:sp>
      <p:sp>
        <p:nvSpPr>
          <p:cNvPr id="1113" name="Line"/>
          <p:cNvSpPr/>
          <p:nvPr/>
        </p:nvSpPr>
        <p:spPr>
          <a:xfrm flipH="1">
            <a:off x="14450941" y="8301173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4" name="Line"/>
          <p:cNvSpPr/>
          <p:nvPr/>
        </p:nvSpPr>
        <p:spPr>
          <a:xfrm flipH="1">
            <a:off x="14463641" y="7153682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5" name="Line"/>
          <p:cNvSpPr/>
          <p:nvPr/>
        </p:nvSpPr>
        <p:spPr>
          <a:xfrm flipH="1">
            <a:off x="16963480" y="7153682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6" name="Line"/>
          <p:cNvSpPr/>
          <p:nvPr/>
        </p:nvSpPr>
        <p:spPr>
          <a:xfrm flipH="1">
            <a:off x="16950780" y="8301173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7" name="Line"/>
          <p:cNvSpPr/>
          <p:nvPr/>
        </p:nvSpPr>
        <p:spPr>
          <a:xfrm flipH="1">
            <a:off x="17059290" y="6530982"/>
            <a:ext cx="90515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8" name="Line"/>
          <p:cNvSpPr/>
          <p:nvPr/>
        </p:nvSpPr>
        <p:spPr>
          <a:xfrm flipH="1">
            <a:off x="14492495" y="6530982"/>
            <a:ext cx="90515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9" name="{"/>
          <p:cNvSpPr txBox="1"/>
          <p:nvPr/>
        </p:nvSpPr>
        <p:spPr>
          <a:xfrm>
            <a:off x="13865767" y="6562532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120" name="{"/>
          <p:cNvSpPr txBox="1"/>
          <p:nvPr/>
        </p:nvSpPr>
        <p:spPr>
          <a:xfrm>
            <a:off x="13865767" y="7776598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121" name="Teacher"/>
          <p:cNvSpPr txBox="1"/>
          <p:nvPr/>
        </p:nvSpPr>
        <p:spPr>
          <a:xfrm rot="16200000">
            <a:off x="13060271" y="7245008"/>
            <a:ext cx="100330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Teacher</a:t>
            </a:r>
          </a:p>
        </p:txBody>
      </p:sp>
      <p:sp>
        <p:nvSpPr>
          <p:cNvPr id="1122" name="Student"/>
          <p:cNvSpPr txBox="1"/>
          <p:nvPr/>
        </p:nvSpPr>
        <p:spPr>
          <a:xfrm rot="16200000">
            <a:off x="13057731" y="8398441"/>
            <a:ext cx="100838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Student</a:t>
            </a:r>
          </a:p>
        </p:txBody>
      </p:sp>
      <p:sp>
        <p:nvSpPr>
          <p:cNvPr id="1123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126" name="Connection Line"/>
          <p:cNvSpPr/>
          <p:nvPr/>
        </p:nvSpPr>
        <p:spPr>
          <a:xfrm>
            <a:off x="12996285" y="6485812"/>
            <a:ext cx="831144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25" name="Rectangle"/>
          <p:cNvSpPr/>
          <p:nvPr/>
        </p:nvSpPr>
        <p:spPr>
          <a:xfrm>
            <a:off x="1473531" y="102281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0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113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131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13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13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3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137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138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graphicFrame>
        <p:nvGraphicFramePr>
          <p:cNvPr id="1139" name="Table 1"/>
          <p:cNvGraphicFramePr/>
          <p:nvPr/>
        </p:nvGraphicFramePr>
        <p:xfrm>
          <a:off x="14392146" y="6236763"/>
          <a:ext cx="6865517" cy="2995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7392"/>
              </a:tblGrid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40" name="78.5"/>
          <p:cNvSpPr txBox="1"/>
          <p:nvPr/>
        </p:nvSpPr>
        <p:spPr>
          <a:xfrm>
            <a:off x="15767815" y="8014762"/>
            <a:ext cx="9051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78.5</a:t>
            </a:r>
          </a:p>
        </p:txBody>
      </p:sp>
      <p:sp>
        <p:nvSpPr>
          <p:cNvPr id="1141" name="67.0"/>
          <p:cNvSpPr txBox="1"/>
          <p:nvPr/>
        </p:nvSpPr>
        <p:spPr>
          <a:xfrm>
            <a:off x="15780515" y="6867272"/>
            <a:ext cx="9051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67.0</a:t>
            </a:r>
          </a:p>
        </p:txBody>
      </p:sp>
      <p:sp>
        <p:nvSpPr>
          <p:cNvPr id="1142" name="0x3000"/>
          <p:cNvSpPr txBox="1"/>
          <p:nvPr/>
        </p:nvSpPr>
        <p:spPr>
          <a:xfrm>
            <a:off x="15467688" y="6244572"/>
            <a:ext cx="1454608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0x3000</a:t>
            </a:r>
          </a:p>
        </p:txBody>
      </p:sp>
      <p:sp>
        <p:nvSpPr>
          <p:cNvPr id="1143" name="Line"/>
          <p:cNvSpPr/>
          <p:nvPr/>
        </p:nvSpPr>
        <p:spPr>
          <a:xfrm flipH="1">
            <a:off x="14450941" y="8301173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4" name="Line"/>
          <p:cNvSpPr/>
          <p:nvPr/>
        </p:nvSpPr>
        <p:spPr>
          <a:xfrm flipH="1">
            <a:off x="14463641" y="7153682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5" name="Line"/>
          <p:cNvSpPr/>
          <p:nvPr/>
        </p:nvSpPr>
        <p:spPr>
          <a:xfrm flipH="1">
            <a:off x="16963480" y="7153682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6" name="Line"/>
          <p:cNvSpPr/>
          <p:nvPr/>
        </p:nvSpPr>
        <p:spPr>
          <a:xfrm flipH="1">
            <a:off x="16950780" y="8301173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7" name="Line"/>
          <p:cNvSpPr/>
          <p:nvPr/>
        </p:nvSpPr>
        <p:spPr>
          <a:xfrm flipH="1">
            <a:off x="17059290" y="6530982"/>
            <a:ext cx="90515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8" name="Line"/>
          <p:cNvSpPr/>
          <p:nvPr/>
        </p:nvSpPr>
        <p:spPr>
          <a:xfrm flipH="1">
            <a:off x="14492495" y="6530982"/>
            <a:ext cx="90515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9" name="{"/>
          <p:cNvSpPr txBox="1"/>
          <p:nvPr/>
        </p:nvSpPr>
        <p:spPr>
          <a:xfrm>
            <a:off x="13865767" y="6562532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150" name="{"/>
          <p:cNvSpPr txBox="1"/>
          <p:nvPr/>
        </p:nvSpPr>
        <p:spPr>
          <a:xfrm>
            <a:off x="13865767" y="7776598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151" name="Teacher"/>
          <p:cNvSpPr txBox="1"/>
          <p:nvPr/>
        </p:nvSpPr>
        <p:spPr>
          <a:xfrm rot="16200000">
            <a:off x="13060271" y="7245008"/>
            <a:ext cx="100330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Teacher</a:t>
            </a:r>
          </a:p>
        </p:txBody>
      </p:sp>
      <p:sp>
        <p:nvSpPr>
          <p:cNvPr id="1152" name="Student"/>
          <p:cNvSpPr txBox="1"/>
          <p:nvPr/>
        </p:nvSpPr>
        <p:spPr>
          <a:xfrm rot="16200000">
            <a:off x="13057731" y="8398441"/>
            <a:ext cx="100838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Student</a:t>
            </a:r>
          </a:p>
        </p:txBody>
      </p:sp>
      <p:sp>
        <p:nvSpPr>
          <p:cNvPr id="1153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156" name="Connection Line"/>
          <p:cNvSpPr/>
          <p:nvPr/>
        </p:nvSpPr>
        <p:spPr>
          <a:xfrm>
            <a:off x="12996285" y="6485812"/>
            <a:ext cx="831144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55" name="Rectangle"/>
          <p:cNvSpPr/>
          <p:nvPr/>
        </p:nvSpPr>
        <p:spPr>
          <a:xfrm>
            <a:off x="1473531" y="107107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59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16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16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16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16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6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166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167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16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1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1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17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17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1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7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178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179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18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181" name="Table 1"/>
          <p:cNvGraphicFramePr/>
          <p:nvPr/>
        </p:nvGraphicFramePr>
        <p:xfrm>
          <a:off x="14392146" y="6236763"/>
          <a:ext cx="5627853" cy="23224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82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183" name="Rectangle"/>
          <p:cNvSpPr/>
          <p:nvPr/>
        </p:nvSpPr>
        <p:spPr>
          <a:xfrm>
            <a:off x="1473531" y="74722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6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19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18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8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18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19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9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193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194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19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196" name="Table 1"/>
          <p:cNvGraphicFramePr/>
          <p:nvPr/>
        </p:nvGraphicFramePr>
        <p:xfrm>
          <a:off x="14392146" y="6236763"/>
          <a:ext cx="5627853" cy="23224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97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198" name="Rectangle"/>
          <p:cNvSpPr/>
          <p:nvPr/>
        </p:nvSpPr>
        <p:spPr>
          <a:xfrm>
            <a:off x="1473531" y="79294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1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20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20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20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20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0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208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209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21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11" name="Table 1"/>
          <p:cNvGraphicFramePr/>
          <p:nvPr/>
        </p:nvGraphicFramePr>
        <p:xfrm>
          <a:off x="14392146" y="6236763"/>
          <a:ext cx="5627853" cy="23224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12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213" name="259200"/>
          <p:cNvSpPr txBox="1"/>
          <p:nvPr/>
        </p:nvSpPr>
        <p:spPr>
          <a:xfrm>
            <a:off x="15460211" y="7967357"/>
            <a:ext cx="147005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259200</a:t>
            </a:r>
          </a:p>
        </p:txBody>
      </p:sp>
      <p:sp>
        <p:nvSpPr>
          <p:cNvPr id="1214" name="Line"/>
          <p:cNvSpPr/>
          <p:nvPr/>
        </p:nvSpPr>
        <p:spPr>
          <a:xfrm flipH="1">
            <a:off x="14466758" y="8253768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15" name="Line"/>
          <p:cNvSpPr/>
          <p:nvPr/>
        </p:nvSpPr>
        <p:spPr>
          <a:xfrm flipH="1">
            <a:off x="16917829" y="8253768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16" name="Rectangle"/>
          <p:cNvSpPr/>
          <p:nvPr/>
        </p:nvSpPr>
        <p:spPr>
          <a:xfrm>
            <a:off x="1473531" y="83866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9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22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22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2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22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22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2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226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227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22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29" name="Table 1"/>
          <p:cNvGraphicFramePr/>
          <p:nvPr/>
        </p:nvGraphicFramePr>
        <p:xfrm>
          <a:off x="14392146" y="6236763"/>
          <a:ext cx="5627853" cy="23224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30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231" name="72"/>
          <p:cNvSpPr txBox="1"/>
          <p:nvPr/>
        </p:nvSpPr>
        <p:spPr>
          <a:xfrm>
            <a:off x="15050451" y="7347477"/>
            <a:ext cx="566218" cy="5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72</a:t>
            </a:r>
          </a:p>
        </p:txBody>
      </p:sp>
      <p:sp>
        <p:nvSpPr>
          <p:cNvPr id="1232" name="Line"/>
          <p:cNvSpPr/>
          <p:nvPr/>
        </p:nvSpPr>
        <p:spPr>
          <a:xfrm flipH="1">
            <a:off x="14465149" y="7646587"/>
            <a:ext cx="56621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33" name="Line"/>
          <p:cNvSpPr/>
          <p:nvPr/>
        </p:nvSpPr>
        <p:spPr>
          <a:xfrm flipH="1">
            <a:off x="15572254" y="7646587"/>
            <a:ext cx="56621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34" name="259200"/>
          <p:cNvSpPr txBox="1"/>
          <p:nvPr/>
        </p:nvSpPr>
        <p:spPr>
          <a:xfrm>
            <a:off x="15460211" y="7967357"/>
            <a:ext cx="147005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259200</a:t>
            </a:r>
          </a:p>
        </p:txBody>
      </p:sp>
      <p:sp>
        <p:nvSpPr>
          <p:cNvPr id="1235" name="Line"/>
          <p:cNvSpPr/>
          <p:nvPr/>
        </p:nvSpPr>
        <p:spPr>
          <a:xfrm flipH="1">
            <a:off x="14466758" y="8253768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36" name="Line"/>
          <p:cNvSpPr/>
          <p:nvPr/>
        </p:nvSpPr>
        <p:spPr>
          <a:xfrm flipH="1">
            <a:off x="16917829" y="8253768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37" name="Rectangle"/>
          <p:cNvSpPr/>
          <p:nvPr/>
        </p:nvSpPr>
        <p:spPr>
          <a:xfrm>
            <a:off x="1473531" y="88057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4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4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4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4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5" name="The first classic application"/>
          <p:cNvSpPr txBox="1"/>
          <p:nvPr>
            <p:ph type="title" idx="4294967295"/>
          </p:nvPr>
        </p:nvSpPr>
        <p:spPr>
          <a:xfrm>
            <a:off x="1206500" y="952500"/>
            <a:ext cx="13695940" cy="1435100"/>
          </a:xfrm>
          <a:prstGeom prst="rect">
            <a:avLst/>
          </a:prstGeom>
        </p:spPr>
        <p:txBody>
          <a:bodyPr/>
          <a:lstStyle/>
          <a:p>
            <a:pPr/>
            <a:r>
              <a:t>The first classic application </a:t>
            </a:r>
          </a:p>
        </p:txBody>
      </p:sp>
      <p:sp>
        <p:nvSpPr>
          <p:cNvPr id="246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24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0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24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24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24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24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4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247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248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24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50" name="Table 1"/>
          <p:cNvGraphicFramePr/>
          <p:nvPr/>
        </p:nvGraphicFramePr>
        <p:xfrm>
          <a:off x="14392146" y="6236763"/>
          <a:ext cx="5627853" cy="23224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51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252" name="72"/>
          <p:cNvSpPr txBox="1"/>
          <p:nvPr/>
        </p:nvSpPr>
        <p:spPr>
          <a:xfrm>
            <a:off x="15050451" y="7347477"/>
            <a:ext cx="566218" cy="5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72</a:t>
            </a:r>
          </a:p>
        </p:txBody>
      </p:sp>
      <p:sp>
        <p:nvSpPr>
          <p:cNvPr id="1253" name="Line"/>
          <p:cNvSpPr/>
          <p:nvPr/>
        </p:nvSpPr>
        <p:spPr>
          <a:xfrm flipH="1">
            <a:off x="14465149" y="7646587"/>
            <a:ext cx="56621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54" name="Line"/>
          <p:cNvSpPr/>
          <p:nvPr/>
        </p:nvSpPr>
        <p:spPr>
          <a:xfrm flipH="1">
            <a:off x="15572254" y="7646587"/>
            <a:ext cx="56621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55" name="259200"/>
          <p:cNvSpPr txBox="1"/>
          <p:nvPr/>
        </p:nvSpPr>
        <p:spPr>
          <a:xfrm>
            <a:off x="15460211" y="7967357"/>
            <a:ext cx="147005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259200</a:t>
            </a:r>
          </a:p>
        </p:txBody>
      </p:sp>
      <p:sp>
        <p:nvSpPr>
          <p:cNvPr id="1256" name="Line"/>
          <p:cNvSpPr/>
          <p:nvPr/>
        </p:nvSpPr>
        <p:spPr>
          <a:xfrm flipH="1">
            <a:off x="14466758" y="8253768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57" name="Line"/>
          <p:cNvSpPr/>
          <p:nvPr/>
        </p:nvSpPr>
        <p:spPr>
          <a:xfrm flipH="1">
            <a:off x="16917829" y="8253768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58" name="Rectangle"/>
          <p:cNvSpPr/>
          <p:nvPr/>
        </p:nvSpPr>
        <p:spPr>
          <a:xfrm>
            <a:off x="1473531" y="93137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1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26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26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26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26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6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268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269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27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71" name="Table 1"/>
          <p:cNvGraphicFramePr/>
          <p:nvPr/>
        </p:nvGraphicFramePr>
        <p:xfrm>
          <a:off x="14392146" y="6236763"/>
          <a:ext cx="5627853" cy="23224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72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273" name="72"/>
          <p:cNvSpPr txBox="1"/>
          <p:nvPr/>
        </p:nvSpPr>
        <p:spPr>
          <a:xfrm>
            <a:off x="15050451" y="7347477"/>
            <a:ext cx="566218" cy="5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72</a:t>
            </a:r>
          </a:p>
        </p:txBody>
      </p:sp>
      <p:sp>
        <p:nvSpPr>
          <p:cNvPr id="1274" name="Line"/>
          <p:cNvSpPr/>
          <p:nvPr/>
        </p:nvSpPr>
        <p:spPr>
          <a:xfrm flipH="1">
            <a:off x="14465149" y="7646587"/>
            <a:ext cx="56621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75" name="Line"/>
          <p:cNvSpPr/>
          <p:nvPr/>
        </p:nvSpPr>
        <p:spPr>
          <a:xfrm flipH="1">
            <a:off x="15572254" y="7646587"/>
            <a:ext cx="56621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76" name="Rectangle"/>
          <p:cNvSpPr/>
          <p:nvPr/>
        </p:nvSpPr>
        <p:spPr>
          <a:xfrm>
            <a:off x="1473531" y="97582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9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28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28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28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28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8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286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287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28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89" name="Table 1"/>
          <p:cNvGraphicFramePr/>
          <p:nvPr/>
        </p:nvGraphicFramePr>
        <p:xfrm>
          <a:off x="14392146" y="6236763"/>
          <a:ext cx="5627853" cy="23224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90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291" name="72"/>
          <p:cNvSpPr txBox="1"/>
          <p:nvPr/>
        </p:nvSpPr>
        <p:spPr>
          <a:xfrm>
            <a:off x="15050451" y="7347477"/>
            <a:ext cx="566218" cy="5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72</a:t>
            </a:r>
          </a:p>
        </p:txBody>
      </p:sp>
      <p:sp>
        <p:nvSpPr>
          <p:cNvPr id="1292" name="Line"/>
          <p:cNvSpPr/>
          <p:nvPr/>
        </p:nvSpPr>
        <p:spPr>
          <a:xfrm flipH="1">
            <a:off x="14465149" y="7646587"/>
            <a:ext cx="56621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93" name="Line"/>
          <p:cNvSpPr/>
          <p:nvPr/>
        </p:nvSpPr>
        <p:spPr>
          <a:xfrm flipH="1">
            <a:off x="15572254" y="7646587"/>
            <a:ext cx="56621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94" name="Rectangle"/>
          <p:cNvSpPr/>
          <p:nvPr/>
        </p:nvSpPr>
        <p:spPr>
          <a:xfrm>
            <a:off x="1473531" y="102027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Enum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Enum</a:t>
            </a:r>
          </a:p>
        </p:txBody>
      </p:sp>
      <p:sp>
        <p:nvSpPr>
          <p:cNvPr id="129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0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29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0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0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0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304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pic>
        <p:nvPicPr>
          <p:cNvPr id="130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16048" y="1184311"/>
            <a:ext cx="5461001" cy="553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6" name="use to declare a list of related constants (enumerators)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use to declare a list of related constants (enumerators)</a:t>
            </a:r>
          </a:p>
          <a:p>
            <a:pPr/>
            <a:r>
              <a:t>has an underlying integral type</a:t>
            </a:r>
          </a:p>
          <a:p>
            <a:pPr/>
            <a:r>
              <a:t>enumerator names leak into enclosing scope</a:t>
            </a:r>
          </a:p>
        </p:txBody>
      </p:sp>
      <p:pic>
        <p:nvPicPr>
          <p:cNvPr id="1307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14282" y="6946990"/>
            <a:ext cx="95250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Enum clas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Enum class</a:t>
            </a:r>
          </a:p>
        </p:txBody>
      </p:sp>
      <p:sp>
        <p:nvSpPr>
          <p:cNvPr id="131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1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1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1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1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1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16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sp>
        <p:nvSpPr>
          <p:cNvPr id="1317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pic>
        <p:nvPicPr>
          <p:cNvPr id="131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10191" y="1184926"/>
            <a:ext cx="8458201" cy="553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9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10191" y="6940947"/>
            <a:ext cx="8458201" cy="553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0" name="scopes enumerator names, avoids name clashes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scopes enumerator names, avoids name clashes</a:t>
            </a:r>
          </a:p>
          <a:p>
            <a:pPr/>
            <a:r>
              <a:t>strong typing, no automatic conversion to 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8081" y="2405134"/>
            <a:ext cx="14884401" cy="1010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4" name="More concrete example"/>
          <p:cNvSpPr txBox="1"/>
          <p:nvPr>
            <p:ph type="title" idx="4294967295"/>
          </p:nvPr>
        </p:nvSpPr>
        <p:spPr>
          <a:xfrm>
            <a:off x="1206500" y="952500"/>
            <a:ext cx="11596560" cy="1435100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More concrete example</a:t>
            </a:r>
          </a:p>
        </p:txBody>
      </p:sp>
      <p:grpSp>
        <p:nvGrpSpPr>
          <p:cNvPr id="132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25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2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2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30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sp>
        <p:nvSpPr>
          <p:cNvPr id="1331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typedef and using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typedef and using</a:t>
            </a:r>
          </a:p>
        </p:txBody>
      </p:sp>
      <p:sp>
        <p:nvSpPr>
          <p:cNvPr id="133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3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3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3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3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3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40" name="C++98 / C++11"/>
          <p:cNvSpPr txBox="1"/>
          <p:nvPr/>
        </p:nvSpPr>
        <p:spPr>
          <a:xfrm>
            <a:off x="2647" y="2528"/>
            <a:ext cx="223479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 / C++11</a:t>
            </a:r>
          </a:p>
        </p:txBody>
      </p:sp>
      <p:sp>
        <p:nvSpPr>
          <p:cNvPr id="1341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pic>
        <p:nvPicPr>
          <p:cNvPr id="134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3308" y="5303680"/>
            <a:ext cx="6959601" cy="370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3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33604" y="5305817"/>
            <a:ext cx="8255001" cy="553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4" name="C++98"/>
          <p:cNvSpPr txBox="1"/>
          <p:nvPr/>
        </p:nvSpPr>
        <p:spPr>
          <a:xfrm>
            <a:off x="2242383" y="4223426"/>
            <a:ext cx="196382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C++98</a:t>
            </a:r>
          </a:p>
        </p:txBody>
      </p:sp>
      <p:sp>
        <p:nvSpPr>
          <p:cNvPr id="1345" name="C++11"/>
          <p:cNvSpPr txBox="1"/>
          <p:nvPr/>
        </p:nvSpPr>
        <p:spPr>
          <a:xfrm>
            <a:off x="13332519" y="4223426"/>
            <a:ext cx="196382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C++11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134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5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4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5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5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54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355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356" name="Rectangle"/>
          <p:cNvSpPr/>
          <p:nvPr/>
        </p:nvSpPr>
        <p:spPr>
          <a:xfrm>
            <a:off x="1229879" y="90832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135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6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6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6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6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65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366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367" name="Rectangle"/>
          <p:cNvSpPr/>
          <p:nvPr/>
        </p:nvSpPr>
        <p:spPr>
          <a:xfrm>
            <a:off x="1229879" y="10301472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7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7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7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7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7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376" name="Language Basics | References"/>
          <p:cNvSpPr txBox="1"/>
          <p:nvPr/>
        </p:nvSpPr>
        <p:spPr>
          <a:xfrm>
            <a:off x="20161439" y="3143"/>
            <a:ext cx="422940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References</a:t>
            </a:r>
          </a:p>
        </p:txBody>
      </p:sp>
      <p:sp>
        <p:nvSpPr>
          <p:cNvPr id="1377" name="Referenc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378" name="References allow for direct access to another object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References allow for direct access to another object</a:t>
            </a:r>
          </a:p>
          <a:p>
            <a:pPr/>
            <a:r>
              <a:t>They can be used as shortcuts / better readability</a:t>
            </a:r>
          </a:p>
          <a:p>
            <a:pPr/>
            <a:r>
              <a:t>They can be declared const to allow only read access</a:t>
            </a:r>
          </a:p>
        </p:txBody>
      </p:sp>
      <p:pic>
        <p:nvPicPr>
          <p:cNvPr id="137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22571" y="3632200"/>
            <a:ext cx="11684001" cy="645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5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5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5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5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256" name="The first classic application"/>
          <p:cNvSpPr txBox="1"/>
          <p:nvPr>
            <p:ph type="title" idx="4294967295"/>
          </p:nvPr>
        </p:nvSpPr>
        <p:spPr>
          <a:xfrm>
            <a:off x="1206500" y="952500"/>
            <a:ext cx="13695940" cy="1435100"/>
          </a:xfrm>
          <a:prstGeom prst="rect">
            <a:avLst/>
          </a:prstGeom>
        </p:spPr>
        <p:txBody>
          <a:bodyPr/>
          <a:lstStyle/>
          <a:p>
            <a:pPr/>
            <a:r>
              <a:t>The first classic application </a:t>
            </a:r>
          </a:p>
        </p:txBody>
      </p:sp>
      <p:sp>
        <p:nvSpPr>
          <p:cNvPr id="257" name="program.cpp"/>
          <p:cNvSpPr txBox="1"/>
          <p:nvPr/>
        </p:nvSpPr>
        <p:spPr>
          <a:xfrm>
            <a:off x="1339883" y="2710386"/>
            <a:ext cx="363778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program.cpp</a:t>
            </a:r>
          </a:p>
        </p:txBody>
      </p:sp>
      <p:pic>
        <p:nvPicPr>
          <p:cNvPr id="25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2493" y="3646959"/>
            <a:ext cx="9150067" cy="4071669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References vs 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>
            <a:lvl1pPr defTabSz="2218888">
              <a:defRPr spc="-154" sz="7735"/>
            </a:lvl1pPr>
          </a:lstStyle>
          <a:p>
            <a:pPr/>
            <a:r>
              <a:t>References vs pointers</a:t>
            </a:r>
          </a:p>
        </p:txBody>
      </p:sp>
      <p:sp>
        <p:nvSpPr>
          <p:cNvPr id="1382" name="Natural syntax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Natural syntax</a:t>
            </a:r>
          </a:p>
          <a:p>
            <a:pPr/>
            <a:r>
              <a:t>Cannot be null</a:t>
            </a:r>
          </a:p>
          <a:p>
            <a:pPr/>
            <a:r>
              <a:t>Must be assigned when defined, cannot be reassigned</a:t>
            </a:r>
          </a:p>
          <a:p>
            <a:pPr/>
            <a:r>
              <a:t>Prefer using references instead of pointers</a:t>
            </a:r>
          </a:p>
          <a:p>
            <a:pPr/>
            <a:r>
              <a:t>Mark references </a:t>
            </a:r>
            <a:r>
              <a:rPr>
                <a:solidFill>
                  <a:srgbClr val="0080FF"/>
                </a:solidFill>
              </a:rPr>
              <a:t>const</a:t>
            </a:r>
            <a:r>
              <a:t> to prevent modification</a:t>
            </a:r>
          </a:p>
        </p:txBody>
      </p:sp>
      <p:sp>
        <p:nvSpPr>
          <p:cNvPr id="138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8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8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8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8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8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390" name="Language Basics | References"/>
          <p:cNvSpPr txBox="1"/>
          <p:nvPr/>
        </p:nvSpPr>
        <p:spPr>
          <a:xfrm>
            <a:off x="20161439" y="3143"/>
            <a:ext cx="422940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139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9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9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9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9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99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400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401" name="Rectangle"/>
          <p:cNvSpPr/>
          <p:nvPr/>
        </p:nvSpPr>
        <p:spPr>
          <a:xfrm>
            <a:off x="1229879" y="10301472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140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0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0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0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0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0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10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411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412" name="Rectangle"/>
          <p:cNvSpPr/>
          <p:nvPr/>
        </p:nvSpPr>
        <p:spPr>
          <a:xfrm>
            <a:off x="1229879" y="11519735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Function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41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2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1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1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1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2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422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Function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42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3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2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2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2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3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432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43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6300" y="4546600"/>
            <a:ext cx="7391400" cy="462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Function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43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4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3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3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4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4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443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44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7300" y="4546600"/>
            <a:ext cx="7391401" cy="462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5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80299" y="4546600"/>
            <a:ext cx="6756401" cy="462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Function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44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5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4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5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5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5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5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455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45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8300" y="4546600"/>
            <a:ext cx="7391401" cy="462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7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31300" y="4546600"/>
            <a:ext cx="6756400" cy="462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8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429299" y="4546600"/>
            <a:ext cx="6756401" cy="462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Function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46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6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6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6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6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6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468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46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8300" y="2284054"/>
            <a:ext cx="73914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0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31300" y="2284054"/>
            <a:ext cx="6756400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1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429299" y="2284054"/>
            <a:ext cx="67564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2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245600" y="7530127"/>
            <a:ext cx="6527800" cy="462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Function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47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8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7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7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7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8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482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48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03077" y="7534961"/>
            <a:ext cx="75946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8300" y="2284054"/>
            <a:ext cx="73914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5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31300" y="2284054"/>
            <a:ext cx="6756400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6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429299" y="2284054"/>
            <a:ext cx="67564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7" name="pasted-movie.png" descr="pasted-movi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86322" y="7534961"/>
            <a:ext cx="6527801" cy="462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Function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49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9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9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9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9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9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9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497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49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80400" y="7527209"/>
            <a:ext cx="7594600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9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8300" y="2284054"/>
            <a:ext cx="73914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0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31300" y="2284054"/>
            <a:ext cx="6756400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1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429299" y="2284054"/>
            <a:ext cx="67564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2" name="pasted-movie.png" descr="pasted-movi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63645" y="7527209"/>
            <a:ext cx="65278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3" name="pasted-movie.png" descr="pasted-movi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363954" y="7298609"/>
            <a:ext cx="67564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