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  <p:sp>
        <p:nvSpPr>
          <p:cNvPr id="261" name="instances of classes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instances of classes</a:t>
            </a:r>
          </a:p>
        </p:txBody>
      </p:sp>
      <p:sp>
        <p:nvSpPr>
          <p:cNvPr id="2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6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 class encapsulates state and behavior…"/>
          <p:cNvSpPr txBox="1"/>
          <p:nvPr>
            <p:ph type="title" idx="4294967295"/>
          </p:nvPr>
        </p:nvSpPr>
        <p:spPr>
          <a:xfrm>
            <a:off x="1206500" y="952499"/>
            <a:ext cx="20350116" cy="2494492"/>
          </a:xfrm>
          <a:prstGeom prst="rect">
            <a:avLst/>
          </a:prstGeom>
        </p:spPr>
        <p:txBody>
          <a:bodyPr/>
          <a:lstStyle/>
          <a:p>
            <a:pPr/>
            <a:r>
              <a:t>A class encapsulates state and behavior</a:t>
            </a:r>
          </a:p>
          <a:p>
            <a:pPr/>
            <a:r>
              <a:t>of “something”</a:t>
            </a:r>
          </a:p>
        </p:txBody>
      </p:sp>
      <p:sp>
        <p:nvSpPr>
          <p:cNvPr id="272" name="shows an interfa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shows an interface</a:t>
            </a:r>
          </a:p>
          <a:p>
            <a:pPr/>
            <a:r>
              <a:t>provides its implementation</a:t>
            </a:r>
          </a:p>
          <a:p>
            <a:pPr lvl="2"/>
            <a:r>
              <a:t>status, properties</a:t>
            </a:r>
          </a:p>
          <a:p>
            <a:pPr lvl="2"/>
            <a:r>
              <a:t>possible interactions</a:t>
            </a:r>
          </a:p>
          <a:p>
            <a:pPr lvl="2"/>
            <a:r>
              <a:t>construction and destruction</a:t>
            </a:r>
          </a:p>
        </p:txBody>
      </p:sp>
      <p:sp>
        <p:nvSpPr>
          <p:cNvPr id="2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7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y first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My first class</a:t>
            </a:r>
          </a:p>
        </p:txBody>
      </p:sp>
      <p:sp>
        <p:nvSpPr>
          <p:cNvPr id="2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85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29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8038" y="6100834"/>
            <a:ext cx="40894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2981" y="2722634"/>
            <a:ext cx="85598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eparating the interface"/>
          <p:cNvSpPr txBox="1"/>
          <p:nvPr>
            <p:ph type="title" idx="4294967295"/>
          </p:nvPr>
        </p:nvSpPr>
        <p:spPr>
          <a:xfrm>
            <a:off x="1206500" y="952500"/>
            <a:ext cx="12320062" cy="1435100"/>
          </a:xfrm>
          <a:prstGeom prst="rect">
            <a:avLst/>
          </a:prstGeom>
        </p:spPr>
        <p:txBody>
          <a:bodyPr/>
          <a:lstStyle/>
          <a:p>
            <a:pPr/>
            <a:r>
              <a:t>Separating the interface</a:t>
            </a:r>
          </a:p>
        </p:txBody>
      </p:sp>
      <p:sp>
        <p:nvSpPr>
          <p:cNvPr id="2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9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4714" y="3883569"/>
            <a:ext cx="4168352" cy="3806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0224" y="8969175"/>
            <a:ext cx="5627748" cy="3128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63908" y="8971398"/>
            <a:ext cx="512445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Header: my_class.hpp"/>
          <p:cNvSpPr txBox="1"/>
          <p:nvPr/>
        </p:nvSpPr>
        <p:spPr>
          <a:xfrm>
            <a:off x="4712935" y="2999448"/>
            <a:ext cx="620054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Header: my_class.hpp</a:t>
            </a:r>
          </a:p>
        </p:txBody>
      </p:sp>
      <p:sp>
        <p:nvSpPr>
          <p:cNvPr id="307" name="Implementation: my_class.cpp"/>
          <p:cNvSpPr txBox="1"/>
          <p:nvPr/>
        </p:nvSpPr>
        <p:spPr>
          <a:xfrm>
            <a:off x="4661012" y="8077914"/>
            <a:ext cx="842619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Implementation: my_class.cpp</a:t>
            </a:r>
          </a:p>
        </p:txBody>
      </p:sp>
      <p:sp>
        <p:nvSpPr>
          <p:cNvPr id="308" name="User 1: main.cpp"/>
          <p:cNvSpPr txBox="1"/>
          <p:nvPr/>
        </p:nvSpPr>
        <p:spPr>
          <a:xfrm>
            <a:off x="14261910" y="2999448"/>
            <a:ext cx="477835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1: main.cpp</a:t>
            </a:r>
          </a:p>
        </p:txBody>
      </p:sp>
      <p:sp>
        <p:nvSpPr>
          <p:cNvPr id="309" name="User 2: fun.cpp"/>
          <p:cNvSpPr txBox="1"/>
          <p:nvPr/>
        </p:nvSpPr>
        <p:spPr>
          <a:xfrm>
            <a:off x="14254637" y="8077914"/>
            <a:ext cx="431505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2: fun.cpp</a:t>
            </a:r>
          </a:p>
        </p:txBody>
      </p:sp>
      <p:pic>
        <p:nvPicPr>
          <p:cNvPr id="310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263908" y="3890736"/>
            <a:ext cx="5124451" cy="346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Implementing methods"/>
          <p:cNvSpPr txBox="1"/>
          <p:nvPr>
            <p:ph type="title" idx="4294967295"/>
          </p:nvPr>
        </p:nvSpPr>
        <p:spPr>
          <a:xfrm>
            <a:off x="1206499" y="952500"/>
            <a:ext cx="11766562" cy="1435100"/>
          </a:xfrm>
          <a:prstGeom prst="rect">
            <a:avLst/>
          </a:prstGeom>
        </p:spPr>
        <p:txBody>
          <a:bodyPr/>
          <a:lstStyle/>
          <a:p>
            <a:pPr/>
            <a:r>
              <a:t>Implementing methods</a:t>
            </a:r>
          </a:p>
        </p:txBody>
      </p:sp>
      <p:sp>
        <p:nvSpPr>
          <p:cNvPr id="313" name="Good practi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Good practice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usually in .cpp, outside of class declaration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using the class name as “namespace”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short member functions can be in the header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some functions (templates, constexpr) must be in the header</a:t>
            </a:r>
          </a:p>
        </p:txBody>
      </p:sp>
      <p:sp>
        <p:nvSpPr>
          <p:cNvPr id="31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1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2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4291" y="3860800"/>
            <a:ext cx="87630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Method overload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Method overloading</a:t>
            </a:r>
          </a:p>
        </p:txBody>
      </p:sp>
      <p:sp>
        <p:nvSpPr>
          <p:cNvPr id="325" name="The rules in C++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rules in C++</a:t>
            </a:r>
          </a:p>
          <a:p>
            <a:pPr/>
            <a:r>
              <a:t>overloading is authorized and welcome</a:t>
            </a:r>
          </a:p>
          <a:p>
            <a:pPr/>
            <a:r>
              <a:t>signature is part of the method identity</a:t>
            </a:r>
          </a:p>
          <a:p>
            <a:pPr/>
            <a:r>
              <a:t>but not the return type</a:t>
            </a:r>
          </a:p>
        </p:txBody>
      </p:sp>
      <p:sp>
        <p:nvSpPr>
          <p:cNvPr id="32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3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63086" y="2717800"/>
            <a:ext cx="100584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4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4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45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5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5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56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6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6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92059" y="4322834"/>
            <a:ext cx="40894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6466" y="2736400"/>
            <a:ext cx="8457247" cy="9624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73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80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1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382" name="Rectangle"/>
          <p:cNvSpPr/>
          <p:nvPr/>
        </p:nvSpPr>
        <p:spPr>
          <a:xfrm>
            <a:off x="3515535" y="9361135"/>
            <a:ext cx="7480149" cy="374601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8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8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9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9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94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5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396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397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398" name="Rectangle"/>
          <p:cNvSpPr/>
          <p:nvPr/>
        </p:nvSpPr>
        <p:spPr>
          <a:xfrm>
            <a:off x="3515535" y="97040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03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10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1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12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13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14" name="Rectangle"/>
          <p:cNvSpPr/>
          <p:nvPr/>
        </p:nvSpPr>
        <p:spPr>
          <a:xfrm>
            <a:off x="3515535" y="100850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19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2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26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7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28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29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30" name="Rectangle"/>
          <p:cNvSpPr/>
          <p:nvPr/>
        </p:nvSpPr>
        <p:spPr>
          <a:xfrm>
            <a:off x="3515535" y="104533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4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35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3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3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3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4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42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3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44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45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46" name="Rectangle"/>
          <p:cNvSpPr/>
          <p:nvPr/>
        </p:nvSpPr>
        <p:spPr>
          <a:xfrm>
            <a:off x="3515535" y="111899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5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5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58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9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60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61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62" name="Rectangle"/>
          <p:cNvSpPr/>
          <p:nvPr/>
        </p:nvSpPr>
        <p:spPr>
          <a:xfrm>
            <a:off x="3515535" y="115455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Managing access to class members"/>
          <p:cNvSpPr txBox="1"/>
          <p:nvPr>
            <p:ph type="title" idx="4294967295"/>
          </p:nvPr>
        </p:nvSpPr>
        <p:spPr>
          <a:xfrm>
            <a:off x="1206500" y="952500"/>
            <a:ext cx="18011622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access to class members</a:t>
            </a:r>
          </a:p>
        </p:txBody>
      </p:sp>
      <p:sp>
        <p:nvSpPr>
          <p:cNvPr id="465" name="public / private keyword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public / private keywords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allows access only within the class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allows access from anywhere</a:t>
            </a:r>
          </a:p>
          <a:p>
            <a:pPr/>
            <a:r>
              <a:t>The default for class is </a:t>
            </a:r>
            <a:r>
              <a:rPr>
                <a:solidFill>
                  <a:srgbClr val="0080FF"/>
                </a:solidFill>
              </a:rPr>
              <a:t>private</a:t>
            </a:r>
          </a:p>
          <a:p>
            <a:pPr/>
            <a:r>
              <a:t>The default for struct is </a:t>
            </a:r>
            <a:r>
              <a:rPr>
                <a:solidFill>
                  <a:srgbClr val="0080FF"/>
                </a:solidFill>
              </a:rPr>
              <a:t>public</a:t>
            </a:r>
          </a:p>
        </p:txBody>
      </p:sp>
      <p:sp>
        <p:nvSpPr>
          <p:cNvPr id="46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68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7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6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7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7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7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60603" y="2951234"/>
            <a:ext cx="80010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Managing access to class members"/>
          <p:cNvSpPr txBox="1"/>
          <p:nvPr>
            <p:ph type="title" idx="4294967295"/>
          </p:nvPr>
        </p:nvSpPr>
        <p:spPr>
          <a:xfrm>
            <a:off x="1206500" y="952500"/>
            <a:ext cx="18011622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access to class members</a:t>
            </a:r>
          </a:p>
        </p:txBody>
      </p:sp>
      <p:sp>
        <p:nvSpPr>
          <p:cNvPr id="477" name="public / private keyword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public / private keywords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allows access only within the class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allows access from anywhere</a:t>
            </a:r>
          </a:p>
          <a:p>
            <a:pPr/>
            <a:r>
              <a:t>The default for class is </a:t>
            </a:r>
            <a:r>
              <a:rPr>
                <a:solidFill>
                  <a:srgbClr val="0080FF"/>
                </a:solidFill>
              </a:rPr>
              <a:t>private</a:t>
            </a:r>
          </a:p>
          <a:p>
            <a:pPr/>
            <a:r>
              <a:t>The default for struct is </a:t>
            </a:r>
            <a:r>
              <a:rPr>
                <a:solidFill>
                  <a:srgbClr val="0080FF"/>
                </a:solidFill>
              </a:rPr>
              <a:t>public</a:t>
            </a:r>
            <a:endParaRPr>
              <a:solidFill>
                <a:srgbClr val="0080FF"/>
              </a:solidFill>
            </a:endParaRPr>
          </a:p>
          <a:p>
            <a:pPr marL="0" indent="0">
              <a:buSzTx/>
              <a:buNone/>
              <a:defRPr>
                <a:solidFill>
                  <a:srgbClr val="FF2600"/>
                </a:solidFill>
              </a:defRPr>
            </a:pPr>
            <a:r>
              <a:t>This break my_second_class !</a:t>
            </a:r>
          </a:p>
        </p:txBody>
      </p:sp>
      <p:sp>
        <p:nvSpPr>
          <p:cNvPr id="47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80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8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8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8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60602" y="2951234"/>
            <a:ext cx="80010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a is not accessible in the sum function"/>
          <p:cNvSpPr txBox="1"/>
          <p:nvPr>
            <p:ph type="title" idx="4294967295"/>
          </p:nvPr>
        </p:nvSpPr>
        <p:spPr>
          <a:xfrm>
            <a:off x="1206500" y="952500"/>
            <a:ext cx="19150320" cy="1435100"/>
          </a:xfrm>
          <a:prstGeom prst="rect">
            <a:avLst/>
          </a:prstGeom>
        </p:spPr>
        <p:txBody>
          <a:bodyPr/>
          <a:lstStyle/>
          <a:p>
            <a:pPr/>
            <a:r>
              <a:t>a is not accessible in the sum function</a:t>
            </a:r>
          </a:p>
        </p:txBody>
      </p:sp>
      <p:sp>
        <p:nvSpPr>
          <p:cNvPr id="48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9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9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655" y="3865634"/>
            <a:ext cx="68326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7466" y="3865634"/>
            <a:ext cx="117602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olution is protected keyword"/>
          <p:cNvSpPr txBox="1"/>
          <p:nvPr>
            <p:ph type="title" idx="4294967295"/>
          </p:nvPr>
        </p:nvSpPr>
        <p:spPr>
          <a:xfrm>
            <a:off x="1206500" y="952500"/>
            <a:ext cx="15200978" cy="1435100"/>
          </a:xfrm>
          <a:prstGeom prst="rect">
            <a:avLst/>
          </a:prstGeom>
        </p:spPr>
        <p:txBody>
          <a:bodyPr/>
          <a:lstStyle/>
          <a:p>
            <a:pPr/>
            <a:r>
              <a:t>Solution is protected keyword</a:t>
            </a:r>
          </a:p>
        </p:txBody>
      </p:sp>
      <p:sp>
        <p:nvSpPr>
          <p:cNvPr id="5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0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655" y="3865634"/>
            <a:ext cx="68326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7466" y="3865634"/>
            <a:ext cx="117602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Inheritance can be public, protected…"/>
          <p:cNvSpPr txBox="1"/>
          <p:nvPr>
            <p:ph type="title" idx="4294967295"/>
          </p:nvPr>
        </p:nvSpPr>
        <p:spPr>
          <a:xfrm>
            <a:off x="1206500" y="952500"/>
            <a:ext cx="18272991" cy="2540982"/>
          </a:xfrm>
          <a:prstGeom prst="rect">
            <a:avLst/>
          </a:prstGeom>
        </p:spPr>
        <p:txBody>
          <a:bodyPr/>
          <a:lstStyle/>
          <a:p>
            <a:pPr/>
            <a:r>
              <a:t>Inheritance can be public, protected</a:t>
            </a:r>
          </a:p>
          <a:p>
            <a:pPr/>
            <a:r>
              <a:t>or private</a:t>
            </a:r>
          </a:p>
        </p:txBody>
      </p:sp>
      <p:sp>
        <p:nvSpPr>
          <p:cNvPr id="5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4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1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1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1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21" name="It influences the privacy of inherited members for external code.…"/>
          <p:cNvSpPr txBox="1"/>
          <p:nvPr>
            <p:ph type="body" idx="4294967295"/>
          </p:nvPr>
        </p:nvSpPr>
        <p:spPr>
          <a:xfrm>
            <a:off x="1206500" y="4248504"/>
            <a:ext cx="17827675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It influences the privacy of inherited members for external code.</a:t>
            </a:r>
          </a:p>
          <a:p>
            <a:pPr marL="0" indent="0">
              <a:buSzTx/>
              <a:buNone/>
            </a:pPr>
            <a:r>
              <a:t>The code of the class itself is not affected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privacy of inherited members remains unchanged</a:t>
            </a:r>
          </a:p>
          <a:p>
            <a:pPr/>
            <a:r>
              <a:rPr>
                <a:solidFill>
                  <a:srgbClr val="0080FF"/>
                </a:solidFill>
              </a:rPr>
              <a:t>protected</a:t>
            </a:r>
            <a:r>
              <a:t> inherited public members are seen as protected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 inherited members are seen as private. This is the default for classes if nothing is specified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Inheritance can be public, protected…"/>
          <p:cNvSpPr txBox="1"/>
          <p:nvPr>
            <p:ph type="title" idx="4294967295"/>
          </p:nvPr>
        </p:nvSpPr>
        <p:spPr>
          <a:xfrm>
            <a:off x="1206499" y="952500"/>
            <a:ext cx="18281109" cy="2537551"/>
          </a:xfrm>
          <a:prstGeom prst="rect">
            <a:avLst/>
          </a:prstGeom>
        </p:spPr>
        <p:txBody>
          <a:bodyPr/>
          <a:lstStyle/>
          <a:p>
            <a:pPr/>
            <a:r>
              <a:t>Inheritance can be public, protected</a:t>
            </a:r>
          </a:p>
          <a:p>
            <a:pPr/>
            <a:r>
              <a:t>or private</a:t>
            </a:r>
          </a:p>
        </p:txBody>
      </p:sp>
      <p:sp>
        <p:nvSpPr>
          <p:cNvPr id="524" name="Net result for external code…"/>
          <p:cNvSpPr txBox="1"/>
          <p:nvPr>
            <p:ph type="body" idx="4294967295"/>
          </p:nvPr>
        </p:nvSpPr>
        <p:spPr>
          <a:xfrm>
            <a:off x="1206500" y="4248504"/>
            <a:ext cx="17931235" cy="8256012"/>
          </a:xfrm>
          <a:prstGeom prst="rect">
            <a:avLst/>
          </a:prstGeom>
        </p:spPr>
        <p:txBody>
          <a:bodyPr/>
          <a:lstStyle/>
          <a:p>
            <a:pPr/>
            <a:r>
              <a:t>Net result for external code</a:t>
            </a:r>
          </a:p>
          <a:p>
            <a:pPr lvl="2"/>
            <a:r>
              <a:t>only public members of public inheritance are accessible</a:t>
            </a:r>
          </a:p>
          <a:p>
            <a:pPr/>
          </a:p>
          <a:p>
            <a:pPr/>
            <a:r>
              <a:t>Net result for code in derived classes</a:t>
            </a:r>
          </a:p>
          <a:p>
            <a:pPr lvl="2"/>
            <a:r>
              <a:t>only public and protected members of public and protected</a:t>
            </a:r>
          </a:p>
          <a:p>
            <a:pPr lvl="2"/>
            <a:r>
              <a:t>parents are accessible</a:t>
            </a:r>
          </a:p>
        </p:txBody>
      </p:sp>
      <p:sp>
        <p:nvSpPr>
          <p:cNvPr id="5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3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2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3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Managing inheritance privacy - public"/>
          <p:cNvSpPr txBox="1"/>
          <p:nvPr>
            <p:ph type="title" idx="4294967295"/>
          </p:nvPr>
        </p:nvSpPr>
        <p:spPr>
          <a:xfrm>
            <a:off x="1206500" y="952500"/>
            <a:ext cx="18827214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public </a:t>
            </a:r>
          </a:p>
        </p:txBody>
      </p:sp>
      <p:sp>
        <p:nvSpPr>
          <p:cNvPr id="5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3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4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913" y="3092650"/>
            <a:ext cx="3581401" cy="828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27081" y="2722634"/>
            <a:ext cx="96266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Managing inheritance privacy - protected"/>
          <p:cNvSpPr txBox="1"/>
          <p:nvPr>
            <p:ph type="title" idx="4294967295"/>
          </p:nvPr>
        </p:nvSpPr>
        <p:spPr>
          <a:xfrm>
            <a:off x="1206500" y="952500"/>
            <a:ext cx="20779729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protected </a:t>
            </a:r>
          </a:p>
        </p:txBody>
      </p:sp>
      <p:sp>
        <p:nvSpPr>
          <p:cNvPr id="5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4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0" y="3098800"/>
            <a:ext cx="35814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0" y="2717800"/>
            <a:ext cx="9626600" cy="965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ectangle"/>
          <p:cNvSpPr/>
          <p:nvPr/>
        </p:nvSpPr>
        <p:spPr>
          <a:xfrm>
            <a:off x="12924273" y="10016108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Managing inheritance privacy - private"/>
          <p:cNvSpPr txBox="1"/>
          <p:nvPr>
            <p:ph type="title" idx="4294967295"/>
          </p:nvPr>
        </p:nvSpPr>
        <p:spPr>
          <a:xfrm>
            <a:off x="1206500" y="952500"/>
            <a:ext cx="19576621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private </a:t>
            </a:r>
          </a:p>
        </p:txBody>
      </p:sp>
      <p:sp>
        <p:nvSpPr>
          <p:cNvPr id="5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1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6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6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6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6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6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0" y="3098800"/>
            <a:ext cx="35814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0" y="2717800"/>
            <a:ext cx="9626600" cy="965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Rectangle"/>
          <p:cNvSpPr/>
          <p:nvPr/>
        </p:nvSpPr>
        <p:spPr>
          <a:xfrm>
            <a:off x="12943015" y="7275017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1" name="Rectangle"/>
          <p:cNvSpPr/>
          <p:nvPr/>
        </p:nvSpPr>
        <p:spPr>
          <a:xfrm>
            <a:off x="12943015" y="7739382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7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7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7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7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80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81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82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9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9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93" name="Rectangle"/>
          <p:cNvSpPr/>
          <p:nvPr/>
        </p:nvSpPr>
        <p:spPr>
          <a:xfrm>
            <a:off x="1229879" y="6637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6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8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59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0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0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0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0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0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1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0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1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1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1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1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15" name="Rectangle"/>
          <p:cNvSpPr/>
          <p:nvPr/>
        </p:nvSpPr>
        <p:spPr>
          <a:xfrm>
            <a:off x="1229879" y="66372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2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1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2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2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2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2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26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9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1" name="Object Oriented Programming | Static members"/>
          <p:cNvSpPr txBox="1"/>
          <p:nvPr/>
        </p:nvSpPr>
        <p:spPr>
          <a:xfrm>
            <a:off x="17800154" y="3143"/>
            <a:ext cx="65906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Static members</a:t>
            </a:r>
          </a:p>
        </p:txBody>
      </p:sp>
      <p:sp>
        <p:nvSpPr>
          <p:cNvPr id="63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3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3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3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3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4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4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4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4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4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4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4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48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5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59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2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4" name="Object Oriented Programming | Allocating objects"/>
          <p:cNvSpPr txBox="1"/>
          <p:nvPr/>
        </p:nvSpPr>
        <p:spPr>
          <a:xfrm>
            <a:off x="17524309" y="3143"/>
            <a:ext cx="686653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Allocating objects</a:t>
            </a:r>
          </a:p>
        </p:txBody>
      </p:sp>
      <p:sp>
        <p:nvSpPr>
          <p:cNvPr id="66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6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6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6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7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8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81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8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8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8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8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8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90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91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92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5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7" name="Object Oriented Programming | Advanced Object Oriented"/>
          <p:cNvSpPr txBox="1"/>
          <p:nvPr/>
        </p:nvSpPr>
        <p:spPr>
          <a:xfrm>
            <a:off x="16332237" y="3143"/>
            <a:ext cx="80586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Advanced Object Oriented</a:t>
            </a:r>
          </a:p>
        </p:txBody>
      </p:sp>
      <p:sp>
        <p:nvSpPr>
          <p:cNvPr id="69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0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9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0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0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1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0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0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1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1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1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14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2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2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25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8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0" name="Object Oriented Programming | Type casing"/>
          <p:cNvSpPr txBox="1"/>
          <p:nvPr/>
        </p:nvSpPr>
        <p:spPr>
          <a:xfrm>
            <a:off x="18336906" y="3143"/>
            <a:ext cx="605393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Type casing</a:t>
            </a:r>
          </a:p>
        </p:txBody>
      </p:sp>
      <p:sp>
        <p:nvSpPr>
          <p:cNvPr id="73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3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4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4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47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5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5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5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5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5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58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1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3" name="Object Oriented Programming | Operator overloading"/>
          <p:cNvSpPr txBox="1"/>
          <p:nvPr/>
        </p:nvSpPr>
        <p:spPr>
          <a:xfrm>
            <a:off x="17061319" y="3143"/>
            <a:ext cx="73295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Operator overloading</a:t>
            </a:r>
          </a:p>
        </p:txBody>
      </p:sp>
      <p:sp>
        <p:nvSpPr>
          <p:cNvPr id="76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7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7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7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7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7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7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7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80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8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9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91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4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6" name="Object Oriented Programming | Function objects"/>
          <p:cNvSpPr txBox="1"/>
          <p:nvPr/>
        </p:nvSpPr>
        <p:spPr>
          <a:xfrm>
            <a:off x="17681891" y="3143"/>
            <a:ext cx="67089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Function objects</a:t>
            </a:r>
          </a:p>
        </p:txBody>
      </p:sp>
      <p:sp>
        <p:nvSpPr>
          <p:cNvPr id="79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8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1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0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0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0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1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1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13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1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2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2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24" name="Rectangle"/>
          <p:cNvSpPr/>
          <p:nvPr/>
        </p:nvSpPr>
        <p:spPr>
          <a:xfrm>
            <a:off x="12685279" y="66753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7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9" name="Object Oriented Programming | Name Lookups"/>
          <p:cNvSpPr txBox="1"/>
          <p:nvPr/>
        </p:nvSpPr>
        <p:spPr>
          <a:xfrm>
            <a:off x="17879097" y="3143"/>
            <a:ext cx="6511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Name Lookups</a:t>
            </a:r>
          </a:p>
        </p:txBody>
      </p:sp>
      <p:sp>
        <p:nvSpPr>
          <p:cNvPr id="83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83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3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3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3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3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4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3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4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4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4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4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46" name="Rectangle"/>
          <p:cNvSpPr/>
          <p:nvPr/>
        </p:nvSpPr>
        <p:spPr>
          <a:xfrm>
            <a:off x="12685279" y="66753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5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8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86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8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9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87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7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7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7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3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4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247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lasses (or “user-defined types”)"/>
          <p:cNvSpPr txBox="1"/>
          <p:nvPr>
            <p:ph type="title" idx="4294967295"/>
          </p:nvPr>
        </p:nvSpPr>
        <p:spPr>
          <a:xfrm>
            <a:off x="1206500" y="952500"/>
            <a:ext cx="16458190" cy="1435100"/>
          </a:xfrm>
          <a:prstGeom prst="rect">
            <a:avLst/>
          </a:prstGeom>
        </p:spPr>
        <p:txBody>
          <a:bodyPr/>
          <a:lstStyle/>
          <a:p>
            <a:pPr/>
            <a:r>
              <a:t>Classes (or “user-defined types”)</a:t>
            </a:r>
          </a:p>
        </p:txBody>
      </p:sp>
      <p:sp>
        <p:nvSpPr>
          <p:cNvPr id="250" name="structs on steroids…"/>
          <p:cNvSpPr txBox="1"/>
          <p:nvPr>
            <p:ph type="body" sz="half" idx="4294967295"/>
          </p:nvPr>
        </p:nvSpPr>
        <p:spPr>
          <a:xfrm>
            <a:off x="1206500" y="4248504"/>
            <a:ext cx="14084189" cy="8256012"/>
          </a:xfrm>
          <a:prstGeom prst="rect">
            <a:avLst/>
          </a:prstGeom>
        </p:spPr>
        <p:txBody>
          <a:bodyPr/>
          <a:lstStyle/>
          <a:p>
            <a:pPr/>
            <a:r>
              <a:t>structs on steroids</a:t>
            </a:r>
          </a:p>
          <a:p>
            <a:pPr lvl="2"/>
            <a:r>
              <a:t>with inheritance</a:t>
            </a:r>
          </a:p>
          <a:p>
            <a:pPr lvl="2"/>
            <a:r>
              <a:t>with access control</a:t>
            </a:r>
          </a:p>
          <a:p>
            <a:pPr lvl="2"/>
            <a:r>
              <a:t>including methods (aka. member functions)</a:t>
            </a:r>
          </a:p>
        </p:txBody>
      </p:sp>
      <p:sp>
        <p:nvSpPr>
          <p:cNvPr id="25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5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