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8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0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2.png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3.png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5.png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8.png"/><Relationship Id="rId3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68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6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7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pic>
        <p:nvPicPr>
          <p:cNvPr id="2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0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1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1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6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7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3645" y="7527209"/>
            <a:ext cx="65278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9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363954" y="7039661"/>
            <a:ext cx="759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2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2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2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2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2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2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3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1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2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3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63954" y="7039661"/>
            <a:ext cx="75946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5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6545" y="7070009"/>
            <a:ext cx="759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3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4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4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4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5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5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58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9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60" name="Rectangle"/>
          <p:cNvSpPr/>
          <p:nvPr/>
        </p:nvSpPr>
        <p:spPr>
          <a:xfrm>
            <a:off x="1424047" y="54660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63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6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7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71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7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3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74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575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76" name="Rectangle"/>
          <p:cNvSpPr/>
          <p:nvPr/>
        </p:nvSpPr>
        <p:spPr>
          <a:xfrm>
            <a:off x="1424047" y="58978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79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8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5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5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5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8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58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5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9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0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591" name="{"/>
          <p:cNvSpPr txBox="1"/>
          <p:nvPr/>
        </p:nvSpPr>
        <p:spPr>
          <a:xfrm>
            <a:off x="11027805" y="5245562"/>
            <a:ext cx="790957" cy="250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2" name="p"/>
          <p:cNvSpPr txBox="1"/>
          <p:nvPr/>
        </p:nvSpPr>
        <p:spPr>
          <a:xfrm rot="16200000">
            <a:off x="10674356" y="6444540"/>
            <a:ext cx="35529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p</a:t>
            </a:r>
          </a:p>
        </p:txBody>
      </p:sp>
      <p:sp>
        <p:nvSpPr>
          <p:cNvPr id="1593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594" name="Rectangle"/>
          <p:cNvSpPr/>
          <p:nvPr/>
        </p:nvSpPr>
        <p:spPr>
          <a:xfrm>
            <a:off x="1424047" y="72186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5" name="Rectangle"/>
          <p:cNvSpPr/>
          <p:nvPr/>
        </p:nvSpPr>
        <p:spPr>
          <a:xfrm>
            <a:off x="1424047" y="8628362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{"/>
          <p:cNvSpPr txBox="1"/>
          <p:nvPr/>
        </p:nvSpPr>
        <p:spPr>
          <a:xfrm>
            <a:off x="11013261" y="7311435"/>
            <a:ext cx="790957" cy="250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8" name="Parameter are passed by value"/>
          <p:cNvSpPr txBox="1"/>
          <p:nvPr>
            <p:ph type="title" idx="4294967295"/>
          </p:nvPr>
        </p:nvSpPr>
        <p:spPr>
          <a:xfrm>
            <a:off x="1206500" y="952500"/>
            <a:ext cx="16233574" cy="1435100"/>
          </a:xfrm>
          <a:prstGeom prst="rect">
            <a:avLst/>
          </a:prstGeom>
        </p:spPr>
        <p:txBody>
          <a:bodyPr/>
          <a:lstStyle/>
          <a:p>
            <a:pPr/>
            <a:r>
              <a:t>Parameter are passed by value</a:t>
            </a:r>
          </a:p>
        </p:txBody>
      </p:sp>
      <p:sp>
        <p:nvSpPr>
          <p:cNvPr id="159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0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0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0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0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0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0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0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122" y="2722634"/>
            <a:ext cx="7594601" cy="9652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8" name="Table 1"/>
          <p:cNvGraphicFramePr/>
          <p:nvPr/>
        </p:nvGraphicFramePr>
        <p:xfrm>
          <a:off x="11749452" y="5112213"/>
          <a:ext cx="6881605" cy="45935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0x31E0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0x3190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0x3140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0x30F0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0x30A0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0x3050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5440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9" name="s"/>
          <p:cNvSpPr txBox="1"/>
          <p:nvPr/>
        </p:nvSpPr>
        <p:spPr>
          <a:xfrm rot="16200000">
            <a:off x="10678709" y="8529311"/>
            <a:ext cx="3175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</a:t>
            </a:r>
          </a:p>
        </p:txBody>
      </p:sp>
      <p:sp>
        <p:nvSpPr>
          <p:cNvPr id="1614" name="Connection Line"/>
          <p:cNvSpPr/>
          <p:nvPr/>
        </p:nvSpPr>
        <p:spPr>
          <a:xfrm>
            <a:off x="10581862" y="7484039"/>
            <a:ext cx="1144622" cy="1881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5058" y="21600"/>
                </a:moveTo>
                <a:cubicBezTo>
                  <a:pt x="-5395" y="15187"/>
                  <a:pt x="-5013" y="7987"/>
                  <a:pt x="16205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11" name="Memory layout"/>
          <p:cNvSpPr txBox="1"/>
          <p:nvPr/>
        </p:nvSpPr>
        <p:spPr>
          <a:xfrm>
            <a:off x="11651121" y="4092228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12" name="Rectangle"/>
          <p:cNvSpPr/>
          <p:nvPr/>
        </p:nvSpPr>
        <p:spPr>
          <a:xfrm>
            <a:off x="1428244" y="10011295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3" name="Rectangle"/>
          <p:cNvSpPr/>
          <p:nvPr/>
        </p:nvSpPr>
        <p:spPr>
          <a:xfrm>
            <a:off x="1428244" y="11370195"/>
            <a:ext cx="7170752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1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2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24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2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3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37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8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39" name="Rectangle"/>
          <p:cNvSpPr/>
          <p:nvPr/>
        </p:nvSpPr>
        <p:spPr>
          <a:xfrm>
            <a:off x="1349077" y="47913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4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4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51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2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53" name="Rectangle"/>
          <p:cNvSpPr/>
          <p:nvPr/>
        </p:nvSpPr>
        <p:spPr>
          <a:xfrm>
            <a:off x="1349077" y="52104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82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83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284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285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pic>
        <p:nvPicPr>
          <p:cNvPr id="2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28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30309" y="3599849"/>
            <a:ext cx="8926540" cy="365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5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6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5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5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6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6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6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65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6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67" name="Rectangle"/>
          <p:cNvSpPr/>
          <p:nvPr/>
        </p:nvSpPr>
        <p:spPr>
          <a:xfrm>
            <a:off x="1349077" y="6124832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8" name="Rectangle"/>
          <p:cNvSpPr/>
          <p:nvPr/>
        </p:nvSpPr>
        <p:spPr>
          <a:xfrm>
            <a:off x="1349077" y="7470095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7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78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80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1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82" name="Rectangle"/>
          <p:cNvSpPr/>
          <p:nvPr/>
        </p:nvSpPr>
        <p:spPr>
          <a:xfrm>
            <a:off x="1349077" y="6627317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85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6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6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6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69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6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94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95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696" name="Rectangle"/>
          <p:cNvSpPr/>
          <p:nvPr/>
        </p:nvSpPr>
        <p:spPr>
          <a:xfrm>
            <a:off x="1349077" y="7948897"/>
            <a:ext cx="7961627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69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0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0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0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06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0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08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9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13" name="Connection Line"/>
          <p:cNvSpPr/>
          <p:nvPr/>
        </p:nvSpPr>
        <p:spPr>
          <a:xfrm>
            <a:off x="10520436" y="7427811"/>
            <a:ext cx="1131078" cy="74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5317" y="21600"/>
                </a:moveTo>
                <a:cubicBezTo>
                  <a:pt x="-5397" y="12355"/>
                  <a:pt x="-5102" y="5155"/>
                  <a:pt x="16203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11" name="Rectangle"/>
          <p:cNvSpPr/>
          <p:nvPr/>
        </p:nvSpPr>
        <p:spPr>
          <a:xfrm>
            <a:off x="1349077" y="8873938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2" name="Rectangle"/>
          <p:cNvSpPr/>
          <p:nvPr/>
        </p:nvSpPr>
        <p:spPr>
          <a:xfrm>
            <a:off x="1349077" y="10219201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71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2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2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2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25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q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6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29" name="Connection Line"/>
          <p:cNvSpPr/>
          <p:nvPr/>
        </p:nvSpPr>
        <p:spPr>
          <a:xfrm>
            <a:off x="10520436" y="7427811"/>
            <a:ext cx="1131078" cy="74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5317" y="21600"/>
                </a:moveTo>
                <a:cubicBezTo>
                  <a:pt x="-5397" y="12355"/>
                  <a:pt x="-5102" y="5155"/>
                  <a:pt x="16203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28" name="Rectangle"/>
          <p:cNvSpPr/>
          <p:nvPr/>
        </p:nvSpPr>
        <p:spPr>
          <a:xfrm>
            <a:off x="1349077" y="9338303"/>
            <a:ext cx="7961627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ass by value or reference ?"/>
          <p:cNvSpPr txBox="1"/>
          <p:nvPr>
            <p:ph type="title" idx="4294967295"/>
          </p:nvPr>
        </p:nvSpPr>
        <p:spPr>
          <a:xfrm>
            <a:off x="1206500" y="952500"/>
            <a:ext cx="14317810" cy="1435100"/>
          </a:xfrm>
          <a:prstGeom prst="rect">
            <a:avLst/>
          </a:prstGeom>
        </p:spPr>
        <p:txBody>
          <a:bodyPr/>
          <a:lstStyle/>
          <a:p>
            <a:pPr/>
            <a:r>
              <a:t>Pass by value or reference ?</a:t>
            </a:r>
          </a:p>
        </p:txBody>
      </p:sp>
      <p:sp>
        <p:nvSpPr>
          <p:cNvPr id="173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3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3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3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3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39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4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90" y="3408434"/>
            <a:ext cx="8255001" cy="8280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41" name="Table 1"/>
          <p:cNvGraphicFramePr/>
          <p:nvPr/>
        </p:nvGraphicFramePr>
        <p:xfrm>
          <a:off x="11674482" y="6337974"/>
          <a:ext cx="5697845" cy="207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34452"/>
                <a:gridCol w="2257042"/>
              </a:tblGrid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68667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s.a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42" name="Memory layout"/>
          <p:cNvSpPr txBox="1"/>
          <p:nvPr/>
        </p:nvSpPr>
        <p:spPr>
          <a:xfrm>
            <a:off x="11576151" y="53179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743" name="Rectangle"/>
          <p:cNvSpPr/>
          <p:nvPr/>
        </p:nvSpPr>
        <p:spPr>
          <a:xfrm>
            <a:off x="1349077" y="10237944"/>
            <a:ext cx="796162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Different ways to pass arguments to a function"/>
          <p:cNvSpPr txBox="1"/>
          <p:nvPr>
            <p:ph type="title" idx="4294967295"/>
          </p:nvPr>
        </p:nvSpPr>
        <p:spPr>
          <a:xfrm>
            <a:off x="1206500" y="952500"/>
            <a:ext cx="19236253" cy="1435100"/>
          </a:xfrm>
          <a:prstGeom prst="rect">
            <a:avLst/>
          </a:prstGeom>
        </p:spPr>
        <p:txBody>
          <a:bodyPr/>
          <a:lstStyle>
            <a:lvl1pPr defTabSz="1999437">
              <a:defRPr spc="-139" sz="6969"/>
            </a:lvl1pPr>
          </a:lstStyle>
          <a:p>
            <a:pPr/>
            <a:r>
              <a:t>Different ways to pass arguments to a function</a:t>
            </a:r>
          </a:p>
        </p:txBody>
      </p:sp>
      <p:sp>
        <p:nvSpPr>
          <p:cNvPr id="174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5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4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4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5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5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sp>
        <p:nvSpPr>
          <p:cNvPr id="1754" name="By default, arguments are passed by value (= copy) =&gt; good for small types, e.g. number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By default, arguments are passed by value (= copy) =&gt; good for small types, e.g. numbers</a:t>
            </a:r>
          </a:p>
          <a:p>
            <a:pPr/>
            <a:r>
              <a:t>Use references for parameters to avoid copies =&gt; good for large types, e.g. objects</a:t>
            </a:r>
          </a:p>
          <a:p>
            <a:pPr/>
            <a:r>
              <a:t>Use const for safety and readability whenever possible</a:t>
            </a:r>
          </a:p>
        </p:txBody>
      </p:sp>
      <p:pic>
        <p:nvPicPr>
          <p:cNvPr id="17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5606" y="2951234"/>
            <a:ext cx="78232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6" name="Rectangle"/>
          <p:cNvSpPr/>
          <p:nvPr/>
        </p:nvSpPr>
        <p:spPr>
          <a:xfrm>
            <a:off x="16093938" y="9776838"/>
            <a:ext cx="919936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759" name="We can have multiple functions with the same nam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We can have multiple functions with the same name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Must have different parameter lists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A different return type alone is not allowed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Form a so-called “overload set”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Default arguments can cause ambiguities</a:t>
            </a:r>
          </a:p>
        </p:txBody>
      </p:sp>
      <p:sp>
        <p:nvSpPr>
          <p:cNvPr id="176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6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6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7214" y="3403600"/>
            <a:ext cx="11252201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4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Exercise : 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Exercise : functions</a:t>
            </a:r>
          </a:p>
        </p:txBody>
      </p:sp>
      <p:sp>
        <p:nvSpPr>
          <p:cNvPr id="1771" name="Familiarise yourself with pass by value / pass by reference.…"/>
          <p:cNvSpPr txBox="1"/>
          <p:nvPr>
            <p:ph type="body" idx="4294967295"/>
          </p:nvPr>
        </p:nvSpPr>
        <p:spPr>
          <a:xfrm>
            <a:off x="1206500" y="4248504"/>
            <a:ext cx="1639361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Familiarise yourself with pass by value / pass by reference.</a:t>
            </a:r>
          </a:p>
          <a:p>
            <a:pPr/>
            <a:r>
              <a:t>Go to exercises/functions</a:t>
            </a:r>
          </a:p>
          <a:p>
            <a:pPr/>
            <a:r>
              <a:t>Look at functions.cpp</a:t>
            </a:r>
          </a:p>
          <a:p>
            <a:pPr/>
            <a:r>
              <a:t>Compile it (make) and run the program (./functions)</a:t>
            </a:r>
          </a:p>
          <a:p>
            <a:pPr/>
            <a:r>
              <a:t>Work on the tasks that you find in functions.cpp</a:t>
            </a:r>
          </a:p>
        </p:txBody>
      </p:sp>
      <p:sp>
        <p:nvSpPr>
          <p:cNvPr id="177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74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grpSp>
        <p:nvGrpSpPr>
          <p:cNvPr id="17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0000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d practi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Good practices</a:t>
            </a:r>
          </a:p>
        </p:txBody>
      </p:sp>
      <p:sp>
        <p:nvSpPr>
          <p:cNvPr id="1782" name="Write readable function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Write readable functions</a:t>
            </a:r>
          </a:p>
          <a:p>
            <a:pPr/>
            <a:r>
              <a:t>Keep functions short</a:t>
            </a:r>
          </a:p>
          <a:p>
            <a:pPr/>
            <a:r>
              <a:t>Do one logical thing (single-responsibility principle)</a:t>
            </a:r>
          </a:p>
          <a:p>
            <a:pPr/>
            <a:r>
              <a:t>Use expressive names</a:t>
            </a:r>
          </a:p>
          <a:p>
            <a:pPr/>
            <a:r>
              <a:t>Document non-trivial functions</a:t>
            </a:r>
          </a:p>
        </p:txBody>
      </p:sp>
      <p:sp>
        <p:nvSpPr>
          <p:cNvPr id="1783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790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7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9954" y="4951555"/>
            <a:ext cx="118872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97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98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99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sp>
        <p:nvSpPr>
          <p:cNvPr id="300" name="CMakeLists.txt"/>
          <p:cNvSpPr txBox="1"/>
          <p:nvPr/>
        </p:nvSpPr>
        <p:spPr>
          <a:xfrm>
            <a:off x="12902672" y="2710386"/>
            <a:ext cx="420166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CMakeLists.txt</a:t>
            </a:r>
          </a:p>
        </p:txBody>
      </p:sp>
      <p:sp>
        <p:nvSpPr>
          <p:cNvPr id="301" name="Output"/>
          <p:cNvSpPr txBox="1"/>
          <p:nvPr/>
        </p:nvSpPr>
        <p:spPr>
          <a:xfrm>
            <a:off x="9847643" y="8540826"/>
            <a:ext cx="20010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02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9134" y="9528757"/>
            <a:ext cx="3809367" cy="253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9445" y="3646959"/>
            <a:ext cx="6890515" cy="407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23036" y="3600911"/>
            <a:ext cx="8926541" cy="445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d practi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Good practices</a:t>
            </a:r>
          </a:p>
        </p:txBody>
      </p:sp>
      <p:sp>
        <p:nvSpPr>
          <p:cNvPr id="179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9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9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9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79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801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sp>
        <p:nvSpPr>
          <p:cNvPr id="1802" name="Don’t! Everything in one long function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Don’t! Everything in one long function</a:t>
            </a:r>
          </a:p>
        </p:txBody>
      </p:sp>
      <p:pic>
        <p:nvPicPr>
          <p:cNvPr id="18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84160" y="1337562"/>
            <a:ext cx="4315652" cy="1104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80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1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14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2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24" name="Rectangle"/>
          <p:cNvSpPr/>
          <p:nvPr/>
        </p:nvSpPr>
        <p:spPr>
          <a:xfrm>
            <a:off x="12681549" y="426638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3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35" name="Rectangle"/>
          <p:cNvSpPr/>
          <p:nvPr/>
        </p:nvSpPr>
        <p:spPr>
          <a:xfrm>
            <a:off x="12681549" y="426638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4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46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5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57" name="Rectangle"/>
          <p:cNvSpPr/>
          <p:nvPr/>
        </p:nvSpPr>
        <p:spPr>
          <a:xfrm>
            <a:off x="12681549" y="5390936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6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67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68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9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7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79" name="Rectangle"/>
          <p:cNvSpPr/>
          <p:nvPr/>
        </p:nvSpPr>
        <p:spPr>
          <a:xfrm>
            <a:off x="12681549" y="6609198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88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890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9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0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01" name="Rectangle"/>
          <p:cNvSpPr/>
          <p:nvPr/>
        </p:nvSpPr>
        <p:spPr>
          <a:xfrm>
            <a:off x="12681549" y="7921174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Execute with CMake GUI"/>
          <p:cNvSpPr txBox="1"/>
          <p:nvPr>
            <p:ph type="title" idx="4294967295"/>
          </p:nvPr>
        </p:nvSpPr>
        <p:spPr>
          <a:xfrm>
            <a:off x="1206500" y="952500"/>
            <a:ext cx="12634060" cy="1435100"/>
          </a:xfrm>
          <a:prstGeom prst="rect">
            <a:avLst/>
          </a:prstGeom>
        </p:spPr>
        <p:txBody>
          <a:bodyPr/>
          <a:lstStyle/>
          <a:p>
            <a:pPr/>
            <a:r>
              <a:t>Execute with CMake GUI</a:t>
            </a:r>
          </a:p>
        </p:txBody>
      </p:sp>
      <p:sp>
        <p:nvSpPr>
          <p:cNvPr id="3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14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15" name="Open the CMake GUI application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3840"/>
            </a:pPr>
            <a:r>
              <a:t>Open the CMake GUI application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"Browse Sources..." button and select the "Hello world" folder.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Copy the path from "Where is the source code:", past it in the "Where to build the binaries:" and add "/build".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"Configure" button and select the generator.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Click on "Generate" button to generate the project.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Finally, click on “Open project” button.</a:t>
            </a:r>
          </a:p>
        </p:txBody>
      </p:sp>
      <p:pic>
        <p:nvPicPr>
          <p:cNvPr id="31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5029" y="2679298"/>
            <a:ext cx="11600015" cy="973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1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1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12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2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2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23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3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2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3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3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3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34" name="Rectangle"/>
          <p:cNvSpPr/>
          <p:nvPr/>
        </p:nvSpPr>
        <p:spPr>
          <a:xfrm>
            <a:off x="12681549" y="10301472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4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4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45" name="Rectangle"/>
          <p:cNvSpPr/>
          <p:nvPr/>
        </p:nvSpPr>
        <p:spPr>
          <a:xfrm>
            <a:off x="12681549" y="10301472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5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5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56" name="Rectangle"/>
          <p:cNvSpPr/>
          <p:nvPr/>
        </p:nvSpPr>
        <p:spPr>
          <a:xfrm>
            <a:off x="12681549" y="9120695"/>
            <a:ext cx="10877147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6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96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96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7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972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9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sp>
        <p:nvSpPr>
          <p:cNvPr id="1980" name="Slide Number"/>
          <p:cNvSpPr txBox="1"/>
          <p:nvPr>
            <p:ph type="sldNum" sz="quarter" idx="4294967295"/>
          </p:nvPr>
        </p:nvSpPr>
        <p:spPr>
          <a:xfrm>
            <a:off x="11937949" y="13080999"/>
            <a:ext cx="4956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26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Main funct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Main function</a:t>
            </a:r>
          </a:p>
        </p:txBody>
      </p:sp>
      <p:pic>
        <p:nvPicPr>
          <p:cNvPr id="33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73" y="2692400"/>
            <a:ext cx="125222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696" y="7698923"/>
            <a:ext cx="14884401" cy="4622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3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38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33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4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Exercise : environmen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Exercise : environment</a:t>
            </a:r>
          </a:p>
        </p:txBody>
      </p:sp>
      <p:sp>
        <p:nvSpPr>
          <p:cNvPr id="342" name="Learn how to use CMake to generate a project.…"/>
          <p:cNvSpPr txBox="1"/>
          <p:nvPr>
            <p:ph type="body" idx="4294967295"/>
          </p:nvPr>
        </p:nvSpPr>
        <p:spPr>
          <a:xfrm>
            <a:off x="1206500" y="4248504"/>
            <a:ext cx="1639361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Learn how to use CMake to generate a project.</a:t>
            </a:r>
          </a:p>
          <a:p>
            <a:pPr/>
            <a:r>
              <a:t>Go to exercises/environment</a:t>
            </a:r>
          </a:p>
          <a:p>
            <a:pPr/>
            <a:r>
              <a:t>Look at environment.cpp and CMakeLists.txt</a:t>
            </a:r>
          </a:p>
          <a:p>
            <a:pPr/>
            <a:r>
              <a:t>Compile it (make) and run the program (./environment)</a:t>
            </a:r>
          </a:p>
          <a:p>
            <a:pPr/>
            <a:r>
              <a:t>Work on the tasks that you find in environment.cpp</a:t>
            </a:r>
          </a:p>
        </p:txBody>
      </p:sp>
      <p:sp>
        <p:nvSpPr>
          <p:cNvPr id="3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0000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0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6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61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3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7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37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372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Commen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376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8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8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050" y="2951234"/>
            <a:ext cx="120904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9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3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066" y="2946400"/>
            <a:ext cx="13385801" cy="873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3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0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9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0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46400"/>
            <a:ext cx="15316201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Basic typ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Basic types</a:t>
            </a:r>
          </a:p>
        </p:txBody>
      </p:sp>
      <p:sp>
        <p:nvSpPr>
          <p:cNvPr id="4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1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466" y="2943754"/>
            <a:ext cx="14884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Fixed width integer types"/>
          <p:cNvSpPr txBox="1"/>
          <p:nvPr>
            <p:ph type="title" idx="4294967295"/>
          </p:nvPr>
        </p:nvSpPr>
        <p:spPr>
          <a:xfrm>
            <a:off x="1206500" y="952500"/>
            <a:ext cx="12563629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integer types</a:t>
            </a:r>
          </a:p>
        </p:txBody>
      </p:sp>
      <p:sp>
        <p:nvSpPr>
          <p:cNvPr id="420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6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2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853" y="2946400"/>
            <a:ext cx="11684001" cy="82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Fixed width floating-point types"/>
          <p:cNvSpPr txBox="1"/>
          <p:nvPr>
            <p:ph type="title" idx="4294967295"/>
          </p:nvPr>
        </p:nvSpPr>
        <p:spPr>
          <a:xfrm>
            <a:off x="1206500" y="952500"/>
            <a:ext cx="15775772" cy="1435100"/>
          </a:xfrm>
          <a:prstGeom prst="rect">
            <a:avLst/>
          </a:prstGeom>
        </p:spPr>
        <p:txBody>
          <a:bodyPr/>
          <a:lstStyle/>
          <a:p>
            <a:pPr/>
            <a:r>
              <a:t>Fixed width floating-point types</a:t>
            </a:r>
          </a:p>
        </p:txBody>
      </p:sp>
      <p:sp>
        <p:nvSpPr>
          <p:cNvPr id="431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7" name="C++23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C++23</a:t>
            </a:r>
          </a:p>
        </p:txBody>
      </p:sp>
      <p:pic>
        <p:nvPicPr>
          <p:cNvPr id="43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376" y="2952549"/>
            <a:ext cx="140208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Integer literal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Integer literals</a:t>
            </a:r>
          </a:p>
        </p:txBody>
      </p:sp>
      <p:sp>
        <p:nvSpPr>
          <p:cNvPr id="4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776" y="2951234"/>
            <a:ext cx="153162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loating-point literals"/>
          <p:cNvSpPr txBox="1"/>
          <p:nvPr>
            <p:ph type="title" idx="4294967295"/>
          </p:nvPr>
        </p:nvSpPr>
        <p:spPr>
          <a:xfrm>
            <a:off x="1206500" y="952500"/>
            <a:ext cx="10848763" cy="1435100"/>
          </a:xfrm>
          <a:prstGeom prst="rect">
            <a:avLst/>
          </a:prstGeom>
        </p:spPr>
        <p:txBody>
          <a:bodyPr/>
          <a:lstStyle/>
          <a:p>
            <a:pPr/>
            <a:r>
              <a:t>Floating-point literals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6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274" y="2951234"/>
            <a:ext cx="133858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izeof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Sizeof</a:t>
            </a:r>
          </a:p>
        </p:txBody>
      </p:sp>
      <p:sp>
        <p:nvSpPr>
          <p:cNvPr id="4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7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453" y="2949797"/>
            <a:ext cx="10185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ointer to intege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 to integer</a:t>
            </a:r>
          </a:p>
        </p:txBody>
      </p:sp>
      <p:sp>
        <p:nvSpPr>
          <p:cNvPr id="4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Language Basics | Core syntax and types"/>
          <p:cNvSpPr txBox="1"/>
          <p:nvPr/>
        </p:nvSpPr>
        <p:spPr>
          <a:xfrm>
            <a:off x="18636829" y="3143"/>
            <a:ext cx="57540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Core syntax and types</a:t>
            </a:r>
          </a:p>
        </p:txBody>
      </p:sp>
      <p:grpSp>
        <p:nvGrpSpPr>
          <p:cNvPr id="4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pic>
        <p:nvPicPr>
          <p:cNvPr id="4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771" y="2944662"/>
            <a:ext cx="142494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91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492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493" name="Rectangle"/>
          <p:cNvSpPr/>
          <p:nvPr/>
        </p:nvSpPr>
        <p:spPr>
          <a:xfrm>
            <a:off x="1229879" y="543581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4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2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503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504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7" name="Static array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Static arrays</a:t>
            </a:r>
          </a:p>
        </p:txBody>
      </p:sp>
      <p:sp>
        <p:nvSpPr>
          <p:cNvPr id="508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grpSp>
        <p:nvGrpSpPr>
          <p:cNvPr id="5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1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pic>
        <p:nvPicPr>
          <p:cNvPr id="51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5113" y="2941079"/>
            <a:ext cx="144526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3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2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526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3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3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39" name="Rectangle"/>
          <p:cNvSpPr/>
          <p:nvPr/>
        </p:nvSpPr>
        <p:spPr>
          <a:xfrm>
            <a:off x="1342334" y="4305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0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4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48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51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2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5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54" name="Rectangle"/>
          <p:cNvSpPr/>
          <p:nvPr/>
        </p:nvSpPr>
        <p:spPr>
          <a:xfrm>
            <a:off x="1342334" y="47496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5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6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6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6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72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70" name="Rectangle"/>
          <p:cNvSpPr/>
          <p:nvPr/>
        </p:nvSpPr>
        <p:spPr>
          <a:xfrm>
            <a:off x="1342334" y="51941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80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83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4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588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1342334" y="61212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7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6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5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599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00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3" name="Rectangle"/>
          <p:cNvSpPr/>
          <p:nvPr/>
        </p:nvSpPr>
        <p:spPr>
          <a:xfrm>
            <a:off x="1342334" y="65784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1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1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24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22" name="Rectangle"/>
          <p:cNvSpPr/>
          <p:nvPr/>
        </p:nvSpPr>
        <p:spPr>
          <a:xfrm>
            <a:off x="1342334" y="70483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3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37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38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44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5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6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42" name="Rectangle"/>
          <p:cNvSpPr/>
          <p:nvPr/>
        </p:nvSpPr>
        <p:spPr>
          <a:xfrm>
            <a:off x="1342334" y="75055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3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4" name="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Pointers</a:t>
            </a:r>
          </a:p>
        </p:txBody>
      </p:sp>
      <p:pic>
        <p:nvPicPr>
          <p:cNvPr id="6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400" y="2952335"/>
            <a:ext cx="8255001" cy="919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5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aphicFrame>
        <p:nvGraphicFramePr>
          <p:cNvPr id="658" name="Table 1"/>
          <p:cNvGraphicFramePr/>
          <p:nvPr/>
        </p:nvGraphicFramePr>
        <p:xfrm>
          <a:off x="12592865" y="4213181"/>
          <a:ext cx="6353081" cy="66858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66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k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0x3020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paj = 0x3010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pai = 0x300C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ai[2] =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ai[1]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ai[0]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pi = 0x3000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66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300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59" name="Memory layout"/>
          <p:cNvSpPr txBox="1"/>
          <p:nvPr/>
        </p:nvSpPr>
        <p:spPr>
          <a:xfrm>
            <a:off x="12438306" y="2855223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666" name="Connection Line"/>
          <p:cNvSpPr/>
          <p:nvPr/>
        </p:nvSpPr>
        <p:spPr>
          <a:xfrm>
            <a:off x="11740417" y="6302122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7" name="Connection Line"/>
          <p:cNvSpPr/>
          <p:nvPr/>
        </p:nvSpPr>
        <p:spPr>
          <a:xfrm>
            <a:off x="11740417" y="6944158"/>
            <a:ext cx="831145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8" name="Connection Line"/>
          <p:cNvSpPr/>
          <p:nvPr/>
        </p:nvSpPr>
        <p:spPr>
          <a:xfrm>
            <a:off x="11754884" y="9964134"/>
            <a:ext cx="816677" cy="68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22" y="13933"/>
                  <a:pt x="-5400" y="6733"/>
                  <a:pt x="15966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9" name="Connection Line"/>
          <p:cNvSpPr/>
          <p:nvPr/>
        </p:nvSpPr>
        <p:spPr>
          <a:xfrm>
            <a:off x="11745268" y="4945188"/>
            <a:ext cx="849603" cy="21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64" name="??"/>
          <p:cNvSpPr txBox="1"/>
          <p:nvPr/>
        </p:nvSpPr>
        <p:spPr>
          <a:xfrm>
            <a:off x="11179051" y="4872988"/>
            <a:ext cx="56621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??</a:t>
            </a:r>
          </a:p>
        </p:txBody>
      </p:sp>
      <p:sp>
        <p:nvSpPr>
          <p:cNvPr id="665" name="Rectangle"/>
          <p:cNvSpPr/>
          <p:nvPr/>
        </p:nvSpPr>
        <p:spPr>
          <a:xfrm>
            <a:off x="1342334" y="8851713"/>
            <a:ext cx="7993133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7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79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80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500" y="4248504"/>
            <a:ext cx="11178622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3" name="nullpt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nullptr</a:t>
            </a:r>
          </a:p>
        </p:txBody>
      </p:sp>
      <p:grpSp>
        <p:nvGrpSpPr>
          <p:cNvPr id="6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8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690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sp>
        <p:nvSpPr>
          <p:cNvPr id="691" name="if a pointer doesn’t point to anything, set it to nullptr…"/>
          <p:cNvSpPr txBox="1"/>
          <p:nvPr>
            <p:ph type="body" sz="half" idx="4294967295"/>
          </p:nvPr>
        </p:nvSpPr>
        <p:spPr>
          <a:xfrm>
            <a:off x="1206500" y="4248504"/>
            <a:ext cx="11176367" cy="825601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if a pointer doesn’t point to anything, set it to </a:t>
            </a:r>
            <a:r>
              <a:rPr>
                <a:solidFill>
                  <a:srgbClr val="0080FF"/>
                </a:solidFill>
              </a:rPr>
              <a:t>nullptr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useful to e.g. mark the end of a linked data structure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or absence of an optional function argument (pointer)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same as setting it to 0 or </a:t>
            </a:r>
            <a:r>
              <a:rPr>
                <a:solidFill>
                  <a:srgbClr val="0080FF"/>
                </a:solidFill>
              </a:rPr>
              <a:t>NULL</a:t>
            </a:r>
            <a:r>
              <a:t> (before C++ 11)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triggers compilation error when assigned to integer</a:t>
            </a:r>
          </a:p>
        </p:txBody>
      </p:sp>
      <p:pic>
        <p:nvPicPr>
          <p:cNvPr id="69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23139" y="5003800"/>
            <a:ext cx="7594601" cy="370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ynamic arrays using C"/>
          <p:cNvSpPr txBox="1"/>
          <p:nvPr>
            <p:ph type="title" idx="4294967295"/>
          </p:nvPr>
        </p:nvSpPr>
        <p:spPr>
          <a:xfrm>
            <a:off x="1206500" y="952500"/>
            <a:ext cx="1198312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</a:t>
            </a:r>
          </a:p>
        </p:txBody>
      </p:sp>
      <p:sp>
        <p:nvSpPr>
          <p:cNvPr id="6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9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9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02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  <p:pic>
        <p:nvPicPr>
          <p:cNvPr id="7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975" y="2950597"/>
            <a:ext cx="123190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Dynamic arrays using C++"/>
          <p:cNvSpPr txBox="1"/>
          <p:nvPr>
            <p:ph type="title" idx="4294967295"/>
          </p:nvPr>
        </p:nvSpPr>
        <p:spPr>
          <a:xfrm>
            <a:off x="1206500" y="952500"/>
            <a:ext cx="13215884" cy="1435100"/>
          </a:xfrm>
          <a:prstGeom prst="rect">
            <a:avLst/>
          </a:prstGeom>
        </p:spPr>
        <p:txBody>
          <a:bodyPr/>
          <a:lstStyle/>
          <a:p>
            <a:pPr/>
            <a:r>
              <a:t>Dynamic arrays using C++</a:t>
            </a:r>
          </a:p>
        </p:txBody>
      </p:sp>
      <p:sp>
        <p:nvSpPr>
          <p:cNvPr id="7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848" y="2948752"/>
            <a:ext cx="10591801" cy="873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0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1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1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14" name="Language Basics | Arrays and Pointers"/>
          <p:cNvSpPr txBox="1"/>
          <p:nvPr/>
        </p:nvSpPr>
        <p:spPr>
          <a:xfrm>
            <a:off x="19021183" y="3143"/>
            <a:ext cx="53696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Arrays and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7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3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24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25" name="Rectangle"/>
          <p:cNvSpPr/>
          <p:nvPr/>
        </p:nvSpPr>
        <p:spPr>
          <a:xfrm>
            <a:off x="1229879" y="6654077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7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3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73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736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cop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7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46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747" name="Portion of the source code where a given name is valid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Portion of the source code where a given name is valid</a:t>
            </a:r>
          </a:p>
          <a:p>
            <a:pPr marL="0" indent="0">
              <a:buSzTx/>
              <a:buNone/>
            </a:pPr>
            <a:r>
              <a:t>Typically :</a:t>
            </a:r>
          </a:p>
          <a:p>
            <a:pPr/>
            <a:r>
              <a:t>simple block of code, within {}</a:t>
            </a:r>
          </a:p>
          <a:p>
            <a:pPr/>
            <a:r>
              <a:t>function, class, namespace</a:t>
            </a:r>
          </a:p>
          <a:p>
            <a:pPr/>
            <a:r>
              <a:t>the global scope, i.e. translation unit (.cpp file + all includes)</a:t>
            </a:r>
          </a:p>
        </p:txBody>
      </p:sp>
      <p:pic>
        <p:nvPicPr>
          <p:cNvPr id="74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7484" y="3818181"/>
            <a:ext cx="5461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1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52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59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2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63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6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7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7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4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75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8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84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5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786" name="Rectangle"/>
          <p:cNvSpPr/>
          <p:nvPr/>
        </p:nvSpPr>
        <p:spPr>
          <a:xfrm>
            <a:off x="1342334" y="78738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9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790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7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9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79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7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99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0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01" name="Rectangle"/>
          <p:cNvSpPr/>
          <p:nvPr/>
        </p:nvSpPr>
        <p:spPr>
          <a:xfrm>
            <a:off x="1342334" y="87755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4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805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1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14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b[3]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b[2]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b[1]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b[0] 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15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16" name="Rectangle"/>
          <p:cNvSpPr/>
          <p:nvPr/>
        </p:nvSpPr>
        <p:spPr>
          <a:xfrm>
            <a:off x="1342334" y="92200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9" name="Scope and lifetime of variables"/>
          <p:cNvSpPr txBox="1"/>
          <p:nvPr>
            <p:ph type="title" idx="4294967295"/>
          </p:nvPr>
        </p:nvSpPr>
        <p:spPr>
          <a:xfrm>
            <a:off x="1206500" y="952500"/>
            <a:ext cx="15831268" cy="1435100"/>
          </a:xfrm>
          <a:prstGeom prst="rect">
            <a:avLst/>
          </a:prstGeom>
        </p:spPr>
        <p:txBody>
          <a:bodyPr/>
          <a:lstStyle/>
          <a:p>
            <a:pPr lvl="1"/>
            <a:r>
              <a:t>Scope and lifetime of variables</a:t>
            </a:r>
          </a:p>
        </p:txBody>
      </p:sp>
      <p:sp>
        <p:nvSpPr>
          <p:cNvPr id="820" name="Variables are (statically) allocated when defined…"/>
          <p:cNvSpPr txBox="1"/>
          <p:nvPr>
            <p:ph type="body" sz="quarter" idx="4294967295"/>
          </p:nvPr>
        </p:nvSpPr>
        <p:spPr>
          <a:xfrm>
            <a:off x="1206500" y="3067404"/>
            <a:ext cx="13773619" cy="2506382"/>
          </a:xfrm>
          <a:prstGeom prst="rect">
            <a:avLst/>
          </a:prstGeom>
        </p:spPr>
        <p:txBody>
          <a:bodyPr/>
          <a:lstStyle/>
          <a:p>
            <a:pPr/>
            <a:r>
              <a:t>Variables are (statically) allocated when defined</a:t>
            </a:r>
          </a:p>
          <a:p>
            <a:pPr/>
            <a:r>
              <a:t>Variables are freed at the end of a scope</a:t>
            </a:r>
          </a:p>
        </p:txBody>
      </p:sp>
      <p:grpSp>
        <p:nvGrpSpPr>
          <p:cNvPr id="8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27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2264" y="6522094"/>
            <a:ext cx="6096001" cy="5537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9" name="Table 1"/>
          <p:cNvGraphicFramePr/>
          <p:nvPr/>
        </p:nvGraphicFramePr>
        <p:xfrm>
          <a:off x="12049332" y="7980424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0" name="Memory layout"/>
          <p:cNvSpPr txBox="1"/>
          <p:nvPr/>
        </p:nvSpPr>
        <p:spPr>
          <a:xfrm>
            <a:off x="11894773" y="6622467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831" name="Rectangle"/>
          <p:cNvSpPr/>
          <p:nvPr/>
        </p:nvSpPr>
        <p:spPr>
          <a:xfrm>
            <a:off x="1342334" y="10591613"/>
            <a:ext cx="5835861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Name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Namepaces</a:t>
            </a:r>
          </a:p>
        </p:txBody>
      </p:sp>
      <p:sp>
        <p:nvSpPr>
          <p:cNvPr id="834" name="Namespaces allow to segment your code to avoid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Namespaces allow to segment your code to avoid name clashes</a:t>
            </a:r>
          </a:p>
          <a:p>
            <a:pPr/>
            <a:r>
              <a:t>They can be embedded to create hierarchies (separator is </a:t>
            </a:r>
            <a:r>
              <a:rPr>
                <a:solidFill>
                  <a:srgbClr val="0080FF"/>
                </a:solidFill>
              </a:rPr>
              <a:t>::</a:t>
            </a:r>
            <a:r>
              <a:t>)</a:t>
            </a:r>
          </a:p>
        </p:txBody>
      </p:sp>
      <p:sp>
        <p:nvSpPr>
          <p:cNvPr id="8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4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9309" y="1803400"/>
            <a:ext cx="5892801" cy="1010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Nested namespa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Nested namespaces</a:t>
            </a:r>
          </a:p>
        </p:txBody>
      </p:sp>
      <p:sp>
        <p:nvSpPr>
          <p:cNvPr id="84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4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2" name="C++17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C++17</a:t>
            </a:r>
          </a:p>
        </p:txBody>
      </p:sp>
      <p:sp>
        <p:nvSpPr>
          <p:cNvPr id="853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85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550" y="6153038"/>
            <a:ext cx="4597400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83618" y="7067438"/>
            <a:ext cx="5029201" cy="3708401"/>
          </a:xfrm>
          <a:prstGeom prst="rect">
            <a:avLst/>
          </a:prstGeom>
          <a:ln w="12700">
            <a:miter lim="400000"/>
          </a:ln>
        </p:spPr>
      </p:pic>
      <p:sp>
        <p:nvSpPr>
          <p:cNvPr id="856" name="Easier way to declare nested namespaces"/>
          <p:cNvSpPr txBox="1"/>
          <p:nvPr>
            <p:ph type="body" sz="quarter" idx="4294967295"/>
          </p:nvPr>
        </p:nvSpPr>
        <p:spPr>
          <a:xfrm>
            <a:off x="1262727" y="3083607"/>
            <a:ext cx="13815717" cy="1000421"/>
          </a:xfrm>
          <a:prstGeom prst="rect">
            <a:avLst/>
          </a:prstGeom>
        </p:spPr>
        <p:txBody>
          <a:bodyPr/>
          <a:lstStyle/>
          <a:p>
            <a:pPr/>
            <a:r>
              <a:t>Easier way to declare nested namespaces</a:t>
            </a:r>
          </a:p>
        </p:txBody>
      </p:sp>
      <p:sp>
        <p:nvSpPr>
          <p:cNvPr id="857" name="C++98"/>
          <p:cNvSpPr txBox="1"/>
          <p:nvPr/>
        </p:nvSpPr>
        <p:spPr>
          <a:xfrm>
            <a:off x="4172861" y="519803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858" name="C++17"/>
          <p:cNvSpPr txBox="1"/>
          <p:nvPr/>
        </p:nvSpPr>
        <p:spPr>
          <a:xfrm>
            <a:off x="14833150" y="519803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68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69" name="The namespace keyword can be use to create an alias on an other namespac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</p:txBody>
      </p:sp>
      <p:pic>
        <p:nvPicPr>
          <p:cNvPr id="8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5815" y="5607910"/>
            <a:ext cx="8255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7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8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81" name="The namespace keyword can be use to create an alias on an other namespac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</p:txBody>
      </p:sp>
      <p:pic>
        <p:nvPicPr>
          <p:cNvPr id="8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5577" y="5379310"/>
            <a:ext cx="90932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89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893" name="The namespace keyword can be use to create an alias on an other namespac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  <a:p>
            <a:pPr/>
            <a:r>
              <a:t>Or on nested namespaces.</a:t>
            </a:r>
          </a:p>
        </p:txBody>
      </p:sp>
      <p:pic>
        <p:nvPicPr>
          <p:cNvPr id="8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08559" y="5607910"/>
            <a:ext cx="63246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namespace alia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namespace alias</a:t>
            </a:r>
          </a:p>
        </p:txBody>
      </p:sp>
      <p:sp>
        <p:nvSpPr>
          <p:cNvPr id="8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04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05" name="The namespace keyword can be use to create an alias on an other namespac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namespace</a:t>
            </a:r>
            <a:r>
              <a:t> keyword can be use to create an alias on an other namespace.</a:t>
            </a:r>
          </a:p>
          <a:p>
            <a:pPr/>
            <a:r>
              <a:t>Or on nested namespaces.</a:t>
            </a:r>
          </a:p>
        </p:txBody>
      </p:sp>
      <p:pic>
        <p:nvPicPr>
          <p:cNvPr id="90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7568" y="5379310"/>
            <a:ext cx="67564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2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1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1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1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1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16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17" name="The using namespace directive make all members of the specified namespace visible in current scop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</p:txBody>
      </p:sp>
      <p:pic>
        <p:nvPicPr>
          <p:cNvPr id="9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1065" y="5607910"/>
            <a:ext cx="43942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28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29" name="The using namespace directive make all members of the specified namespace visible in current scope.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</p:txBody>
      </p:sp>
      <p:pic>
        <p:nvPicPr>
          <p:cNvPr id="93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8066" y="5379310"/>
            <a:ext cx="5257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3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3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3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3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3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40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41" name="The using namespace directive make all members of the specified namespace visible in current scop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  <a:p>
            <a:pPr/>
            <a:r>
              <a:t>The same for nested namespaces.</a:t>
            </a:r>
          </a:p>
        </p:txBody>
      </p:sp>
      <p:pic>
        <p:nvPicPr>
          <p:cNvPr id="9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69234" y="5379310"/>
            <a:ext cx="6527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Using namespace directive"/>
          <p:cNvSpPr txBox="1"/>
          <p:nvPr>
            <p:ph type="title" idx="4294967295"/>
          </p:nvPr>
        </p:nvSpPr>
        <p:spPr>
          <a:xfrm>
            <a:off x="1206500" y="952500"/>
            <a:ext cx="13645423" cy="1435100"/>
          </a:xfrm>
          <a:prstGeom prst="rect">
            <a:avLst/>
          </a:prstGeom>
        </p:spPr>
        <p:txBody>
          <a:bodyPr/>
          <a:lstStyle/>
          <a:p>
            <a:pPr/>
            <a:r>
              <a:t>Using namespace directive</a:t>
            </a:r>
          </a:p>
        </p:txBody>
      </p:sp>
      <p:sp>
        <p:nvSpPr>
          <p:cNvPr id="9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5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4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4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52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sp>
        <p:nvSpPr>
          <p:cNvPr id="953" name="The using namespace directive make all members of the specified namespace visible in current scope.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80FF"/>
                </a:solidFill>
              </a:rPr>
              <a:t>using namespace</a:t>
            </a:r>
            <a:r>
              <a:t> directive make all members of the specified namespace visible in current scope.</a:t>
            </a:r>
          </a:p>
          <a:p>
            <a:pPr/>
            <a:r>
              <a:t>The same for nested namespaces.</a:t>
            </a:r>
          </a:p>
          <a:p>
            <a:pPr/>
            <a:r>
              <a:t>As well as for any part of the nested namespaces. </a:t>
            </a:r>
          </a:p>
        </p:txBody>
      </p:sp>
      <p:pic>
        <p:nvPicPr>
          <p:cNvPr id="95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8763" y="5384737"/>
            <a:ext cx="5892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Anonymous namespace"/>
          <p:cNvSpPr txBox="1"/>
          <p:nvPr>
            <p:ph type="title" idx="4294967295"/>
          </p:nvPr>
        </p:nvSpPr>
        <p:spPr>
          <a:xfrm>
            <a:off x="1206500" y="952500"/>
            <a:ext cx="12318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Anonymous namespace</a:t>
            </a:r>
          </a:p>
        </p:txBody>
      </p:sp>
      <p:sp>
        <p:nvSpPr>
          <p:cNvPr id="957" name="groups a number of declarations…"/>
          <p:cNvSpPr txBox="1"/>
          <p:nvPr>
            <p:ph type="body" sz="half" idx="4294967295"/>
          </p:nvPr>
        </p:nvSpPr>
        <p:spPr>
          <a:xfrm>
            <a:off x="1206500" y="4248504"/>
            <a:ext cx="11844385" cy="8256012"/>
          </a:xfrm>
          <a:prstGeom prst="rect">
            <a:avLst/>
          </a:prstGeom>
        </p:spPr>
        <p:txBody>
          <a:bodyPr/>
          <a:lstStyle/>
          <a:p>
            <a:pPr/>
            <a:r>
              <a:t>groups a number of declarations</a:t>
            </a:r>
          </a:p>
          <a:p>
            <a:pPr/>
            <a:r>
              <a:t>visible only in the current translation unit</a:t>
            </a:r>
          </a:p>
          <a:p>
            <a:pPr/>
            <a:r>
              <a:t>but not reusable outside</a:t>
            </a:r>
          </a:p>
          <a:p>
            <a:pPr/>
            <a:r>
              <a:t>allows much better compiler optimizations and checking</a:t>
            </a:r>
          </a:p>
          <a:p>
            <a:pPr lvl="2"/>
            <a:r>
              <a:t>e.g. unused function warning</a:t>
            </a:r>
          </a:p>
          <a:p>
            <a:pPr lvl="2"/>
            <a:r>
              <a:t>context dependent optimizations</a:t>
            </a:r>
          </a:p>
        </p:txBody>
      </p:sp>
      <p:sp>
        <p:nvSpPr>
          <p:cNvPr id="9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6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5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6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6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965" name="Language Basics | Scopes / namespaces"/>
          <p:cNvSpPr txBox="1"/>
          <p:nvPr/>
        </p:nvSpPr>
        <p:spPr>
          <a:xfrm>
            <a:off x="18659385" y="3143"/>
            <a:ext cx="5731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Scopes / namespaces</a:t>
            </a:r>
          </a:p>
        </p:txBody>
      </p:sp>
      <p:pic>
        <p:nvPicPr>
          <p:cNvPr id="96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7797" y="3666436"/>
            <a:ext cx="65278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04397" y="8853393"/>
            <a:ext cx="75946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equivalent"/>
          <p:cNvSpPr txBox="1"/>
          <p:nvPr/>
        </p:nvSpPr>
        <p:spPr>
          <a:xfrm>
            <a:off x="17642797" y="7709899"/>
            <a:ext cx="307269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equivalent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9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978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979" name="Rectangle"/>
          <p:cNvSpPr/>
          <p:nvPr/>
        </p:nvSpPr>
        <p:spPr>
          <a:xfrm>
            <a:off x="1229879" y="7921174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9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88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989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990" name="Rectangle"/>
          <p:cNvSpPr/>
          <p:nvPr/>
        </p:nvSpPr>
        <p:spPr>
          <a:xfrm>
            <a:off x="1229879" y="9083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3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9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9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00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01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pic>
        <p:nvPicPr>
          <p:cNvPr id="10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6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0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1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1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14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15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16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17" name="Rectangle"/>
          <p:cNvSpPr/>
          <p:nvPr/>
        </p:nvSpPr>
        <p:spPr>
          <a:xfrm>
            <a:off x="1473531" y="70658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1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2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2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29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30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31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3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3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34" name="Rectangle"/>
          <p:cNvSpPr/>
          <p:nvPr/>
        </p:nvSpPr>
        <p:spPr>
          <a:xfrm>
            <a:off x="1473531" y="7497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23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23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8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39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45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46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47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8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49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5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51" name="Rectangle"/>
          <p:cNvSpPr/>
          <p:nvPr/>
        </p:nvSpPr>
        <p:spPr>
          <a:xfrm>
            <a:off x="1473531" y="7942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5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6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5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5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5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6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6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63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64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695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5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066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7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8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69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7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71" name="Rectangle"/>
          <p:cNvSpPr/>
          <p:nvPr/>
        </p:nvSpPr>
        <p:spPr>
          <a:xfrm>
            <a:off x="1473531" y="83993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5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0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7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082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083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084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68679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5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086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087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8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9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0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1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92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093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094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095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096" name="Rectangle"/>
          <p:cNvSpPr/>
          <p:nvPr/>
        </p:nvSpPr>
        <p:spPr>
          <a:xfrm>
            <a:off x="1473531" y="93010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0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10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0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0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0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0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08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109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0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111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112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1113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4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5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6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7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8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9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2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21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12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12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26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5" name="Rectangle"/>
          <p:cNvSpPr/>
          <p:nvPr/>
        </p:nvSpPr>
        <p:spPr>
          <a:xfrm>
            <a:off x="1473531" y="102281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310" y="3861716"/>
            <a:ext cx="101854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0" name="Struct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Struct</a:t>
            </a:r>
          </a:p>
        </p:txBody>
      </p:sp>
      <p:grpSp>
        <p:nvGrpSpPr>
          <p:cNvPr id="11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3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3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3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38" name="“members” grouped together under one name"/>
          <p:cNvSpPr txBox="1"/>
          <p:nvPr>
            <p:ph type="body" sz="quarter" idx="4294967295"/>
          </p:nvPr>
        </p:nvSpPr>
        <p:spPr>
          <a:xfrm>
            <a:off x="1206500" y="2800704"/>
            <a:ext cx="10477500" cy="849062"/>
          </a:xfrm>
          <a:prstGeom prst="rect">
            <a:avLst/>
          </a:prstGeom>
        </p:spPr>
        <p:txBody>
          <a:bodyPr/>
          <a:lstStyle>
            <a:lvl1pPr marL="0" indent="0" defTabSz="1999437">
              <a:spcBef>
                <a:spcPts val="3600"/>
              </a:spcBef>
              <a:buSzTx/>
              <a:buNone/>
              <a:defRPr sz="3936"/>
            </a:lvl1pPr>
          </a:lstStyle>
          <a:p>
            <a:pPr/>
            <a:r>
              <a:t>“members” grouped together under one name</a:t>
            </a:r>
          </a:p>
        </p:txBody>
      </p:sp>
      <p:graphicFrame>
        <p:nvGraphicFramePr>
          <p:cNvPr id="1139" name="Table 1"/>
          <p:cNvGraphicFramePr/>
          <p:nvPr/>
        </p:nvGraphicFramePr>
        <p:xfrm>
          <a:off x="14392146" y="6236763"/>
          <a:ext cx="6865517" cy="2995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7392"/>
              </a:tblGrid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966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78.5"/>
          <p:cNvSpPr txBox="1"/>
          <p:nvPr/>
        </p:nvSpPr>
        <p:spPr>
          <a:xfrm>
            <a:off x="15767815" y="801476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78.5</a:t>
            </a:r>
          </a:p>
        </p:txBody>
      </p:sp>
      <p:sp>
        <p:nvSpPr>
          <p:cNvPr id="1141" name="67.0"/>
          <p:cNvSpPr txBox="1"/>
          <p:nvPr/>
        </p:nvSpPr>
        <p:spPr>
          <a:xfrm>
            <a:off x="15780515" y="6867272"/>
            <a:ext cx="9051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67.0</a:t>
            </a:r>
          </a:p>
        </p:txBody>
      </p:sp>
      <p:sp>
        <p:nvSpPr>
          <p:cNvPr id="1142" name="0x3000"/>
          <p:cNvSpPr txBox="1"/>
          <p:nvPr/>
        </p:nvSpPr>
        <p:spPr>
          <a:xfrm>
            <a:off x="15467688" y="6244572"/>
            <a:ext cx="14546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0x3000</a:t>
            </a:r>
          </a:p>
        </p:txBody>
      </p:sp>
      <p:sp>
        <p:nvSpPr>
          <p:cNvPr id="1143" name="Line"/>
          <p:cNvSpPr/>
          <p:nvPr/>
        </p:nvSpPr>
        <p:spPr>
          <a:xfrm flipH="1">
            <a:off x="14450941" y="8301173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4" name="Line"/>
          <p:cNvSpPr/>
          <p:nvPr/>
        </p:nvSpPr>
        <p:spPr>
          <a:xfrm flipH="1">
            <a:off x="14463641" y="7153682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5" name="Line"/>
          <p:cNvSpPr/>
          <p:nvPr/>
        </p:nvSpPr>
        <p:spPr>
          <a:xfrm flipH="1">
            <a:off x="16963480" y="7153682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6" name="Line"/>
          <p:cNvSpPr/>
          <p:nvPr/>
        </p:nvSpPr>
        <p:spPr>
          <a:xfrm flipH="1">
            <a:off x="16950780" y="8301173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7" name="Line"/>
          <p:cNvSpPr/>
          <p:nvPr/>
        </p:nvSpPr>
        <p:spPr>
          <a:xfrm flipH="1">
            <a:off x="17059290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8" name="Line"/>
          <p:cNvSpPr/>
          <p:nvPr/>
        </p:nvSpPr>
        <p:spPr>
          <a:xfrm flipH="1">
            <a:off x="14492495" y="6530982"/>
            <a:ext cx="90515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9" name="{"/>
          <p:cNvSpPr txBox="1"/>
          <p:nvPr/>
        </p:nvSpPr>
        <p:spPr>
          <a:xfrm>
            <a:off x="13865767" y="6562532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50" name="{"/>
          <p:cNvSpPr txBox="1"/>
          <p:nvPr/>
        </p:nvSpPr>
        <p:spPr>
          <a:xfrm>
            <a:off x="13865767" y="7776598"/>
            <a:ext cx="511837" cy="149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151" name="Teacher"/>
          <p:cNvSpPr txBox="1"/>
          <p:nvPr/>
        </p:nvSpPr>
        <p:spPr>
          <a:xfrm rot="16200000">
            <a:off x="13060271" y="7245008"/>
            <a:ext cx="100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Teacher</a:t>
            </a:r>
          </a:p>
        </p:txBody>
      </p:sp>
      <p:sp>
        <p:nvSpPr>
          <p:cNvPr id="1152" name="Student"/>
          <p:cNvSpPr txBox="1"/>
          <p:nvPr/>
        </p:nvSpPr>
        <p:spPr>
          <a:xfrm rot="16200000">
            <a:off x="13057731" y="8398441"/>
            <a:ext cx="100838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Student</a:t>
            </a:r>
          </a:p>
        </p:txBody>
      </p:sp>
      <p:sp>
        <p:nvSpPr>
          <p:cNvPr id="1153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56" name="Connection Line"/>
          <p:cNvSpPr/>
          <p:nvPr/>
        </p:nvSpPr>
        <p:spPr>
          <a:xfrm>
            <a:off x="12996285" y="6485812"/>
            <a:ext cx="831144" cy="249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48" y="13490"/>
                  <a:pt x="-5398" y="6290"/>
                  <a:pt x="15451" y="0"/>
                </a:cubicBezTo>
              </a:path>
            </a:pathLst>
          </a:custGeom>
          <a:ln w="25400">
            <a:solidFill>
              <a:srgbClr val="FFFFFF">
                <a:alpha val="50302"/>
              </a:srgb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55" name="Rectangle"/>
          <p:cNvSpPr/>
          <p:nvPr/>
        </p:nvSpPr>
        <p:spPr>
          <a:xfrm>
            <a:off x="1473531" y="10710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6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6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6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7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7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8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8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83" name="Rectangle"/>
          <p:cNvSpPr/>
          <p:nvPr/>
        </p:nvSpPr>
        <p:spPr>
          <a:xfrm>
            <a:off x="1473531" y="7472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6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1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1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1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193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194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19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96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97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198" name="Rectangle"/>
          <p:cNvSpPr/>
          <p:nvPr/>
        </p:nvSpPr>
        <p:spPr>
          <a:xfrm>
            <a:off x="1473531" y="79294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0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0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1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1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1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13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14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5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6" name="Rectangle"/>
          <p:cNvSpPr/>
          <p:nvPr/>
        </p:nvSpPr>
        <p:spPr>
          <a:xfrm>
            <a:off x="1473531" y="83866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2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2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29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31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32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3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4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35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6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37" name="Rectangle"/>
          <p:cNvSpPr/>
          <p:nvPr/>
        </p:nvSpPr>
        <p:spPr>
          <a:xfrm>
            <a:off x="1473531" y="8805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46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4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0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4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4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4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4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4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48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50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51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52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53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4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5" name="259200"/>
          <p:cNvSpPr txBox="1"/>
          <p:nvPr/>
        </p:nvSpPr>
        <p:spPr>
          <a:xfrm>
            <a:off x="15460211" y="7967357"/>
            <a:ext cx="147005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259200</a:t>
            </a:r>
          </a:p>
        </p:txBody>
      </p:sp>
      <p:sp>
        <p:nvSpPr>
          <p:cNvPr id="1256" name="Line"/>
          <p:cNvSpPr/>
          <p:nvPr/>
        </p:nvSpPr>
        <p:spPr>
          <a:xfrm flipH="1">
            <a:off x="14466758" y="8253768"/>
            <a:ext cx="103906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7" name="Line"/>
          <p:cNvSpPr/>
          <p:nvPr/>
        </p:nvSpPr>
        <p:spPr>
          <a:xfrm flipH="1">
            <a:off x="16917829" y="8253768"/>
            <a:ext cx="1039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8" name="Rectangle"/>
          <p:cNvSpPr/>
          <p:nvPr/>
        </p:nvSpPr>
        <p:spPr>
          <a:xfrm>
            <a:off x="1473531" y="9313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1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68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69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7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71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2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73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74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5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Rectangle"/>
          <p:cNvSpPr/>
          <p:nvPr/>
        </p:nvSpPr>
        <p:spPr>
          <a:xfrm>
            <a:off x="1473531" y="97582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9" name="Union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grpSp>
        <p:nvGrpSpPr>
          <p:cNvPr id="128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8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28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28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8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286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sp>
        <p:nvSpPr>
          <p:cNvPr id="1287" name="“members” packed together at same memory location"/>
          <p:cNvSpPr txBox="1"/>
          <p:nvPr>
            <p:ph type="body" sz="quarter" idx="4294967295"/>
          </p:nvPr>
        </p:nvSpPr>
        <p:spPr>
          <a:xfrm>
            <a:off x="1206500" y="2800704"/>
            <a:ext cx="15109536" cy="84906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“members” packed together at same memory location</a:t>
            </a:r>
          </a:p>
        </p:txBody>
      </p:sp>
      <p:pic>
        <p:nvPicPr>
          <p:cNvPr id="12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50" y="3861716"/>
            <a:ext cx="10388600" cy="78232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89" name="Table 1"/>
          <p:cNvGraphicFramePr/>
          <p:nvPr/>
        </p:nvGraphicFramePr>
        <p:xfrm>
          <a:off x="14392146" y="6236763"/>
          <a:ext cx="5627853" cy="23224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1631"/>
                <a:gridCol w="911631"/>
                <a:gridCol w="911631"/>
                <a:gridCol w="911631"/>
                <a:gridCol w="1974976"/>
              </a:tblGrid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774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90" name="Memory layout"/>
          <p:cNvSpPr txBox="1"/>
          <p:nvPr/>
        </p:nvSpPr>
        <p:spPr>
          <a:xfrm>
            <a:off x="14293814" y="4823445"/>
            <a:ext cx="41681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1291" name="72"/>
          <p:cNvSpPr txBox="1"/>
          <p:nvPr/>
        </p:nvSpPr>
        <p:spPr>
          <a:xfrm>
            <a:off x="15050451" y="7347477"/>
            <a:ext cx="566218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72</a:t>
            </a:r>
          </a:p>
        </p:txBody>
      </p:sp>
      <p:sp>
        <p:nvSpPr>
          <p:cNvPr id="1292" name="Line"/>
          <p:cNvSpPr/>
          <p:nvPr/>
        </p:nvSpPr>
        <p:spPr>
          <a:xfrm flipH="1">
            <a:off x="14465149" y="7646587"/>
            <a:ext cx="56621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3" name="Line"/>
          <p:cNvSpPr/>
          <p:nvPr/>
        </p:nvSpPr>
        <p:spPr>
          <a:xfrm flipH="1">
            <a:off x="15572254" y="7646587"/>
            <a:ext cx="5662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4" name="Rectangle"/>
          <p:cNvSpPr/>
          <p:nvPr/>
        </p:nvSpPr>
        <p:spPr>
          <a:xfrm>
            <a:off x="1473531" y="10202733"/>
            <a:ext cx="9652377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Enum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</a:t>
            </a:r>
          </a:p>
        </p:txBody>
      </p:sp>
      <p:sp>
        <p:nvSpPr>
          <p:cNvPr id="12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04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48" y="1184311"/>
            <a:ext cx="5461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6" name="use to declare a list of related constants (enumerators)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use to declare a list of related constants (enumerators)</a:t>
            </a:r>
          </a:p>
          <a:p>
            <a:pPr/>
            <a:r>
              <a:t>has an underlying integral type</a:t>
            </a:r>
          </a:p>
          <a:p>
            <a:pPr/>
            <a:r>
              <a:t>enumerator names leak into enclosing scope</a:t>
            </a:r>
          </a:p>
        </p:txBody>
      </p:sp>
      <p:pic>
        <p:nvPicPr>
          <p:cNvPr id="130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4282" y="6946990"/>
            <a:ext cx="9525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Enum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Enum class</a:t>
            </a:r>
          </a:p>
        </p:txBody>
      </p:sp>
      <p:sp>
        <p:nvSpPr>
          <p:cNvPr id="13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1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1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1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16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317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0191" y="1184926"/>
            <a:ext cx="8458201" cy="553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0191" y="6940947"/>
            <a:ext cx="84582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0" name="scopes enumerator names, avoids name clashe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scopes enumerator names, avoids name clashes</a:t>
            </a:r>
          </a:p>
          <a:p>
            <a:pPr/>
            <a:r>
              <a:t>strong typing, no automatic conversion to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405134"/>
            <a:ext cx="14884401" cy="1010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4" name="More concrete example"/>
          <p:cNvSpPr txBox="1"/>
          <p:nvPr>
            <p:ph type="title" idx="4294967295"/>
          </p:nvPr>
        </p:nvSpPr>
        <p:spPr>
          <a:xfrm>
            <a:off x="1206500" y="952500"/>
            <a:ext cx="11596560" cy="143510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More concrete example</a:t>
            </a:r>
          </a:p>
        </p:txBody>
      </p:sp>
      <p:grpSp>
        <p:nvGrpSpPr>
          <p:cNvPr id="132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25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2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2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sp>
        <p:nvSpPr>
          <p:cNvPr id="1331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ypedef and us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typedef and using</a:t>
            </a:r>
          </a:p>
        </p:txBody>
      </p:sp>
      <p:sp>
        <p:nvSpPr>
          <p:cNvPr id="13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3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3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3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0" name="C++98 / C++11"/>
          <p:cNvSpPr txBox="1"/>
          <p:nvPr/>
        </p:nvSpPr>
        <p:spPr>
          <a:xfrm>
            <a:off x="2647" y="2528"/>
            <a:ext cx="22347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 / C++11</a:t>
            </a:r>
          </a:p>
        </p:txBody>
      </p:sp>
      <p:sp>
        <p:nvSpPr>
          <p:cNvPr id="1341" name="Language Basics | Class and enum types"/>
          <p:cNvSpPr txBox="1"/>
          <p:nvPr/>
        </p:nvSpPr>
        <p:spPr>
          <a:xfrm>
            <a:off x="18664566" y="3143"/>
            <a:ext cx="57262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Class and enum types</a:t>
            </a:r>
          </a:p>
        </p:txBody>
      </p:sp>
      <p:pic>
        <p:nvPicPr>
          <p:cNvPr id="13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3308" y="5303680"/>
            <a:ext cx="69596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33604" y="5305817"/>
            <a:ext cx="8255001" cy="553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C++98"/>
          <p:cNvSpPr txBox="1"/>
          <p:nvPr/>
        </p:nvSpPr>
        <p:spPr>
          <a:xfrm>
            <a:off x="2242383" y="4223426"/>
            <a:ext cx="19638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C++98</a:t>
            </a:r>
          </a:p>
        </p:txBody>
      </p:sp>
      <p:sp>
        <p:nvSpPr>
          <p:cNvPr id="1345" name="C++11"/>
          <p:cNvSpPr txBox="1"/>
          <p:nvPr/>
        </p:nvSpPr>
        <p:spPr>
          <a:xfrm>
            <a:off x="13332519" y="4223426"/>
            <a:ext cx="196382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C++11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4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55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56" name="Rectangle"/>
          <p:cNvSpPr/>
          <p:nvPr/>
        </p:nvSpPr>
        <p:spPr>
          <a:xfrm>
            <a:off x="1229879" y="9083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5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366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367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76" name="Language Basics | References"/>
          <p:cNvSpPr txBox="1"/>
          <p:nvPr/>
        </p:nvSpPr>
        <p:spPr>
          <a:xfrm>
            <a:off x="20161439" y="3143"/>
            <a:ext cx="42294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References</a:t>
            </a:r>
          </a:p>
        </p:txBody>
      </p:sp>
      <p:sp>
        <p:nvSpPr>
          <p:cNvPr id="1377" name="Reference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378" name="References allow for direct access to another objec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References allow for direct access to another object</a:t>
            </a:r>
          </a:p>
          <a:p>
            <a:pPr/>
            <a:r>
              <a:t>They can be used as shortcuts / better readability</a:t>
            </a:r>
          </a:p>
          <a:p>
            <a:pPr/>
            <a:r>
              <a:t>They can be declared const to allow only read access</a:t>
            </a:r>
          </a:p>
        </p:txBody>
      </p:sp>
      <p:pic>
        <p:nvPicPr>
          <p:cNvPr id="1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571" y="3632200"/>
            <a:ext cx="11684001" cy="645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" name="Language Basics | Hello World"/>
          <p:cNvSpPr txBox="1"/>
          <p:nvPr/>
        </p:nvSpPr>
        <p:spPr>
          <a:xfrm>
            <a:off x="20146959" y="2528"/>
            <a:ext cx="42626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Hello World</a:t>
            </a:r>
          </a:p>
        </p:txBody>
      </p:sp>
      <p:sp>
        <p:nvSpPr>
          <p:cNvPr id="256" name="The first classic application"/>
          <p:cNvSpPr txBox="1"/>
          <p:nvPr>
            <p:ph type="title" idx="4294967295"/>
          </p:nvPr>
        </p:nvSpPr>
        <p:spPr>
          <a:xfrm>
            <a:off x="1206500" y="952500"/>
            <a:ext cx="13695940" cy="1435100"/>
          </a:xfrm>
          <a:prstGeom prst="rect">
            <a:avLst/>
          </a:prstGeom>
        </p:spPr>
        <p:txBody>
          <a:bodyPr/>
          <a:lstStyle/>
          <a:p>
            <a:pPr/>
            <a:r>
              <a:t>The first classic application </a:t>
            </a:r>
          </a:p>
        </p:txBody>
      </p:sp>
      <p:sp>
        <p:nvSpPr>
          <p:cNvPr id="257" name="program.cpp"/>
          <p:cNvSpPr txBox="1"/>
          <p:nvPr/>
        </p:nvSpPr>
        <p:spPr>
          <a:xfrm>
            <a:off x="1339883" y="2710386"/>
            <a:ext cx="363778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program.cpp</a:t>
            </a:r>
          </a:p>
        </p:txBody>
      </p:sp>
      <p:pic>
        <p:nvPicPr>
          <p:cNvPr id="25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493" y="3646959"/>
            <a:ext cx="9150067" cy="407166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References vs pointer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References vs pointers</a:t>
            </a:r>
          </a:p>
        </p:txBody>
      </p:sp>
      <p:sp>
        <p:nvSpPr>
          <p:cNvPr id="1382" name="Natural syntax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Natural syntax</a:t>
            </a:r>
          </a:p>
          <a:p>
            <a:pPr/>
            <a:r>
              <a:t>Cannot be null</a:t>
            </a:r>
          </a:p>
          <a:p>
            <a:pPr/>
            <a:r>
              <a:t>Must be assigned when defined, cannot be reassigned</a:t>
            </a:r>
          </a:p>
          <a:p>
            <a:pPr/>
            <a:r>
              <a:t>Prefer using references instead of pointers</a:t>
            </a:r>
          </a:p>
          <a:p>
            <a:pPr/>
            <a:r>
              <a:t>Mark references </a:t>
            </a:r>
            <a:r>
              <a:rPr>
                <a:solidFill>
                  <a:srgbClr val="0080FF"/>
                </a:solidFill>
              </a:rPr>
              <a:t>const</a:t>
            </a:r>
            <a:r>
              <a:t> to prevent modification</a:t>
            </a:r>
          </a:p>
        </p:txBody>
      </p:sp>
      <p:sp>
        <p:nvSpPr>
          <p:cNvPr id="13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390" name="Language Basics | References"/>
          <p:cNvSpPr txBox="1"/>
          <p:nvPr/>
        </p:nvSpPr>
        <p:spPr>
          <a:xfrm>
            <a:off x="20161439" y="3143"/>
            <a:ext cx="42294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3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3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3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3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9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00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01" name="Rectangle"/>
          <p:cNvSpPr/>
          <p:nvPr/>
        </p:nvSpPr>
        <p:spPr>
          <a:xfrm>
            <a:off x="1229879" y="10301472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Language Basics"/>
          <p:cNvSpPr txBox="1"/>
          <p:nvPr/>
        </p:nvSpPr>
        <p:spPr>
          <a:xfrm>
            <a:off x="21933851" y="3143"/>
            <a:ext cx="2456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</a:t>
            </a:r>
          </a:p>
        </p:txBody>
      </p:sp>
      <p:sp>
        <p:nvSpPr>
          <p:cNvPr id="14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10" name="Language Basic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Language Basics</a:t>
            </a:r>
          </a:p>
        </p:txBody>
      </p:sp>
      <p:sp>
        <p:nvSpPr>
          <p:cNvPr id="1411" name="Hello World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Hello World</a:t>
            </a:r>
          </a:p>
          <a:p>
            <a:pPr/>
            <a:r>
              <a:t>Core syntax and types</a:t>
            </a:r>
          </a:p>
          <a:p>
            <a:pPr/>
            <a:r>
              <a:t>Arrays and Pointers</a:t>
            </a:r>
          </a:p>
          <a:p>
            <a:pPr/>
            <a:r>
              <a:t>Scopes / namespaces</a:t>
            </a:r>
          </a:p>
          <a:p>
            <a:pPr/>
            <a:r>
              <a:t>Class and enum types</a:t>
            </a:r>
          </a:p>
          <a:p>
            <a:pPr/>
            <a:r>
              <a:t>References</a:t>
            </a:r>
          </a:p>
          <a:p>
            <a:pPr/>
            <a:r>
              <a:t>Functions</a:t>
            </a:r>
          </a:p>
          <a:p>
            <a:pPr/>
            <a:r>
              <a:t>Operators</a:t>
            </a:r>
          </a:p>
          <a:p>
            <a:pPr/>
            <a:r>
              <a:t>Control structures</a:t>
            </a:r>
          </a:p>
          <a:p>
            <a:pPr/>
            <a:r>
              <a:t>Headers and interfaces</a:t>
            </a:r>
          </a:p>
          <a:p>
            <a:pPr/>
            <a:r>
              <a:t>auto keyword</a:t>
            </a:r>
          </a:p>
          <a:p>
            <a:pPr/>
            <a:r>
              <a:t>inline keyword</a:t>
            </a:r>
          </a:p>
          <a:p>
            <a:pPr/>
            <a:r>
              <a:t>Assertions</a:t>
            </a:r>
          </a:p>
        </p:txBody>
      </p:sp>
      <p:sp>
        <p:nvSpPr>
          <p:cNvPr id="1412" name="Rectangle"/>
          <p:cNvSpPr/>
          <p:nvPr/>
        </p:nvSpPr>
        <p:spPr>
          <a:xfrm>
            <a:off x="1229879" y="11519735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2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2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3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2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2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2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3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3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6300" y="4546600"/>
            <a:ext cx="73914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4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3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4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4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43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4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300" y="4546600"/>
            <a:ext cx="73914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80299" y="4546600"/>
            <a:ext cx="6756401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5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55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5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300" y="4546600"/>
            <a:ext cx="7391401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1300" y="4546600"/>
            <a:ext cx="6756400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8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9299" y="4546600"/>
            <a:ext cx="6756401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6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68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6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2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45600" y="7530127"/>
            <a:ext cx="6527800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82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3077" y="7534961"/>
            <a:ext cx="75946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7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86322" y="7534961"/>
            <a:ext cx="6527801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Function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49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49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49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sp>
        <p:nvSpPr>
          <p:cNvPr id="1497" name="Language Basics | Functions"/>
          <p:cNvSpPr txBox="1"/>
          <p:nvPr/>
        </p:nvSpPr>
        <p:spPr>
          <a:xfrm>
            <a:off x="20358645" y="3143"/>
            <a:ext cx="403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Language Basics | Functions</a:t>
            </a:r>
          </a:p>
        </p:txBody>
      </p:sp>
      <p:pic>
        <p:nvPicPr>
          <p:cNvPr id="14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7527209"/>
            <a:ext cx="75946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300" y="2284054"/>
            <a:ext cx="7391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0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1300" y="2284054"/>
            <a:ext cx="6756400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1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29299" y="2284054"/>
            <a:ext cx="67564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2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3645" y="7527209"/>
            <a:ext cx="6527801" cy="46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3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363954" y="7298609"/>
            <a:ext cx="67564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