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en.cppreference.com/w/cpp/language/rule_of_three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3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261" name="instances of classes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instances of classes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 class encapsulates state and behavior…"/>
          <p:cNvSpPr txBox="1"/>
          <p:nvPr>
            <p:ph type="title" idx="4294967295"/>
          </p:nvPr>
        </p:nvSpPr>
        <p:spPr>
          <a:xfrm>
            <a:off x="1206500" y="952500"/>
            <a:ext cx="20350116" cy="2494491"/>
          </a:xfrm>
          <a:prstGeom prst="rect">
            <a:avLst/>
          </a:prstGeom>
        </p:spPr>
        <p:txBody>
          <a:bodyPr/>
          <a:lstStyle/>
          <a:p>
            <a:pPr/>
            <a:r>
              <a:t>A class encapsulates state and behavior</a:t>
            </a:r>
          </a:p>
          <a:p>
            <a:pPr/>
            <a:r>
              <a:t>of “something”</a:t>
            </a:r>
          </a:p>
        </p:txBody>
      </p:sp>
      <p:sp>
        <p:nvSpPr>
          <p:cNvPr id="272" name="shows an interfa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shows an interface</a:t>
            </a:r>
          </a:p>
          <a:p>
            <a:pPr/>
            <a:r>
              <a:t>provides its implementation</a:t>
            </a:r>
          </a:p>
          <a:p>
            <a:pPr lvl="2"/>
            <a:r>
              <a:t>status, properties</a:t>
            </a:r>
          </a:p>
          <a:p>
            <a:pPr lvl="2"/>
            <a:r>
              <a:t>possible interactions</a:t>
            </a:r>
          </a:p>
          <a:p>
            <a:pPr lvl="2"/>
            <a:r>
              <a:t>construction and destruction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y first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My first class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8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8039" y="6100834"/>
            <a:ext cx="40894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2981" y="2722634"/>
            <a:ext cx="8559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parating the interface"/>
          <p:cNvSpPr txBox="1"/>
          <p:nvPr>
            <p:ph type="title" idx="4294967295"/>
          </p:nvPr>
        </p:nvSpPr>
        <p:spPr>
          <a:xfrm>
            <a:off x="1206500" y="952500"/>
            <a:ext cx="12320062" cy="1435100"/>
          </a:xfrm>
          <a:prstGeom prst="rect">
            <a:avLst/>
          </a:prstGeom>
        </p:spPr>
        <p:txBody>
          <a:bodyPr/>
          <a:lstStyle/>
          <a:p>
            <a:pPr/>
            <a:r>
              <a:t>Separating the interface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9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714" y="3883569"/>
            <a:ext cx="4168353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0224" y="8969175"/>
            <a:ext cx="5627748" cy="312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3909" y="8971398"/>
            <a:ext cx="512445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Header: my_class.hpp"/>
          <p:cNvSpPr txBox="1"/>
          <p:nvPr/>
        </p:nvSpPr>
        <p:spPr>
          <a:xfrm>
            <a:off x="4712935" y="2999448"/>
            <a:ext cx="620054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Header: my_class.hpp</a:t>
            </a:r>
          </a:p>
        </p:txBody>
      </p:sp>
      <p:sp>
        <p:nvSpPr>
          <p:cNvPr id="307" name="Implementation: my_class.cpp"/>
          <p:cNvSpPr txBox="1"/>
          <p:nvPr/>
        </p:nvSpPr>
        <p:spPr>
          <a:xfrm>
            <a:off x="4661012" y="8077913"/>
            <a:ext cx="8426197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Implementation: my_class.cpp</a:t>
            </a:r>
          </a:p>
        </p:txBody>
      </p:sp>
      <p:sp>
        <p:nvSpPr>
          <p:cNvPr id="308" name="User 1: main.cpp"/>
          <p:cNvSpPr txBox="1"/>
          <p:nvPr/>
        </p:nvSpPr>
        <p:spPr>
          <a:xfrm>
            <a:off x="14261910" y="2999448"/>
            <a:ext cx="47783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1: main.cpp</a:t>
            </a:r>
          </a:p>
        </p:txBody>
      </p:sp>
      <p:sp>
        <p:nvSpPr>
          <p:cNvPr id="309" name="User 2: fun.cpp"/>
          <p:cNvSpPr txBox="1"/>
          <p:nvPr/>
        </p:nvSpPr>
        <p:spPr>
          <a:xfrm>
            <a:off x="14254638" y="8077913"/>
            <a:ext cx="431505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2: fun.cpp</a:t>
            </a:r>
          </a:p>
        </p:txBody>
      </p:sp>
      <p:pic>
        <p:nvPicPr>
          <p:cNvPr id="310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3909" y="3890736"/>
            <a:ext cx="5124451" cy="346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mplementing methods"/>
          <p:cNvSpPr txBox="1"/>
          <p:nvPr>
            <p:ph type="title" idx="4294967295"/>
          </p:nvPr>
        </p:nvSpPr>
        <p:spPr>
          <a:xfrm>
            <a:off x="1206500" y="952500"/>
            <a:ext cx="11766561" cy="1435100"/>
          </a:xfrm>
          <a:prstGeom prst="rect">
            <a:avLst/>
          </a:prstGeom>
        </p:spPr>
        <p:txBody>
          <a:bodyPr/>
          <a:lstStyle/>
          <a:p>
            <a:pPr/>
            <a:r>
              <a:t>Implementing methods</a:t>
            </a:r>
          </a:p>
        </p:txBody>
      </p:sp>
      <p:sp>
        <p:nvSpPr>
          <p:cNvPr id="313" name="Good practi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Good practice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usually in .cpp, outside of class declaration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using the class name as “namespace”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short member functions can be in the header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some functions (templates, constexpr) must be in the header</a:t>
            </a:r>
          </a:p>
        </p:txBody>
      </p:sp>
      <p:sp>
        <p:nvSpPr>
          <p:cNvPr id="3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291" y="3860800"/>
            <a:ext cx="8763001" cy="599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Method 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Method overloading</a:t>
            </a:r>
          </a:p>
        </p:txBody>
      </p:sp>
      <p:sp>
        <p:nvSpPr>
          <p:cNvPr id="325" name="The rules in C++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rules in C++</a:t>
            </a:r>
          </a:p>
          <a:p>
            <a:pPr/>
            <a:r>
              <a:t>overloading is authorized and welcome</a:t>
            </a:r>
          </a:p>
          <a:p>
            <a:pPr/>
            <a:r>
              <a:t>signature is part of the method identity</a:t>
            </a:r>
          </a:p>
          <a:p>
            <a:pPr/>
            <a:r>
              <a:t>but not the return type</a:t>
            </a:r>
          </a:p>
        </p:txBody>
      </p:sp>
      <p:sp>
        <p:nvSpPr>
          <p:cNvPr id="3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86" y="2717800"/>
            <a:ext cx="10058401" cy="828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5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56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6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6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2060" y="4322834"/>
            <a:ext cx="40894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7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8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82" name="Rectangle"/>
          <p:cNvSpPr/>
          <p:nvPr/>
        </p:nvSpPr>
        <p:spPr>
          <a:xfrm>
            <a:off x="3515535" y="93611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8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4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5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96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97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398" name="Rectangle"/>
          <p:cNvSpPr/>
          <p:nvPr/>
        </p:nvSpPr>
        <p:spPr>
          <a:xfrm>
            <a:off x="3515535" y="9704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0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1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12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13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14" name="Rectangle"/>
          <p:cNvSpPr/>
          <p:nvPr/>
        </p:nvSpPr>
        <p:spPr>
          <a:xfrm>
            <a:off x="3515535" y="10085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1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26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28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29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30" name="Rectangle"/>
          <p:cNvSpPr/>
          <p:nvPr/>
        </p:nvSpPr>
        <p:spPr>
          <a:xfrm>
            <a:off x="3515535" y="104533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3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4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42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3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44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45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46" name="Rectangle"/>
          <p:cNvSpPr/>
          <p:nvPr/>
        </p:nvSpPr>
        <p:spPr>
          <a:xfrm>
            <a:off x="3515535" y="111899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5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8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9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60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61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62" name="Rectangle"/>
          <p:cNvSpPr/>
          <p:nvPr/>
        </p:nvSpPr>
        <p:spPr>
          <a:xfrm>
            <a:off x="3515535" y="115455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65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</a:p>
        </p:txBody>
      </p:sp>
      <p:sp>
        <p:nvSpPr>
          <p:cNvPr id="4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6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7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2" y="2951234"/>
            <a:ext cx="79248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77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  <a:endParaRPr>
              <a:solidFill>
                <a:srgbClr val="0080FF"/>
              </a:solidFill>
            </a:endParaRPr>
          </a:p>
          <a:p>
            <a:pPr marL="0" indent="0">
              <a:buSzTx/>
              <a:buNone/>
              <a:defRPr>
                <a:solidFill>
                  <a:srgbClr val="FF2600"/>
                </a:solidFill>
              </a:defRPr>
            </a:pPr>
            <a:r>
              <a:t>This break my_second_class !</a:t>
            </a:r>
          </a:p>
        </p:txBody>
      </p:sp>
      <p:sp>
        <p:nvSpPr>
          <p:cNvPr id="4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8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2" y="2951234"/>
            <a:ext cx="79248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a is not accessible in the sum function"/>
          <p:cNvSpPr txBox="1"/>
          <p:nvPr>
            <p:ph type="title" idx="4294967295"/>
          </p:nvPr>
        </p:nvSpPr>
        <p:spPr>
          <a:xfrm>
            <a:off x="1206500" y="952500"/>
            <a:ext cx="19150320" cy="1435100"/>
          </a:xfrm>
          <a:prstGeom prst="rect">
            <a:avLst/>
          </a:prstGeom>
        </p:spPr>
        <p:txBody>
          <a:bodyPr/>
          <a:lstStyle/>
          <a:p>
            <a:pPr/>
            <a:r>
              <a:t>a is not accessible in the sum function</a:t>
            </a:r>
          </a:p>
        </p:txBody>
      </p:sp>
      <p:sp>
        <p:nvSpPr>
          <p:cNvPr id="4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olution is protected keyword"/>
          <p:cNvSpPr txBox="1"/>
          <p:nvPr>
            <p:ph type="title" idx="4294967295"/>
          </p:nvPr>
        </p:nvSpPr>
        <p:spPr>
          <a:xfrm>
            <a:off x="1206500" y="952500"/>
            <a:ext cx="15200978" cy="1435100"/>
          </a:xfrm>
          <a:prstGeom prst="rect">
            <a:avLst/>
          </a:prstGeom>
        </p:spPr>
        <p:txBody>
          <a:bodyPr/>
          <a:lstStyle/>
          <a:p>
            <a:pPr/>
            <a:r>
              <a:t>Solution is protected keyword</a:t>
            </a:r>
          </a:p>
        </p:txBody>
      </p:sp>
      <p:sp>
        <p:nvSpPr>
          <p:cNvPr id="5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nheritance can be public, protected…"/>
          <p:cNvSpPr txBox="1"/>
          <p:nvPr>
            <p:ph type="title" idx="4294967295"/>
          </p:nvPr>
        </p:nvSpPr>
        <p:spPr>
          <a:xfrm>
            <a:off x="1206500" y="952500"/>
            <a:ext cx="18272991" cy="2540982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1" name="It influences the privacy of inherited members for external code.…"/>
          <p:cNvSpPr txBox="1"/>
          <p:nvPr>
            <p:ph type="body" idx="4294967295"/>
          </p:nvPr>
        </p:nvSpPr>
        <p:spPr>
          <a:xfrm>
            <a:off x="1206500" y="4248504"/>
            <a:ext cx="17827675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It influences the privacy of inherited members for external code.</a:t>
            </a:r>
          </a:p>
          <a:p>
            <a:pPr marL="0" indent="0">
              <a:buSzTx/>
              <a:buNone/>
            </a:pPr>
            <a:r>
              <a:t>The code of the class itself is not affected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privacy of inherited members remains unchanged</a:t>
            </a:r>
          </a:p>
          <a:p>
            <a:pPr/>
            <a:r>
              <a:rPr>
                <a:solidFill>
                  <a:srgbClr val="0080FF"/>
                </a:solidFill>
              </a:rPr>
              <a:t>protected</a:t>
            </a:r>
            <a:r>
              <a:t> inherited public members are seen as protected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 inherited members are seen as private. This is the default for classes if nothing is specified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Inheritance can be public, protected…"/>
          <p:cNvSpPr txBox="1"/>
          <p:nvPr>
            <p:ph type="title" idx="4294967295"/>
          </p:nvPr>
        </p:nvSpPr>
        <p:spPr>
          <a:xfrm>
            <a:off x="1206500" y="952500"/>
            <a:ext cx="18281108" cy="2537551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24" name="Net result for external code…"/>
          <p:cNvSpPr txBox="1"/>
          <p:nvPr>
            <p:ph type="body" idx="4294967295"/>
          </p:nvPr>
        </p:nvSpPr>
        <p:spPr>
          <a:xfrm>
            <a:off x="1206500" y="4248504"/>
            <a:ext cx="17931235" cy="8256012"/>
          </a:xfrm>
          <a:prstGeom prst="rect">
            <a:avLst/>
          </a:prstGeom>
        </p:spPr>
        <p:txBody>
          <a:bodyPr/>
          <a:lstStyle/>
          <a:p>
            <a:pPr/>
            <a:r>
              <a:t>Net result for external code</a:t>
            </a:r>
          </a:p>
          <a:p>
            <a:pPr lvl="2"/>
            <a:r>
              <a:t>only public members of public inheritance are accessible</a:t>
            </a:r>
          </a:p>
          <a:p>
            <a:pPr/>
          </a:p>
          <a:p>
            <a:pPr/>
            <a:r>
              <a:t>Net result for code in derived classes</a:t>
            </a:r>
          </a:p>
          <a:p>
            <a:pPr lvl="2"/>
            <a:r>
              <a:t>only public and protected members of public and protected</a:t>
            </a:r>
          </a:p>
          <a:p>
            <a:pPr lvl="2"/>
            <a:r>
              <a:t>parents are accessible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Managing inheritance privacy - public"/>
          <p:cNvSpPr txBox="1"/>
          <p:nvPr>
            <p:ph type="title" idx="4294967295"/>
          </p:nvPr>
        </p:nvSpPr>
        <p:spPr>
          <a:xfrm>
            <a:off x="1206500" y="952500"/>
            <a:ext cx="18827214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public 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3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913" y="3092650"/>
            <a:ext cx="3581401" cy="828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27081" y="2722634"/>
            <a:ext cx="9626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Managing inheritance privacy - protected"/>
          <p:cNvSpPr txBox="1"/>
          <p:nvPr>
            <p:ph type="title" idx="4294967295"/>
          </p:nvPr>
        </p:nvSpPr>
        <p:spPr>
          <a:xfrm>
            <a:off x="1206500" y="952500"/>
            <a:ext cx="20779729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protected 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4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ectangle"/>
          <p:cNvSpPr/>
          <p:nvPr/>
        </p:nvSpPr>
        <p:spPr>
          <a:xfrm>
            <a:off x="12924273" y="10016108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Managing inheritance privacy - private"/>
          <p:cNvSpPr txBox="1"/>
          <p:nvPr>
            <p:ph type="title" idx="4294967295"/>
          </p:nvPr>
        </p:nvSpPr>
        <p:spPr>
          <a:xfrm>
            <a:off x="1206500" y="952500"/>
            <a:ext cx="19576621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private </a:t>
            </a:r>
          </a:p>
        </p:txBody>
      </p:sp>
      <p:sp>
        <p:nvSpPr>
          <p:cNvPr id="5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1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Rectangle"/>
          <p:cNvSpPr/>
          <p:nvPr/>
        </p:nvSpPr>
        <p:spPr>
          <a:xfrm>
            <a:off x="12943015" y="7275017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12943015" y="7739382"/>
            <a:ext cx="5311509" cy="461367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inal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Final class</a:t>
            </a:r>
          </a:p>
        </p:txBody>
      </p:sp>
      <p:sp>
        <p:nvSpPr>
          <p:cNvPr id="574" name="Idea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Idea</a:t>
            </a:r>
          </a:p>
          <a:p>
            <a:pPr/>
            <a:r>
              <a:t>make sure you cannot inherit from a given class</a:t>
            </a:r>
          </a:p>
          <a:p>
            <a:pPr/>
            <a:r>
              <a:t>by declaring it final</a:t>
            </a:r>
          </a:p>
        </p:txBody>
      </p:sp>
      <p:sp>
        <p:nvSpPr>
          <p:cNvPr id="5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7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531" y="4318000"/>
            <a:ext cx="10490201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9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94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0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05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lass constructors and destructors"/>
          <p:cNvSpPr txBox="1"/>
          <p:nvPr>
            <p:ph type="title" idx="4294967295"/>
          </p:nvPr>
        </p:nvSpPr>
        <p:spPr>
          <a:xfrm>
            <a:off x="1206500" y="952500"/>
            <a:ext cx="17913662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 constructors and destructors </a:t>
            </a:r>
          </a:p>
        </p:txBody>
      </p:sp>
      <p:sp>
        <p:nvSpPr>
          <p:cNvPr id="608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Concept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special functions called when building/destroying an object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a class can have several constructors, but only one destructor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the constructors have the same name as the class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same for the destructor with a leading </a:t>
            </a:r>
            <a:r>
              <a:rPr>
                <a:solidFill>
                  <a:srgbClr val="0080FF"/>
                </a:solidFill>
              </a:rPr>
              <a:t>~</a:t>
            </a:r>
          </a:p>
        </p:txBody>
      </p:sp>
      <p:sp>
        <p:nvSpPr>
          <p:cNvPr id="6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0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1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1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2351" y="2722634"/>
            <a:ext cx="7924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lass constructors and destructors"/>
          <p:cNvSpPr txBox="1"/>
          <p:nvPr>
            <p:ph type="title" idx="4294967295"/>
          </p:nvPr>
        </p:nvSpPr>
        <p:spPr>
          <a:xfrm>
            <a:off x="1206500" y="952500"/>
            <a:ext cx="17738831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 constructors and destructors </a:t>
            </a:r>
          </a:p>
        </p:txBody>
      </p:sp>
      <p:sp>
        <p:nvSpPr>
          <p:cNvPr id="6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1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22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2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2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21905" y="2680167"/>
            <a:ext cx="7740191" cy="9736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onstructors and inheritance"/>
          <p:cNvSpPr txBox="1"/>
          <p:nvPr>
            <p:ph type="title" idx="4294967295"/>
          </p:nvPr>
        </p:nvSpPr>
        <p:spPr>
          <a:xfrm>
            <a:off x="1206500" y="952500"/>
            <a:ext cx="14685926" cy="1435100"/>
          </a:xfrm>
          <a:prstGeom prst="rect">
            <a:avLst/>
          </a:prstGeom>
        </p:spPr>
        <p:txBody>
          <a:bodyPr/>
          <a:lstStyle/>
          <a:p>
            <a:pPr/>
            <a:r>
              <a:t>Constructors and inheritance</a:t>
            </a:r>
          </a:p>
        </p:txBody>
      </p:sp>
      <p:sp>
        <p:nvSpPr>
          <p:cNvPr id="6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2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3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3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3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3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8300" y="2951234"/>
            <a:ext cx="13487400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opy constructo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Copy constructor</a:t>
            </a:r>
          </a:p>
        </p:txBody>
      </p:sp>
      <p:sp>
        <p:nvSpPr>
          <p:cNvPr id="642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Concept</a:t>
            </a:r>
          </a:p>
          <a:p>
            <a:pPr/>
            <a:r>
              <a:t>special constructor called for replicating an object</a:t>
            </a:r>
          </a:p>
          <a:p>
            <a:pPr/>
            <a:r>
              <a:t>takes a single parameter of type </a:t>
            </a:r>
            <a:r>
              <a:rPr>
                <a:solidFill>
                  <a:srgbClr val="0080FF"/>
                </a:solidFill>
              </a:rPr>
              <a:t>const &amp;</a:t>
            </a:r>
            <a:r>
              <a:t> to class</a:t>
            </a:r>
          </a:p>
          <a:p>
            <a:pPr/>
            <a:r>
              <a:t>provided by the compiler if not declared by the user</a:t>
            </a:r>
          </a:p>
        </p:txBody>
      </p:sp>
      <p:sp>
        <p:nvSpPr>
          <p:cNvPr id="6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4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4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5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4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5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3420" y="5003800"/>
            <a:ext cx="5994401" cy="370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opy constructo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Copy constructor</a:t>
            </a:r>
          </a:p>
        </p:txBody>
      </p:sp>
      <p:sp>
        <p:nvSpPr>
          <p:cNvPr id="654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Concept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special constructor called for replicating an object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takes a single parameter of type </a:t>
            </a:r>
            <a:r>
              <a:rPr>
                <a:solidFill>
                  <a:srgbClr val="0080FF"/>
                </a:solidFill>
              </a:rPr>
              <a:t>const &amp;</a:t>
            </a:r>
            <a:r>
              <a:t> to class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provided by the compiler if not declared by the user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in order to forbid copy, use </a:t>
            </a:r>
            <a:r>
              <a:rPr>
                <a:solidFill>
                  <a:srgbClr val="0080FF"/>
                </a:solidFill>
              </a:rPr>
              <a:t>= delete</a:t>
            </a:r>
            <a:r>
              <a:t> (or private copy constructor with no implementation in C++ 98)</a:t>
            </a:r>
          </a:p>
        </p:txBody>
      </p:sp>
      <p:sp>
        <p:nvSpPr>
          <p:cNvPr id="6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6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5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6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6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5220" y="5003800"/>
            <a:ext cx="7924801" cy="370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d practi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Good practice</a:t>
            </a:r>
          </a:p>
        </p:txBody>
      </p:sp>
      <p:sp>
        <p:nvSpPr>
          <p:cNvPr id="666" name="The rule of 3/5 (C++ 98/11) - cppreferen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 of 3/5 (C++ 98/11) - </a:t>
            </a:r>
            <a:r>
              <a:rPr u="sng">
                <a:hlinkClick r:id="rId2" invalidUrl="" action="" tgtFrame="" tooltip="" history="1" highlightClick="0" endSnd="0"/>
              </a:rPr>
              <a:t>cppreference</a:t>
            </a:r>
          </a:p>
          <a:p>
            <a:pPr marL="0" indent="0">
              <a:buSzTx/>
              <a:buNone/>
            </a:pPr>
            <a:r>
              <a:t>if a class needs a custom destructor, a copy/move constructor or a copy/move assignment operator, it should have all three/five.</a:t>
            </a:r>
          </a:p>
        </p:txBody>
      </p:sp>
      <p:sp>
        <p:nvSpPr>
          <p:cNvPr id="6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8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6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7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0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7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7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7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44720" y="1136747"/>
            <a:ext cx="85598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44720" y="6466008"/>
            <a:ext cx="8559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Copy constructor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Copy constructor</a:t>
            </a:r>
          </a:p>
        </p:txBody>
      </p:sp>
      <p:sp>
        <p:nvSpPr>
          <p:cNvPr id="6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0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8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8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8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255" y="2655084"/>
            <a:ext cx="10649490" cy="9787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Explicit unary constructor"/>
          <p:cNvSpPr txBox="1"/>
          <p:nvPr>
            <p:ph type="title" idx="4294967295"/>
          </p:nvPr>
        </p:nvSpPr>
        <p:spPr>
          <a:xfrm>
            <a:off x="1206500" y="952500"/>
            <a:ext cx="13128946" cy="1435100"/>
          </a:xfrm>
          <a:prstGeom prst="rect">
            <a:avLst/>
          </a:prstGeom>
        </p:spPr>
        <p:txBody>
          <a:bodyPr/>
          <a:lstStyle/>
          <a:p>
            <a:pPr/>
            <a:r>
              <a:t>Explicit unary constructor</a:t>
            </a:r>
          </a:p>
        </p:txBody>
      </p:sp>
      <p:sp>
        <p:nvSpPr>
          <p:cNvPr id="690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Concept</a:t>
            </a:r>
          </a:p>
          <a:p>
            <a:pPr/>
            <a:r>
              <a:t>A constructor with a single non-default parameter can be used</a:t>
            </a:r>
          </a:p>
          <a:p>
            <a:pPr/>
            <a:r>
              <a:t>by the compiler for an implicit conversion.</a:t>
            </a:r>
          </a:p>
        </p:txBody>
      </p:sp>
      <p:sp>
        <p:nvSpPr>
          <p:cNvPr id="6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2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9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9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19538" y="5129496"/>
            <a:ext cx="11522943" cy="520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Explicit unary constructor"/>
          <p:cNvSpPr txBox="1"/>
          <p:nvPr>
            <p:ph type="title" idx="4294967295"/>
          </p:nvPr>
        </p:nvSpPr>
        <p:spPr>
          <a:xfrm>
            <a:off x="1206500" y="952500"/>
            <a:ext cx="13128946" cy="1435100"/>
          </a:xfrm>
          <a:prstGeom prst="rect">
            <a:avLst/>
          </a:prstGeom>
        </p:spPr>
        <p:txBody>
          <a:bodyPr/>
          <a:lstStyle/>
          <a:p>
            <a:pPr/>
            <a:r>
              <a:t>Explicit unary constructor</a:t>
            </a:r>
          </a:p>
        </p:txBody>
      </p:sp>
      <p:sp>
        <p:nvSpPr>
          <p:cNvPr id="702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Concept</a:t>
            </a:r>
          </a:p>
          <a:p>
            <a:pPr/>
            <a:r>
              <a:t>The keyword </a:t>
            </a:r>
            <a:r>
              <a:rPr>
                <a:solidFill>
                  <a:srgbClr val="0080FF"/>
                </a:solidFill>
              </a:rPr>
              <a:t>explicit</a:t>
            </a:r>
            <a:r>
              <a:t> forbids such implicit conversions.</a:t>
            </a:r>
          </a:p>
          <a:p>
            <a:pPr/>
            <a:r>
              <a:t>It is recommended to use it systematically, except in special cases.</a:t>
            </a:r>
          </a:p>
        </p:txBody>
      </p:sp>
      <p:sp>
        <p:nvSpPr>
          <p:cNvPr id="7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4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70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71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72660" y="4780034"/>
            <a:ext cx="8128001" cy="553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Defaulted constructor"/>
          <p:cNvSpPr txBox="1"/>
          <p:nvPr>
            <p:ph type="title" idx="4294967295"/>
          </p:nvPr>
        </p:nvSpPr>
        <p:spPr>
          <a:xfrm>
            <a:off x="1206500" y="952500"/>
            <a:ext cx="11120709" cy="1435100"/>
          </a:xfrm>
          <a:prstGeom prst="rect">
            <a:avLst/>
          </a:prstGeom>
        </p:spPr>
        <p:txBody>
          <a:bodyPr/>
          <a:lstStyle/>
          <a:p>
            <a:pPr/>
            <a:r>
              <a:t>Defaulted constructor</a:t>
            </a:r>
          </a:p>
        </p:txBody>
      </p:sp>
      <p:sp>
        <p:nvSpPr>
          <p:cNvPr id="714" name="Idea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1658070">
              <a:spcBef>
                <a:spcPts val="3000"/>
              </a:spcBef>
              <a:buSzTx/>
              <a:buNone/>
              <a:defRPr sz="3264"/>
            </a:pPr>
            <a:r>
              <a:t>Idea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avoid empty default constructors like class_name() {}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declare them as </a:t>
            </a:r>
            <a:r>
              <a:rPr>
                <a:solidFill>
                  <a:srgbClr val="0080FF"/>
                </a:solidFill>
              </a:rPr>
              <a:t>= default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</a:p>
          <a:p>
            <a:pPr marL="0" indent="0" defTabSz="1658070">
              <a:spcBef>
                <a:spcPts val="3000"/>
              </a:spcBef>
              <a:buSzTx/>
              <a:buNone/>
              <a:defRPr sz="3264"/>
            </a:pPr>
            <a:r>
              <a:t>Details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without a user-defined constructor, a default one is provided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any user-defined constructor disables the default one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but the default one can be requested explicitly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rule can be more subtle depending on data members</a:t>
            </a:r>
          </a:p>
        </p:txBody>
      </p:sp>
      <p:sp>
        <p:nvSpPr>
          <p:cNvPr id="7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6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71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72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7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30532" y="2929659"/>
            <a:ext cx="6629401" cy="416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17807" y="7698666"/>
            <a:ext cx="6426201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Delegating constructor"/>
          <p:cNvSpPr txBox="1"/>
          <p:nvPr>
            <p:ph type="title" idx="4294967295"/>
          </p:nvPr>
        </p:nvSpPr>
        <p:spPr>
          <a:xfrm>
            <a:off x="1206500" y="952500"/>
            <a:ext cx="11813361" cy="1435100"/>
          </a:xfrm>
          <a:prstGeom prst="rect">
            <a:avLst/>
          </a:prstGeom>
        </p:spPr>
        <p:txBody>
          <a:bodyPr/>
          <a:lstStyle/>
          <a:p>
            <a:pPr/>
            <a:r>
              <a:t>Delegating constructor</a:t>
            </a:r>
          </a:p>
        </p:txBody>
      </p:sp>
      <p:sp>
        <p:nvSpPr>
          <p:cNvPr id="727" name="Idea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Idea</a:t>
            </a:r>
          </a:p>
          <a:p>
            <a:pPr/>
            <a:r>
              <a:t>avoid replication of code in several constructors</a:t>
            </a:r>
          </a:p>
          <a:p>
            <a:pPr/>
            <a:r>
              <a:t>by delegating to another constructor, in the initialization list</a:t>
            </a:r>
          </a:p>
        </p:txBody>
      </p:sp>
      <p:sp>
        <p:nvSpPr>
          <p:cNvPr id="7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9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73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7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5003" y="3860799"/>
            <a:ext cx="98298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47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5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58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3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7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7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7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7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7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80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8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8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9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91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6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79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1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0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0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1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1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13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1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2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24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9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83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4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4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4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4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46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5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57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0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2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86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7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7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79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8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8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90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3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5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89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90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9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9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9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0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0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0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0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0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1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1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912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2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2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923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6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8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92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945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956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9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1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9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9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7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7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7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7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7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7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978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9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98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8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8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8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98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98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9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2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993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99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99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99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99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1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10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0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0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0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es (or “user-defined types”)"/>
          <p:cNvSpPr txBox="1"/>
          <p:nvPr>
            <p:ph type="title" idx="4294967295"/>
          </p:nvPr>
        </p:nvSpPr>
        <p:spPr>
          <a:xfrm>
            <a:off x="1206500" y="952500"/>
            <a:ext cx="16458190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Classes (or “user-defined types”)</a:t>
            </a:r>
          </a:p>
        </p:txBody>
      </p:sp>
      <p:sp>
        <p:nvSpPr>
          <p:cNvPr id="250" name="structs on steroids…"/>
          <p:cNvSpPr txBox="1"/>
          <p:nvPr>
            <p:ph type="body" sz="half" idx="4294967295"/>
          </p:nvPr>
        </p:nvSpPr>
        <p:spPr>
          <a:xfrm>
            <a:off x="1206500" y="4248504"/>
            <a:ext cx="14084189" cy="8256012"/>
          </a:xfrm>
          <a:prstGeom prst="rect">
            <a:avLst/>
          </a:prstGeom>
        </p:spPr>
        <p:txBody>
          <a:bodyPr/>
          <a:lstStyle/>
          <a:p>
            <a:pPr/>
            <a:r>
              <a:t>structs on steroids</a:t>
            </a:r>
          </a:p>
          <a:p>
            <a:pPr lvl="2"/>
            <a:r>
              <a:t>with inheritance</a:t>
            </a:r>
          </a:p>
          <a:p>
            <a:pPr lvl="2"/>
            <a:r>
              <a:t>with access control</a:t>
            </a:r>
          </a:p>
          <a:p>
            <a:pPr lvl="2"/>
            <a:r>
              <a:t>including methods (aka. member functions)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