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4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1">
                  <a:lumOff val="13543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009D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027002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E3E5E8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13784"/>
              <a:lumOff val="1275"/>
            </a:schemeClr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613784"/>
                  <a:lumOff val="127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E3E5E8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E3E5E8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4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262727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42424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9" name="Shape 16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6498" y="11839048"/>
            <a:ext cx="21971003" cy="636979"/>
          </a:xfrm>
          <a:prstGeom prst="rect">
            <a:avLst/>
          </a:prstGeom>
        </p:spPr>
        <p:txBody>
          <a:bodyPr lIns="45719" tIns="45719" rIns="45719" bIns="45719" anchor="b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6500" y="7196865"/>
            <a:ext cx="21971000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xfrm>
            <a:off x="12007748" y="13080999"/>
            <a:ext cx="368504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lide Title"/>
          <p:cNvSpPr txBox="1"/>
          <p:nvPr>
            <p:ph type="title" hasCustomPrompt="1"/>
          </p:nvPr>
        </p:nvSpPr>
        <p:spPr>
          <a:xfrm>
            <a:off x="1206500" y="952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100" name="Slide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1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Agenda Title"/>
          <p:cNvSpPr txBox="1"/>
          <p:nvPr>
            <p:ph type="title" hasCustomPrompt="1"/>
          </p:nvPr>
        </p:nvSpPr>
        <p:spPr>
          <a:xfrm>
            <a:off x="1206500" y="952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109" name="Agenda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11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27" name="Body Level One…"/>
          <p:cNvSpPr txBox="1"/>
          <p:nvPr>
            <p:ph type="body" idx="1" hasCustomPrompt="1"/>
          </p:nvPr>
        </p:nvSpPr>
        <p:spPr>
          <a:xfrm>
            <a:off x="1206500" y="935258"/>
            <a:ext cx="21971000" cy="7359063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Attribution"/>
          <p:cNvSpPr txBox="1"/>
          <p:nvPr>
            <p:ph type="body" sz="quarter" idx="21" hasCustomPrompt="1"/>
          </p:nvPr>
        </p:nvSpPr>
        <p:spPr>
          <a:xfrm>
            <a:off x="2480825" y="10675453"/>
            <a:ext cx="201492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3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 anchor="ctr"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lose-up of wild plants growing between rocks"/>
          <p:cNvSpPr/>
          <p:nvPr>
            <p:ph type="pic" sz="quarter" idx="21"/>
          </p:nvPr>
        </p:nvSpPr>
        <p:spPr>
          <a:xfrm>
            <a:off x="15430500" y="7085409"/>
            <a:ext cx="8128000" cy="54102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5" name="Large rock formation under dark clouds with a dirt road in the foreground"/>
          <p:cNvSpPr/>
          <p:nvPr>
            <p:ph type="pic" idx="22"/>
          </p:nvPr>
        </p:nvSpPr>
        <p:spPr>
          <a:xfrm>
            <a:off x="-2933700" y="1270000"/>
            <a:ext cx="22699133" cy="11277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6" name="Close-up of a wild plant growing between lava rocks"/>
          <p:cNvSpPr/>
          <p:nvPr>
            <p:ph type="pic" sz="quarter" idx="23"/>
          </p:nvPr>
        </p:nvSpPr>
        <p:spPr>
          <a:xfrm>
            <a:off x="15430500" y="1270000"/>
            <a:ext cx="8128000" cy="54102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waterfall surrounded by a green rocky landscape"/>
          <p:cNvSpPr/>
          <p:nvPr>
            <p:ph type="pic" idx="21"/>
          </p:nvPr>
        </p:nvSpPr>
        <p:spPr>
          <a:xfrm>
            <a:off x="-1511300" y="-3721100"/>
            <a:ext cx="28511500" cy="1903024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reen, hilly landscape"/>
          <p:cNvSpPr/>
          <p:nvPr>
            <p:ph type="pic" idx="21"/>
          </p:nvPr>
        </p:nvSpPr>
        <p:spPr>
          <a:xfrm>
            <a:off x="-431800" y="-4038600"/>
            <a:ext cx="29464000" cy="18034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44688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 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3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2403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4" name="Moss-covered rocks"/>
          <p:cNvSpPr/>
          <p:nvPr>
            <p:ph type="pic" sz="half" idx="21"/>
          </p:nvPr>
        </p:nvSpPr>
        <p:spPr>
          <a:xfrm>
            <a:off x="12052303" y="1270000"/>
            <a:ext cx="11188406" cy="1120988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Title"/>
          <p:cNvSpPr txBox="1"/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1" name="Slide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2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3" name="Large rock formation under dark clouds with a dirt road in the foreground"/>
          <p:cNvSpPr/>
          <p:nvPr>
            <p:ph type="pic" idx="22"/>
          </p:nvPr>
        </p:nvSpPr>
        <p:spPr>
          <a:xfrm>
            <a:off x="6380200" y="1263848"/>
            <a:ext cx="22529801" cy="1119347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lide Title"/>
          <p:cNvSpPr txBox="1"/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72" name="Slide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73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lide Title"/>
          <p:cNvSpPr txBox="1"/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2" name="Slide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3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9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hyperlink" Target="https://github.com/gammasoft71" TargetMode="External"/><Relationship Id="rId3" Type="http://schemas.openxmlformats.org/officeDocument/2006/relationships/hyperlink" Target="https://github.com/yfiumefreddo" TargetMode="External"/><Relationship Id="rId4" Type="http://schemas.openxmlformats.org/officeDocument/2006/relationships/hyperlink" Target="https://gammasoft71.wixsite.com/gammasoft" TargetMode="External"/><Relationship Id="rId5" Type="http://schemas.openxmlformats.org/officeDocument/2006/relationships/image" Target="../media/image3.png"/><Relationship Id="rId6" Type="http://schemas.openxmlformats.org/officeDocument/2006/relationships/image" Target="../media/image2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878288" y="3847133"/>
            <a:ext cx="6627424" cy="7450438"/>
          </a:xfrm>
          <a:prstGeom prst="rect">
            <a:avLst/>
          </a:prstGeom>
          <a:ln w="12700">
            <a:miter lim="400000"/>
          </a:ln>
        </p:spPr>
      </p:pic>
      <p:sp>
        <p:nvSpPr>
          <p:cNvPr id="172" name="Modern C++ Course"/>
          <p:cNvSpPr txBox="1"/>
          <p:nvPr/>
        </p:nvSpPr>
        <p:spPr>
          <a:xfrm>
            <a:off x="5280787" y="1022680"/>
            <a:ext cx="13822427" cy="18495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b="1" spc="-232" sz="11600"/>
            </a:lvl1pPr>
          </a:lstStyle>
          <a:p>
            <a:pPr/>
            <a:r>
              <a:t>Modern C++ Course</a:t>
            </a:r>
          </a:p>
        </p:txBody>
      </p:sp>
      <p:grpSp>
        <p:nvGrpSpPr>
          <p:cNvPr id="176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173" name="pasted-movie.png" descr="pasted-movie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74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175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Who am I ?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Who am I ?</a:t>
            </a:r>
          </a:p>
        </p:txBody>
      </p:sp>
      <p:sp>
        <p:nvSpPr>
          <p:cNvPr id="179" name="Gammasoft is the nickname of Yves Fiumefreddo.…"/>
          <p:cNvSpPr txBox="1"/>
          <p:nvPr>
            <p:ph type="body" sz="quarter" idx="4294967295"/>
          </p:nvPr>
        </p:nvSpPr>
        <p:spPr>
          <a:xfrm>
            <a:off x="1206500" y="6801877"/>
            <a:ext cx="10477500" cy="5702639"/>
          </a:xfrm>
          <a:prstGeom prst="rect">
            <a:avLst/>
          </a:prstGeom>
        </p:spPr>
        <p:txBody>
          <a:bodyPr/>
          <a:lstStyle/>
          <a:p>
            <a:pPr marL="445008" indent="-445008" defTabSz="1779987">
              <a:spcBef>
                <a:spcPts val="3200"/>
              </a:spcBef>
              <a:defRPr sz="3504"/>
            </a:pPr>
            <a:r>
              <a:rPr u="sng">
                <a:hlinkClick r:id="rId2" invalidUrl="" action="" tgtFrame="" tooltip="" history="1" highlightClick="0" endSnd="0"/>
              </a:rPr>
              <a:t>Gammasoft</a:t>
            </a:r>
            <a:r>
              <a:t> is the nickname of </a:t>
            </a:r>
            <a:r>
              <a:rPr u="sng">
                <a:hlinkClick r:id="rId3" invalidUrl="" action="" tgtFrame="" tooltip="" history="1" highlightClick="0" endSnd="0"/>
              </a:rPr>
              <a:t>Yves Fiumefreddo</a:t>
            </a:r>
            <a:r>
              <a:t>.</a:t>
            </a:r>
          </a:p>
          <a:p>
            <a:pPr marL="445008" indent="-445008" defTabSz="1779987">
              <a:spcBef>
                <a:spcPts val="3200"/>
              </a:spcBef>
              <a:defRPr sz="3504"/>
            </a:pPr>
            <a:r>
              <a:t>More than thirty years of passion for high technology especially in development (c++, c#, objective-c, ...).</a:t>
            </a:r>
          </a:p>
          <a:p>
            <a:pPr marL="445008" indent="-445008" defTabSz="1779987">
              <a:spcBef>
                <a:spcPts val="3200"/>
              </a:spcBef>
              <a:defRPr sz="3504"/>
            </a:pPr>
            <a:r>
              <a:t>Object-oriented programming is more than a mindset.</a:t>
            </a:r>
          </a:p>
          <a:p>
            <a:pPr marL="445008" indent="-445008" defTabSz="1779987">
              <a:spcBef>
                <a:spcPts val="3200"/>
              </a:spcBef>
              <a:defRPr sz="3504"/>
            </a:pPr>
            <a:r>
              <a:t>more info see my GitHub : </a:t>
            </a:r>
            <a:r>
              <a:rPr u="sng">
                <a:hlinkClick r:id="rId2" invalidUrl="" action="" tgtFrame="" tooltip="" history="1" highlightClick="0" endSnd="0"/>
              </a:rPr>
              <a:t>https://github.com/gammasoft71</a:t>
            </a:r>
          </a:p>
        </p:txBody>
      </p:sp>
      <p:sp>
        <p:nvSpPr>
          <p:cNvPr id="180" name="Gammasoft…"/>
          <p:cNvSpPr txBox="1"/>
          <p:nvPr/>
        </p:nvSpPr>
        <p:spPr>
          <a:xfrm>
            <a:off x="1206500" y="4127166"/>
            <a:ext cx="10477500" cy="26613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defTabSz="1292319">
              <a:lnSpc>
                <a:spcPct val="80000"/>
              </a:lnSpc>
              <a:spcBef>
                <a:spcPts val="0"/>
              </a:spcBef>
              <a:defRPr b="1" spc="-90" sz="4505"/>
            </a:pPr>
            <a:r>
              <a:rPr u="sng">
                <a:hlinkClick r:id="rId4" invalidUrl="" action="" tgtFrame="" tooltip="" history="1" highlightClick="0" endSnd="0"/>
              </a:rPr>
              <a:t>Gammasoft</a:t>
            </a:r>
          </a:p>
          <a:p>
            <a:pPr defTabSz="1292319">
              <a:spcBef>
                <a:spcPts val="2300"/>
              </a:spcBef>
              <a:defRPr sz="2543"/>
            </a:pPr>
            <a:r>
              <a:t>Gammasoft aims to make c++ fun again.</a:t>
            </a:r>
          </a:p>
          <a:p>
            <a:pPr defTabSz="1292319">
              <a:spcBef>
                <a:spcPts val="2300"/>
              </a:spcBef>
              <a:defRPr sz="2543"/>
            </a:pPr>
          </a:p>
          <a:p>
            <a:pPr defTabSz="1292319">
              <a:lnSpc>
                <a:spcPct val="80000"/>
              </a:lnSpc>
              <a:spcBef>
                <a:spcPts val="0"/>
              </a:spcBef>
              <a:defRPr b="1" spc="-90" sz="4505"/>
            </a:pPr>
            <a:r>
              <a:t>About</a:t>
            </a:r>
          </a:p>
        </p:txBody>
      </p:sp>
      <p:pic>
        <p:nvPicPr>
          <p:cNvPr id="181" name="pasted-movie.png" descr="pasted-movi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3205852" y="1555628"/>
            <a:ext cx="10012124" cy="10012123"/>
          </a:xfrm>
          <a:prstGeom prst="rect">
            <a:avLst/>
          </a:prstGeom>
          <a:ln w="12700">
            <a:miter lim="400000"/>
          </a:ln>
        </p:spPr>
      </p:pic>
      <p:sp>
        <p:nvSpPr>
          <p:cNvPr id="182" name="Slide Number"/>
          <p:cNvSpPr txBox="1"/>
          <p:nvPr>
            <p:ph type="sldNum" sz="quarter" idx="4294967295"/>
          </p:nvPr>
        </p:nvSpPr>
        <p:spPr>
          <a:xfrm>
            <a:off x="12065050" y="13080999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187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183" name="pasted-movie.png" descr="pasted-movie.png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84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185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186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lide Number"/>
          <p:cNvSpPr txBox="1"/>
          <p:nvPr>
            <p:ph type="sldNum" sz="quarter" idx="4294967295"/>
          </p:nvPr>
        </p:nvSpPr>
        <p:spPr>
          <a:xfrm>
            <a:off x="12065050" y="13080999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90" name="Introduction…"/>
          <p:cNvSpPr txBox="1"/>
          <p:nvPr>
            <p:ph type="body" idx="4294967295"/>
          </p:nvPr>
        </p:nvSpPr>
        <p:spPr>
          <a:xfrm>
            <a:off x="1206500" y="4248504"/>
            <a:ext cx="22070985" cy="8256012"/>
          </a:xfrm>
          <a:prstGeom prst="rect">
            <a:avLst/>
          </a:prstGeom>
        </p:spPr>
        <p:txBody>
          <a:bodyPr/>
          <a:lstStyle/>
          <a:p>
            <a:pPr marL="889000" indent="-889000">
              <a:buSzPct val="100000"/>
              <a:buAutoNum type="arabicPeriod" startAt="1"/>
            </a:pPr>
            <a:r>
              <a:t>Introduction</a:t>
            </a:r>
          </a:p>
          <a:p>
            <a:pPr marL="889000" indent="-889000">
              <a:buSzPct val="100000"/>
              <a:buAutoNum type="arabicPeriod" startAt="1"/>
            </a:pPr>
            <a:r>
              <a:t>Language Basics</a:t>
            </a:r>
          </a:p>
          <a:p>
            <a:pPr marL="889000" indent="-889000">
              <a:buSzPct val="100000"/>
              <a:buAutoNum type="arabicPeriod" startAt="1"/>
            </a:pPr>
            <a:r>
              <a:t>Object Oriented Programming  (OOP)</a:t>
            </a:r>
          </a:p>
          <a:p>
            <a:pPr marL="889000" indent="-889000">
              <a:buSzPct val="100000"/>
              <a:buAutoNum type="arabicPeriod" startAt="1"/>
            </a:pPr>
            <a:r>
              <a:t>Core Modern C++</a:t>
            </a:r>
          </a:p>
          <a:p>
            <a:pPr marL="889000" indent="-889000">
              <a:buSzPct val="100000"/>
              <a:buAutoNum type="arabicPeriod" startAt="1"/>
            </a:pPr>
            <a:r>
              <a:t>Modern C++ Expert</a:t>
            </a:r>
          </a:p>
          <a:p>
            <a:pPr marL="889000" indent="-889000">
              <a:buSzPct val="100000"/>
              <a:buAutoNum type="arabicPeriod" startAt="1"/>
            </a:pPr>
            <a:r>
              <a:t>Advanced Programming</a:t>
            </a:r>
          </a:p>
        </p:txBody>
      </p:sp>
      <p:sp>
        <p:nvSpPr>
          <p:cNvPr id="191" name="Outline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Outline</a:t>
            </a:r>
          </a:p>
        </p:txBody>
      </p:sp>
      <p:grpSp>
        <p:nvGrpSpPr>
          <p:cNvPr id="196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192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93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194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195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Introduction…"/>
          <p:cNvSpPr txBox="1"/>
          <p:nvPr>
            <p:ph type="body" idx="4294967295"/>
          </p:nvPr>
        </p:nvSpPr>
        <p:spPr>
          <a:xfrm>
            <a:off x="1206500" y="4248504"/>
            <a:ext cx="22070985" cy="8256012"/>
          </a:xfrm>
          <a:prstGeom prst="rect">
            <a:avLst/>
          </a:prstGeom>
        </p:spPr>
        <p:txBody>
          <a:bodyPr/>
          <a:lstStyle/>
          <a:p>
            <a:pPr marL="889000" indent="-889000">
              <a:buSzPct val="100000"/>
              <a:buAutoNum type="arabicPeriod" startAt="1"/>
            </a:pPr>
            <a:r>
              <a:t>Introduction</a:t>
            </a:r>
          </a:p>
          <a:p>
            <a:pPr marL="889000" indent="-889000">
              <a:buSzPct val="100000"/>
              <a:buAutoNum type="arabicPeriod" startAt="1"/>
            </a:pPr>
            <a:r>
              <a:t>Language Basics</a:t>
            </a:r>
          </a:p>
          <a:p>
            <a:pPr marL="889000" indent="-889000">
              <a:buSzPct val="100000"/>
              <a:buAutoNum type="arabicPeriod" startAt="1"/>
            </a:pPr>
            <a:r>
              <a:t>Object Oriented Programming  (OOP)</a:t>
            </a:r>
          </a:p>
          <a:p>
            <a:pPr marL="889000" indent="-889000">
              <a:buSzPct val="100000"/>
              <a:buAutoNum type="arabicPeriod" startAt="1"/>
            </a:pPr>
            <a:r>
              <a:t>Core Modern C++</a:t>
            </a:r>
          </a:p>
          <a:p>
            <a:pPr marL="889000" indent="-889000">
              <a:buSzPct val="100000"/>
              <a:buAutoNum type="arabicPeriod" startAt="1"/>
            </a:pPr>
            <a:r>
              <a:t>Modern C++ Expert</a:t>
            </a:r>
          </a:p>
          <a:p>
            <a:pPr marL="889000" indent="-889000">
              <a:buSzPct val="100000"/>
              <a:buAutoNum type="arabicPeriod" startAt="1"/>
            </a:pPr>
            <a:r>
              <a:t>Advanced Programming</a:t>
            </a:r>
          </a:p>
        </p:txBody>
      </p:sp>
      <p:sp>
        <p:nvSpPr>
          <p:cNvPr id="199" name="Rectangle"/>
          <p:cNvSpPr/>
          <p:nvPr/>
        </p:nvSpPr>
        <p:spPr>
          <a:xfrm>
            <a:off x="1229879" y="4198809"/>
            <a:ext cx="11560369" cy="910672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00" name="Slide Number"/>
          <p:cNvSpPr txBox="1"/>
          <p:nvPr>
            <p:ph type="sldNum" sz="quarter" idx="4294967295"/>
          </p:nvPr>
        </p:nvSpPr>
        <p:spPr>
          <a:xfrm>
            <a:off x="12065050" y="13080999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01" name="Outline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Outline</a:t>
            </a:r>
          </a:p>
        </p:txBody>
      </p:sp>
      <p:grpSp>
        <p:nvGrpSpPr>
          <p:cNvPr id="206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202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03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204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205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Introduction…"/>
          <p:cNvSpPr txBox="1"/>
          <p:nvPr>
            <p:ph type="body" idx="4294967295"/>
          </p:nvPr>
        </p:nvSpPr>
        <p:spPr>
          <a:xfrm>
            <a:off x="1206500" y="4248504"/>
            <a:ext cx="22070985" cy="8256012"/>
          </a:xfrm>
          <a:prstGeom prst="rect">
            <a:avLst/>
          </a:prstGeom>
        </p:spPr>
        <p:txBody>
          <a:bodyPr/>
          <a:lstStyle/>
          <a:p>
            <a:pPr marL="889000" indent="-889000">
              <a:buSzPct val="100000"/>
              <a:buAutoNum type="arabicPeriod" startAt="1"/>
            </a:pPr>
            <a:r>
              <a:t>Introduction</a:t>
            </a:r>
          </a:p>
          <a:p>
            <a:pPr marL="889000" indent="-889000">
              <a:buSzPct val="100000"/>
              <a:buAutoNum type="arabicPeriod" startAt="1"/>
            </a:pPr>
            <a:r>
              <a:t>Language Basics</a:t>
            </a:r>
          </a:p>
          <a:p>
            <a:pPr marL="889000" indent="-889000">
              <a:buSzPct val="100000"/>
              <a:buAutoNum type="arabicPeriod" startAt="1"/>
            </a:pPr>
            <a:r>
              <a:t>Object Oriented Programming  (OOP)</a:t>
            </a:r>
          </a:p>
          <a:p>
            <a:pPr marL="889000" indent="-889000">
              <a:buSzPct val="100000"/>
              <a:buAutoNum type="arabicPeriod" startAt="1"/>
            </a:pPr>
            <a:r>
              <a:t>Core Modern C++</a:t>
            </a:r>
          </a:p>
          <a:p>
            <a:pPr marL="889000" indent="-889000">
              <a:buSzPct val="100000"/>
              <a:buAutoNum type="arabicPeriod" startAt="1"/>
            </a:pPr>
            <a:r>
              <a:t>Modern C++ Expert</a:t>
            </a:r>
          </a:p>
          <a:p>
            <a:pPr marL="889000" indent="-889000">
              <a:buSzPct val="100000"/>
              <a:buAutoNum type="arabicPeriod" startAt="1"/>
            </a:pPr>
            <a:r>
              <a:t>Advanced Programming</a:t>
            </a:r>
          </a:p>
        </p:txBody>
      </p:sp>
      <p:sp>
        <p:nvSpPr>
          <p:cNvPr id="209" name="Slide Number"/>
          <p:cNvSpPr txBox="1"/>
          <p:nvPr>
            <p:ph type="sldNum" sz="quarter" idx="4294967295"/>
          </p:nvPr>
        </p:nvSpPr>
        <p:spPr>
          <a:xfrm>
            <a:off x="12065050" y="13080999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10" name="Outline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Outline</a:t>
            </a:r>
          </a:p>
        </p:txBody>
      </p:sp>
      <p:sp>
        <p:nvSpPr>
          <p:cNvPr id="211" name="Rectangle"/>
          <p:cNvSpPr/>
          <p:nvPr/>
        </p:nvSpPr>
        <p:spPr>
          <a:xfrm>
            <a:off x="1229879" y="5431616"/>
            <a:ext cx="11560369" cy="910672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grpSp>
        <p:nvGrpSpPr>
          <p:cNvPr id="216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212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13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214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215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Introduction…"/>
          <p:cNvSpPr txBox="1"/>
          <p:nvPr>
            <p:ph type="body" idx="4294967295"/>
          </p:nvPr>
        </p:nvSpPr>
        <p:spPr>
          <a:xfrm>
            <a:off x="1206500" y="4248504"/>
            <a:ext cx="22070985" cy="8256012"/>
          </a:xfrm>
          <a:prstGeom prst="rect">
            <a:avLst/>
          </a:prstGeom>
        </p:spPr>
        <p:txBody>
          <a:bodyPr/>
          <a:lstStyle/>
          <a:p>
            <a:pPr marL="889000" indent="-889000">
              <a:buSzPct val="100000"/>
              <a:buAutoNum type="arabicPeriod" startAt="1"/>
            </a:pPr>
            <a:r>
              <a:t>Introduction</a:t>
            </a:r>
          </a:p>
          <a:p>
            <a:pPr marL="889000" indent="-889000">
              <a:buSzPct val="100000"/>
              <a:buAutoNum type="arabicPeriod" startAt="1"/>
            </a:pPr>
            <a:r>
              <a:t>Language Basics</a:t>
            </a:r>
          </a:p>
          <a:p>
            <a:pPr marL="889000" indent="-889000">
              <a:buSzPct val="100000"/>
              <a:buAutoNum type="arabicPeriod" startAt="1"/>
            </a:pPr>
            <a:r>
              <a:t>Object Oriented Programming  (OOP)</a:t>
            </a:r>
          </a:p>
          <a:p>
            <a:pPr marL="889000" indent="-889000">
              <a:buSzPct val="100000"/>
              <a:buAutoNum type="arabicPeriod" startAt="1"/>
            </a:pPr>
            <a:r>
              <a:t>Core Modern C++</a:t>
            </a:r>
          </a:p>
          <a:p>
            <a:pPr marL="889000" indent="-889000">
              <a:buSzPct val="100000"/>
              <a:buAutoNum type="arabicPeriod" startAt="1"/>
            </a:pPr>
            <a:r>
              <a:t>Modern C++ Expert</a:t>
            </a:r>
          </a:p>
          <a:p>
            <a:pPr marL="889000" indent="-889000">
              <a:buSzPct val="100000"/>
              <a:buAutoNum type="arabicPeriod" startAt="1"/>
            </a:pPr>
            <a:r>
              <a:t>Advanced Programming</a:t>
            </a:r>
          </a:p>
        </p:txBody>
      </p:sp>
      <p:sp>
        <p:nvSpPr>
          <p:cNvPr id="219" name="Slide Number"/>
          <p:cNvSpPr txBox="1"/>
          <p:nvPr>
            <p:ph type="sldNum" sz="quarter" idx="4294967295"/>
          </p:nvPr>
        </p:nvSpPr>
        <p:spPr>
          <a:xfrm>
            <a:off x="12065050" y="13080999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20" name="Outline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Outline</a:t>
            </a:r>
          </a:p>
        </p:txBody>
      </p:sp>
      <p:sp>
        <p:nvSpPr>
          <p:cNvPr id="221" name="Rectangle"/>
          <p:cNvSpPr/>
          <p:nvPr/>
        </p:nvSpPr>
        <p:spPr>
          <a:xfrm>
            <a:off x="1229879" y="6664424"/>
            <a:ext cx="11560369" cy="910673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grpSp>
        <p:nvGrpSpPr>
          <p:cNvPr id="226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222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23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224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225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Introduction…"/>
          <p:cNvSpPr txBox="1"/>
          <p:nvPr>
            <p:ph type="body" idx="4294967295"/>
          </p:nvPr>
        </p:nvSpPr>
        <p:spPr>
          <a:xfrm>
            <a:off x="1206500" y="4248504"/>
            <a:ext cx="22070985" cy="8256012"/>
          </a:xfrm>
          <a:prstGeom prst="rect">
            <a:avLst/>
          </a:prstGeom>
        </p:spPr>
        <p:txBody>
          <a:bodyPr/>
          <a:lstStyle/>
          <a:p>
            <a:pPr marL="889000" indent="-889000">
              <a:buSzPct val="100000"/>
              <a:buAutoNum type="arabicPeriod" startAt="1"/>
            </a:pPr>
            <a:r>
              <a:t>Introduction</a:t>
            </a:r>
          </a:p>
          <a:p>
            <a:pPr marL="889000" indent="-889000">
              <a:buSzPct val="100000"/>
              <a:buAutoNum type="arabicPeriod" startAt="1"/>
            </a:pPr>
            <a:r>
              <a:t>Language Basics</a:t>
            </a:r>
          </a:p>
          <a:p>
            <a:pPr marL="889000" indent="-889000">
              <a:buSzPct val="100000"/>
              <a:buAutoNum type="arabicPeriod" startAt="1"/>
            </a:pPr>
            <a:r>
              <a:t>Object Oriented Programming  (OOP)</a:t>
            </a:r>
          </a:p>
          <a:p>
            <a:pPr marL="889000" indent="-889000">
              <a:buSzPct val="100000"/>
              <a:buAutoNum type="arabicPeriod" startAt="1"/>
            </a:pPr>
            <a:r>
              <a:t>Core Modern C++</a:t>
            </a:r>
          </a:p>
          <a:p>
            <a:pPr marL="889000" indent="-889000">
              <a:buSzPct val="100000"/>
              <a:buAutoNum type="arabicPeriod" startAt="1"/>
            </a:pPr>
            <a:r>
              <a:t>Modern C++ Expert</a:t>
            </a:r>
          </a:p>
          <a:p>
            <a:pPr marL="889000" indent="-889000">
              <a:buSzPct val="100000"/>
              <a:buAutoNum type="arabicPeriod" startAt="1"/>
            </a:pPr>
            <a:r>
              <a:t>Advanced Programming</a:t>
            </a:r>
          </a:p>
        </p:txBody>
      </p:sp>
      <p:sp>
        <p:nvSpPr>
          <p:cNvPr id="229" name="Slide Number"/>
          <p:cNvSpPr txBox="1"/>
          <p:nvPr>
            <p:ph type="sldNum" sz="quarter" idx="4294967295"/>
          </p:nvPr>
        </p:nvSpPr>
        <p:spPr>
          <a:xfrm>
            <a:off x="12065050" y="13080999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30" name="Outline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Outline</a:t>
            </a:r>
          </a:p>
        </p:txBody>
      </p:sp>
      <p:sp>
        <p:nvSpPr>
          <p:cNvPr id="231" name="Rectangle"/>
          <p:cNvSpPr/>
          <p:nvPr/>
        </p:nvSpPr>
        <p:spPr>
          <a:xfrm>
            <a:off x="1229879" y="6664424"/>
            <a:ext cx="11560369" cy="910673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grpSp>
        <p:nvGrpSpPr>
          <p:cNvPr id="236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232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33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234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235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lide Number"/>
          <p:cNvSpPr txBox="1"/>
          <p:nvPr>
            <p:ph type="sldNum" sz="quarter" idx="4294967295"/>
          </p:nvPr>
        </p:nvSpPr>
        <p:spPr>
          <a:xfrm>
            <a:off x="12065050" y="13080999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39" name="End"/>
          <p:cNvSpPr txBox="1"/>
          <p:nvPr/>
        </p:nvSpPr>
        <p:spPr>
          <a:xfrm>
            <a:off x="11167618" y="6168806"/>
            <a:ext cx="2048765" cy="1378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b="1" spc="-170" sz="8500"/>
            </a:lvl1pPr>
          </a:lstStyle>
          <a:p>
            <a:pPr/>
            <a:r>
              <a:t>End</a:t>
            </a:r>
          </a:p>
        </p:txBody>
      </p:sp>
      <p:grpSp>
        <p:nvGrpSpPr>
          <p:cNvPr id="244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240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41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242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243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0_BasicBlack">
  <a:themeElements>
    <a:clrScheme name="20_Basic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0_BasicBlack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0_Basic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0_BasicBlack">
  <a:themeElements>
    <a:clrScheme name="20_Basic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0_BasicBlack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0_Basic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