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1" r:id="rId3"/>
    <p:sldId id="323" r:id="rId4"/>
    <p:sldId id="322" r:id="rId5"/>
    <p:sldId id="257" r:id="rId6"/>
    <p:sldId id="275" r:id="rId7"/>
    <p:sldId id="260" r:id="rId8"/>
    <p:sldId id="258" r:id="rId9"/>
    <p:sldId id="277" r:id="rId10"/>
    <p:sldId id="278" r:id="rId11"/>
    <p:sldId id="279" r:id="rId12"/>
    <p:sldId id="276" r:id="rId13"/>
    <p:sldId id="280" r:id="rId14"/>
    <p:sldId id="281" r:id="rId15"/>
    <p:sldId id="261" r:id="rId16"/>
    <p:sldId id="262" r:id="rId17"/>
    <p:sldId id="273" r:id="rId18"/>
    <p:sldId id="274" r:id="rId19"/>
    <p:sldId id="282" r:id="rId20"/>
    <p:sldId id="286" r:id="rId21"/>
    <p:sldId id="283" r:id="rId22"/>
    <p:sldId id="284" r:id="rId23"/>
    <p:sldId id="285" r:id="rId24"/>
    <p:sldId id="271" r:id="rId25"/>
    <p:sldId id="288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65" r:id="rId40"/>
    <p:sldId id="266" r:id="rId41"/>
    <p:sldId id="326" r:id="rId42"/>
    <p:sldId id="301" r:id="rId43"/>
    <p:sldId id="302" r:id="rId44"/>
    <p:sldId id="303" r:id="rId45"/>
    <p:sldId id="324" r:id="rId46"/>
    <p:sldId id="304" r:id="rId47"/>
    <p:sldId id="327" r:id="rId48"/>
    <p:sldId id="305" r:id="rId49"/>
    <p:sldId id="328" r:id="rId50"/>
    <p:sldId id="306" r:id="rId51"/>
    <p:sldId id="310" r:id="rId52"/>
    <p:sldId id="307" r:id="rId53"/>
    <p:sldId id="308" r:id="rId54"/>
    <p:sldId id="329" r:id="rId55"/>
    <p:sldId id="309" r:id="rId56"/>
    <p:sldId id="311" r:id="rId57"/>
    <p:sldId id="312" r:id="rId58"/>
    <p:sldId id="314" r:id="rId59"/>
    <p:sldId id="315" r:id="rId60"/>
    <p:sldId id="316" r:id="rId61"/>
    <p:sldId id="325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4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6F55C3-D9D5-432D-AA11-32179CFB2E82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A4ED56-DD4B-4F9E-9F47-135975CD2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9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ozolabs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ozolabs.github.io/fuzzing/2018/11/19/vectorized_emulation_mmu.html" TargetMode="External"/><Relationship Id="rId2" Type="http://schemas.openxmlformats.org/officeDocument/2006/relationships/hyperlink" Target="https://gamozolabs.github.io/fuzzing/2018/10/14/vectorized_emulatio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mozolabs/hellscape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46BC-7271-45D5-AAF6-276C6FD35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Vectorized Emulation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0BDF8-5335-4BB6-A494-BD6AE6232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Buckle up!</a:t>
            </a:r>
          </a:p>
        </p:txBody>
      </p:sp>
    </p:spTree>
    <p:extLst>
      <p:ext uri="{BB962C8B-B14F-4D97-AF65-F5344CB8AC3E}">
        <p14:creationId xmlns:p14="http://schemas.microsoft.com/office/powerpoint/2010/main" val="402156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F470-07E9-4A48-B4A8-8022B8E4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 with MMX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3FCB-10D4-4908-B5DF-CB972A66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Packed adds can be performed with the `</a:t>
            </a:r>
            <a:r>
              <a:rPr lang="en-US" dirty="0" err="1"/>
              <a:t>padd</a:t>
            </a:r>
            <a:r>
              <a:rPr lang="en-US" dirty="0"/>
              <a:t>` instructions</a:t>
            </a:r>
          </a:p>
          <a:p>
            <a:pPr lvl="1"/>
            <a:r>
              <a:rPr lang="en-US" dirty="0" err="1"/>
              <a:t>paddb</a:t>
            </a:r>
            <a:r>
              <a:rPr lang="en-US" dirty="0"/>
              <a:t> – Packed add bytes (8 x 8-bit operations)</a:t>
            </a:r>
          </a:p>
          <a:p>
            <a:pPr lvl="1"/>
            <a:r>
              <a:rPr lang="en-US" dirty="0" err="1"/>
              <a:t>paddw</a:t>
            </a:r>
            <a:r>
              <a:rPr lang="en-US" dirty="0"/>
              <a:t> – Packed add words (4 x 16-bit operations)</a:t>
            </a:r>
          </a:p>
          <a:p>
            <a:pPr lvl="1"/>
            <a:r>
              <a:rPr lang="en-US" dirty="0" err="1"/>
              <a:t>paddd</a:t>
            </a:r>
            <a:r>
              <a:rPr lang="en-US" dirty="0"/>
              <a:t> – Packed add double-words (2 x 32-bit operations)</a:t>
            </a:r>
          </a:p>
          <a:p>
            <a:pPr lvl="1"/>
            <a:r>
              <a:rPr lang="en-US" dirty="0" err="1"/>
              <a:t>paddq</a:t>
            </a:r>
            <a:r>
              <a:rPr lang="en-US" dirty="0"/>
              <a:t> – Packed add quad-words (1 x 64-bit operation)</a:t>
            </a:r>
          </a:p>
        </p:txBody>
      </p:sp>
    </p:spTree>
    <p:extLst>
      <p:ext uri="{BB962C8B-B14F-4D97-AF65-F5344CB8AC3E}">
        <p14:creationId xmlns:p14="http://schemas.microsoft.com/office/powerpoint/2010/main" val="374134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313-FCC4-4256-A467-53D2EB08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paddw</a:t>
            </a:r>
            <a:r>
              <a:rPr lang="en-US" dirty="0"/>
              <a:t> mm0, mm1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E0998-0832-4DCA-877A-FF7DA6D84FA5}"/>
              </a:ext>
            </a:extLst>
          </p:cNvPr>
          <p:cNvSpPr/>
          <p:nvPr/>
        </p:nvSpPr>
        <p:spPr>
          <a:xfrm>
            <a:off x="3039613" y="1833291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3800D-92C4-4CB4-9CEB-4E9B2A01628C}"/>
              </a:ext>
            </a:extLst>
          </p:cNvPr>
          <p:cNvSpPr/>
          <p:nvPr/>
        </p:nvSpPr>
        <p:spPr>
          <a:xfrm>
            <a:off x="4879599" y="1833291"/>
            <a:ext cx="1839986" cy="7151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1F3F3-956C-4FF7-B958-D401BF1EBA7B}"/>
              </a:ext>
            </a:extLst>
          </p:cNvPr>
          <p:cNvSpPr/>
          <p:nvPr/>
        </p:nvSpPr>
        <p:spPr>
          <a:xfrm>
            <a:off x="8495251" y="1833291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4952CD-0BAC-4AB6-8C1E-97E1E2453D2E}"/>
              </a:ext>
            </a:extLst>
          </p:cNvPr>
          <p:cNvSpPr/>
          <p:nvPr/>
        </p:nvSpPr>
        <p:spPr>
          <a:xfrm>
            <a:off x="6719585" y="1833291"/>
            <a:ext cx="1839986" cy="715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498D4-D5D8-460D-8F1F-D38C7235928F}"/>
              </a:ext>
            </a:extLst>
          </p:cNvPr>
          <p:cNvSpPr/>
          <p:nvPr/>
        </p:nvSpPr>
        <p:spPr>
          <a:xfrm>
            <a:off x="1199627" y="1833291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mm0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E0EDD-0B88-4030-B842-07DC0E10E861}"/>
              </a:ext>
            </a:extLst>
          </p:cNvPr>
          <p:cNvSpPr/>
          <p:nvPr/>
        </p:nvSpPr>
        <p:spPr>
          <a:xfrm>
            <a:off x="3028107" y="3196122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A8733B-D06A-41C5-9997-99D76A4E4FDE}"/>
              </a:ext>
            </a:extLst>
          </p:cNvPr>
          <p:cNvSpPr/>
          <p:nvPr/>
        </p:nvSpPr>
        <p:spPr>
          <a:xfrm>
            <a:off x="4868093" y="3196122"/>
            <a:ext cx="1839986" cy="7151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11500-9883-4B5C-9B78-D46832DB3020}"/>
              </a:ext>
            </a:extLst>
          </p:cNvPr>
          <p:cNvSpPr/>
          <p:nvPr/>
        </p:nvSpPr>
        <p:spPr>
          <a:xfrm>
            <a:off x="8532524" y="3196120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553465-4999-41D9-975E-080183D002BB}"/>
              </a:ext>
            </a:extLst>
          </p:cNvPr>
          <p:cNvSpPr/>
          <p:nvPr/>
        </p:nvSpPr>
        <p:spPr>
          <a:xfrm>
            <a:off x="6708079" y="3196122"/>
            <a:ext cx="1839986" cy="715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A9EF5-E2D2-4FB1-B666-2FA51CAD7DDE}"/>
              </a:ext>
            </a:extLst>
          </p:cNvPr>
          <p:cNvSpPr/>
          <p:nvPr/>
        </p:nvSpPr>
        <p:spPr>
          <a:xfrm>
            <a:off x="1203662" y="3196126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mm1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2E8957-9D63-40E0-B2AF-8D7BBCDFFC78}"/>
              </a:ext>
            </a:extLst>
          </p:cNvPr>
          <p:cNvSpPr/>
          <p:nvPr/>
        </p:nvSpPr>
        <p:spPr>
          <a:xfrm>
            <a:off x="5498680" y="2628298"/>
            <a:ext cx="550354" cy="5120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EF4F0-57BC-4310-9AD0-2B727B8A023F}"/>
              </a:ext>
            </a:extLst>
          </p:cNvPr>
          <p:cNvSpPr/>
          <p:nvPr/>
        </p:nvSpPr>
        <p:spPr>
          <a:xfrm>
            <a:off x="3048600" y="4620231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0E075-9B77-4830-8B88-5EA9C60D0927}"/>
              </a:ext>
            </a:extLst>
          </p:cNvPr>
          <p:cNvSpPr/>
          <p:nvPr/>
        </p:nvSpPr>
        <p:spPr>
          <a:xfrm>
            <a:off x="4886110" y="4620231"/>
            <a:ext cx="1839986" cy="7151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FB92E-456D-4BE7-BA47-9D74ACF51A54}"/>
              </a:ext>
            </a:extLst>
          </p:cNvPr>
          <p:cNvSpPr/>
          <p:nvPr/>
        </p:nvSpPr>
        <p:spPr>
          <a:xfrm>
            <a:off x="8532524" y="4620231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E61D3-9C76-479D-A834-4EF19CD27090}"/>
              </a:ext>
            </a:extLst>
          </p:cNvPr>
          <p:cNvSpPr/>
          <p:nvPr/>
        </p:nvSpPr>
        <p:spPr>
          <a:xfrm>
            <a:off x="6710555" y="4620231"/>
            <a:ext cx="1839986" cy="715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1CB89E-4B69-466E-901C-8185BBDD9F29}"/>
              </a:ext>
            </a:extLst>
          </p:cNvPr>
          <p:cNvSpPr/>
          <p:nvPr/>
        </p:nvSpPr>
        <p:spPr>
          <a:xfrm>
            <a:off x="1224155" y="4620231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mm0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EEBDC0-21C3-4537-9B4C-94DBC5875D9B}"/>
              </a:ext>
            </a:extLst>
          </p:cNvPr>
          <p:cNvSpPr/>
          <p:nvPr/>
        </p:nvSpPr>
        <p:spPr>
          <a:xfrm>
            <a:off x="5498680" y="4020383"/>
            <a:ext cx="578811" cy="538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9856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AADB-746B-4FC9-AEF8-FBFFA71A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6541-57C4-4BA1-BC9D-89780EAA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speedup</a:t>
            </a:r>
          </a:p>
          <a:p>
            <a:r>
              <a:rPr lang="en-US" dirty="0"/>
              <a:t>Fewer instructions to decode</a:t>
            </a:r>
          </a:p>
          <a:p>
            <a:r>
              <a:rPr lang="en-US" dirty="0"/>
              <a:t>Fewer dependencies to track</a:t>
            </a:r>
          </a:p>
          <a:p>
            <a:pPr lvl="1"/>
            <a:r>
              <a:rPr lang="en-US" dirty="0"/>
              <a:t>All the packed adds are independent and ordering doesn’t matter</a:t>
            </a:r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Media encoding/decoding (images, video, sound,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Rendering and graphics</a:t>
            </a:r>
          </a:p>
          <a:p>
            <a:pPr lvl="1"/>
            <a:r>
              <a:rPr lang="en-US" dirty="0"/>
              <a:t>Neural nets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… really anything with multiple streams of data to perform the same math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7CAF-051C-4A10-92E7-CAD63BCA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SIMD on Intel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BCAE-71ED-468E-BF0A-B1950597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SSE (1999), 8 x 128-bit registers, packed float support</a:t>
            </a:r>
          </a:p>
          <a:p>
            <a:pPr lvl="1"/>
            <a:r>
              <a:rPr lang="en-US" dirty="0"/>
              <a:t>SSE2, SSE3, SSSE3, SSE4, </a:t>
            </a:r>
            <a:r>
              <a:rPr lang="en-US" dirty="0" err="1"/>
              <a:t>etc</a:t>
            </a:r>
            <a:r>
              <a:rPr lang="en-US" dirty="0"/>
              <a:t>: More complex instructions added</a:t>
            </a:r>
          </a:p>
          <a:p>
            <a:r>
              <a:rPr lang="en-US" dirty="0"/>
              <a:t>AVX (2008), 16 x 256-bit registers</a:t>
            </a:r>
          </a:p>
          <a:p>
            <a:r>
              <a:rPr lang="en-US" dirty="0"/>
              <a:t>AVX-512 (2013), 32 x 512-bit registers</a:t>
            </a:r>
          </a:p>
          <a:p>
            <a:pPr lvl="1"/>
            <a:r>
              <a:rPr lang="en-US" dirty="0"/>
              <a:t>Added support for </a:t>
            </a:r>
            <a:r>
              <a:rPr lang="en-US" dirty="0" err="1"/>
              <a:t>kmask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Neural-net specific instructions</a:t>
            </a:r>
          </a:p>
          <a:p>
            <a:pPr lvl="1"/>
            <a:r>
              <a:rPr lang="en-US" dirty="0"/>
              <a:t>Whopping 512 single-precision floats storable in each thread’s register file</a:t>
            </a:r>
          </a:p>
        </p:txBody>
      </p:sp>
    </p:spTree>
    <p:extLst>
      <p:ext uri="{BB962C8B-B14F-4D97-AF65-F5344CB8AC3E}">
        <p14:creationId xmlns:p14="http://schemas.microsoft.com/office/powerpoint/2010/main" val="28860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70C3-7D5F-4195-BF85-5FE70E4C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vs AVX-512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71987-E9A8-434B-B845-CA0AF2EF9A85}"/>
              </a:ext>
            </a:extLst>
          </p:cNvPr>
          <p:cNvSpPr/>
          <p:nvPr/>
        </p:nvSpPr>
        <p:spPr>
          <a:xfrm>
            <a:off x="838201" y="1821318"/>
            <a:ext cx="5000538" cy="246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+ 0x00]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+ 0x04]</a:t>
            </a:r>
            <a:b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+ 0x08]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+ 0x0c]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r15d, [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+ 0x3c]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D0A40-743F-4C97-985D-CEB0FA917051}"/>
              </a:ext>
            </a:extLst>
          </p:cNvPr>
          <p:cNvSpPr/>
          <p:nvPr/>
        </p:nvSpPr>
        <p:spPr>
          <a:xfrm>
            <a:off x="5838739" y="1821318"/>
            <a:ext cx="5000538" cy="246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vpaddd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zmm0, zmm1, zmm2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22146-68E4-47B7-A0BC-239965DF7A03}"/>
              </a:ext>
            </a:extLst>
          </p:cNvPr>
          <p:cNvSpPr/>
          <p:nvPr/>
        </p:nvSpPr>
        <p:spPr>
          <a:xfrm>
            <a:off x="5838739" y="4283180"/>
            <a:ext cx="5000538" cy="246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2 instructions per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1 instruction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0.5 cycles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No memory access needed, data fits in register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50B7D-BA13-43F0-9892-6DAA3649A1EC}"/>
              </a:ext>
            </a:extLst>
          </p:cNvPr>
          <p:cNvSpPr/>
          <p:nvPr/>
        </p:nvSpPr>
        <p:spPr>
          <a:xfrm>
            <a:off x="838201" y="4283180"/>
            <a:ext cx="5000538" cy="246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1 instruction per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16 instructions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16 cycles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Memory accesses required due to large amounts of state (16 </a:t>
            </a:r>
            <a:r>
              <a:rPr lang="en-US" sz="2400" dirty="0" err="1">
                <a:solidFill>
                  <a:schemeClr val="tx1"/>
                </a:solidFill>
                <a:cs typeface="Courier New" panose="02070309020205020404" pitchFamily="49" charset="0"/>
              </a:rPr>
              <a:t>dwords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B343-9AE0-4386-9565-42EF8D8A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67E4-E090-4EAD-8C05-B3E53A63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using </a:t>
            </a:r>
            <a:r>
              <a:rPr lang="en-US" dirty="0" err="1"/>
              <a:t>intrinsics</a:t>
            </a:r>
            <a:r>
              <a:rPr lang="en-US" dirty="0"/>
              <a:t> for high-performance programs</a:t>
            </a:r>
          </a:p>
          <a:p>
            <a:pPr lvl="1"/>
            <a:r>
              <a:rPr lang="en-US" dirty="0" err="1"/>
              <a:t>Intrinsics</a:t>
            </a:r>
            <a:r>
              <a:rPr lang="en-US" dirty="0"/>
              <a:t> are 1-to-1 C/C++ implementations of assembly instructions</a:t>
            </a:r>
          </a:p>
          <a:p>
            <a:pPr lvl="1"/>
            <a:r>
              <a:rPr lang="en-US" dirty="0"/>
              <a:t>For example: _mm_aesenc_si128(x, y) will generate an `</a:t>
            </a:r>
            <a:r>
              <a:rPr lang="en-US" dirty="0" err="1"/>
              <a:t>aesenc</a:t>
            </a:r>
            <a:r>
              <a:rPr lang="en-US" dirty="0"/>
              <a:t>` instruction</a:t>
            </a:r>
          </a:p>
          <a:p>
            <a:pPr lvl="1"/>
            <a:r>
              <a:rPr lang="en-US" dirty="0"/>
              <a:t>Allows using high-level languages like C to write assembly-level optimizations</a:t>
            </a:r>
          </a:p>
          <a:p>
            <a:r>
              <a:rPr lang="en-US" dirty="0"/>
              <a:t>Often automatically generated by your compiler</a:t>
            </a:r>
          </a:p>
          <a:p>
            <a:pPr lvl="1"/>
            <a:r>
              <a:rPr lang="en-US" dirty="0"/>
              <a:t>Not too great compared to handwritten</a:t>
            </a:r>
          </a:p>
          <a:p>
            <a:pPr lvl="1"/>
            <a:r>
              <a:rPr lang="en-US" dirty="0"/>
              <a:t>Frameworks like OpenCL can be used to help write C and benefit from CPU/GPU scaling</a:t>
            </a:r>
          </a:p>
        </p:txBody>
      </p:sp>
    </p:spTree>
    <p:extLst>
      <p:ext uri="{BB962C8B-B14F-4D97-AF65-F5344CB8AC3E}">
        <p14:creationId xmlns:p14="http://schemas.microsoft.com/office/powerpoint/2010/main" val="330835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8A8C6-A2DB-401B-B2AB-711EACAC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0" y="0"/>
            <a:ext cx="11410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C5E0-D499-42CD-A2C6-A934C9998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Snapshot Fuzzing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5EF9-7E0D-4626-A5E3-48D3B9D9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Deterministic and focused fuzzing</a:t>
            </a:r>
          </a:p>
        </p:txBody>
      </p:sp>
    </p:spTree>
    <p:extLst>
      <p:ext uri="{BB962C8B-B14F-4D97-AF65-F5344CB8AC3E}">
        <p14:creationId xmlns:p14="http://schemas.microsoft.com/office/powerpoint/2010/main" val="101333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7A39-6378-4AD2-9457-9099AF54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1434-26E9-4B16-BCD7-00EF5119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 cases start with memory and register state</a:t>
            </a:r>
          </a:p>
          <a:p>
            <a:r>
              <a:rPr lang="en-US" dirty="0"/>
              <a:t>Registers and memory are reloaded to the saved state</a:t>
            </a:r>
          </a:p>
          <a:p>
            <a:r>
              <a:rPr lang="en-US" dirty="0"/>
              <a:t>User-controlled inputs are modified in memory</a:t>
            </a:r>
          </a:p>
          <a:p>
            <a:r>
              <a:rPr lang="en-US" dirty="0"/>
              <a:t>Execution is resumed from this snapshotted point</a:t>
            </a:r>
          </a:p>
          <a:p>
            <a:r>
              <a:rPr lang="en-US" dirty="0"/>
              <a:t>When a fuzz case ends, the state is restored</a:t>
            </a:r>
          </a:p>
          <a:p>
            <a:pPr lvl="1"/>
            <a:r>
              <a:rPr lang="en-US" dirty="0"/>
              <a:t>Often differentially, where only modified memory is restored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8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983-264C-481C-9E7C-852D2B13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Snapshot Fuzzing?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6A5C-53D8-4318-BB1E-68E48032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 application startup times</a:t>
            </a:r>
          </a:p>
          <a:p>
            <a:r>
              <a:rPr lang="en-US" dirty="0"/>
              <a:t>Allows for easier emulation of hard-to-emulate targets</a:t>
            </a:r>
          </a:p>
          <a:p>
            <a:pPr lvl="1"/>
            <a:r>
              <a:rPr lang="en-US" dirty="0"/>
              <a:t>Take a snapshot on an iPhone, continue execution in emulation</a:t>
            </a:r>
          </a:p>
          <a:p>
            <a:r>
              <a:rPr lang="en-US" dirty="0"/>
              <a:t>Fully deterministic, or at least higher levels of determinism</a:t>
            </a:r>
          </a:p>
          <a:p>
            <a:pPr lvl="1"/>
            <a:r>
              <a:rPr lang="en-US" dirty="0"/>
              <a:t>Application continues from the same state each fuzz case</a:t>
            </a:r>
          </a:p>
          <a:p>
            <a:pPr lvl="1"/>
            <a:r>
              <a:rPr lang="en-US" dirty="0"/>
              <a:t>Same fuzz input should give the exact same result</a:t>
            </a:r>
          </a:p>
          <a:p>
            <a:r>
              <a:rPr lang="en-US" dirty="0"/>
              <a:t>Comparing different inputs to the same snapshot is an apples-to-apples comparison</a:t>
            </a:r>
          </a:p>
          <a:p>
            <a:pPr lvl="1"/>
            <a:r>
              <a:rPr lang="en-US" dirty="0"/>
              <a:t>Any difference in execution is due to the user input, not unknown program state</a:t>
            </a:r>
          </a:p>
        </p:txBody>
      </p:sp>
    </p:spTree>
    <p:extLst>
      <p:ext uri="{BB962C8B-B14F-4D97-AF65-F5344CB8AC3E}">
        <p14:creationId xmlns:p14="http://schemas.microsoft.com/office/powerpoint/2010/main" val="23731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EA86-F28F-4DDD-AB95-83EAADBC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2F32-240A-47EA-8355-179CD91B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Hello, my name is Brandon Falk</a:t>
            </a:r>
          </a:p>
          <a:p>
            <a:r>
              <a:rPr lang="en-US" dirty="0"/>
              <a:t>Twitter is my best contact @</a:t>
            </a:r>
            <a:r>
              <a:rPr lang="en-US" dirty="0" err="1"/>
              <a:t>gamozolabs</a:t>
            </a:r>
            <a:endParaRPr lang="en-US" dirty="0"/>
          </a:p>
          <a:p>
            <a:pPr lvl="1"/>
            <a:r>
              <a:rPr lang="en-US" dirty="0"/>
              <a:t>I also stream under `</a:t>
            </a:r>
            <a:r>
              <a:rPr lang="en-US" dirty="0" err="1"/>
              <a:t>gamozolabs</a:t>
            </a:r>
            <a:r>
              <a:rPr lang="en-US" dirty="0"/>
              <a:t>` on YouTube and `</a:t>
            </a:r>
            <a:r>
              <a:rPr lang="en-US" dirty="0" err="1"/>
              <a:t>gamozo</a:t>
            </a:r>
            <a:r>
              <a:rPr lang="en-US" dirty="0"/>
              <a:t>` on Twitch</a:t>
            </a:r>
          </a:p>
          <a:p>
            <a:pPr lvl="2"/>
            <a:r>
              <a:rPr lang="en-US" dirty="0"/>
              <a:t>Sometimes I make actual videos, would love to do more</a:t>
            </a:r>
          </a:p>
          <a:p>
            <a:pPr lvl="1"/>
            <a:r>
              <a:rPr lang="en-US" dirty="0"/>
              <a:t>And I write blogs at </a:t>
            </a:r>
            <a:r>
              <a:rPr lang="en-US" dirty="0">
                <a:hlinkClick r:id="rId2"/>
              </a:rPr>
              <a:t>https://gamozolabs.github.io</a:t>
            </a:r>
            <a:endParaRPr lang="en-US" dirty="0"/>
          </a:p>
          <a:p>
            <a:r>
              <a:rPr lang="en-US" dirty="0"/>
              <a:t>I write a lot of exotic harnesses and </a:t>
            </a:r>
            <a:r>
              <a:rPr lang="en-US" dirty="0" err="1"/>
              <a:t>fuzzers</a:t>
            </a:r>
            <a:endParaRPr lang="en-US" dirty="0"/>
          </a:p>
          <a:p>
            <a:pPr lvl="1"/>
            <a:r>
              <a:rPr lang="en-US" dirty="0"/>
              <a:t>Multiple hypervisors and operating systems for fuzzing</a:t>
            </a:r>
          </a:p>
          <a:p>
            <a:pPr lvl="1"/>
            <a:r>
              <a:rPr lang="en-US" dirty="0"/>
              <a:t>Emulators and JITs</a:t>
            </a:r>
          </a:p>
          <a:p>
            <a:pPr lvl="1"/>
            <a:r>
              <a:rPr lang="en-US" dirty="0"/>
              <a:t>Using 0-days and heavy reversing to snapshot closed-source systems</a:t>
            </a:r>
          </a:p>
          <a:p>
            <a:pPr lvl="2"/>
            <a:r>
              <a:rPr lang="en-US" dirty="0"/>
              <a:t>Even systems without public binaries</a:t>
            </a:r>
          </a:p>
          <a:p>
            <a:r>
              <a:rPr lang="en-US" dirty="0"/>
              <a:t>CPU vulnerability research (found MLPDS, wrote </a:t>
            </a:r>
            <a:r>
              <a:rPr lang="en-US" dirty="0" err="1"/>
              <a:t>PoCs</a:t>
            </a:r>
            <a:r>
              <a:rPr lang="en-US" dirty="0"/>
              <a:t> for almost every CPU bug)</a:t>
            </a:r>
          </a:p>
        </p:txBody>
      </p:sp>
    </p:spTree>
    <p:extLst>
      <p:ext uri="{BB962C8B-B14F-4D97-AF65-F5344CB8AC3E}">
        <p14:creationId xmlns:p14="http://schemas.microsoft.com/office/powerpoint/2010/main" val="197925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0CD3-BCB5-48EC-B576-C34C7859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BBC5-9C13-4BFF-999A-AF011D01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#1 priority, even if there’s a performance regression</a:t>
            </a:r>
          </a:p>
          <a:p>
            <a:r>
              <a:rPr lang="en-US" dirty="0"/>
              <a:t>Same input should produce the exact same result</a:t>
            </a:r>
          </a:p>
          <a:p>
            <a:pPr lvl="1"/>
            <a:r>
              <a:rPr lang="en-US" dirty="0"/>
              <a:t>Same memory accesses, register values, program flow,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Never have a crash that cannot reproduce</a:t>
            </a:r>
          </a:p>
          <a:p>
            <a:r>
              <a:rPr lang="en-US" dirty="0"/>
              <a:t>Any new coverage is due to the change made in the input</a:t>
            </a:r>
          </a:p>
          <a:p>
            <a:pPr lvl="1"/>
            <a:r>
              <a:rPr lang="en-US" dirty="0"/>
              <a:t>The only variable is the input to the program, all other state is constant</a:t>
            </a:r>
          </a:p>
          <a:p>
            <a:r>
              <a:rPr lang="en-US" dirty="0"/>
              <a:t>Easier to A-B test </a:t>
            </a:r>
            <a:r>
              <a:rPr lang="en-US" dirty="0" err="1"/>
              <a:t>fuzzer</a:t>
            </a:r>
            <a:r>
              <a:rPr lang="en-US" dirty="0"/>
              <a:t> performance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fuzzer</a:t>
            </a:r>
            <a:r>
              <a:rPr lang="en-US" dirty="0"/>
              <a:t>, see if it gets crashes faster or more coverage</a:t>
            </a:r>
          </a:p>
          <a:p>
            <a:pPr lvl="1"/>
            <a:r>
              <a:rPr lang="en-US" dirty="0"/>
              <a:t>If it did, the change made to the </a:t>
            </a:r>
            <a:r>
              <a:rPr lang="en-US" dirty="0" err="1"/>
              <a:t>fuzzer</a:t>
            </a:r>
            <a:r>
              <a:rPr lang="en-US" dirty="0"/>
              <a:t> were likely an improvement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840F-787F-4741-B179-0F7CC6B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Fuzzing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51F4-1417-468C-AC29-9215A185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easy, per-target harnessing to take a snapshot</a:t>
            </a:r>
          </a:p>
          <a:p>
            <a:pPr lvl="1"/>
            <a:r>
              <a:rPr lang="en-US" dirty="0"/>
              <a:t>Sometimes an 0-day is required to take a snapshot, especially on locked-down devices</a:t>
            </a:r>
          </a:p>
          <a:p>
            <a:r>
              <a:rPr lang="en-US" dirty="0"/>
              <a:t>Snapshot must be “atomic”, memory cannot be changing during snapshotting</a:t>
            </a:r>
          </a:p>
          <a:p>
            <a:r>
              <a:rPr lang="en-US" dirty="0"/>
              <a:t>Custom devices may need to be emulated</a:t>
            </a:r>
          </a:p>
          <a:p>
            <a:r>
              <a:rPr lang="en-US" dirty="0"/>
              <a:t>Higher upfront cost, lower fuzz costs</a:t>
            </a:r>
          </a:p>
          <a:p>
            <a:r>
              <a:rPr lang="en-US" dirty="0"/>
              <a:t>Honestly… never really had a problem doing snapshot fuzzing on a wide variety of targets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CB52-812C-4E79-9958-0EE1890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4E45-FEEC-4D7F-B77F-E2DC3558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Snapshot fuzzed Word RTF in 2013 using </a:t>
            </a:r>
            <a:r>
              <a:rPr lang="en-US" dirty="0" err="1"/>
              <a:t>falkervisor</a:t>
            </a:r>
            <a:endParaRPr lang="en-US" dirty="0"/>
          </a:p>
          <a:p>
            <a:r>
              <a:rPr lang="en-US" dirty="0"/>
              <a:t>Reversed where Word loaded up files</a:t>
            </a:r>
          </a:p>
          <a:p>
            <a:pPr lvl="1"/>
            <a:r>
              <a:rPr lang="en-US" dirty="0"/>
              <a:t>Had some C++ class which cached accesses to files</a:t>
            </a:r>
          </a:p>
          <a:p>
            <a:r>
              <a:rPr lang="en-US" dirty="0"/>
              <a:t>Placed breakpoint after first </a:t>
            </a:r>
            <a:r>
              <a:rPr lang="en-US" dirty="0" err="1"/>
              <a:t>NtReadFile</a:t>
            </a:r>
            <a:r>
              <a:rPr lang="en-US" dirty="0"/>
              <a:t>() which read the input file</a:t>
            </a:r>
          </a:p>
          <a:p>
            <a:r>
              <a:rPr lang="en-US" dirty="0"/>
              <a:t>When breakpoint is hit, all of physical memory and register state is saved</a:t>
            </a:r>
          </a:p>
          <a:p>
            <a:r>
              <a:rPr lang="en-US" dirty="0"/>
              <a:t>This state is re-created in a new VM when fuzzing</a:t>
            </a:r>
          </a:p>
          <a:p>
            <a:r>
              <a:rPr lang="en-US" dirty="0"/>
              <a:t>Input just read from disk is modified in memory</a:t>
            </a:r>
          </a:p>
          <a:p>
            <a:r>
              <a:rPr lang="en-US" dirty="0" err="1"/>
              <a:t>Fuzzer</a:t>
            </a:r>
            <a:r>
              <a:rPr lang="en-US" dirty="0"/>
              <a:t> runs until termination (timeout, crash, parsing complete,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VM is reset differentially to the original state, and a new case starts!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18233-5C80-4A78-A2FA-6D1543E9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89" y="502110"/>
            <a:ext cx="2470500" cy="24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C7B5-D13F-4FAF-BD61-7C170000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99C3-F6D8-40E6-B6DE-4AA3FAD3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4,000 fuzz cases per second fuzzing Word on a 64-core machine</a:t>
            </a:r>
          </a:p>
          <a:p>
            <a:r>
              <a:rPr lang="en-US" dirty="0"/>
              <a:t>Deterministic crashes</a:t>
            </a:r>
          </a:p>
          <a:p>
            <a:pPr lvl="1"/>
            <a:r>
              <a:rPr lang="en-US" dirty="0"/>
              <a:t>All bugs reproduced and thus triage was much easier</a:t>
            </a:r>
          </a:p>
          <a:p>
            <a:r>
              <a:rPr lang="en-US" dirty="0"/>
              <a:t>Inputs could be automatically minimized</a:t>
            </a:r>
          </a:p>
          <a:p>
            <a:pPr lvl="1"/>
            <a:r>
              <a:rPr lang="en-US" dirty="0"/>
              <a:t>Randomly delete sections of bytes from the input file</a:t>
            </a:r>
          </a:p>
          <a:p>
            <a:pPr lvl="1"/>
            <a:r>
              <a:rPr lang="en-US" dirty="0"/>
              <a:t>Same crash? Save the new input, continue</a:t>
            </a:r>
          </a:p>
          <a:p>
            <a:pPr lvl="1"/>
            <a:r>
              <a:rPr lang="en-US" dirty="0"/>
              <a:t>No crash, different crash? Revert to the last-known-crashing input</a:t>
            </a:r>
          </a:p>
          <a:p>
            <a:pPr lvl="1"/>
            <a:r>
              <a:rPr lang="en-US" dirty="0"/>
              <a:t>250 KiB input RTFs minimized down to 50-80 bytes in 15-20 seconds</a:t>
            </a:r>
          </a:p>
          <a:p>
            <a:r>
              <a:rPr lang="en-US" dirty="0"/>
              <a:t>Over 30 unique bugs, 10+ RCE bugs</a:t>
            </a:r>
          </a:p>
          <a:p>
            <a:pPr lvl="1"/>
            <a:r>
              <a:rPr lang="en-US" dirty="0"/>
              <a:t>Spent most human time doing triage</a:t>
            </a:r>
          </a:p>
          <a:p>
            <a:pPr lvl="1"/>
            <a:r>
              <a:rPr lang="en-US" dirty="0"/>
              <a:t>About 30-40% of the bugs lasted for more than 5 years</a:t>
            </a:r>
          </a:p>
        </p:txBody>
      </p:sp>
    </p:spTree>
    <p:extLst>
      <p:ext uri="{BB962C8B-B14F-4D97-AF65-F5344CB8AC3E}">
        <p14:creationId xmlns:p14="http://schemas.microsoft.com/office/powerpoint/2010/main" val="278866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794D-6AAC-4760-97E2-487E9125E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Vectorized Emulation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2A699-88FA-4FFD-9031-55B7B0A3F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concept, limitations, and overcoming those limitations</a:t>
            </a:r>
          </a:p>
        </p:txBody>
      </p:sp>
    </p:spTree>
    <p:extLst>
      <p:ext uri="{BB962C8B-B14F-4D97-AF65-F5344CB8AC3E}">
        <p14:creationId xmlns:p14="http://schemas.microsoft.com/office/powerpoint/2010/main" val="26184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2564-73AF-4CC5-8063-78D827E5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Emulation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5531-0991-4DC7-AA93-B29FD9A4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Intel’s AVX-512 instructions to emulate multiple VMs in parallel on a single hardware thread</a:t>
            </a:r>
          </a:p>
          <a:p>
            <a:r>
              <a:rPr lang="en-US" dirty="0"/>
              <a:t>Each lane of the vector register belongs to a separate VM</a:t>
            </a:r>
          </a:p>
          <a:p>
            <a:r>
              <a:rPr lang="en-US" dirty="0"/>
              <a:t>Allows for faster-than-native emulation of targets</a:t>
            </a:r>
          </a:p>
          <a:p>
            <a:r>
              <a:rPr lang="en-US" dirty="0"/>
              <a:t>High-performance fuzzing of non-x86 targets on x86 hardware</a:t>
            </a:r>
          </a:p>
          <a:p>
            <a:r>
              <a:rPr lang="en-US" dirty="0"/>
              <a:t>Only useful with snapshot fuzzing</a:t>
            </a:r>
          </a:p>
          <a:p>
            <a:pPr lvl="1"/>
            <a:r>
              <a:rPr lang="en-US" dirty="0"/>
              <a:t>Need to have VMs sharing the same code paths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5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67F-5374-410D-BC69-42242E84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56C4-7D7A-4043-B69B-41E7BA3E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i="1" dirty="0"/>
              <a:t>really</a:t>
            </a:r>
            <a:r>
              <a:rPr lang="en-US" dirty="0"/>
              <a:t> wanted to get my hands on a Xeon Phi</a:t>
            </a:r>
          </a:p>
          <a:p>
            <a:r>
              <a:rPr lang="en-US" dirty="0"/>
              <a:t>So I bought one… had to justify it while it was shipping</a:t>
            </a:r>
          </a:p>
          <a:p>
            <a:r>
              <a:rPr lang="en-US" dirty="0"/>
              <a:t>Couldn’t use it for </a:t>
            </a:r>
            <a:r>
              <a:rPr lang="en-US" dirty="0" err="1"/>
              <a:t>falkervisor</a:t>
            </a:r>
            <a:r>
              <a:rPr lang="en-US" dirty="0"/>
              <a:t> as Knights Landing does not have VT-x</a:t>
            </a:r>
          </a:p>
          <a:p>
            <a:r>
              <a:rPr lang="en-US" dirty="0"/>
              <a:t>At least the memory bandwidth is fast, might be useful for emulation?</a:t>
            </a:r>
          </a:p>
          <a:p>
            <a:r>
              <a:rPr lang="en-US" dirty="0"/>
              <a:t>Same code bring run on multiple VMs?</a:t>
            </a:r>
          </a:p>
          <a:p>
            <a:pPr lvl="1"/>
            <a:r>
              <a:rPr lang="en-US" dirty="0"/>
              <a:t>Should be able to vectorize when VMs run in lockstep</a:t>
            </a:r>
          </a:p>
        </p:txBody>
      </p:sp>
    </p:spTree>
    <p:extLst>
      <p:ext uri="{BB962C8B-B14F-4D97-AF65-F5344CB8AC3E}">
        <p14:creationId xmlns:p14="http://schemas.microsoft.com/office/powerpoint/2010/main" val="401926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09F-4F2D-4824-9EA4-716F4799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this look like in a simple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A186-B809-473B-83E3-5BEE174C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you are emulating MIPS32 and executing an `add t0, t1, t2`</a:t>
            </a:r>
          </a:p>
          <a:p>
            <a:pPr lvl="1"/>
            <a:r>
              <a:rPr lang="en-US" dirty="0"/>
              <a:t>This adds the `t1` and `t2` registers and stores them into `t0`</a:t>
            </a:r>
          </a:p>
          <a:p>
            <a:r>
              <a:rPr lang="en-US" dirty="0"/>
              <a:t>Can we represent this using vector instructions?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vpaddd</a:t>
            </a:r>
            <a:r>
              <a:rPr lang="en-US" dirty="0"/>
              <a:t> zmm0, zmm1, zmm2`</a:t>
            </a:r>
          </a:p>
          <a:p>
            <a:pPr lvl="1"/>
            <a:r>
              <a:rPr lang="en-US" dirty="0"/>
              <a:t>Where `</a:t>
            </a:r>
            <a:r>
              <a:rPr lang="en-US" dirty="0" err="1"/>
              <a:t>zmmX</a:t>
            </a:r>
            <a:r>
              <a:rPr lang="en-US" dirty="0"/>
              <a:t>` holds 16 register states for the corresponding target registers `</a:t>
            </a:r>
            <a:r>
              <a:rPr lang="en-US" dirty="0" err="1"/>
              <a:t>tX</a:t>
            </a:r>
            <a:r>
              <a:rPr lang="en-US" dirty="0"/>
              <a:t>`</a:t>
            </a:r>
          </a:p>
          <a:p>
            <a:r>
              <a:rPr lang="en-US" dirty="0"/>
              <a:t>Well that was pretty easy</a:t>
            </a:r>
          </a:p>
          <a:p>
            <a:pPr lvl="1"/>
            <a:r>
              <a:rPr lang="en-US" dirty="0"/>
              <a:t>Assign target architecture registers to `</a:t>
            </a:r>
            <a:r>
              <a:rPr lang="en-US" dirty="0" err="1"/>
              <a:t>zmm</a:t>
            </a:r>
            <a:r>
              <a:rPr lang="en-US" dirty="0"/>
              <a:t>` registers</a:t>
            </a:r>
          </a:p>
          <a:p>
            <a:pPr lvl="1"/>
            <a:r>
              <a:rPr lang="en-US" dirty="0"/>
              <a:t>Each `</a:t>
            </a:r>
            <a:r>
              <a:rPr lang="en-US" dirty="0" err="1"/>
              <a:t>zmm</a:t>
            </a:r>
            <a:r>
              <a:rPr lang="en-US" dirty="0"/>
              <a:t>` now holds 16 32-bit VM states in parallel</a:t>
            </a:r>
          </a:p>
        </p:txBody>
      </p:sp>
    </p:spTree>
    <p:extLst>
      <p:ext uri="{BB962C8B-B14F-4D97-AF65-F5344CB8AC3E}">
        <p14:creationId xmlns:p14="http://schemas.microsoft.com/office/powerpoint/2010/main" val="303507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7160-164A-469C-9FFC-A8AF2406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this actually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1812-A4ED-495C-8C43-A5180CCE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VMs execute the exact same code… this always works</a:t>
            </a:r>
          </a:p>
          <a:p>
            <a:pPr lvl="1"/>
            <a:r>
              <a:rPr lang="en-US" dirty="0"/>
              <a:t>For anything meaningful, the VMs will do slightly different things</a:t>
            </a:r>
          </a:p>
          <a:p>
            <a:r>
              <a:rPr lang="en-US" dirty="0"/>
              <a:t>What happens on differing register states?</a:t>
            </a:r>
          </a:p>
          <a:p>
            <a:r>
              <a:rPr lang="en-US" dirty="0"/>
              <a:t>What happens on a memory access?</a:t>
            </a:r>
          </a:p>
          <a:p>
            <a:r>
              <a:rPr lang="en-US" dirty="0"/>
              <a:t>What about branches?</a:t>
            </a:r>
          </a:p>
          <a:p>
            <a:r>
              <a:rPr lang="en-US" dirty="0"/>
              <a:t>What about </a:t>
            </a:r>
            <a:r>
              <a:rPr lang="en-US" i="1" dirty="0"/>
              <a:t>conditional</a:t>
            </a:r>
            <a:r>
              <a:rPr lang="en-US" dirty="0"/>
              <a:t> branches?</a:t>
            </a:r>
          </a:p>
          <a:p>
            <a:pPr lvl="1"/>
            <a:r>
              <a:rPr lang="en-US" dirty="0"/>
              <a:t>Could have an input-influenced conditional branch</a:t>
            </a:r>
          </a:p>
          <a:p>
            <a:pPr lvl="1"/>
            <a:r>
              <a:rPr lang="en-US" dirty="0"/>
              <a:t>Now there is divergence between VMs</a:t>
            </a:r>
          </a:p>
        </p:txBody>
      </p:sp>
    </p:spTree>
    <p:extLst>
      <p:ext uri="{BB962C8B-B14F-4D97-AF65-F5344CB8AC3E}">
        <p14:creationId xmlns:p14="http://schemas.microsoft.com/office/powerpoint/2010/main" val="288549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CE2B-0DE7-4326-94A6-B41EB0C4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same code execution in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93D3-B4B0-486C-AE0F-C3865631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we’re using snapshot fuzzing, each VM starts in an identical state</a:t>
            </a:r>
          </a:p>
          <a:p>
            <a:pPr lvl="1"/>
            <a:r>
              <a:rPr lang="en-US" dirty="0"/>
              <a:t>All memory is the same</a:t>
            </a:r>
          </a:p>
          <a:p>
            <a:pPr lvl="1"/>
            <a:r>
              <a:rPr lang="en-US" dirty="0"/>
              <a:t>All registers are the same</a:t>
            </a:r>
          </a:p>
          <a:p>
            <a:r>
              <a:rPr lang="en-US" dirty="0"/>
              <a:t>With the same input all VMs will do the exact same logic</a:t>
            </a:r>
          </a:p>
          <a:p>
            <a:pPr lvl="1"/>
            <a:r>
              <a:rPr lang="en-US" dirty="0"/>
              <a:t>Would never have divergence in code flow</a:t>
            </a:r>
          </a:p>
          <a:p>
            <a:pPr lvl="1"/>
            <a:r>
              <a:rPr lang="en-US" dirty="0"/>
              <a:t>All code would be vectorized</a:t>
            </a:r>
          </a:p>
          <a:p>
            <a:pPr lvl="1"/>
            <a:r>
              <a:rPr lang="en-US" dirty="0"/>
              <a:t>No worries about differing memory accesses</a:t>
            </a:r>
          </a:p>
          <a:p>
            <a:r>
              <a:rPr lang="en-US" dirty="0"/>
              <a:t>Even if there is divergence, we can parallelize initialization code</a:t>
            </a:r>
          </a:p>
          <a:p>
            <a:pPr lvl="1"/>
            <a:r>
              <a:rPr lang="en-US" dirty="0"/>
              <a:t>Was the initial goal of vectorized emulation</a:t>
            </a:r>
          </a:p>
        </p:txBody>
      </p:sp>
    </p:spTree>
    <p:extLst>
      <p:ext uri="{BB962C8B-B14F-4D97-AF65-F5344CB8AC3E}">
        <p14:creationId xmlns:p14="http://schemas.microsoft.com/office/powerpoint/2010/main" val="25728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94A2-9D08-4840-BE2A-8BAD8D1F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Information on Vectorized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5117-15E8-4E5B-88D3-EBBE904E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the concept</a:t>
            </a:r>
          </a:p>
          <a:p>
            <a:pPr lvl="1"/>
            <a:r>
              <a:rPr lang="en-US" dirty="0"/>
              <a:t>Talk through the high-level goals of vectorized emulation</a:t>
            </a:r>
          </a:p>
          <a:p>
            <a:pPr lvl="1"/>
            <a:r>
              <a:rPr lang="en-US" dirty="0">
                <a:hlinkClick r:id="rId2"/>
              </a:rPr>
              <a:t>https://gamozolabs.github.io/fuzzing/2018/10/14/vectorized_emulation.html</a:t>
            </a:r>
            <a:endParaRPr lang="en-US" dirty="0"/>
          </a:p>
          <a:p>
            <a:r>
              <a:rPr lang="en-US" dirty="0"/>
              <a:t>MMU Design</a:t>
            </a:r>
          </a:p>
          <a:p>
            <a:pPr lvl="1"/>
            <a:r>
              <a:rPr lang="en-US" dirty="0"/>
              <a:t>Talking about how the MMU was designed for high-performance vectorized JIT</a:t>
            </a:r>
          </a:p>
          <a:p>
            <a:pPr lvl="1"/>
            <a:r>
              <a:rPr lang="en-US" dirty="0">
                <a:hlinkClick r:id="rId3"/>
              </a:rPr>
              <a:t>https://gamozolabs.github.io/fuzzing/2018/11/19/vectorized_emulation_mmu.html</a:t>
            </a:r>
            <a:endParaRPr lang="en-US" dirty="0"/>
          </a:p>
          <a:p>
            <a:r>
              <a:rPr lang="en-US" dirty="0"/>
              <a:t>“Solving” behavior</a:t>
            </a:r>
          </a:p>
          <a:p>
            <a:pPr lvl="1"/>
            <a:r>
              <a:rPr lang="en-US" dirty="0"/>
              <a:t>Discuss the benefits of vectorized emulation and how it explores the unknown</a:t>
            </a:r>
          </a:p>
          <a:p>
            <a:pPr lvl="1"/>
            <a:r>
              <a:rPr lang="en-US" dirty="0"/>
              <a:t>Blog scheduled for a later date</a:t>
            </a:r>
          </a:p>
        </p:txBody>
      </p:sp>
    </p:spTree>
    <p:extLst>
      <p:ext uri="{BB962C8B-B14F-4D97-AF65-F5344CB8AC3E}">
        <p14:creationId xmlns:p14="http://schemas.microsoft.com/office/powerpoint/2010/main" val="11678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5387-8DD0-4128-A43B-B4C1395F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differing register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EECD-90F0-4512-81B6-4E42D63A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actually matter</a:t>
            </a:r>
          </a:p>
          <a:p>
            <a:r>
              <a:rPr lang="en-US" dirty="0"/>
              <a:t>Two VMs executing same code with different register states</a:t>
            </a:r>
          </a:p>
          <a:p>
            <a:pPr lvl="1"/>
            <a:r>
              <a:rPr lang="en-US" dirty="0"/>
              <a:t>SIMD instructions don’t care about the data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vpaddd</a:t>
            </a:r>
            <a:r>
              <a:rPr lang="en-US" dirty="0"/>
              <a:t>` will perform the add on all the register states for the VMs, regardless of the register states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888-8A7B-46A9-A114-511A0C6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62A1-B129-403D-BC30-74A28E54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VMs use the same instruction to access different memory</a:t>
            </a:r>
          </a:p>
          <a:p>
            <a:r>
              <a:rPr lang="en-US" dirty="0"/>
              <a:t>Perform a page-table walk in parallel and resolve to different memory</a:t>
            </a:r>
          </a:p>
          <a:p>
            <a:r>
              <a:rPr lang="en-US" dirty="0"/>
              <a:t>Read/write the memory in parallel</a:t>
            </a:r>
          </a:p>
          <a:p>
            <a:r>
              <a:rPr lang="en-US" dirty="0"/>
              <a:t>Not really a problem, just extra code</a:t>
            </a:r>
          </a:p>
        </p:txBody>
      </p:sp>
    </p:spTree>
    <p:extLst>
      <p:ext uri="{BB962C8B-B14F-4D97-AF65-F5344CB8AC3E}">
        <p14:creationId xmlns:p14="http://schemas.microsoft.com/office/powerpoint/2010/main" val="2941839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EB54-EB82-45FD-965E-B0BD17E8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952F-564A-4A32-B0A3-9F875C3E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any other JIT</a:t>
            </a:r>
          </a:p>
          <a:p>
            <a:r>
              <a:rPr lang="en-US" dirty="0"/>
              <a:t>Some way to look up target addresses in a table</a:t>
            </a:r>
          </a:p>
          <a:p>
            <a:r>
              <a:rPr lang="en-US" dirty="0"/>
              <a:t>If they’re not already </a:t>
            </a:r>
            <a:r>
              <a:rPr lang="en-US" dirty="0" err="1"/>
              <a:t>JITted</a:t>
            </a:r>
            <a:r>
              <a:rPr lang="en-US" dirty="0"/>
              <a:t>, then lift the target branch and insert it into the table</a:t>
            </a:r>
          </a:p>
          <a:p>
            <a:r>
              <a:rPr lang="en-US" dirty="0"/>
              <a:t>From this point on the lifted target is now in the target JIT table</a:t>
            </a:r>
          </a:p>
          <a:p>
            <a:pPr lvl="1"/>
            <a:r>
              <a:rPr lang="en-US" dirty="0"/>
              <a:t>Target JIT table just translates target addresses to host addresses which contain the </a:t>
            </a:r>
            <a:r>
              <a:rPr lang="en-US" dirty="0" err="1"/>
              <a:t>JITted</a:t>
            </a:r>
            <a:r>
              <a:rPr lang="en-US" dirty="0"/>
              <a:t> code for the corresponding target code</a:t>
            </a:r>
          </a:p>
        </p:txBody>
      </p:sp>
    </p:spTree>
    <p:extLst>
      <p:ext uri="{BB962C8B-B14F-4D97-AF65-F5344CB8AC3E}">
        <p14:creationId xmlns:p14="http://schemas.microsoft.com/office/powerpoint/2010/main" val="60268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9330-F5E2-4138-A3EB-A23037DD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206D-C2F0-4997-806D-A44E34F4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Oh… this one is actually hard</a:t>
            </a:r>
          </a:p>
          <a:p>
            <a:r>
              <a:rPr lang="en-US" dirty="0"/>
              <a:t>User-controlled input caused two VMs to execute </a:t>
            </a:r>
            <a:r>
              <a:rPr lang="en-US" i="1" dirty="0"/>
              <a:t>different</a:t>
            </a:r>
            <a:r>
              <a:rPr lang="en-US" dirty="0"/>
              <a:t> code</a:t>
            </a:r>
          </a:p>
          <a:p>
            <a:r>
              <a:rPr lang="en-US" dirty="0"/>
              <a:t>Cannot continue executing in parallel because different operations are now being performed?</a:t>
            </a:r>
          </a:p>
          <a:p>
            <a:r>
              <a:rPr lang="en-US" dirty="0"/>
              <a:t>For example, one VM goes to perform a `sub` instruction, and the other goes to perform an `add` instruction</a:t>
            </a:r>
          </a:p>
          <a:p>
            <a:r>
              <a:rPr lang="en-US" dirty="0"/>
              <a:t>All hope is lost?</a:t>
            </a:r>
          </a:p>
          <a:p>
            <a:pPr lvl="1"/>
            <a:r>
              <a:rPr lang="en-US" dirty="0"/>
              <a:t>Nope, </a:t>
            </a:r>
            <a:r>
              <a:rPr lang="en-US" dirty="0" err="1"/>
              <a:t>kmasks</a:t>
            </a:r>
            <a:r>
              <a:rPr lang="en-US" dirty="0"/>
              <a:t> to the rescue</a:t>
            </a:r>
          </a:p>
        </p:txBody>
      </p:sp>
    </p:spTree>
    <p:extLst>
      <p:ext uri="{BB962C8B-B14F-4D97-AF65-F5344CB8AC3E}">
        <p14:creationId xmlns:p14="http://schemas.microsoft.com/office/powerpoint/2010/main" val="624666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6C2-88F0-4CFF-95BE-B211B049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 </a:t>
            </a:r>
            <a:r>
              <a:rPr lang="en-US" dirty="0" err="1"/>
              <a:t>kmask</a:t>
            </a:r>
            <a:r>
              <a:rPr lang="en-US" dirty="0"/>
              <a:t>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3208-9A6C-492F-A659-3DB20709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Intel’s AVX-512 introduced 8 new registers, `k0` through `k7`</a:t>
            </a:r>
          </a:p>
          <a:p>
            <a:r>
              <a:rPr lang="en-US" dirty="0"/>
              <a:t>These mask registers can be used with any vector operation</a:t>
            </a:r>
          </a:p>
          <a:p>
            <a:r>
              <a:rPr lang="en-US" dirty="0"/>
              <a:t>Used to indicate which lanes to perform the operation on</a:t>
            </a:r>
          </a:p>
          <a:p>
            <a:r>
              <a:rPr lang="en-US" dirty="0"/>
              <a:t>Can be used in merging (preserve) or zeroing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5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EB4-6E9A-4D4F-A076-7DE9E7AE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 </a:t>
            </a:r>
            <a:r>
              <a:rPr lang="en-US" dirty="0" err="1"/>
              <a:t>kmask</a:t>
            </a:r>
            <a:r>
              <a:rPr lang="en-US" dirty="0"/>
              <a:t> zeroing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A52-739D-4B00-BEE7-D8B12C8B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mov k1, 0b0110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vpaddq</a:t>
            </a:r>
            <a:r>
              <a:rPr lang="en-US" dirty="0">
                <a:latin typeface="Lucida Console" panose="020B0609040504020204" pitchFamily="49" charset="0"/>
              </a:rPr>
              <a:t> ymm0 {k1}{z}, ymm1, ymm2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591C6-33B5-44A7-9E5C-60F279E9920F}"/>
              </a:ext>
            </a:extLst>
          </p:cNvPr>
          <p:cNvSpPr/>
          <p:nvPr/>
        </p:nvSpPr>
        <p:spPr>
          <a:xfrm>
            <a:off x="3094278" y="299076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6FCD6-FE7C-43B5-B23F-7035EB3403D1}"/>
              </a:ext>
            </a:extLst>
          </p:cNvPr>
          <p:cNvSpPr/>
          <p:nvPr/>
        </p:nvSpPr>
        <p:spPr>
          <a:xfrm>
            <a:off x="4934264" y="299076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41A76-8E36-44CB-A1CC-D2C6900093C1}"/>
              </a:ext>
            </a:extLst>
          </p:cNvPr>
          <p:cNvSpPr/>
          <p:nvPr/>
        </p:nvSpPr>
        <p:spPr>
          <a:xfrm>
            <a:off x="8549916" y="299076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BAD5A-709F-48EC-9C52-813559CCFC13}"/>
              </a:ext>
            </a:extLst>
          </p:cNvPr>
          <p:cNvSpPr/>
          <p:nvPr/>
        </p:nvSpPr>
        <p:spPr>
          <a:xfrm>
            <a:off x="6774250" y="299076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A9A84-EE7E-44FE-909D-FE644A24FF11}"/>
              </a:ext>
            </a:extLst>
          </p:cNvPr>
          <p:cNvSpPr/>
          <p:nvPr/>
        </p:nvSpPr>
        <p:spPr>
          <a:xfrm>
            <a:off x="1254292" y="299076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88F3B-FA10-46BB-935B-A91E2EF5EF3F}"/>
              </a:ext>
            </a:extLst>
          </p:cNvPr>
          <p:cNvSpPr/>
          <p:nvPr/>
        </p:nvSpPr>
        <p:spPr>
          <a:xfrm>
            <a:off x="3082772" y="4353600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F19853-F0A3-48D1-8F3C-E214F5118B20}"/>
              </a:ext>
            </a:extLst>
          </p:cNvPr>
          <p:cNvSpPr/>
          <p:nvPr/>
        </p:nvSpPr>
        <p:spPr>
          <a:xfrm>
            <a:off x="4922758" y="4353600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5A81A-A558-48BA-975B-A50C747C2D59}"/>
              </a:ext>
            </a:extLst>
          </p:cNvPr>
          <p:cNvSpPr/>
          <p:nvPr/>
        </p:nvSpPr>
        <p:spPr>
          <a:xfrm>
            <a:off x="8587189" y="4353598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FE7BC-E294-47A4-9198-97773EBAE544}"/>
              </a:ext>
            </a:extLst>
          </p:cNvPr>
          <p:cNvSpPr/>
          <p:nvPr/>
        </p:nvSpPr>
        <p:spPr>
          <a:xfrm>
            <a:off x="6762744" y="4353600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F6690F-B77D-44A5-84CE-6238B24F79F8}"/>
              </a:ext>
            </a:extLst>
          </p:cNvPr>
          <p:cNvSpPr/>
          <p:nvPr/>
        </p:nvSpPr>
        <p:spPr>
          <a:xfrm>
            <a:off x="1258327" y="4353604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60D14-B7E3-4A6C-ACCB-2455A1284C64}"/>
              </a:ext>
            </a:extLst>
          </p:cNvPr>
          <p:cNvSpPr/>
          <p:nvPr/>
        </p:nvSpPr>
        <p:spPr>
          <a:xfrm>
            <a:off x="5553345" y="3785776"/>
            <a:ext cx="550354" cy="5120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6064F7-89BD-41CA-AE8E-EC2C984EB50E}"/>
              </a:ext>
            </a:extLst>
          </p:cNvPr>
          <p:cNvSpPr/>
          <p:nvPr/>
        </p:nvSpPr>
        <p:spPr>
          <a:xfrm>
            <a:off x="3103265" y="5777709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6644FA-D6D0-4CD2-82F1-ADAA8A03154D}"/>
              </a:ext>
            </a:extLst>
          </p:cNvPr>
          <p:cNvSpPr/>
          <p:nvPr/>
        </p:nvSpPr>
        <p:spPr>
          <a:xfrm>
            <a:off x="4940775" y="577770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92553-91A9-4E4D-854A-6F54CA950F88}"/>
              </a:ext>
            </a:extLst>
          </p:cNvPr>
          <p:cNvSpPr/>
          <p:nvPr/>
        </p:nvSpPr>
        <p:spPr>
          <a:xfrm>
            <a:off x="8587189" y="5777709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9C39B-B706-4F1F-B6B2-FAC56D6E5ED6}"/>
              </a:ext>
            </a:extLst>
          </p:cNvPr>
          <p:cNvSpPr/>
          <p:nvPr/>
        </p:nvSpPr>
        <p:spPr>
          <a:xfrm>
            <a:off x="6765220" y="577770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32D41-3C43-4B86-A6B4-AE6B8718F570}"/>
              </a:ext>
            </a:extLst>
          </p:cNvPr>
          <p:cNvSpPr/>
          <p:nvPr/>
        </p:nvSpPr>
        <p:spPr>
          <a:xfrm>
            <a:off x="1278820" y="577770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78D193-E8A0-468C-9C83-5F3923BE1E50}"/>
              </a:ext>
            </a:extLst>
          </p:cNvPr>
          <p:cNvSpPr/>
          <p:nvPr/>
        </p:nvSpPr>
        <p:spPr>
          <a:xfrm>
            <a:off x="5553345" y="5177861"/>
            <a:ext cx="578811" cy="538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15849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EB4-6E9A-4D4F-A076-7DE9E7AE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 </a:t>
            </a:r>
            <a:r>
              <a:rPr lang="en-US" dirty="0" err="1"/>
              <a:t>kmask</a:t>
            </a:r>
            <a:r>
              <a:rPr lang="en-US" dirty="0"/>
              <a:t> merging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591C6-33B5-44A7-9E5C-60F279E9920F}"/>
              </a:ext>
            </a:extLst>
          </p:cNvPr>
          <p:cNvSpPr/>
          <p:nvPr/>
        </p:nvSpPr>
        <p:spPr>
          <a:xfrm>
            <a:off x="3094278" y="299076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6FCD6-FE7C-43B5-B23F-7035EB3403D1}"/>
              </a:ext>
            </a:extLst>
          </p:cNvPr>
          <p:cNvSpPr/>
          <p:nvPr/>
        </p:nvSpPr>
        <p:spPr>
          <a:xfrm>
            <a:off x="4934264" y="299076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41A76-8E36-44CB-A1CC-D2C6900093C1}"/>
              </a:ext>
            </a:extLst>
          </p:cNvPr>
          <p:cNvSpPr/>
          <p:nvPr/>
        </p:nvSpPr>
        <p:spPr>
          <a:xfrm>
            <a:off x="8549916" y="299076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BAD5A-709F-48EC-9C52-813559CCFC13}"/>
              </a:ext>
            </a:extLst>
          </p:cNvPr>
          <p:cNvSpPr/>
          <p:nvPr/>
        </p:nvSpPr>
        <p:spPr>
          <a:xfrm>
            <a:off x="6774250" y="299076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A9A84-EE7E-44FE-909D-FE644A24FF11}"/>
              </a:ext>
            </a:extLst>
          </p:cNvPr>
          <p:cNvSpPr/>
          <p:nvPr/>
        </p:nvSpPr>
        <p:spPr>
          <a:xfrm>
            <a:off x="1254292" y="299076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88F3B-FA10-46BB-935B-A91E2EF5EF3F}"/>
              </a:ext>
            </a:extLst>
          </p:cNvPr>
          <p:cNvSpPr/>
          <p:nvPr/>
        </p:nvSpPr>
        <p:spPr>
          <a:xfrm>
            <a:off x="3082772" y="4353600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F19853-F0A3-48D1-8F3C-E214F5118B20}"/>
              </a:ext>
            </a:extLst>
          </p:cNvPr>
          <p:cNvSpPr/>
          <p:nvPr/>
        </p:nvSpPr>
        <p:spPr>
          <a:xfrm>
            <a:off x="4922758" y="4353600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5A81A-A558-48BA-975B-A50C747C2D59}"/>
              </a:ext>
            </a:extLst>
          </p:cNvPr>
          <p:cNvSpPr/>
          <p:nvPr/>
        </p:nvSpPr>
        <p:spPr>
          <a:xfrm>
            <a:off x="8587189" y="4353598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FE7BC-E294-47A4-9198-97773EBAE544}"/>
              </a:ext>
            </a:extLst>
          </p:cNvPr>
          <p:cNvSpPr/>
          <p:nvPr/>
        </p:nvSpPr>
        <p:spPr>
          <a:xfrm>
            <a:off x="6762744" y="4353600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F6690F-B77D-44A5-84CE-6238B24F79F8}"/>
              </a:ext>
            </a:extLst>
          </p:cNvPr>
          <p:cNvSpPr/>
          <p:nvPr/>
        </p:nvSpPr>
        <p:spPr>
          <a:xfrm>
            <a:off x="1258327" y="4353604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060D14-B7E3-4A6C-ACCB-2455A1284C64}"/>
              </a:ext>
            </a:extLst>
          </p:cNvPr>
          <p:cNvSpPr/>
          <p:nvPr/>
        </p:nvSpPr>
        <p:spPr>
          <a:xfrm>
            <a:off x="5553345" y="3785776"/>
            <a:ext cx="550354" cy="5120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6064F7-89BD-41CA-AE8E-EC2C984EB50E}"/>
              </a:ext>
            </a:extLst>
          </p:cNvPr>
          <p:cNvSpPr/>
          <p:nvPr/>
        </p:nvSpPr>
        <p:spPr>
          <a:xfrm>
            <a:off x="3103265" y="5777709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6644FA-D6D0-4CD2-82F1-ADAA8A03154D}"/>
              </a:ext>
            </a:extLst>
          </p:cNvPr>
          <p:cNvSpPr/>
          <p:nvPr/>
        </p:nvSpPr>
        <p:spPr>
          <a:xfrm>
            <a:off x="4940775" y="577770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92553-91A9-4E4D-854A-6F54CA950F88}"/>
              </a:ext>
            </a:extLst>
          </p:cNvPr>
          <p:cNvSpPr/>
          <p:nvPr/>
        </p:nvSpPr>
        <p:spPr>
          <a:xfrm>
            <a:off x="8587189" y="5777709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9C39B-B706-4F1F-B6B2-FAC56D6E5ED6}"/>
              </a:ext>
            </a:extLst>
          </p:cNvPr>
          <p:cNvSpPr/>
          <p:nvPr/>
        </p:nvSpPr>
        <p:spPr>
          <a:xfrm>
            <a:off x="6765220" y="5777709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32D41-3C43-4B86-A6B4-AE6B8718F570}"/>
              </a:ext>
            </a:extLst>
          </p:cNvPr>
          <p:cNvSpPr/>
          <p:nvPr/>
        </p:nvSpPr>
        <p:spPr>
          <a:xfrm>
            <a:off x="1278820" y="5777709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78D193-E8A0-468C-9C83-5F3923BE1E50}"/>
              </a:ext>
            </a:extLst>
          </p:cNvPr>
          <p:cNvSpPr/>
          <p:nvPr/>
        </p:nvSpPr>
        <p:spPr>
          <a:xfrm>
            <a:off x="5553345" y="5177861"/>
            <a:ext cx="578811" cy="538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25D1AF-0A1D-4C26-9896-A0A3F850F36A}"/>
              </a:ext>
            </a:extLst>
          </p:cNvPr>
          <p:cNvSpPr/>
          <p:nvPr/>
        </p:nvSpPr>
        <p:spPr>
          <a:xfrm>
            <a:off x="3118806" y="1918018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DAAB05-C2CD-4204-B074-8A32ECDE2671}"/>
              </a:ext>
            </a:extLst>
          </p:cNvPr>
          <p:cNvSpPr/>
          <p:nvPr/>
        </p:nvSpPr>
        <p:spPr>
          <a:xfrm>
            <a:off x="4958792" y="1918018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ACBDC9-B04A-4F1D-B599-280F88CDBD99}"/>
              </a:ext>
            </a:extLst>
          </p:cNvPr>
          <p:cNvSpPr/>
          <p:nvPr/>
        </p:nvSpPr>
        <p:spPr>
          <a:xfrm>
            <a:off x="8574444" y="1918018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191541-6BC1-4E59-9455-94746B136541}"/>
              </a:ext>
            </a:extLst>
          </p:cNvPr>
          <p:cNvSpPr/>
          <p:nvPr/>
        </p:nvSpPr>
        <p:spPr>
          <a:xfrm>
            <a:off x="6798778" y="1918018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D29FC-AD67-4A11-9823-AEE71DD4CBD9}"/>
              </a:ext>
            </a:extLst>
          </p:cNvPr>
          <p:cNvSpPr/>
          <p:nvPr/>
        </p:nvSpPr>
        <p:spPr>
          <a:xfrm>
            <a:off x="1278820" y="1918018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ymm0</a:t>
            </a:r>
          </a:p>
        </p:txBody>
      </p:sp>
    </p:spTree>
    <p:extLst>
      <p:ext uri="{BB962C8B-B14F-4D97-AF65-F5344CB8AC3E}">
        <p14:creationId xmlns:p14="http://schemas.microsoft.com/office/powerpoint/2010/main" val="3835280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DBBF-CB8F-4E0F-9321-36533BB9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divergence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954-7D4A-4C16-BE6E-7198AD77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Emit AVX-512 </a:t>
            </a:r>
            <a:r>
              <a:rPr lang="en-US" dirty="0" err="1"/>
              <a:t>kmasks</a:t>
            </a:r>
            <a:r>
              <a:rPr lang="en-US" dirty="0"/>
              <a:t> for every </a:t>
            </a:r>
            <a:r>
              <a:rPr lang="en-US" dirty="0" err="1"/>
              <a:t>JITted</a:t>
            </a:r>
            <a:r>
              <a:rPr lang="en-US" dirty="0"/>
              <a:t> instruction</a:t>
            </a:r>
          </a:p>
          <a:p>
            <a:r>
              <a:rPr lang="en-US" dirty="0"/>
              <a:t>Maintain a </a:t>
            </a:r>
            <a:r>
              <a:rPr lang="en-US" dirty="0" err="1"/>
              <a:t>kmask</a:t>
            </a:r>
            <a:r>
              <a:rPr lang="en-US" dirty="0"/>
              <a:t> which has bits set for VMs which are executing the same code</a:t>
            </a:r>
          </a:p>
          <a:p>
            <a:r>
              <a:rPr lang="en-US" dirty="0"/>
              <a:t>As a VM diverges, clear the corresponding bit in the </a:t>
            </a:r>
            <a:r>
              <a:rPr lang="en-US" dirty="0" err="1"/>
              <a:t>kmask</a:t>
            </a:r>
            <a:endParaRPr lang="en-US" dirty="0"/>
          </a:p>
          <a:p>
            <a:pPr lvl="1"/>
            <a:r>
              <a:rPr lang="en-US" dirty="0"/>
              <a:t>Now that VM will not be updated while other VMs execute code</a:t>
            </a:r>
          </a:p>
          <a:p>
            <a:r>
              <a:rPr lang="en-US" dirty="0"/>
              <a:t>Come back to execute the VMs which were masked off at a later point</a:t>
            </a:r>
          </a:p>
          <a:p>
            <a:pPr lvl="1"/>
            <a:r>
              <a:rPr lang="en-US" dirty="0"/>
              <a:t>Different ways to “come back” to VMs</a:t>
            </a:r>
          </a:p>
          <a:p>
            <a:pPr lvl="2"/>
            <a:r>
              <a:rPr lang="en-US" dirty="0"/>
              <a:t>Post-dominator in the graph</a:t>
            </a:r>
          </a:p>
          <a:p>
            <a:pPr lvl="2"/>
            <a:r>
              <a:rPr lang="en-US" dirty="0"/>
              <a:t>When the fuzz cases end</a:t>
            </a:r>
          </a:p>
          <a:p>
            <a:pPr lvl="2"/>
            <a:r>
              <a:rPr lang="en-US" dirty="0"/>
              <a:t>Never bring them back</a:t>
            </a:r>
          </a:p>
        </p:txBody>
      </p:sp>
    </p:spTree>
    <p:extLst>
      <p:ext uri="{BB962C8B-B14F-4D97-AF65-F5344CB8AC3E}">
        <p14:creationId xmlns:p14="http://schemas.microsoft.com/office/powerpoint/2010/main" val="3697074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45AD-C75B-4430-9A7E-44B9B190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more potential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D1BC-03C4-4069-9AF4-6C238E73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that I’m aware of at this point</a:t>
            </a:r>
          </a:p>
          <a:p>
            <a:r>
              <a:rPr lang="en-US" dirty="0"/>
              <a:t>Let’s go actually write this!</a:t>
            </a:r>
          </a:p>
        </p:txBody>
      </p:sp>
    </p:spTree>
    <p:extLst>
      <p:ext uri="{BB962C8B-B14F-4D97-AF65-F5344CB8AC3E}">
        <p14:creationId xmlns:p14="http://schemas.microsoft.com/office/powerpoint/2010/main" val="903698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307-1B0E-4993-9528-22D75280D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wafflecone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870CD-CFCD-4707-A0A8-B4A4E3A3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32-bit vectorized emulation implementation using Intel AVX-512</a:t>
            </a:r>
          </a:p>
        </p:txBody>
      </p:sp>
    </p:spTree>
    <p:extLst>
      <p:ext uri="{BB962C8B-B14F-4D97-AF65-F5344CB8AC3E}">
        <p14:creationId xmlns:p14="http://schemas.microsoft.com/office/powerpoint/2010/main" val="223241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D5DE-2571-4720-81E1-66826A58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C7F99-B0FC-44EF-8411-EE9B86E18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46642"/>
              </p:ext>
            </p:extLst>
          </p:nvPr>
        </p:nvGraphicFramePr>
        <p:xfrm>
          <a:off x="1257024" y="2176872"/>
          <a:ext cx="9677952" cy="326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728">
                  <a:extLst>
                    <a:ext uri="{9D8B030D-6E8A-4147-A177-3AD203B41FA5}">
                      <a16:colId xmlns:a16="http://schemas.microsoft.com/office/drawing/2014/main" val="2467682577"/>
                    </a:ext>
                  </a:extLst>
                </a:gridCol>
                <a:gridCol w="7302224">
                  <a:extLst>
                    <a:ext uri="{9D8B030D-6E8A-4147-A177-3AD203B41FA5}">
                      <a16:colId xmlns:a16="http://schemas.microsoft.com/office/drawing/2014/main" val="1782334202"/>
                    </a:ext>
                  </a:extLst>
                </a:gridCol>
              </a:tblGrid>
              <a:tr h="447187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37109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containing multiple pieces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68326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r>
                        <a:rPr lang="en-US" dirty="0"/>
                        <a:t>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single component of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50839"/>
                  </a:ext>
                </a:extLst>
              </a:tr>
              <a:tr h="447187">
                <a:tc>
                  <a:txBody>
                    <a:bodyPr/>
                    <a:lstStyle/>
                    <a:p>
                      <a:r>
                        <a:rPr lang="en-US" dirty="0"/>
                        <a:t>VM / 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machine, broadly used to refer to an emulated or virtualized guest. This guest has it’s own register and memory state that’s kept in an isolated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307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Performing the same operation on multiple pieces of data in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17136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r>
                        <a:rPr lang="en-US" dirty="0"/>
                        <a:t>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of another VM which is executing along side of another lane. 16 VMs execute per vector, thus each VM has 15 “neighbors”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3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22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C9D9-3784-4527-82D5-4B9B265C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wafflecone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4D21-5327-46AD-9376-62FB5FA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Lifters</a:t>
            </a:r>
          </a:p>
          <a:p>
            <a:pPr lvl="1"/>
            <a:r>
              <a:rPr lang="en-US" dirty="0"/>
              <a:t>Converting x86/ARM/MIPS/</a:t>
            </a:r>
            <a:r>
              <a:rPr lang="en-US" dirty="0" err="1"/>
              <a:t>etc</a:t>
            </a:r>
            <a:r>
              <a:rPr lang="en-US" dirty="0"/>
              <a:t> to </a:t>
            </a:r>
            <a:r>
              <a:rPr lang="en-US" dirty="0" err="1"/>
              <a:t>FalkIL</a:t>
            </a:r>
            <a:endParaRPr lang="en-US" dirty="0"/>
          </a:p>
          <a:p>
            <a:r>
              <a:rPr lang="en-US" dirty="0"/>
              <a:t>Intermediate language (</a:t>
            </a:r>
            <a:r>
              <a:rPr lang="en-US" dirty="0" err="1"/>
              <a:t>FalkIL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Generic representation for all architectures</a:t>
            </a:r>
          </a:p>
          <a:p>
            <a:pPr lvl="1"/>
            <a:r>
              <a:rPr lang="en-US" dirty="0"/>
              <a:t>Optimization passes and debug information to recover target state</a:t>
            </a:r>
          </a:p>
          <a:p>
            <a:r>
              <a:rPr lang="en-US" dirty="0" err="1"/>
              <a:t>FalkIL</a:t>
            </a:r>
            <a:r>
              <a:rPr lang="en-US" dirty="0"/>
              <a:t> Interpreter</a:t>
            </a:r>
          </a:p>
          <a:p>
            <a:r>
              <a:rPr lang="en-US" dirty="0"/>
              <a:t>JIT</a:t>
            </a:r>
          </a:p>
          <a:p>
            <a:pPr lvl="1"/>
            <a:r>
              <a:rPr lang="en-US" dirty="0"/>
              <a:t>Taking </a:t>
            </a:r>
            <a:r>
              <a:rPr lang="en-US" dirty="0" err="1"/>
              <a:t>FalkIL</a:t>
            </a:r>
            <a:r>
              <a:rPr lang="en-US" dirty="0"/>
              <a:t> instructions and generating AVX-512</a:t>
            </a:r>
          </a:p>
          <a:p>
            <a:r>
              <a:rPr lang="en-US" dirty="0" err="1"/>
              <a:t>FalkMMU</a:t>
            </a:r>
            <a:endParaRPr lang="en-US" dirty="0"/>
          </a:p>
          <a:p>
            <a:pPr lvl="1"/>
            <a:r>
              <a:rPr lang="en-US" dirty="0"/>
              <a:t>Providing an isolated memory space for the emulated target</a:t>
            </a:r>
          </a:p>
          <a:p>
            <a:r>
              <a:rPr lang="en-US" dirty="0"/>
              <a:t>Not the most visually appealing program…</a:t>
            </a:r>
          </a:p>
        </p:txBody>
      </p:sp>
    </p:spTree>
    <p:extLst>
      <p:ext uri="{BB962C8B-B14F-4D97-AF65-F5344CB8AC3E}">
        <p14:creationId xmlns:p14="http://schemas.microsoft.com/office/powerpoint/2010/main" val="1460403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B9D-4402-458A-8804-FE9BB63F84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652" y="121824"/>
            <a:ext cx="11468100" cy="58267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New coverage =&gt; 00019d25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New coverage =&gt; 000198a8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vmid</a:t>
            </a:r>
            <a:r>
              <a:rPr lang="en-US" sz="1400" dirty="0">
                <a:latin typeface="Lucida Console" panose="020B0609040504020204" pitchFamily="49" charset="0"/>
              </a:rPr>
              <a:t> 0 Got crash 1337000b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Input was "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229 n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aZ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eax</a:t>
            </a:r>
            <a:r>
              <a:rPr lang="en-US" sz="1400" dirty="0">
                <a:latin typeface="Lucida Console" panose="020B0609040504020204" pitchFamily="49" charset="0"/>
              </a:rPr>
              <a:t> 00000001 </a:t>
            </a:r>
            <a:r>
              <a:rPr lang="en-US" sz="1400" dirty="0" err="1">
                <a:latin typeface="Lucida Console" panose="020B0609040504020204" pitchFamily="49" charset="0"/>
              </a:rPr>
              <a:t>ecx</a:t>
            </a:r>
            <a:r>
              <a:rPr lang="en-US" sz="1400" dirty="0">
                <a:latin typeface="Lucida Console" panose="020B0609040504020204" pitchFamily="49" charset="0"/>
              </a:rPr>
              <a:t> b4230000 </a:t>
            </a:r>
            <a:r>
              <a:rPr lang="en-US" sz="1400" dirty="0" err="1">
                <a:latin typeface="Lucida Console" panose="020B0609040504020204" pitchFamily="49" charset="0"/>
              </a:rPr>
              <a:t>edx</a:t>
            </a:r>
            <a:r>
              <a:rPr lang="en-US" sz="1400" dirty="0">
                <a:latin typeface="Lucida Console" panose="020B0609040504020204" pitchFamily="49" charset="0"/>
              </a:rPr>
              <a:t> b4231030 </a:t>
            </a:r>
            <a:r>
              <a:rPr lang="en-US" sz="1400" dirty="0" err="1">
                <a:latin typeface="Lucida Console" panose="020B0609040504020204" pitchFamily="49" charset="0"/>
              </a:rPr>
              <a:t>ebx</a:t>
            </a:r>
            <a:r>
              <a:rPr lang="en-US" sz="1400" dirty="0">
                <a:latin typeface="Lucida Console" panose="020B0609040504020204" pitchFamily="49" charset="0"/>
              </a:rPr>
              <a:t> 0000000d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esp</a:t>
            </a:r>
            <a:r>
              <a:rPr lang="en-US" sz="1400" dirty="0">
                <a:latin typeface="Lucida Console" panose="020B0609040504020204" pitchFamily="49" charset="0"/>
              </a:rPr>
              <a:t> b4232f80 </a:t>
            </a:r>
            <a:r>
              <a:rPr lang="en-US" sz="1400" dirty="0" err="1">
                <a:latin typeface="Lucida Console" panose="020B0609040504020204" pitchFamily="49" charset="0"/>
              </a:rPr>
              <a:t>ebp</a:t>
            </a:r>
            <a:r>
              <a:rPr lang="en-US" sz="1400" dirty="0">
                <a:latin typeface="Lucida Console" panose="020B0609040504020204" pitchFamily="49" charset="0"/>
              </a:rPr>
              <a:t> b4232fe0 </a:t>
            </a:r>
            <a:r>
              <a:rPr lang="en-US" sz="1400" dirty="0" err="1">
                <a:latin typeface="Lucida Console" panose="020B0609040504020204" pitchFamily="49" charset="0"/>
              </a:rPr>
              <a:t>esi</a:t>
            </a:r>
            <a:r>
              <a:rPr lang="en-US" sz="1400" dirty="0">
                <a:latin typeface="Lucida Console" panose="020B0609040504020204" pitchFamily="49" charset="0"/>
              </a:rPr>
              <a:t> 13370009 </a:t>
            </a:r>
            <a:r>
              <a:rPr lang="en-US" sz="1400" dirty="0" err="1">
                <a:latin typeface="Lucida Console" panose="020B0609040504020204" pitchFamily="49" charset="0"/>
              </a:rPr>
              <a:t>edi</a:t>
            </a:r>
            <a:r>
              <a:rPr lang="en-US" sz="1400" dirty="0">
                <a:latin typeface="Lucida Console" panose="020B0609040504020204" pitchFamily="49" charset="0"/>
              </a:rPr>
              <a:t> b4231030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eip</a:t>
            </a:r>
            <a:r>
              <a:rPr lang="en-US" sz="1400" dirty="0">
                <a:latin typeface="Lucida Console" panose="020B0609040504020204" pitchFamily="49" charset="0"/>
              </a:rPr>
              <a:t> 00019a5e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vmid</a:t>
            </a:r>
            <a:r>
              <a:rPr lang="en-US" sz="1400" dirty="0">
                <a:latin typeface="Lucida Console" panose="020B0609040504020204" pitchFamily="49" charset="0"/>
              </a:rPr>
              <a:t> 0 Got crash 1337000b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Input was "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229  �(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eax</a:t>
            </a:r>
            <a:r>
              <a:rPr lang="en-US" sz="1400" dirty="0">
                <a:latin typeface="Lucida Console" panose="020B0609040504020204" pitchFamily="49" charset="0"/>
              </a:rPr>
              <a:t> 00000001 </a:t>
            </a:r>
            <a:r>
              <a:rPr lang="en-US" sz="1400" dirty="0" err="1">
                <a:latin typeface="Lucida Console" panose="020B0609040504020204" pitchFamily="49" charset="0"/>
              </a:rPr>
              <a:t>ecx</a:t>
            </a:r>
            <a:r>
              <a:rPr lang="en-US" sz="1400" dirty="0">
                <a:latin typeface="Lucida Console" panose="020B0609040504020204" pitchFamily="49" charset="0"/>
              </a:rPr>
              <a:t> b4230000 </a:t>
            </a:r>
            <a:r>
              <a:rPr lang="en-US" sz="1400" dirty="0" err="1">
                <a:latin typeface="Lucida Console" panose="020B0609040504020204" pitchFamily="49" charset="0"/>
              </a:rPr>
              <a:t>edx</a:t>
            </a:r>
            <a:r>
              <a:rPr lang="en-US" sz="1400" dirty="0">
                <a:latin typeface="Lucida Console" panose="020B0609040504020204" pitchFamily="49" charset="0"/>
              </a:rPr>
              <a:t> 1337000b </a:t>
            </a:r>
            <a:r>
              <a:rPr lang="en-US" sz="1400" dirty="0" err="1">
                <a:latin typeface="Lucida Console" panose="020B0609040504020204" pitchFamily="49" charset="0"/>
              </a:rPr>
              <a:t>ebx</a:t>
            </a:r>
            <a:r>
              <a:rPr lang="en-US" sz="1400" dirty="0">
                <a:latin typeface="Lucida Console" panose="020B0609040504020204" pitchFamily="49" charset="0"/>
              </a:rPr>
              <a:t> 0000000d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esp</a:t>
            </a:r>
            <a:r>
              <a:rPr lang="en-US" sz="1400" dirty="0">
                <a:latin typeface="Lucida Console" panose="020B0609040504020204" pitchFamily="49" charset="0"/>
              </a:rPr>
              <a:t> b4232f80 </a:t>
            </a:r>
            <a:r>
              <a:rPr lang="en-US" sz="1400" dirty="0" err="1">
                <a:latin typeface="Lucida Console" panose="020B0609040504020204" pitchFamily="49" charset="0"/>
              </a:rPr>
              <a:t>ebp</a:t>
            </a:r>
            <a:r>
              <a:rPr lang="en-US" sz="1400" dirty="0">
                <a:latin typeface="Lucida Console" panose="020B0609040504020204" pitchFamily="49" charset="0"/>
              </a:rPr>
              <a:t> b4232fe0 </a:t>
            </a:r>
            <a:r>
              <a:rPr lang="en-US" sz="1400" dirty="0" err="1">
                <a:latin typeface="Lucida Console" panose="020B0609040504020204" pitchFamily="49" charset="0"/>
              </a:rPr>
              <a:t>esi</a:t>
            </a:r>
            <a:r>
              <a:rPr lang="en-US" sz="1400" dirty="0">
                <a:latin typeface="Lucida Console" panose="020B0609040504020204" pitchFamily="49" charset="0"/>
              </a:rPr>
              <a:t> 1337000b </a:t>
            </a:r>
            <a:r>
              <a:rPr lang="en-US" sz="1400" dirty="0" err="1">
                <a:latin typeface="Lucida Console" panose="020B0609040504020204" pitchFamily="49" charset="0"/>
              </a:rPr>
              <a:t>edi</a:t>
            </a:r>
            <a:r>
              <a:rPr lang="en-US" sz="1400" dirty="0">
                <a:latin typeface="Lucida Console" panose="020B0609040504020204" pitchFamily="49" charset="0"/>
              </a:rPr>
              <a:t> b4231030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eip</a:t>
            </a:r>
            <a:r>
              <a:rPr lang="en-US" sz="1400" dirty="0">
                <a:latin typeface="Lucida Console" panose="020B0609040504020204" pitchFamily="49" charset="0"/>
              </a:rPr>
              <a:t> 00019aaa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New coverage =&gt; 0001a34f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New coverage =&gt; 0001a386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uptime:      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11.53</a:t>
            </a:r>
            <a:r>
              <a:rPr lang="en-US" sz="1400" dirty="0">
                <a:latin typeface="Lucida Console" panose="020B0609040504020204" pitchFamily="49" charset="0"/>
              </a:rPr>
              <a:t> | case      778152176 | drops        1342706 | </a:t>
            </a:r>
            <a:r>
              <a:rPr lang="en-US" sz="1400" dirty="0" err="1">
                <a:latin typeface="Lucida Console" panose="020B0609040504020204" pitchFamily="49" charset="0"/>
              </a:rPr>
              <a:t>vfactor</a:t>
            </a:r>
            <a:r>
              <a:rPr lang="en-US" sz="1400" dirty="0">
                <a:latin typeface="Lucida Console" panose="020B0609040504020204" pitchFamily="49" charset="0"/>
              </a:rPr>
              <a:t>  15.9724  | </a:t>
            </a:r>
            <a:r>
              <a:rPr lang="en-US" sz="1400" dirty="0" err="1">
                <a:latin typeface="Lucida Console" panose="020B0609040504020204" pitchFamily="49" charset="0"/>
              </a:rPr>
              <a:t>fcps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77,768,824</a:t>
            </a:r>
            <a:r>
              <a:rPr lang="en-US" sz="1400" dirty="0">
                <a:latin typeface="Lucida Console" panose="020B0609040504020204" pitchFamily="49" charset="0"/>
              </a:rPr>
              <a:t>.3584 (</a:t>
            </a:r>
            <a:r>
              <a:rPr lang="en-US" sz="1400" dirty="0" err="1">
                <a:latin typeface="Lucida Console" panose="020B0609040504020204" pitchFamily="49" charset="0"/>
              </a:rPr>
              <a:t>theo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615,241,609</a:t>
            </a:r>
            <a:r>
              <a:rPr lang="en-US" sz="1400" dirty="0">
                <a:latin typeface="Lucida Console" panose="020B0609040504020204" pitchFamily="49" charset="0"/>
              </a:rPr>
              <a:t>.0636)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Restore:   0.1261 Feedback:   0.0243 Fuzz:   0.4980 VM:   </a:t>
            </a:r>
            <a:r>
              <a:rPr lang="en-US" sz="1400" dirty="0">
                <a:highlight>
                  <a:srgbClr val="C0C0C0"/>
                </a:highlight>
                <a:latin typeface="Lucida Console" panose="020B0609040504020204" pitchFamily="49" charset="0"/>
              </a:rPr>
              <a:t>0.1264</a:t>
            </a:r>
            <a:r>
              <a:rPr lang="en-US" sz="1400" dirty="0">
                <a:latin typeface="Lucida Console" panose="020B0609040504020204" pitchFamily="49" charset="0"/>
              </a:rPr>
              <a:t> Analysis:   0.0725 Accounted cycles:   0.9358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Lucida Console" panose="020B0609040504020204" pitchFamily="49" charset="0"/>
              </a:rPr>
              <a:t>Cov</a:t>
            </a:r>
            <a:r>
              <a:rPr lang="en-US" sz="1400" dirty="0">
                <a:latin typeface="Lucida Console" panose="020B0609040504020204" pitchFamily="49" charset="0"/>
              </a:rPr>
              <a:t>: 80 Inputs: 13121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Lifted </a:t>
            </a:r>
            <a:r>
              <a:rPr lang="en-US" sz="1400" dirty="0" err="1">
                <a:latin typeface="Lucida Console" panose="020B0609040504020204" pitchFamily="49" charset="0"/>
              </a:rPr>
              <a:t>instrs</a:t>
            </a:r>
            <a:r>
              <a:rPr lang="en-US" sz="1400" dirty="0">
                <a:latin typeface="Lucida Console" panose="020B0609040504020204" pitchFamily="49" charset="0"/>
              </a:rPr>
              <a:t> executed:        28939693248 | </a:t>
            </a:r>
            <a:r>
              <a:rPr lang="en-US" sz="1400" dirty="0" err="1">
                <a:latin typeface="Lucida Console" panose="020B0609040504020204" pitchFamily="49" charset="0"/>
              </a:rPr>
              <a:t>gips</a:t>
            </a:r>
            <a:r>
              <a:rPr lang="en-US" sz="1400" dirty="0">
                <a:latin typeface="Lucida Console" panose="020B0609040504020204" pitchFamily="49" charset="0"/>
              </a:rPr>
              <a:t>: 25032374569.55 | Avg </a:t>
            </a:r>
            <a:r>
              <a:rPr lang="en-US" sz="1400" dirty="0" err="1">
                <a:latin typeface="Lucida Console" panose="020B0609040504020204" pitchFamily="49" charset="0"/>
              </a:rPr>
              <a:t>instrs</a:t>
            </a:r>
            <a:r>
              <a:rPr lang="en-US" sz="1400" dirty="0">
                <a:latin typeface="Lucida Console" panose="020B0609040504020204" pitchFamily="49" charset="0"/>
              </a:rPr>
              <a:t>/case:    37.19 | Theo speedup   2.6869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Exit reason (</a:t>
            </a:r>
            <a:r>
              <a:rPr lang="en-US" sz="1400" dirty="0" err="1">
                <a:latin typeface="Lucida Console" panose="020B0609040504020204" pitchFamily="49" charset="0"/>
              </a:rPr>
              <a:t>VirtAddr</a:t>
            </a:r>
            <a:r>
              <a:rPr lang="en-US" sz="1400" dirty="0">
                <a:latin typeface="Lucida Console" panose="020B0609040504020204" pitchFamily="49" charset="0"/>
              </a:rPr>
              <a:t>(0xdeaddead), Branch(</a:t>
            </a:r>
            <a:r>
              <a:rPr lang="en-US" sz="1400" dirty="0" err="1">
                <a:latin typeface="Lucida Console" panose="020B0609040504020204" pitchFamily="49" charset="0"/>
              </a:rPr>
              <a:t>VirtAddr</a:t>
            </a:r>
            <a:r>
              <a:rPr lang="en-US" sz="1400" dirty="0">
                <a:latin typeface="Lucida Console" panose="020B0609040504020204" pitchFamily="49" charset="0"/>
              </a:rPr>
              <a:t>(0xdeaddead)))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Exit reason (</a:t>
            </a:r>
            <a:r>
              <a:rPr lang="en-US" sz="1400" dirty="0" err="1">
                <a:latin typeface="Lucida Console" panose="020B0609040504020204" pitchFamily="49" charset="0"/>
              </a:rPr>
              <a:t>VirtAddr</a:t>
            </a:r>
            <a:r>
              <a:rPr lang="en-US" sz="1400" dirty="0">
                <a:latin typeface="Lucida Console" panose="020B0609040504020204" pitchFamily="49" charset="0"/>
              </a:rPr>
              <a:t>(0x00019aaa), </a:t>
            </a:r>
            <a:r>
              <a:rPr lang="en-US" sz="1400" dirty="0" err="1">
                <a:latin typeface="Lucida Console" panose="020B0609040504020204" pitchFamily="49" charset="0"/>
              </a:rPr>
              <a:t>MemoryFault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ReadFault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VirtAddr</a:t>
            </a:r>
            <a:r>
              <a:rPr lang="en-US" sz="1400" dirty="0">
                <a:latin typeface="Lucida Console" panose="020B0609040504020204" pitchFamily="49" charset="0"/>
              </a:rPr>
              <a:t>(0x1337000b))))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panose="020B0609040504020204" pitchFamily="49" charset="0"/>
              </a:rPr>
              <a:t>Exit reason (</a:t>
            </a:r>
            <a:r>
              <a:rPr lang="en-US" sz="1400" dirty="0" err="1">
                <a:latin typeface="Lucida Console" panose="020B0609040504020204" pitchFamily="49" charset="0"/>
              </a:rPr>
              <a:t>VirtAddr</a:t>
            </a:r>
            <a:r>
              <a:rPr lang="en-US" sz="1400" dirty="0">
                <a:latin typeface="Lucida Console" panose="020B0609040504020204" pitchFamily="49" charset="0"/>
              </a:rPr>
              <a:t>(0x00019a5e), </a:t>
            </a:r>
            <a:r>
              <a:rPr lang="en-US" sz="1400" dirty="0" err="1">
                <a:latin typeface="Lucida Console" panose="020B0609040504020204" pitchFamily="49" charset="0"/>
              </a:rPr>
              <a:t>MemoryFault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ReadFault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VirtAddr</a:t>
            </a:r>
            <a:r>
              <a:rPr lang="en-US" sz="1400" dirty="0">
                <a:latin typeface="Lucida Console" panose="020B0609040504020204" pitchFamily="49" charset="0"/>
              </a:rPr>
              <a:t>(0x1337000b))))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67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60B4-EA5A-4901-A881-9D4FD817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target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177F-E470-4199-ACF8-D8D1279D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with MIPS32, added PPC, ARM, x86 support later</a:t>
            </a:r>
          </a:p>
          <a:p>
            <a:pPr lvl="1"/>
            <a:r>
              <a:rPr lang="en-US" dirty="0"/>
              <a:t>MIPS32 is just easier to get correct for proving the concept</a:t>
            </a:r>
          </a:p>
          <a:p>
            <a:r>
              <a:rPr lang="en-US" dirty="0"/>
              <a:t>Snapshot was taken on a real target</a:t>
            </a:r>
          </a:p>
          <a:p>
            <a:r>
              <a:rPr lang="en-US" dirty="0"/>
              <a:t>Read the memory containing the instruction pointed to by PC</a:t>
            </a:r>
          </a:p>
          <a:p>
            <a:r>
              <a:rPr lang="en-US" dirty="0"/>
              <a:t>Decode the instruction</a:t>
            </a:r>
          </a:p>
          <a:p>
            <a:pPr lvl="1"/>
            <a:r>
              <a:rPr lang="en-US" dirty="0"/>
              <a:t>Lots of time spent reading architecture manuals</a:t>
            </a:r>
          </a:p>
          <a:p>
            <a:r>
              <a:rPr lang="en-US" dirty="0"/>
              <a:t>Implement the behavior of the instruction in an intermediate-language (IL)</a:t>
            </a:r>
          </a:p>
          <a:p>
            <a:r>
              <a:rPr lang="en-US" dirty="0"/>
              <a:t>This IL must provide all required operations to implement all target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68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5A1A-D14C-44BC-BF57-D5F038CC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FalkIL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5BB6-C26D-4D66-8771-CE958DF1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intermediate language designed for emulation</a:t>
            </a:r>
          </a:p>
          <a:p>
            <a:pPr lvl="1"/>
            <a:r>
              <a:rPr lang="en-US" dirty="0"/>
              <a:t>Goal is that a new JIT or emulator implementation should take less than a day</a:t>
            </a:r>
          </a:p>
          <a:p>
            <a:pPr lvl="1"/>
            <a:r>
              <a:rPr lang="en-US" dirty="0"/>
              <a:t>Allows for trying things out</a:t>
            </a:r>
          </a:p>
          <a:p>
            <a:pPr lvl="1"/>
            <a:r>
              <a:rPr lang="en-US" dirty="0"/>
              <a:t>IL not designed for human readability</a:t>
            </a:r>
          </a:p>
          <a:p>
            <a:r>
              <a:rPr lang="en-US" dirty="0"/>
              <a:t>Ended up being about 15-20 instructions</a:t>
            </a:r>
          </a:p>
          <a:p>
            <a:pPr lvl="1"/>
            <a:r>
              <a:rPr lang="en-US" dirty="0"/>
              <a:t>Add/sub/bitwise operations</a:t>
            </a:r>
          </a:p>
          <a:p>
            <a:pPr lvl="1"/>
            <a:r>
              <a:rPr lang="en-US" dirty="0"/>
              <a:t>Conditional branch</a:t>
            </a:r>
          </a:p>
          <a:p>
            <a:pPr lvl="1"/>
            <a:r>
              <a:rPr lang="en-US" dirty="0"/>
              <a:t>Conditional set register</a:t>
            </a:r>
          </a:p>
          <a:p>
            <a:pPr lvl="1"/>
            <a:r>
              <a:rPr lang="en-US" dirty="0"/>
              <a:t>Flagless</a:t>
            </a:r>
          </a:p>
          <a:p>
            <a:r>
              <a:rPr lang="en-US" dirty="0"/>
              <a:t>SSA IL</a:t>
            </a:r>
          </a:p>
        </p:txBody>
      </p:sp>
    </p:spTree>
    <p:extLst>
      <p:ext uri="{BB962C8B-B14F-4D97-AF65-F5344CB8AC3E}">
        <p14:creationId xmlns:p14="http://schemas.microsoft.com/office/powerpoint/2010/main" val="1056503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EF9A-8617-4382-9B1F-CBD28930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FalkIL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F971-55D9-4DC4-B3DA-C8D03AA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RISC-like IL</a:t>
            </a:r>
          </a:p>
          <a:p>
            <a:r>
              <a:rPr lang="en-US" dirty="0"/>
              <a:t>No </a:t>
            </a:r>
            <a:r>
              <a:rPr lang="en-US" dirty="0" err="1"/>
              <a:t>immediates</a:t>
            </a:r>
            <a:r>
              <a:rPr lang="en-US" dirty="0"/>
              <a:t> on instructions</a:t>
            </a:r>
          </a:p>
          <a:p>
            <a:pPr lvl="1"/>
            <a:r>
              <a:rPr lang="en-US" dirty="0"/>
              <a:t>Only a load immediate instruction</a:t>
            </a:r>
          </a:p>
          <a:p>
            <a:r>
              <a:rPr lang="en-US" dirty="0"/>
              <a:t>Only aligned reads and writes allowed</a:t>
            </a:r>
          </a:p>
          <a:p>
            <a:r>
              <a:rPr lang="en-US" dirty="0"/>
              <a:t>Explicit load/store architecture</a:t>
            </a:r>
          </a:p>
          <a:p>
            <a:r>
              <a:rPr lang="en-US" dirty="0"/>
              <a:t>All arithmetic instructions operate only on registers</a:t>
            </a:r>
          </a:p>
          <a:p>
            <a:r>
              <a:rPr lang="en-US" dirty="0"/>
              <a:t>Metadata maintained to associate IL registers with target registers</a:t>
            </a:r>
          </a:p>
          <a:p>
            <a:r>
              <a:rPr lang="en-US" dirty="0"/>
              <a:t>Basic optimization passes to help fuzz unoptimized code</a:t>
            </a:r>
          </a:p>
          <a:p>
            <a:pPr lvl="1"/>
            <a:r>
              <a:rPr lang="en-US" dirty="0"/>
              <a:t>DCE, constant propagation, deduplication,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29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2751C4-74E1-4B44-890C-813C3840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96" y="193313"/>
            <a:ext cx="10359312" cy="64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8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9A86-A68F-4A0D-8AD7-D2D82E84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812A-C718-41F9-8545-C06C5D82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template-based JIT</a:t>
            </a:r>
          </a:p>
          <a:p>
            <a:r>
              <a:rPr lang="en-US" dirty="0"/>
              <a:t>Each IL instruction has a template for x86 vectorized code that has the same semantics</a:t>
            </a:r>
          </a:p>
          <a:p>
            <a:r>
              <a:rPr lang="en-US" dirty="0"/>
              <a:t>Every x86 instruction emit must have a </a:t>
            </a:r>
            <a:r>
              <a:rPr lang="en-US" dirty="0" err="1"/>
              <a:t>kmask</a:t>
            </a:r>
            <a:endParaRPr lang="en-US" dirty="0"/>
          </a:p>
          <a:p>
            <a:pPr lvl="1"/>
            <a:r>
              <a:rPr lang="en-US" dirty="0"/>
              <a:t>All JIT must respect the </a:t>
            </a:r>
            <a:r>
              <a:rPr lang="en-US" dirty="0" err="1"/>
              <a:t>kmasks</a:t>
            </a:r>
            <a:endParaRPr lang="en-US" dirty="0"/>
          </a:p>
          <a:p>
            <a:pPr lvl="1"/>
            <a:r>
              <a:rPr lang="en-US" dirty="0"/>
              <a:t>Bits clear in the </a:t>
            </a:r>
            <a:r>
              <a:rPr lang="en-US" dirty="0" err="1"/>
              <a:t>kmask</a:t>
            </a:r>
            <a:r>
              <a:rPr lang="en-US" dirty="0"/>
              <a:t> must result in no changes to the corresponding lane’s register or memory state</a:t>
            </a:r>
          </a:p>
          <a:p>
            <a:r>
              <a:rPr lang="en-US" dirty="0"/>
              <a:t>Dynamic register allocation using a mix of `</a:t>
            </a:r>
            <a:r>
              <a:rPr lang="en-US" dirty="0" err="1"/>
              <a:t>zmm</a:t>
            </a:r>
            <a:r>
              <a:rPr lang="en-US" dirty="0"/>
              <a:t>` registers and memory</a:t>
            </a:r>
          </a:p>
        </p:txBody>
      </p:sp>
    </p:spTree>
    <p:extLst>
      <p:ext uri="{BB962C8B-B14F-4D97-AF65-F5344CB8AC3E}">
        <p14:creationId xmlns:p14="http://schemas.microsoft.com/office/powerpoint/2010/main" val="3623481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F0B59-8437-4B42-91D3-DA9AF175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0" y="261730"/>
            <a:ext cx="4918627" cy="5891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92914-6910-45D0-AC7A-BB7F3982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00" y="191656"/>
            <a:ext cx="5090077" cy="58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6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8B92-F793-4DDE-B539-3AD607A5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E558-5D2D-4581-883D-A09FBA0C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Guest memory must be organized in a way that can be vectorized</a:t>
            </a:r>
          </a:p>
          <a:p>
            <a:r>
              <a:rPr lang="en-US" dirty="0"/>
              <a:t>Guest memory must be isolated from host memory</a:t>
            </a:r>
          </a:p>
          <a:p>
            <a:pPr lvl="1"/>
            <a:r>
              <a:rPr lang="en-US" dirty="0"/>
              <a:t>Simple software page table. JIT walks the page table on accesses</a:t>
            </a:r>
          </a:p>
          <a:p>
            <a:r>
              <a:rPr lang="en-US" dirty="0"/>
              <a:t>Optimized for all VMs accessing the same address</a:t>
            </a:r>
          </a:p>
          <a:p>
            <a:pPr lvl="1"/>
            <a:r>
              <a:rPr lang="en-US" dirty="0"/>
              <a:t>A `</a:t>
            </a:r>
            <a:r>
              <a:rPr lang="en-US" dirty="0" err="1"/>
              <a:t>vmovdqa</a:t>
            </a:r>
            <a:r>
              <a:rPr lang="en-US" dirty="0"/>
              <a:t>` instruction will load a 512-bit location in memory</a:t>
            </a:r>
          </a:p>
          <a:p>
            <a:pPr lvl="1"/>
            <a:r>
              <a:rPr lang="en-US" dirty="0"/>
              <a:t>Scatter/gather instructions are much more expensive</a:t>
            </a:r>
          </a:p>
          <a:p>
            <a:r>
              <a:rPr lang="en-US" dirty="0"/>
              <a:t>Interleave memory on 32-bit boundaries</a:t>
            </a:r>
          </a:p>
          <a:p>
            <a:r>
              <a:rPr lang="en-US" dirty="0"/>
              <a:t>Now if all VMs access the same address a `</a:t>
            </a:r>
            <a:r>
              <a:rPr lang="en-US" dirty="0" err="1"/>
              <a:t>vmovdqa</a:t>
            </a:r>
            <a:r>
              <a:rPr lang="en-US" dirty="0"/>
              <a:t>` can be used to load/store for all VMs with only one translation</a:t>
            </a:r>
          </a:p>
          <a:p>
            <a:r>
              <a:rPr lang="en-US" dirty="0"/>
              <a:t>Divergent loads/stores (differing addresses per VM) must go through a parallel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824646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21ED7-7A90-41B8-8F51-B660AE9ED74B}"/>
              </a:ext>
            </a:extLst>
          </p:cNvPr>
          <p:cNvSpPr txBox="1"/>
          <p:nvPr/>
        </p:nvSpPr>
        <p:spPr>
          <a:xfrm>
            <a:off x="238540" y="253448"/>
            <a:ext cx="1178720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anose="020B0609040504020204" pitchFamily="49" charset="0"/>
              </a:rPr>
              <a:t>mask</a:t>
            </a:r>
            <a:r>
              <a:rPr lang="fr-FR" sz="1600" dirty="0">
                <a:latin typeface="Lucida Console" panose="020B0609040504020204" pitchFamily="49" charset="0"/>
              </a:rPr>
              <a:t>                                      0                1                2                3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100000000000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100000000000 : 34c0414141414141 34c1414141414141 34c2414141414141 34c3414141414141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100000000008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100000000008 : cccccccccccccc56 </a:t>
            </a:r>
            <a:r>
              <a:rPr lang="fr-FR" sz="1600" dirty="0" err="1">
                <a:latin typeface="Lucida Console" panose="020B0609040504020204" pitchFamily="49" charset="0"/>
              </a:rPr>
              <a:t>cccccccccccccc56</a:t>
            </a:r>
            <a:r>
              <a:rPr lang="fr-FR" sz="1600" dirty="0"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</a:rPr>
              <a:t>cccccccccccccc56</a:t>
            </a:r>
            <a:r>
              <a:rPr lang="fr-FR" sz="1600" dirty="0"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</a:rPr>
              <a:t>cccccccccccccc56</a:t>
            </a:r>
            <a:endParaRPr lang="fr-FR" sz="1600" dirty="0">
              <a:latin typeface="Lucida Console" panose="020B0609040504020204" pitchFamily="49" charset="0"/>
            </a:endParaRP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100000000010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100000000010 : 414141414141cccc </a:t>
            </a:r>
            <a:r>
              <a:rPr lang="fr-FR" sz="1600" dirty="0" err="1">
                <a:latin typeface="Lucida Console" panose="020B0609040504020204" pitchFamily="49" charset="0"/>
              </a:rPr>
              <a:t>414141414141cccc</a:t>
            </a:r>
            <a:r>
              <a:rPr lang="fr-FR" sz="1600" dirty="0"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</a:rPr>
              <a:t>414141414141cccc</a:t>
            </a:r>
            <a:r>
              <a:rPr lang="fr-FR" sz="1600" dirty="0"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latin typeface="Lucida Console" panose="020B0609040504020204" pitchFamily="49" charset="0"/>
              </a:rPr>
              <a:t>414141414141cccc</a:t>
            </a:r>
            <a:endParaRPr lang="fr-FR" sz="1600" dirty="0">
              <a:latin typeface="Lucida Console" panose="020B0609040504020204" pitchFamily="49" charset="0"/>
            </a:endParaRP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100000000018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100000000018 : 4141414141414141 4141414141414141 4141414141414141 4141414141414141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100000000020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100000000020 : 4141414141414141 4141414141414141 4141414141414141 4141414141414141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100000000028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100000000028 : 4141414141414141 4141414141414141 4141414141414141 4141414141414141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100000000030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100000000030 : 4141414141414141 4141414141414141 4141414141414141 4141414141414141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100000000038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100000000038 : 4141414141414141 4141414141414141 4141414141414141 4141414141414141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100000000040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100000000040 : 4141414141414141 4141414141414141 4141414141414141 4141414141414141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100000000048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100000000048 : 4141414141414141 4141414141414141 4141414141414141 4141414141414141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Permissions 100000000050 : 0303030303030303 0303030303030303 0303030303030303 0303030303030303</a:t>
            </a:r>
          </a:p>
          <a:p>
            <a:r>
              <a:rPr lang="fr-FR" sz="1600" dirty="0">
                <a:latin typeface="Lucida Console" panose="020B0609040504020204" pitchFamily="49" charset="0"/>
              </a:rPr>
              <a:t>Contents    100000000050 : 4141414141414141 4141414141414141 4141414141414141 4141414141414141</a:t>
            </a:r>
          </a:p>
        </p:txBody>
      </p:sp>
    </p:spTree>
    <p:extLst>
      <p:ext uri="{BB962C8B-B14F-4D97-AF65-F5344CB8AC3E}">
        <p14:creationId xmlns:p14="http://schemas.microsoft.com/office/powerpoint/2010/main" val="18233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FDC4-5B11-4200-A798-FD7FF515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vectorized emulation?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9DE0-B9F2-4A9E-86F2-F08246A3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Emulation of multiple VMs in parallel on a single hardware thread using Intel AVX-512 instructions</a:t>
            </a:r>
          </a:p>
          <a:p>
            <a:r>
              <a:rPr lang="en-US" dirty="0"/>
              <a:t>Gather code coverage, memory coverage, and register coverage</a:t>
            </a:r>
          </a:p>
          <a:p>
            <a:pPr lvl="1"/>
            <a:r>
              <a:rPr lang="en-US" dirty="0"/>
              <a:t>Divergence/differential reduces coverage overhead</a:t>
            </a:r>
          </a:p>
          <a:p>
            <a:r>
              <a:rPr lang="en-US" dirty="0"/>
              <a:t>Better-than-ASAN memory protections</a:t>
            </a:r>
          </a:p>
          <a:p>
            <a:r>
              <a:rPr lang="en-US" dirty="0"/>
              <a:t>Perf hit due to emulation? Nope… actually faster than native</a:t>
            </a:r>
          </a:p>
          <a:p>
            <a:pPr lvl="1"/>
            <a:r>
              <a:rPr lang="en-US" dirty="0"/>
              <a:t>Typically 30% faster than native with full coverage, 2-3x without coverage</a:t>
            </a:r>
          </a:p>
          <a:p>
            <a:pPr lvl="1"/>
            <a:r>
              <a:rPr lang="en-US" dirty="0"/>
              <a:t>2 trillion emulated instructions per second (raw math targets)</a:t>
            </a:r>
          </a:p>
          <a:p>
            <a:pPr lvl="1"/>
            <a:r>
              <a:rPr lang="en-US" dirty="0"/>
              <a:t>100 billion emulated instructions per second (“standard” targets)</a:t>
            </a:r>
          </a:p>
          <a:p>
            <a:pPr lvl="1"/>
            <a:r>
              <a:rPr lang="en-US" dirty="0"/>
              <a:t>(Benchmarks from a $2k USD 64 core Knights Landing 7210)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0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4598-310D-4318-A1BC-8FEB8441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723E-BCCC-4226-9A32-5B53049D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ASAN/uninitialized protections</a:t>
            </a:r>
          </a:p>
          <a:p>
            <a:r>
              <a:rPr lang="en-US" dirty="0"/>
              <a:t>Every byte of guest memory has a byte of permissions</a:t>
            </a:r>
          </a:p>
          <a:p>
            <a:r>
              <a:rPr lang="en-US" dirty="0"/>
              <a:t>Permission byte has explicit read, write, execute, and RAW bits</a:t>
            </a:r>
          </a:p>
          <a:p>
            <a:r>
              <a:rPr lang="en-US" dirty="0"/>
              <a:t>Out-of-bounds access by 1-byte causes a fault</a:t>
            </a:r>
          </a:p>
          <a:p>
            <a:pPr lvl="1"/>
            <a:r>
              <a:rPr lang="en-US" dirty="0"/>
              <a:t>Technically stronger than ASAN</a:t>
            </a:r>
          </a:p>
          <a:p>
            <a:r>
              <a:rPr lang="en-US" dirty="0"/>
              <a:t>Read-after-write (RAW) bit</a:t>
            </a:r>
          </a:p>
          <a:p>
            <a:pPr lvl="1"/>
            <a:r>
              <a:rPr lang="en-US" dirty="0"/>
              <a:t>Set if memory should be readable, but only after it has been written once</a:t>
            </a:r>
          </a:p>
          <a:p>
            <a:pPr lvl="1"/>
            <a:r>
              <a:rPr lang="en-US" dirty="0"/>
              <a:t>New allocations in the guest set as RAW</a:t>
            </a:r>
          </a:p>
          <a:p>
            <a:pPr lvl="1"/>
            <a:r>
              <a:rPr lang="en-US" dirty="0"/>
              <a:t>Fault will occur if the memory is read before written</a:t>
            </a:r>
          </a:p>
          <a:p>
            <a:pPr lvl="1"/>
            <a:r>
              <a:rPr lang="en-US" dirty="0"/>
              <a:t>Uninitialized memory use detection, with byte-level granularity</a:t>
            </a:r>
          </a:p>
        </p:txBody>
      </p:sp>
    </p:spTree>
    <p:extLst>
      <p:ext uri="{BB962C8B-B14F-4D97-AF65-F5344CB8AC3E}">
        <p14:creationId xmlns:p14="http://schemas.microsoft.com/office/powerpoint/2010/main" val="6864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DDE1-F733-462C-BE3E-C3AEDD12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792C-BABD-44AD-9038-2768B9F1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JIT code coverage is easy</a:t>
            </a:r>
          </a:p>
          <a:p>
            <a:r>
              <a:rPr lang="en-US" dirty="0"/>
              <a:t>Code is only ever </a:t>
            </a:r>
            <a:r>
              <a:rPr lang="en-US" dirty="0" err="1"/>
              <a:t>JITted</a:t>
            </a:r>
            <a:r>
              <a:rPr lang="en-US" dirty="0"/>
              <a:t> when it’s hit</a:t>
            </a:r>
          </a:p>
          <a:p>
            <a:r>
              <a:rPr lang="en-US" dirty="0"/>
              <a:t>Code coverage is just the size of the JIT database</a:t>
            </a:r>
          </a:p>
          <a:p>
            <a:pPr lvl="1"/>
            <a:r>
              <a:rPr lang="en-US" dirty="0"/>
              <a:t>Might need custom hooks if PC/edge/block/graph coverage is desired</a:t>
            </a:r>
          </a:p>
          <a:p>
            <a:r>
              <a:rPr lang="en-US" dirty="0"/>
              <a:t>For finer-grained coverage just emit JIT to update a global bitmap</a:t>
            </a:r>
          </a:p>
        </p:txBody>
      </p:sp>
    </p:spTree>
    <p:extLst>
      <p:ext uri="{BB962C8B-B14F-4D97-AF65-F5344CB8AC3E}">
        <p14:creationId xmlns:p14="http://schemas.microsoft.com/office/powerpoint/2010/main" val="3990216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5304-ACEF-449A-8AF8-BC58C80DD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5955A-6438-441C-AA17-98A41F6CF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Only saving coverage based on user-controlled divergence</a:t>
            </a:r>
          </a:p>
        </p:txBody>
      </p:sp>
    </p:spTree>
    <p:extLst>
      <p:ext uri="{BB962C8B-B14F-4D97-AF65-F5344CB8AC3E}">
        <p14:creationId xmlns:p14="http://schemas.microsoft.com/office/powerpoint/2010/main" val="4202686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C3FA-D09F-4B74-84CA-43911908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FA9C-E8F9-4DBE-8734-3440597F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with 16 other VMs in parallel</a:t>
            </a:r>
          </a:p>
          <a:p>
            <a:r>
              <a:rPr lang="en-US" dirty="0"/>
              <a:t>Can cheaply “look to your neighbor” to determine if you’re doing something new</a:t>
            </a:r>
          </a:p>
          <a:p>
            <a:pPr lvl="1"/>
            <a:r>
              <a:rPr lang="en-US" dirty="0"/>
              <a:t>On conditional and indirect branches, check what your neighbors are up to</a:t>
            </a:r>
          </a:p>
          <a:p>
            <a:pPr lvl="1"/>
            <a:r>
              <a:rPr lang="en-US" dirty="0"/>
              <a:t>If they’re going somewhere else than where you are, something changed in the input caused this change</a:t>
            </a:r>
          </a:p>
          <a:p>
            <a:pPr lvl="1"/>
            <a:r>
              <a:rPr lang="en-US" dirty="0"/>
              <a:t>Save the input for future use</a:t>
            </a:r>
          </a:p>
          <a:p>
            <a:pPr lvl="1"/>
            <a:r>
              <a:rPr lang="en-US" dirty="0"/>
              <a:t>With a smart </a:t>
            </a:r>
            <a:r>
              <a:rPr lang="en-US" dirty="0" err="1"/>
              <a:t>fuzzer</a:t>
            </a:r>
            <a:r>
              <a:rPr lang="en-US" dirty="0"/>
              <a:t>, prioritize the operation you performed as a meaningful one</a:t>
            </a:r>
          </a:p>
          <a:p>
            <a:pPr lvl="2"/>
            <a:r>
              <a:rPr lang="en-US" dirty="0"/>
              <a:t>Associate changes and mutation strategies with what they affected in the program state</a:t>
            </a:r>
          </a:p>
        </p:txBody>
      </p:sp>
    </p:spTree>
    <p:extLst>
      <p:ext uri="{BB962C8B-B14F-4D97-AF65-F5344CB8AC3E}">
        <p14:creationId xmlns:p14="http://schemas.microsoft.com/office/powerpoint/2010/main" val="655786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8B12-47EB-4FC7-B239-85AA1103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Comparison 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37051B-A44E-4452-8920-4DC7D63A7DE9}"/>
              </a:ext>
            </a:extLst>
          </p:cNvPr>
          <p:cNvSpPr/>
          <p:nvPr/>
        </p:nvSpPr>
        <p:spPr>
          <a:xfrm>
            <a:off x="3118806" y="1918018"/>
            <a:ext cx="1839986" cy="71516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3F379-DBDD-4C61-AE14-4343DECB9584}"/>
              </a:ext>
            </a:extLst>
          </p:cNvPr>
          <p:cNvSpPr/>
          <p:nvPr/>
        </p:nvSpPr>
        <p:spPr>
          <a:xfrm>
            <a:off x="4958792" y="1918018"/>
            <a:ext cx="1839986" cy="715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9428EF-7D43-4B5E-9D20-29D76A471B3B}"/>
              </a:ext>
            </a:extLst>
          </p:cNvPr>
          <p:cNvSpPr/>
          <p:nvPr/>
        </p:nvSpPr>
        <p:spPr>
          <a:xfrm>
            <a:off x="8574444" y="1918018"/>
            <a:ext cx="1839986" cy="715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12BC7-1F30-4867-B9B6-5B7E87B30BD1}"/>
              </a:ext>
            </a:extLst>
          </p:cNvPr>
          <p:cNvSpPr/>
          <p:nvPr/>
        </p:nvSpPr>
        <p:spPr>
          <a:xfrm>
            <a:off x="6798778" y="1918018"/>
            <a:ext cx="1839986" cy="7151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5E10C-2D27-496D-8513-E642DD092703}"/>
              </a:ext>
            </a:extLst>
          </p:cNvPr>
          <p:cNvSpPr/>
          <p:nvPr/>
        </p:nvSpPr>
        <p:spPr>
          <a:xfrm>
            <a:off x="1278820" y="1918018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79AB9-476D-4D18-939D-2DA858BEDC78}"/>
              </a:ext>
            </a:extLst>
          </p:cNvPr>
          <p:cNvSpPr/>
          <p:nvPr/>
        </p:nvSpPr>
        <p:spPr>
          <a:xfrm>
            <a:off x="3118806" y="3071417"/>
            <a:ext cx="1839986" cy="715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32430-0826-4FA6-BC7B-16E07462BD1B}"/>
              </a:ext>
            </a:extLst>
          </p:cNvPr>
          <p:cNvSpPr/>
          <p:nvPr/>
        </p:nvSpPr>
        <p:spPr>
          <a:xfrm>
            <a:off x="4958792" y="3071417"/>
            <a:ext cx="1839986" cy="715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D5776-A509-42AA-A54B-27B1DAA6C373}"/>
              </a:ext>
            </a:extLst>
          </p:cNvPr>
          <p:cNvSpPr/>
          <p:nvPr/>
        </p:nvSpPr>
        <p:spPr>
          <a:xfrm>
            <a:off x="8574444" y="3071417"/>
            <a:ext cx="1839986" cy="715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6D69B5-3993-4610-9A2C-ED20556A26C5}"/>
              </a:ext>
            </a:extLst>
          </p:cNvPr>
          <p:cNvSpPr/>
          <p:nvPr/>
        </p:nvSpPr>
        <p:spPr>
          <a:xfrm>
            <a:off x="6798778" y="3071417"/>
            <a:ext cx="1839986" cy="715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8FA4D-A803-425C-99CB-9A81D2E29235}"/>
              </a:ext>
            </a:extLst>
          </p:cNvPr>
          <p:cNvSpPr/>
          <p:nvPr/>
        </p:nvSpPr>
        <p:spPr>
          <a:xfrm>
            <a:off x="1278820" y="3071417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ymm1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935D70-80AD-48A7-811D-8C6A777FD719}"/>
              </a:ext>
            </a:extLst>
          </p:cNvPr>
          <p:cNvSpPr txBox="1"/>
          <p:nvPr/>
        </p:nvSpPr>
        <p:spPr>
          <a:xfrm>
            <a:off x="1278818" y="2667634"/>
            <a:ext cx="417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 bottom word of ymm0 to ymm1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09D8F7-EA6F-40FB-967D-4913631CD67D}"/>
              </a:ext>
            </a:extLst>
          </p:cNvPr>
          <p:cNvSpPr txBox="1"/>
          <p:nvPr/>
        </p:nvSpPr>
        <p:spPr>
          <a:xfrm>
            <a:off x="1278819" y="3855484"/>
            <a:ext cx="548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compare between ymm0 and ymm1 into mask k2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AADDA-01E2-43F7-AAEB-25703262BD7B}"/>
              </a:ext>
            </a:extLst>
          </p:cNvPr>
          <p:cNvSpPr/>
          <p:nvPr/>
        </p:nvSpPr>
        <p:spPr>
          <a:xfrm>
            <a:off x="3118806" y="4328168"/>
            <a:ext cx="1839986" cy="7151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D18A64-6091-484F-916B-225A1794E3FF}"/>
              </a:ext>
            </a:extLst>
          </p:cNvPr>
          <p:cNvSpPr/>
          <p:nvPr/>
        </p:nvSpPr>
        <p:spPr>
          <a:xfrm>
            <a:off x="4958792" y="4328168"/>
            <a:ext cx="1839986" cy="7151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4A7323-D1A8-4513-BAF1-5E06535B52BF}"/>
              </a:ext>
            </a:extLst>
          </p:cNvPr>
          <p:cNvSpPr/>
          <p:nvPr/>
        </p:nvSpPr>
        <p:spPr>
          <a:xfrm>
            <a:off x="8574444" y="4328168"/>
            <a:ext cx="1839986" cy="7151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C8C0A-ABAE-4DF1-82E1-05AC025A6DAC}"/>
              </a:ext>
            </a:extLst>
          </p:cNvPr>
          <p:cNvSpPr/>
          <p:nvPr/>
        </p:nvSpPr>
        <p:spPr>
          <a:xfrm>
            <a:off x="6798778" y="4328168"/>
            <a:ext cx="1839986" cy="7151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EB3356-F992-4076-9C2D-AC36647B0D6E}"/>
              </a:ext>
            </a:extLst>
          </p:cNvPr>
          <p:cNvSpPr/>
          <p:nvPr/>
        </p:nvSpPr>
        <p:spPr>
          <a:xfrm>
            <a:off x="1278820" y="4328168"/>
            <a:ext cx="1839986" cy="715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971EF-5BA9-4595-8D43-3C30B4521CF5}"/>
              </a:ext>
            </a:extLst>
          </p:cNvPr>
          <p:cNvSpPr txBox="1"/>
          <p:nvPr/>
        </p:nvSpPr>
        <p:spPr>
          <a:xfrm>
            <a:off x="757671" y="5280864"/>
            <a:ext cx="10242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k2 is not equal to the online mask, user input influenced this value!</a:t>
            </a:r>
          </a:p>
        </p:txBody>
      </p:sp>
    </p:spTree>
    <p:extLst>
      <p:ext uri="{BB962C8B-B14F-4D97-AF65-F5344CB8AC3E}">
        <p14:creationId xmlns:p14="http://schemas.microsoft.com/office/powerpoint/2010/main" val="3362399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5511-DF28-49B2-A643-B7C10D45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Memory/Register State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D24D-16BD-4D75-A6BF-F561840A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 not feasible due to storage overhead</a:t>
            </a:r>
          </a:p>
          <a:p>
            <a:pPr lvl="1"/>
            <a:r>
              <a:rPr lang="en-US" dirty="0"/>
              <a:t>Need to log every register on every instruction</a:t>
            </a:r>
          </a:p>
          <a:p>
            <a:r>
              <a:rPr lang="en-US" dirty="0"/>
              <a:t>Track unique register and memory states observed during fuzzing</a:t>
            </a:r>
          </a:p>
          <a:p>
            <a:pPr lvl="1"/>
            <a:r>
              <a:rPr lang="en-US" dirty="0"/>
              <a:t>Just like code coverage, but tracking program states</a:t>
            </a:r>
          </a:p>
          <a:p>
            <a:r>
              <a:rPr lang="en-US" dirty="0"/>
              <a:t>Goal is to get coverage information for state machines</a:t>
            </a:r>
          </a:p>
          <a:p>
            <a:pPr lvl="1"/>
            <a:r>
              <a:rPr lang="en-US" dirty="0"/>
              <a:t>Same code, different states, potentially crashes in “common” code paths</a:t>
            </a:r>
          </a:p>
          <a:p>
            <a:r>
              <a:rPr lang="en-US" dirty="0"/>
              <a:t>Vectorized Emulation makes it feasible</a:t>
            </a:r>
          </a:p>
          <a:p>
            <a:pPr lvl="1"/>
            <a:r>
              <a:rPr lang="en-US" dirty="0"/>
              <a:t>On register/memory loads/stores look to your neighbors</a:t>
            </a:r>
          </a:p>
          <a:p>
            <a:pPr lvl="1"/>
            <a:r>
              <a:rPr lang="en-US" dirty="0"/>
              <a:t>If they have a different value, log the input as a new one</a:t>
            </a:r>
          </a:p>
          <a:p>
            <a:pPr lvl="1"/>
            <a:r>
              <a:rPr lang="en-US" dirty="0"/>
              <a:t>Coverage is only gathered on instructions which user input influences</a:t>
            </a:r>
          </a:p>
          <a:p>
            <a:pPr lvl="1"/>
            <a:r>
              <a:rPr lang="en-US" dirty="0"/>
              <a:t>No tracking register state on uncontrolled `</a:t>
            </a:r>
            <a:r>
              <a:rPr lang="en-US" dirty="0" err="1"/>
              <a:t>printf</a:t>
            </a:r>
            <a:r>
              <a:rPr lang="en-US" dirty="0"/>
              <a:t>()` state</a:t>
            </a:r>
          </a:p>
        </p:txBody>
      </p:sp>
    </p:spTree>
    <p:extLst>
      <p:ext uri="{BB962C8B-B14F-4D97-AF65-F5344CB8AC3E}">
        <p14:creationId xmlns:p14="http://schemas.microsoft.com/office/powerpoint/2010/main" val="2477883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7821-C0F1-4360-869A-74F06FA8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7A88-8DC5-4373-AF91-93D033E2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store coverage information when it was caused by user-inputs</a:t>
            </a:r>
          </a:p>
          <a:p>
            <a:r>
              <a:rPr lang="en-US" dirty="0"/>
              <a:t>Coverage databases only hold user-controlled branch information</a:t>
            </a:r>
          </a:p>
          <a:p>
            <a:pPr lvl="1"/>
            <a:r>
              <a:rPr lang="en-US" dirty="0"/>
              <a:t>Reduces memory required to store databases</a:t>
            </a:r>
          </a:p>
          <a:p>
            <a:pPr lvl="1"/>
            <a:r>
              <a:rPr lang="en-US" dirty="0"/>
              <a:t>More meaningful information for human consumption</a:t>
            </a:r>
          </a:p>
          <a:p>
            <a:r>
              <a:rPr lang="en-US" dirty="0"/>
              <a:t>Can track when user-controlled data affected a register state or memory state</a:t>
            </a:r>
          </a:p>
          <a:p>
            <a:pPr lvl="1"/>
            <a:r>
              <a:rPr lang="en-US" dirty="0"/>
              <a:t>Don’t know “why” it was affected, but you know that it was</a:t>
            </a:r>
          </a:p>
          <a:p>
            <a:pPr lvl="1"/>
            <a:r>
              <a:rPr lang="en-US" dirty="0"/>
              <a:t>Can color IDA to show hit code, influenced register writes, and influenced register reads</a:t>
            </a:r>
          </a:p>
        </p:txBody>
      </p:sp>
    </p:spTree>
    <p:extLst>
      <p:ext uri="{BB962C8B-B14F-4D97-AF65-F5344CB8AC3E}">
        <p14:creationId xmlns:p14="http://schemas.microsoft.com/office/powerpoint/2010/main" val="4056764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107C-BD13-4EF4-A050-244479AE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EB646-AC25-4FD0-BF18-21BA0B23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08" y="0"/>
            <a:ext cx="657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68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9536-AD59-40F9-BC6F-05876C84F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A4BE4-0A59-4170-9192-F5857502B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9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64B9-48A9-4F74-BD17-606FA8D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3880-2600-4ACB-8CBD-B4C0DAFF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Sadly limited usage</a:t>
            </a:r>
          </a:p>
          <a:p>
            <a:pPr lvl="1"/>
            <a:r>
              <a:rPr lang="en-US" dirty="0"/>
              <a:t>I’ve just been busy</a:t>
            </a:r>
          </a:p>
          <a:p>
            <a:r>
              <a:rPr lang="en-US" dirty="0"/>
              <a:t>Fuzzed Windows and OpenBSD DHCP servers and client</a:t>
            </a:r>
          </a:p>
          <a:p>
            <a:pPr lvl="1"/>
            <a:r>
              <a:rPr lang="en-US" dirty="0"/>
              <a:t>Trillions of fuzz cases per week in each</a:t>
            </a:r>
          </a:p>
          <a:p>
            <a:pPr lvl="1"/>
            <a:r>
              <a:rPr lang="en-US" dirty="0"/>
              <a:t>Over 20 unique bugs in Windows DHCP</a:t>
            </a:r>
          </a:p>
          <a:p>
            <a:pPr lvl="2"/>
            <a:r>
              <a:rPr lang="en-US" dirty="0"/>
              <a:t>6+ RCE bugs</a:t>
            </a:r>
          </a:p>
          <a:p>
            <a:pPr lvl="2"/>
            <a:r>
              <a:rPr lang="en-US" dirty="0"/>
              <a:t>Re-finds all 20 bugs in under 5 minutes of runtime</a:t>
            </a:r>
          </a:p>
          <a:p>
            <a:pPr lvl="1"/>
            <a:r>
              <a:rPr lang="en-US" dirty="0"/>
              <a:t>1 silly OpenBSD bug</a:t>
            </a:r>
          </a:p>
          <a:p>
            <a:pPr lvl="2"/>
            <a:r>
              <a:rPr lang="en-US" dirty="0"/>
              <a:t>Out-of-bounds read in the highest level for loop</a:t>
            </a:r>
          </a:p>
          <a:p>
            <a:pPr lvl="2"/>
            <a:r>
              <a:rPr lang="en-US" dirty="0"/>
              <a:t>Almost always incorrect</a:t>
            </a:r>
          </a:p>
          <a:p>
            <a:pPr lvl="2"/>
            <a:r>
              <a:rPr lang="en-US" dirty="0"/>
              <a:t>Wouldn’t have found without byte-level</a:t>
            </a:r>
          </a:p>
          <a:p>
            <a:r>
              <a:rPr lang="en-US" dirty="0"/>
              <a:t>1 remote bluescreen in Windows Firewall code</a:t>
            </a:r>
          </a:p>
        </p:txBody>
      </p:sp>
    </p:spTree>
    <p:extLst>
      <p:ext uri="{BB962C8B-B14F-4D97-AF65-F5344CB8AC3E}">
        <p14:creationId xmlns:p14="http://schemas.microsoft.com/office/powerpoint/2010/main" val="357761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6749-B3B8-44B2-A9DB-831DE63D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3F6C-F74D-4FF1-B08B-73D61777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Vectorization/SIMD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Why is it part of ISAs?</a:t>
            </a:r>
          </a:p>
          <a:p>
            <a:r>
              <a:rPr lang="en-US" dirty="0"/>
              <a:t>Snapshot fuzzing</a:t>
            </a:r>
          </a:p>
          <a:p>
            <a:pPr lvl="1"/>
            <a:r>
              <a:rPr lang="en-US" dirty="0"/>
              <a:t>How does it differ from “traditional” fuzzing?</a:t>
            </a:r>
          </a:p>
          <a:p>
            <a:pPr lvl="1"/>
            <a:r>
              <a:rPr lang="en-US" dirty="0"/>
              <a:t>What are the benefits?</a:t>
            </a:r>
          </a:p>
          <a:p>
            <a:r>
              <a:rPr lang="en-US" dirty="0"/>
              <a:t>Vectorized emulation</a:t>
            </a:r>
          </a:p>
          <a:p>
            <a:pPr lvl="1"/>
            <a:r>
              <a:rPr lang="en-US" dirty="0"/>
              <a:t>How do we leverage vectorization for emulation?</a:t>
            </a:r>
          </a:p>
          <a:p>
            <a:pPr lvl="1"/>
            <a:r>
              <a:rPr lang="en-US" dirty="0"/>
              <a:t>What does it mean for fuzzing?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Does this actually work?</a:t>
            </a:r>
          </a:p>
        </p:txBody>
      </p:sp>
    </p:spTree>
    <p:extLst>
      <p:ext uri="{BB962C8B-B14F-4D97-AF65-F5344CB8AC3E}">
        <p14:creationId xmlns:p14="http://schemas.microsoft.com/office/powerpoint/2010/main" val="3960168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8A5E-CBB6-45F3-A012-69F072F0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Solving-like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4B5C-5AA9-47D0-B440-C7A3D233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and memory coverage with feedback yields… strange results</a:t>
            </a:r>
          </a:p>
          <a:p>
            <a:r>
              <a:rPr lang="en-US" dirty="0"/>
              <a:t>Un-enlightened byte-flipper can find valid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A06BE-F4D5-4BB8-A02A-88EDCDD4A1AA}"/>
              </a:ext>
            </a:extLst>
          </p:cNvPr>
          <p:cNvSpPr txBox="1"/>
          <p:nvPr/>
        </p:nvSpPr>
        <p:spPr>
          <a:xfrm>
            <a:off x="1548848" y="2729773"/>
            <a:ext cx="909430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let </a:t>
            </a:r>
            <a:r>
              <a:rPr lang="en-US" dirty="0" err="1">
                <a:latin typeface="Lucida Console" panose="020B0609040504020204" pitchFamily="49" charset="0"/>
              </a:rPr>
              <a:t>fuzz_input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corpus.random_input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for _ in 0..rng.xorshift() % 4 {</a:t>
            </a: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let offset = </a:t>
            </a:r>
            <a:r>
              <a:rPr lang="en-US" dirty="0" err="1">
                <a:latin typeface="Lucida Console" panose="020B0609040504020204" pitchFamily="49" charset="0"/>
              </a:rPr>
              <a:t>rng.xorshift</a:t>
            </a:r>
            <a:r>
              <a:rPr lang="en-US" dirty="0">
                <a:latin typeface="Lucida Console" panose="020B0609040504020204" pitchFamily="49" charset="0"/>
              </a:rPr>
              <a:t>() % </a:t>
            </a:r>
            <a:r>
              <a:rPr lang="en-US" dirty="0" err="1">
                <a:latin typeface="Lucida Console" panose="020B0609040504020204" pitchFamily="49" charset="0"/>
              </a:rPr>
              <a:t>fuzz_input.len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let byte   = </a:t>
            </a:r>
            <a:r>
              <a:rPr lang="en-US" dirty="0" err="1">
                <a:latin typeface="Lucida Console" panose="020B0609040504020204" pitchFamily="49" charset="0"/>
              </a:rPr>
              <a:t>rng.xorshift</a:t>
            </a:r>
            <a:r>
              <a:rPr lang="en-US" dirty="0">
                <a:latin typeface="Lucida Console" panose="020B0609040504020204" pitchFamily="49" charset="0"/>
              </a:rPr>
              <a:t>() as u8;</a:t>
            </a:r>
          </a:p>
          <a:p>
            <a:pPr marL="10160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for </a:t>
            </a:r>
            <a:r>
              <a:rPr lang="en-US" dirty="0" err="1">
                <a:latin typeface="Lucida Console" panose="020B0609040504020204" pitchFamily="49" charset="0"/>
              </a:rPr>
              <a:t>vmid</a:t>
            </a:r>
            <a:r>
              <a:rPr lang="en-US" dirty="0">
                <a:latin typeface="Lucida Console" panose="020B0609040504020204" pitchFamily="49" charset="0"/>
              </a:rPr>
              <a:t> in </a:t>
            </a:r>
            <a:r>
              <a:rPr lang="en-US" dirty="0" err="1">
                <a:latin typeface="Lucida Console" panose="020B0609040504020204" pitchFamily="49" charset="0"/>
              </a:rPr>
              <a:t>vm.online</a:t>
            </a:r>
            <a:r>
              <a:rPr lang="en-US" dirty="0">
                <a:latin typeface="Lucida Console" panose="020B0609040504020204" pitchFamily="49" charset="0"/>
              </a:rPr>
              <a:t>() {</a:t>
            </a: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let </a:t>
            </a:r>
            <a:r>
              <a:rPr lang="en-US" dirty="0" err="1">
                <a:latin typeface="Lucida Console" panose="020B0609040504020204" pitchFamily="49" charset="0"/>
              </a:rPr>
              <a:t>fuzz_input</a:t>
            </a:r>
            <a:r>
              <a:rPr lang="en-US" dirty="0">
                <a:latin typeface="Lucida Console" panose="020B0609040504020204" pitchFamily="49" charset="0"/>
              </a:rPr>
              <a:t> = &amp;</a:t>
            </a:r>
            <a:r>
              <a:rPr lang="en-US" dirty="0" err="1">
                <a:latin typeface="Lucida Console" panose="020B0609040504020204" pitchFamily="49" charset="0"/>
              </a:rPr>
              <a:t>mut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fuzz_input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vmid</a:t>
            </a:r>
            <a:r>
              <a:rPr lang="en-US" dirty="0">
                <a:latin typeface="Lucida Console" panose="020B0609040504020204" pitchFamily="49" charset="0"/>
              </a:rPr>
              <a:t>];</a:t>
            </a: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latin typeface="Lucida Console" panose="020B0609040504020204" pitchFamily="49" charset="0"/>
              </a:rPr>
              <a:t>fuzz_input</a:t>
            </a:r>
            <a:r>
              <a:rPr lang="en-US" dirty="0">
                <a:latin typeface="Lucida Console" panose="020B0609040504020204" pitchFamily="49" charset="0"/>
              </a:rPr>
              <a:t>[offset] = </a:t>
            </a:r>
            <a:r>
              <a:rPr lang="en-US" dirty="0" err="1">
                <a:latin typeface="Lucida Console" panose="020B0609040504020204" pitchFamily="49" charset="0"/>
              </a:rPr>
              <a:t>byte.wrapping_add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vmid</a:t>
            </a:r>
            <a:r>
              <a:rPr lang="en-US" dirty="0">
                <a:latin typeface="Lucida Console" panose="020B0609040504020204" pitchFamily="49" charset="0"/>
              </a:rPr>
              <a:t> as u8);</a:t>
            </a: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pPr marL="10160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272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0247C-1A1B-4621-9C1C-86ED1A95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9" y="114487"/>
            <a:ext cx="11067222" cy="66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40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2673-946E-4C9F-9138-E9362E7A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testing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64B3-4BE9-4F66-9673-DFDC50A8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Hellscape, a proving ground for coverage guided </a:t>
            </a:r>
            <a:r>
              <a:rPr lang="en-US" dirty="0" err="1"/>
              <a:t>fuzzers</a:t>
            </a:r>
            <a:endParaRPr lang="en-US" dirty="0"/>
          </a:p>
          <a:p>
            <a:r>
              <a:rPr lang="en-US" dirty="0">
                <a:hlinkClick r:id="rId2"/>
              </a:rPr>
              <a:t>https://github.com/gamozolabs/hellscape</a:t>
            </a:r>
            <a:endParaRPr lang="en-US" dirty="0"/>
          </a:p>
          <a:p>
            <a:r>
              <a:rPr lang="en-US" dirty="0"/>
              <a:t>Has multiple bugs reachable with coverage guided </a:t>
            </a:r>
            <a:r>
              <a:rPr lang="en-US" dirty="0" err="1"/>
              <a:t>fuzzers</a:t>
            </a:r>
            <a:endParaRPr lang="en-US" dirty="0"/>
          </a:p>
          <a:p>
            <a:pPr lvl="1"/>
            <a:r>
              <a:rPr lang="en-US" dirty="0"/>
              <a:t>Branch-per-byte-comparison (findable with code coverage, AFL)</a:t>
            </a:r>
          </a:p>
          <a:p>
            <a:pPr lvl="1"/>
            <a:r>
              <a:rPr lang="en-US" dirty="0" err="1"/>
              <a:t>memcmp</a:t>
            </a:r>
            <a:r>
              <a:rPr lang="en-US" dirty="0"/>
              <a:t>()-like comparison (register coverage)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memcmp</a:t>
            </a:r>
            <a:r>
              <a:rPr lang="en-US" dirty="0"/>
              <a:t>()-like comparison (path based register coverage)</a:t>
            </a:r>
          </a:p>
          <a:p>
            <a:pPr lvl="1"/>
            <a:r>
              <a:rPr lang="en-US" dirty="0"/>
              <a:t>Batched </a:t>
            </a:r>
            <a:r>
              <a:rPr lang="en-US" dirty="0" err="1"/>
              <a:t>memcmp</a:t>
            </a:r>
            <a:r>
              <a:rPr lang="en-US" dirty="0"/>
              <a:t>()-like comparison (register coverage, word shattering)</a:t>
            </a:r>
          </a:p>
          <a:p>
            <a:pPr lvl="1"/>
            <a:r>
              <a:rPr lang="en-US" dirty="0"/>
              <a:t>Multiple batched </a:t>
            </a:r>
            <a:r>
              <a:rPr lang="en-US" dirty="0" err="1"/>
              <a:t>memcmp</a:t>
            </a:r>
            <a:r>
              <a:rPr lang="en-US" dirty="0"/>
              <a:t>()-like comparison (path based register coverage, word shattering)</a:t>
            </a:r>
          </a:p>
          <a:p>
            <a:r>
              <a:rPr lang="en-US" dirty="0"/>
              <a:t>All bugs should be findable with a byte flipper, no enlightenment</a:t>
            </a:r>
          </a:p>
          <a:p>
            <a:r>
              <a:rPr lang="en-US" dirty="0" err="1"/>
              <a:t>wafflecone</a:t>
            </a:r>
            <a:r>
              <a:rPr lang="en-US" dirty="0"/>
              <a:t> finds all 5 bugs in under a second</a:t>
            </a:r>
          </a:p>
        </p:txBody>
      </p:sp>
    </p:spTree>
    <p:extLst>
      <p:ext uri="{BB962C8B-B14F-4D97-AF65-F5344CB8AC3E}">
        <p14:creationId xmlns:p14="http://schemas.microsoft.com/office/powerpoint/2010/main" val="318009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E221-E2E1-4E8F-A5EA-A9220359D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18EF-EDF6-4741-A2E4-C8E43AB5E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E12C-3124-486B-A71D-55B4534A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vectorized emulation?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2F0F-23BC-4CF7-B069-DF121E23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not</a:t>
            </a:r>
          </a:p>
          <a:p>
            <a:r>
              <a:rPr lang="en-US" dirty="0"/>
              <a:t>It’s too fast</a:t>
            </a:r>
          </a:p>
          <a:p>
            <a:pPr lvl="1"/>
            <a:r>
              <a:rPr lang="en-US" dirty="0"/>
              <a:t>For small targets it runs over a million fuzz cases per second</a:t>
            </a:r>
          </a:p>
          <a:p>
            <a:pPr lvl="2"/>
            <a:r>
              <a:rPr lang="en-US" dirty="0"/>
              <a:t>Getting meaningful fuzz inputs a million times a second is a hard problem</a:t>
            </a:r>
          </a:p>
          <a:p>
            <a:r>
              <a:rPr lang="en-US" dirty="0"/>
              <a:t>Probably better things to do with your time</a:t>
            </a:r>
          </a:p>
          <a:p>
            <a:pPr lvl="1"/>
            <a:r>
              <a:rPr lang="en-US" dirty="0"/>
              <a:t>Switch to a coverage-guided </a:t>
            </a:r>
            <a:r>
              <a:rPr lang="en-US" dirty="0" err="1"/>
              <a:t>fuzzer</a:t>
            </a:r>
            <a:endParaRPr lang="en-US" dirty="0"/>
          </a:p>
          <a:p>
            <a:pPr lvl="1"/>
            <a:r>
              <a:rPr lang="en-US" dirty="0"/>
              <a:t>Use coverage in a meaningful way</a:t>
            </a:r>
          </a:p>
          <a:p>
            <a:pPr lvl="1"/>
            <a:r>
              <a:rPr lang="en-US" dirty="0"/>
              <a:t>Write a new </a:t>
            </a:r>
            <a:r>
              <a:rPr lang="en-US" dirty="0" err="1"/>
              <a:t>fuzzer</a:t>
            </a:r>
            <a:r>
              <a:rPr lang="en-US" dirty="0"/>
              <a:t> to the specification you’re fuzzing</a:t>
            </a:r>
          </a:p>
          <a:p>
            <a:pPr lvl="1"/>
            <a:r>
              <a:rPr lang="en-US" dirty="0"/>
              <a:t>Audit code!</a:t>
            </a:r>
          </a:p>
          <a:p>
            <a:pPr lvl="1"/>
            <a:r>
              <a:rPr lang="en-US" dirty="0"/>
              <a:t>Switch to snapshot fuzzing</a:t>
            </a:r>
          </a:p>
          <a:p>
            <a:pPr lvl="1"/>
            <a:r>
              <a:rPr lang="en-US" dirty="0"/>
              <a:t>Still have done all of these things? Still need more bugs? Okay maybe use vectorized emulation</a:t>
            </a:r>
          </a:p>
        </p:txBody>
      </p:sp>
    </p:spTree>
    <p:extLst>
      <p:ext uri="{BB962C8B-B14F-4D97-AF65-F5344CB8AC3E}">
        <p14:creationId xmlns:p14="http://schemas.microsoft.com/office/powerpoint/2010/main" val="25591555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2AFF-EF38-4A24-B09A-8383954C7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C5A9A-2911-4F70-901E-BC285E055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46BC-7271-45D5-AAF6-276C6FD35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SIMD / Vectorization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0BDF8-5335-4BB6-A494-BD6AE6232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primer on SIMD</a:t>
            </a:r>
          </a:p>
        </p:txBody>
      </p:sp>
    </p:spTree>
    <p:extLst>
      <p:ext uri="{BB962C8B-B14F-4D97-AF65-F5344CB8AC3E}">
        <p14:creationId xmlns:p14="http://schemas.microsoft.com/office/powerpoint/2010/main" val="7955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60F7-DFE5-4387-96C2-E0DF3591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instruction, multiple data (SIMD)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181E-C7D4-4F64-8370-174E851A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MMX/SSE/AVX on x86, NEON on ARM, </a:t>
            </a:r>
            <a:r>
              <a:rPr lang="en-US" dirty="0" err="1"/>
              <a:t>AltiVec</a:t>
            </a:r>
            <a:r>
              <a:rPr lang="en-US" dirty="0"/>
              <a:t> on PPC,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One instruction performs the same operation on multiple inputs</a:t>
            </a:r>
          </a:p>
          <a:p>
            <a:r>
              <a:rPr lang="en-US" dirty="0"/>
              <a:t>SIMD instructions are typically the fastest way to process data on a CPU</a:t>
            </a:r>
          </a:p>
          <a:p>
            <a:r>
              <a:rPr lang="en-US" dirty="0"/>
              <a:t>These are the “gross” instructions you run into when reversing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vpcmpestri</a:t>
            </a:r>
            <a:r>
              <a:rPr lang="en-US" dirty="0"/>
              <a:t>`, `</a:t>
            </a:r>
            <a:r>
              <a:rPr lang="en-US" dirty="0" err="1"/>
              <a:t>vpshufbitqmb</a:t>
            </a:r>
            <a:r>
              <a:rPr lang="en-US" dirty="0"/>
              <a:t>`, easy on the eyes</a:t>
            </a:r>
          </a:p>
          <a:p>
            <a:r>
              <a:rPr lang="en-US" dirty="0"/>
              <a:t>Typically only used in math-intensive operations and research</a:t>
            </a:r>
          </a:p>
          <a:p>
            <a:r>
              <a:rPr lang="en-US" dirty="0"/>
              <a:t>Also useful for memory operations, `mem*()`, `str*()` </a:t>
            </a:r>
            <a:r>
              <a:rPr lang="en-US" dirty="0" err="1"/>
              <a:t>libc</a:t>
            </a:r>
            <a:r>
              <a:rPr lang="en-US" dirty="0"/>
              <a:t> routines</a:t>
            </a:r>
          </a:p>
        </p:txBody>
      </p:sp>
    </p:spTree>
    <p:extLst>
      <p:ext uri="{BB962C8B-B14F-4D97-AF65-F5344CB8AC3E}">
        <p14:creationId xmlns:p14="http://schemas.microsoft.com/office/powerpoint/2010/main" val="367873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EE2F-BF83-4EC9-B5B0-6342E5A2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introduction to x86 (MMX)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50C0-ADE7-4412-88FD-7B842C4C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MMX in 1997</a:t>
            </a:r>
          </a:p>
          <a:p>
            <a:r>
              <a:rPr lang="en-US" dirty="0"/>
              <a:t>Added 8 new 64-bit registers, mm0-mm7</a:t>
            </a:r>
          </a:p>
          <a:p>
            <a:r>
              <a:rPr lang="en-US" dirty="0"/>
              <a:t>mm registers could hold one 64-bit integer, two 32-bit integers, four 16-bit integers, or eight 8-bit integers</a:t>
            </a:r>
          </a:p>
          <a:p>
            <a:r>
              <a:rPr lang="en-US" dirty="0"/>
              <a:t>Packed operations could be performed on the different “lanes” in parallel</a:t>
            </a:r>
          </a:p>
          <a:p>
            <a:pPr lvl="1"/>
            <a:r>
              <a:rPr lang="en-US" dirty="0"/>
              <a:t>The lanes are the packed smaller-than-register integers</a:t>
            </a:r>
          </a:p>
          <a:p>
            <a:r>
              <a:rPr lang="en-US" dirty="0"/>
              <a:t>Only integer operations with original MMX</a:t>
            </a:r>
          </a:p>
        </p:txBody>
      </p:sp>
    </p:spTree>
    <p:extLst>
      <p:ext uri="{BB962C8B-B14F-4D97-AF65-F5344CB8AC3E}">
        <p14:creationId xmlns:p14="http://schemas.microsoft.com/office/powerpoint/2010/main" val="3508483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2955</TotalTime>
  <Words>3901</Words>
  <Application>Microsoft Office PowerPoint</Application>
  <PresentationFormat>Widescreen</PresentationFormat>
  <Paragraphs>553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Lucida Console</vt:lpstr>
      <vt:lpstr>Retrospect</vt:lpstr>
      <vt:lpstr>Vectorized Emulation</vt:lpstr>
      <vt:lpstr>About me</vt:lpstr>
      <vt:lpstr>Public Information on Vectorized Emulation</vt:lpstr>
      <vt:lpstr>Terminology</vt:lpstr>
      <vt:lpstr>What is vectorized emulation?</vt:lpstr>
      <vt:lpstr>Agenda</vt:lpstr>
      <vt:lpstr>SIMD / Vectorization</vt:lpstr>
      <vt:lpstr>Single instruction, multiple data (SIMD)</vt:lpstr>
      <vt:lpstr>SIMD introduction to x86 (MMX)</vt:lpstr>
      <vt:lpstr>Example: Adding with MMX</vt:lpstr>
      <vt:lpstr>Example: paddw mm0, mm1</vt:lpstr>
      <vt:lpstr>Why SIMD?</vt:lpstr>
      <vt:lpstr>Modern SIMD on Intel x86</vt:lpstr>
      <vt:lpstr>Scalar vs AVX-512 performance</vt:lpstr>
      <vt:lpstr>Real-world SIMD</vt:lpstr>
      <vt:lpstr>PowerPoint Presentation</vt:lpstr>
      <vt:lpstr>Snapshot Fuzzing</vt:lpstr>
      <vt:lpstr>Snapshot Fuzzing</vt:lpstr>
      <vt:lpstr>Why Snapshot Fuzzing?</vt:lpstr>
      <vt:lpstr>Determinism</vt:lpstr>
      <vt:lpstr>Snapshot Fuzzing Difficulties</vt:lpstr>
      <vt:lpstr>Real-world example</vt:lpstr>
      <vt:lpstr>Real-world Results</vt:lpstr>
      <vt:lpstr>Vectorized Emulation</vt:lpstr>
      <vt:lpstr>Vectorized Emulation Summary</vt:lpstr>
      <vt:lpstr>Why is this a thing?</vt:lpstr>
      <vt:lpstr>What would this look like in a simple case?</vt:lpstr>
      <vt:lpstr>Would this actually work?</vt:lpstr>
      <vt:lpstr>Getting same code execution in VMs</vt:lpstr>
      <vt:lpstr>What about differing register states?</vt:lpstr>
      <vt:lpstr>Memory accesses?</vt:lpstr>
      <vt:lpstr>Branches?</vt:lpstr>
      <vt:lpstr>Divergent branches?</vt:lpstr>
      <vt:lpstr>AVX-512 kmask registers</vt:lpstr>
      <vt:lpstr>AVX-512 kmask zeroing example</vt:lpstr>
      <vt:lpstr>AVX-512 kmask merging example</vt:lpstr>
      <vt:lpstr>Making divergence possible</vt:lpstr>
      <vt:lpstr>Any more potential issues?</vt:lpstr>
      <vt:lpstr>wafflecone</vt:lpstr>
      <vt:lpstr>Components of wafflecone</vt:lpstr>
      <vt:lpstr>PowerPoint Presentation</vt:lpstr>
      <vt:lpstr>Lifting target code</vt:lpstr>
      <vt:lpstr>FalkIL</vt:lpstr>
      <vt:lpstr>FalkIL Continued</vt:lpstr>
      <vt:lpstr>PowerPoint Presentation</vt:lpstr>
      <vt:lpstr>JIT</vt:lpstr>
      <vt:lpstr>PowerPoint Presentation</vt:lpstr>
      <vt:lpstr>MMU</vt:lpstr>
      <vt:lpstr>PowerPoint Presentation</vt:lpstr>
      <vt:lpstr>MMU Hardening</vt:lpstr>
      <vt:lpstr>Code Coverage</vt:lpstr>
      <vt:lpstr>Differential Coverage</vt:lpstr>
      <vt:lpstr>Horizontal Comparison</vt:lpstr>
      <vt:lpstr>Horizontal Comparison Implementation</vt:lpstr>
      <vt:lpstr>Memory/Register State Coverage</vt:lpstr>
      <vt:lpstr>Divergent Coverage</vt:lpstr>
      <vt:lpstr>Divergence</vt:lpstr>
      <vt:lpstr>Results</vt:lpstr>
      <vt:lpstr>Results</vt:lpstr>
      <vt:lpstr>Solving-like Behavior</vt:lpstr>
      <vt:lpstr>PowerPoint Presentation</vt:lpstr>
      <vt:lpstr>Stress testing coverage</vt:lpstr>
      <vt:lpstr>Conclusion</vt:lpstr>
      <vt:lpstr>Should you use vectorized emulation?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Vectorized Emulation</dc:title>
  <dc:creator>Brandon Falk</dc:creator>
  <cp:lastModifiedBy>Brandon Falk</cp:lastModifiedBy>
  <cp:revision>346</cp:revision>
  <dcterms:created xsi:type="dcterms:W3CDTF">2019-06-20T18:23:02Z</dcterms:created>
  <dcterms:modified xsi:type="dcterms:W3CDTF">2019-06-28T21:52:12Z</dcterms:modified>
</cp:coreProperties>
</file>