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7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443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155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466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997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47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844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12/5/21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12/5/21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300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12/5/21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1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213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441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3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D026E-58AD-4144-B5E4-D160EC3AB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885557"/>
            <a:ext cx="4114800" cy="2215152"/>
          </a:xfrm>
        </p:spPr>
        <p:txBody>
          <a:bodyPr>
            <a:normAutofit/>
          </a:bodyPr>
          <a:lstStyle/>
          <a:p>
            <a:r>
              <a:rPr lang="en-US" dirty="0"/>
              <a:t>Bitcoin price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B201B-1587-49B2-A2FC-8AB5D34E3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114800" cy="2215152"/>
          </a:xfrm>
        </p:spPr>
        <p:txBody>
          <a:bodyPr>
            <a:normAutofit/>
          </a:bodyPr>
          <a:lstStyle/>
          <a:p>
            <a:r>
              <a:rPr lang="en-US" dirty="0"/>
              <a:t>Rohit Gampa(</a:t>
            </a:r>
            <a:r>
              <a:rPr lang="en-US" dirty="0" err="1"/>
              <a:t>rgampa</a:t>
            </a:r>
            <a:r>
              <a:rPr lang="en-US" dirty="0"/>
              <a:t>)</a:t>
            </a:r>
          </a:p>
          <a:p>
            <a:r>
              <a:rPr lang="en-US" dirty="0" err="1"/>
              <a:t>Mitali</a:t>
            </a:r>
            <a:r>
              <a:rPr lang="en-US" dirty="0"/>
              <a:t> </a:t>
            </a:r>
            <a:r>
              <a:rPr lang="en-US" dirty="0" err="1"/>
              <a:t>Tavildar</a:t>
            </a:r>
            <a:r>
              <a:rPr lang="en-US" dirty="0"/>
              <a:t>(</a:t>
            </a:r>
            <a:r>
              <a:rPr lang="en-US" dirty="0" err="1"/>
              <a:t>mtavilda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An illustration of flying paper planes">
            <a:extLst>
              <a:ext uri="{FF2B5EF4-FFF2-40B4-BE49-F238E27FC236}">
                <a16:creationId xmlns:a16="http://schemas.microsoft.com/office/drawing/2014/main" id="{A6D3DB49-421D-4040-BF48-CEE412808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5" r="21223" b="1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188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CD51-0773-47F3-AE29-6118A65D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logistics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EA2D-228E-47FD-B221-1B05F0862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bitcoin Data?</a:t>
            </a:r>
          </a:p>
          <a:p>
            <a:r>
              <a:rPr lang="en-US" dirty="0"/>
              <a:t>If we need to consider the social aspect affecting the price, using bitcoin is better because it is popular.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cryptocurrency than traditional stock market(Bitcoin Vs Tesla)</a:t>
            </a:r>
          </a:p>
          <a:p>
            <a:r>
              <a:rPr lang="en-US" dirty="0"/>
              <a:t>24x7, and can be granular data for free, stock data quality is bad for granular data/need to pay money to get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Will use </a:t>
            </a:r>
            <a:r>
              <a:rPr lang="en-US" dirty="0" err="1"/>
              <a:t>binance</a:t>
            </a:r>
            <a:r>
              <a:rPr lang="en-US" dirty="0"/>
              <a:t> historical API to collect the data</a:t>
            </a:r>
          </a:p>
          <a:p>
            <a:r>
              <a:rPr lang="en-US" dirty="0"/>
              <a:t>The data has features such as open time, open prices, close time, close prices, high, low for hourly, daily and weekly data records.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6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9662-FF16-44A8-B6DD-4B6EF342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419879"/>
            <a:ext cx="10077557" cy="5651052"/>
          </a:xfrm>
        </p:spPr>
        <p:txBody>
          <a:bodyPr/>
          <a:lstStyle/>
          <a:p>
            <a:r>
              <a:rPr lang="en-US" dirty="0"/>
              <a:t>Question:</a:t>
            </a:r>
          </a:p>
          <a:p>
            <a:r>
              <a:rPr lang="en-US" dirty="0"/>
              <a:t>Which day to invest</a:t>
            </a:r>
          </a:p>
          <a:p>
            <a:r>
              <a:rPr lang="en-US" dirty="0"/>
              <a:t>Which hour of the day to invest</a:t>
            </a:r>
          </a:p>
          <a:p>
            <a:r>
              <a:rPr lang="en-US" dirty="0"/>
              <a:t>Impact of google trends on the price.</a:t>
            </a:r>
          </a:p>
          <a:p>
            <a:r>
              <a:rPr lang="en-US" dirty="0"/>
              <a:t>Feature creation/ extraction for LSTM RNN model for model price prediction.</a:t>
            </a:r>
          </a:p>
          <a:p>
            <a:r>
              <a:rPr lang="en-US" dirty="0"/>
              <a:t>Use the hypothesis testing to benchmark the algorithm.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67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587D-5887-AA47-9B32-ACF626F8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on bitcoin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EEC1-A90A-4A44-8D06-CE37B5F0B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Exploratory data analysis on the bitcoin data</a:t>
            </a:r>
          </a:p>
          <a:p>
            <a:pPr marL="457200" indent="-457200">
              <a:buAutoNum type="arabicPeriod"/>
            </a:pPr>
            <a:r>
              <a:rPr lang="en-US" dirty="0"/>
              <a:t>Predicting gain using basic classification models</a:t>
            </a:r>
          </a:p>
          <a:p>
            <a:pPr marL="457200" indent="-457200">
              <a:buAutoNum type="arabicPeriod"/>
            </a:pPr>
            <a:r>
              <a:rPr lang="en-US" dirty="0"/>
              <a:t>Analyzing and predicting trend using Prophet by Facebook</a:t>
            </a:r>
          </a:p>
          <a:p>
            <a:pPr marL="457200" indent="-457200">
              <a:buAutoNum type="arabicPeriod"/>
            </a:pPr>
            <a:r>
              <a:rPr lang="en-US" dirty="0"/>
              <a:t>Google trend analysis over bitcoin searches.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8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11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BBE0B-C545-0340-A6F4-0E00E095B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440905"/>
            <a:ext cx="5512288" cy="850831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Exploratory data analysis </a:t>
            </a:r>
          </a:p>
        </p:txBody>
      </p:sp>
      <p:grpSp>
        <p:nvGrpSpPr>
          <p:cNvPr id="53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4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6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368026C3-87ED-DD47-8B70-CBB403438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8" y="1516069"/>
            <a:ext cx="5020679" cy="246646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AEA829-DAFD-4C4A-A32C-212CA450A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40" y="1114691"/>
            <a:ext cx="4159233" cy="5144455"/>
          </a:xfrm>
        </p:spPr>
        <p:txBody>
          <a:bodyPr>
            <a:normAutofit/>
          </a:bodyPr>
          <a:lstStyle/>
          <a:p>
            <a:r>
              <a:rPr lang="en-US" dirty="0"/>
              <a:t>Following are the results based on single-day records: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lines overlap. ﻿We could use either open or close prices for further predictions.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About 53% of the records have closed at a higher price than opening price.</a:t>
            </a:r>
          </a:p>
          <a:p>
            <a:pPr marL="342900" lvl="1" indent="-342900"/>
            <a:r>
              <a:rPr lang="en-US" dirty="0"/>
              <a:t>The max difference from opening price to the highest price was 7998 and lowest was 0. 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9" name="Group 23">
            <a:extLst>
              <a:ext uri="{FF2B5EF4-FFF2-40B4-BE49-F238E27FC236}">
                <a16:creationId xmlns:a16="http://schemas.microsoft.com/office/drawing/2014/main" id="{A6DA475A-533E-4A16-A83E-0171FFB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EB076CD-5E1A-4B4E-8434-EB36C96CD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0" name="Freeform: Shape 25">
              <a:extLst>
                <a:ext uri="{FF2B5EF4-FFF2-40B4-BE49-F238E27FC236}">
                  <a16:creationId xmlns:a16="http://schemas.microsoft.com/office/drawing/2014/main" id="{F6EB8026-10C9-4869-9F11-AD4C064F9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1" name="Freeform: Shape 26">
              <a:extLst>
                <a:ext uri="{FF2B5EF4-FFF2-40B4-BE49-F238E27FC236}">
                  <a16:creationId xmlns:a16="http://schemas.microsoft.com/office/drawing/2014/main" id="{C49D45E4-020D-4F13-BA0F-A5307EA2A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Graphic 12">
              <a:extLst>
                <a:ext uri="{FF2B5EF4-FFF2-40B4-BE49-F238E27FC236}">
                  <a16:creationId xmlns:a16="http://schemas.microsoft.com/office/drawing/2014/main" id="{9C88C3FA-F709-4D00-9E6D-882DB1E2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Graphic 15">
              <a:extLst>
                <a:ext uri="{FF2B5EF4-FFF2-40B4-BE49-F238E27FC236}">
                  <a16:creationId xmlns:a16="http://schemas.microsoft.com/office/drawing/2014/main" id="{7EDA809C-8B77-4778-9050-82BA49976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592CBFFA-9E14-4482-8D59-A989BAD45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30">
              <a:extLst>
                <a:ext uri="{FF2B5EF4-FFF2-40B4-BE49-F238E27FC236}">
                  <a16:creationId xmlns:a16="http://schemas.microsoft.com/office/drawing/2014/main" id="{D801BD80-BE9E-4AFB-BEF4-435B40BD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0B08B75-2ED0-FE4D-B5DA-177733DF6D2C}"/>
              </a:ext>
            </a:extLst>
          </p:cNvPr>
          <p:cNvSpPr txBox="1"/>
          <p:nvPr/>
        </p:nvSpPr>
        <p:spPr>
          <a:xfrm>
            <a:off x="525718" y="1107070"/>
            <a:ext cx="341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prices vs Close prices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CC862E7-7D06-3447-81FA-2CCA21504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07" y="4515887"/>
            <a:ext cx="4965700" cy="218132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01C2DFE0-A6EA-DC43-8469-1867CA48C8C2}"/>
              </a:ext>
            </a:extLst>
          </p:cNvPr>
          <p:cNvSpPr txBox="1"/>
          <p:nvPr/>
        </p:nvSpPr>
        <p:spPr>
          <a:xfrm>
            <a:off x="497091" y="4071376"/>
            <a:ext cx="341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prices vs high prices</a:t>
            </a:r>
          </a:p>
        </p:txBody>
      </p:sp>
    </p:spTree>
    <p:extLst>
      <p:ext uri="{BB962C8B-B14F-4D97-AF65-F5344CB8AC3E}">
        <p14:creationId xmlns:p14="http://schemas.microsoft.com/office/powerpoint/2010/main" val="92290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A2F7-6F71-2D47-BB22-E5C2F347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gain using basic classification models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D1C6E-716C-C642-9C05-D1FF96969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Predicting gain at closing for single day records: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/>
              <a:t>Based on the following features</a:t>
            </a:r>
            <a:r>
              <a:rPr lang="en-US" sz="1800" dirty="0"/>
              <a:t>: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800" dirty="0"/>
              <a:t>Open price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800" dirty="0"/>
              <a:t>Highest price of the day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800" dirty="0"/>
              <a:t>Lowest price of the day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7EE86-DDE2-3743-B96C-15A27969AE79}"/>
              </a:ext>
            </a:extLst>
          </p:cNvPr>
          <p:cNvSpPr txBox="1"/>
          <p:nvPr/>
        </p:nvSpPr>
        <p:spPr>
          <a:xfrm>
            <a:off x="5879939" y="3096078"/>
            <a:ext cx="450295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i="1" dirty="0"/>
              <a:t>Prediction accuracies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Logistic Regression : 87%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err="1"/>
              <a:t>KNeighbours</a:t>
            </a:r>
            <a:r>
              <a:rPr lang="en-US" dirty="0"/>
              <a:t> classifier : 71%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5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2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9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0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2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D92AF-9473-0047-8D46-51007A49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3" y="799521"/>
            <a:ext cx="3859904" cy="20802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Prophet by Facebook for trend analysis</a:t>
            </a: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8972B65B-8AFA-4B5C-BFC6-E443F377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1" name="Graphic 78">
            <a:extLst>
              <a:ext uri="{FF2B5EF4-FFF2-40B4-BE49-F238E27FC236}">
                <a16:creationId xmlns:a16="http://schemas.microsoft.com/office/drawing/2014/main" id="{8B32F32D-2578-47BA-A8C8-B9CC3F8A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2" name="Graphic 78">
              <a:extLst>
                <a:ext uri="{FF2B5EF4-FFF2-40B4-BE49-F238E27FC236}">
                  <a16:creationId xmlns:a16="http://schemas.microsoft.com/office/drawing/2014/main" id="{FE39C5A6-D000-4F68-8942-DD0D6D6F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aphic 78">
              <a:extLst>
                <a:ext uri="{FF2B5EF4-FFF2-40B4-BE49-F238E27FC236}">
                  <a16:creationId xmlns:a16="http://schemas.microsoft.com/office/drawing/2014/main" id="{E89890B6-1232-480B-A1E4-4EE4897F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4" name="Graphic 78">
                <a:extLst>
                  <a:ext uri="{FF2B5EF4-FFF2-40B4-BE49-F238E27FC236}">
                    <a16:creationId xmlns:a16="http://schemas.microsoft.com/office/drawing/2014/main" id="{AA2A92B4-DD5E-4659-876C-CEF27D8A3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Graphic 78">
                <a:extLst>
                  <a:ext uri="{FF2B5EF4-FFF2-40B4-BE49-F238E27FC236}">
                    <a16:creationId xmlns:a16="http://schemas.microsoft.com/office/drawing/2014/main" id="{CB3716F9-57FA-4E55-B926-D141DFDE7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Graphic 78">
                <a:extLst>
                  <a:ext uri="{FF2B5EF4-FFF2-40B4-BE49-F238E27FC236}">
                    <a16:creationId xmlns:a16="http://schemas.microsoft.com/office/drawing/2014/main" id="{6E65CA48-F624-4AAA-B08C-4D030E798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Graphic 78">
                <a:extLst>
                  <a:ext uri="{FF2B5EF4-FFF2-40B4-BE49-F238E27FC236}">
                    <a16:creationId xmlns:a16="http://schemas.microsoft.com/office/drawing/2014/main" id="{5AB96607-3A57-4F71-87E5-C0D546FEBF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33FE92F6-1098-FF4D-97B5-1A819092E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07" y="740560"/>
            <a:ext cx="3196691" cy="5061048"/>
          </a:xfrm>
          <a:prstGeom prst="rect">
            <a:avLst/>
          </a:pr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8EF2A333-CD44-8044-87BB-8BBAB7C39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4" r="12856" b="-3"/>
          <a:stretch/>
        </p:blipFill>
        <p:spPr>
          <a:xfrm>
            <a:off x="8624800" y="506941"/>
            <a:ext cx="2789969" cy="2716694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E9A8A139-45B2-0142-9776-4C889DC98F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5" r="2" b="2"/>
          <a:stretch/>
        </p:blipFill>
        <p:spPr>
          <a:xfrm>
            <a:off x="8459236" y="3903653"/>
            <a:ext cx="3192820" cy="2019895"/>
          </a:xfrm>
          <a:prstGeom prst="rect">
            <a:avLst/>
          </a:prstGeom>
        </p:spPr>
      </p:pic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286E5E1D-FD49-448F-83C8-E06466BE5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8708"/>
            <a:ext cx="4292956" cy="124929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82E7BA0-A7BA-4C61-9D6F-5345A5405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5369E81-3115-4284-995E-F753EB42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4729589-1C6A-4995-83DB-3C8AC2B8D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A966D0D-0B99-4534-8150-ECA25F804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5" name="Graphic 12">
              <a:extLst>
                <a:ext uri="{FF2B5EF4-FFF2-40B4-BE49-F238E27FC236}">
                  <a16:creationId xmlns:a16="http://schemas.microsoft.com/office/drawing/2014/main" id="{7DC8EDF8-9492-4A6B-8050-A6B44F11B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Graphic 15">
              <a:extLst>
                <a:ext uri="{FF2B5EF4-FFF2-40B4-BE49-F238E27FC236}">
                  <a16:creationId xmlns:a16="http://schemas.microsoft.com/office/drawing/2014/main" id="{13B4EDF3-5414-4F6E-8824-4FDC7BFD5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Graphic 15">
              <a:extLst>
                <a:ext uri="{FF2B5EF4-FFF2-40B4-BE49-F238E27FC236}">
                  <a16:creationId xmlns:a16="http://schemas.microsoft.com/office/drawing/2014/main" id="{6CE204CE-5738-4712-8E02-CF746C01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2369023-4235-4E1E-A424-EA0EA83D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DFBB681-E8FD-0741-8AB7-7A59A0769B3D}"/>
              </a:ext>
            </a:extLst>
          </p:cNvPr>
          <p:cNvSpPr txBox="1"/>
          <p:nvPr/>
        </p:nvSpPr>
        <p:spPr>
          <a:xfrm>
            <a:off x="5220526" y="366155"/>
            <a:ext cx="279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(3)Prophet components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9803A5A-FAAA-2840-856C-122FE6FD98BD}"/>
              </a:ext>
            </a:extLst>
          </p:cNvPr>
          <p:cNvSpPr txBox="1"/>
          <p:nvPr/>
        </p:nvSpPr>
        <p:spPr>
          <a:xfrm>
            <a:off x="8595118" y="193068"/>
            <a:ext cx="279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(1)Observed data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B54AF84-7273-4949-BEE7-0067314B0020}"/>
              </a:ext>
            </a:extLst>
          </p:cNvPr>
          <p:cNvSpPr txBox="1"/>
          <p:nvPr/>
        </p:nvSpPr>
        <p:spPr>
          <a:xfrm>
            <a:off x="8564122" y="3279600"/>
            <a:ext cx="279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Prophet trend prediction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978AA7-1CAC-9B4A-AD7B-55757B75A2B4}"/>
              </a:ext>
            </a:extLst>
          </p:cNvPr>
          <p:cNvSpPr txBox="1"/>
          <p:nvPr/>
        </p:nvSpPr>
        <p:spPr>
          <a:xfrm>
            <a:off x="292392" y="3429000"/>
            <a:ext cx="44900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Prophet model was fit on hourly recorded values of close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Prophet predicts the upward trend in the hourly recorded prices (Fig2)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components predict in Fig 3 the following: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Trend observed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Weekly trend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Yearly trend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Daily trend</a:t>
            </a:r>
          </a:p>
          <a:p>
            <a:pPr marL="400050" indent="-40005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85503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5E2"/>
      </a:lt2>
      <a:accent1>
        <a:srgbClr val="8FA5C2"/>
      </a:accent1>
      <a:accent2>
        <a:srgbClr val="7AAAB2"/>
      </a:accent2>
      <a:accent3>
        <a:srgbClr val="80AA9F"/>
      </a:accent3>
      <a:accent4>
        <a:srgbClr val="77AF89"/>
      </a:accent4>
      <a:accent5>
        <a:srgbClr val="86AB81"/>
      </a:accent5>
      <a:accent6>
        <a:srgbClr val="90AA74"/>
      </a:accent6>
      <a:hlink>
        <a:srgbClr val="997E5C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376</Words>
  <Application>Microsoft Macintosh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Georgia Pro Semibold</vt:lpstr>
      <vt:lpstr>RocaVTI</vt:lpstr>
      <vt:lpstr>Bitcoin price analysis</vt:lpstr>
      <vt:lpstr>Project logistics</vt:lpstr>
      <vt:lpstr>PowerPoint Presentation</vt:lpstr>
      <vt:lpstr>Processing on bitcoin data:</vt:lpstr>
      <vt:lpstr>Exploratory data analysis </vt:lpstr>
      <vt:lpstr>Predicting gain using basic classification models </vt:lpstr>
      <vt:lpstr>Prophet by Facebook for trend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</dc:title>
  <dc:creator>Gampa, Rohit</dc:creator>
  <cp:lastModifiedBy>Tavildar, Mitali Vinay</cp:lastModifiedBy>
  <cp:revision>32</cp:revision>
  <dcterms:created xsi:type="dcterms:W3CDTF">2021-11-23T18:02:42Z</dcterms:created>
  <dcterms:modified xsi:type="dcterms:W3CDTF">2021-12-06T05:59:08Z</dcterms:modified>
</cp:coreProperties>
</file>