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3" autoAdjust="0"/>
    <p:restoredTop sz="94660"/>
  </p:normalViewPr>
  <p:slideViewPr>
    <p:cSldViewPr snapToGrid="0">
      <p:cViewPr>
        <p:scale>
          <a:sx n="103" d="100"/>
          <a:sy n="103" d="100"/>
        </p:scale>
        <p:origin x="8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4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5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466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97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7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44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300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2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4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D026E-58AD-4144-B5E4-D160EC3A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Bitcoin price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B201B-1587-49B2-A2FC-8AB5D34E3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Rohit Gampa(</a:t>
            </a:r>
            <a:r>
              <a:rPr lang="en-US" dirty="0" err="1"/>
              <a:t>rgampa</a:t>
            </a:r>
            <a:r>
              <a:rPr lang="en-US" dirty="0"/>
              <a:t>)</a:t>
            </a:r>
          </a:p>
          <a:p>
            <a:r>
              <a:rPr lang="en-US" dirty="0" err="1"/>
              <a:t>Mitali</a:t>
            </a:r>
            <a:r>
              <a:rPr lang="en-US" dirty="0"/>
              <a:t> </a:t>
            </a:r>
            <a:r>
              <a:rPr lang="en-US" dirty="0" err="1"/>
              <a:t>Tavildar</a:t>
            </a:r>
            <a:r>
              <a:rPr lang="en-US" dirty="0"/>
              <a:t>(</a:t>
            </a:r>
            <a:r>
              <a:rPr lang="en-US" dirty="0" err="1"/>
              <a:t>mtavilda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n illustration of flying paper planes">
            <a:extLst>
              <a:ext uri="{FF2B5EF4-FFF2-40B4-BE49-F238E27FC236}">
                <a16:creationId xmlns:a16="http://schemas.microsoft.com/office/drawing/2014/main" id="{A6D3DB49-421D-4040-BF48-CEE412808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55" r="212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18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179-0B06-4448-A451-CB616A0E8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LSTM model for predicting Bitcoin price using OHLCV and google trends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2E478-9E42-4EE8-907A-11B40A70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LSTM layer in the neural network with a dropout layer after with inputs of </a:t>
            </a:r>
            <a:r>
              <a:rPr lang="en-US" dirty="0" err="1"/>
              <a:t>open,high,low,close,volume,number</a:t>
            </a:r>
            <a:r>
              <a:rPr lang="en-US" dirty="0"/>
              <a:t> of trades, as well as google trends data. The output we are looking for is close price of bitcoin on that day.</a:t>
            </a:r>
          </a:p>
          <a:p>
            <a:r>
              <a:rPr lang="en-IN" dirty="0"/>
              <a:t>This is still work in progress. Working to improve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4981-5C80-4C06-BE01-468FFAD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RNN(LSTM) model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A2A02-BB0F-4C2F-BCF7-DF4E281905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2631"/>
            <a:ext cx="11112759" cy="395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5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CD51-0773-47F3-AE29-6118A65D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logistics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EA2D-228E-47FD-B221-1B05F086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bitcoin Data?</a:t>
            </a:r>
          </a:p>
          <a:p>
            <a:r>
              <a:rPr lang="en-US" dirty="0"/>
              <a:t>If we need to consider the social aspect affecting the price, using bitcoin is better because it is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cryptocurrency than traditional stock market(Bitcoin Vs Tesla)</a:t>
            </a:r>
          </a:p>
          <a:p>
            <a:r>
              <a:rPr lang="en-US" dirty="0"/>
              <a:t>24x7, and can be granular data for free, stock data quality is bad for granular data/need to pay money to get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use </a:t>
            </a:r>
            <a:r>
              <a:rPr lang="en-US" dirty="0" err="1"/>
              <a:t>binance</a:t>
            </a:r>
            <a:r>
              <a:rPr lang="en-US" dirty="0"/>
              <a:t> historical API to collect the data</a:t>
            </a:r>
          </a:p>
          <a:p>
            <a:r>
              <a:rPr lang="en-US" dirty="0"/>
              <a:t>The data has features such as open time, open prices, close time, close prices, high, low for hourly, daily and weekly data records.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EBFA-CF23-A045-8C92-0D0214140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9662-FF16-44A8-B6DD-4B6EF342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2225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aim to answer the following questions and find the best prediction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day to invest?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hour of the day to invest?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Impact of google trends on the price(adding this as an input for the LSTM model below)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creation/ extraction for LSTM RNN model for model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5296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587D-5887-AA47-9B32-ACF626F8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on bitcoin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EEC1-A90A-4A44-8D06-CE37B5F0B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Exploratory data analysis on the bitcoin data</a:t>
            </a:r>
          </a:p>
          <a:p>
            <a:pPr marL="457200" indent="-457200">
              <a:buAutoNum type="arabicPeriod"/>
            </a:pPr>
            <a:r>
              <a:rPr lang="en-US" dirty="0"/>
              <a:t>Predicting gain using basic classification models</a:t>
            </a:r>
          </a:p>
          <a:p>
            <a:pPr marL="457200" indent="-457200">
              <a:buAutoNum type="arabicPeriod"/>
            </a:pPr>
            <a:r>
              <a:rPr lang="en-US" dirty="0"/>
              <a:t>Analyzing and predicting trend using Prophet by Facebook</a:t>
            </a:r>
          </a:p>
          <a:p>
            <a:pPr marL="457200" indent="-457200">
              <a:buAutoNum type="arabicPeriod"/>
            </a:pPr>
            <a:r>
              <a:rPr lang="en-US" dirty="0"/>
              <a:t>Google trend analysis over bitcoin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BBE0B-C545-0340-A6F4-0E00E095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440905"/>
            <a:ext cx="5512288" cy="8508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Exploratory data analysis </a:t>
            </a:r>
          </a:p>
        </p:txBody>
      </p:sp>
      <p:grpSp>
        <p:nvGrpSpPr>
          <p:cNvPr id="53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4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8026C3-87ED-DD47-8B70-CBB403438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8" y="1516069"/>
            <a:ext cx="5020679" cy="246646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AEA829-DAFD-4C4A-A32C-212CA450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1"/>
            <a:ext cx="4159233" cy="5144455"/>
          </a:xfrm>
        </p:spPr>
        <p:txBody>
          <a:bodyPr>
            <a:normAutofit/>
          </a:bodyPr>
          <a:lstStyle/>
          <a:p>
            <a:r>
              <a:rPr lang="en-US" dirty="0"/>
              <a:t>Following are the results based on single-day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lines overlap. ﻿We could use either open or close prices for further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About 53% of the records have closed at a higher price than opening price.</a:t>
            </a:r>
          </a:p>
          <a:p>
            <a:pPr marL="342900" lvl="1" indent="-342900"/>
            <a:r>
              <a:rPr lang="en-US" dirty="0"/>
              <a:t>The max difference from opening price to the highest price was 7998 and lowest was 0.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23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25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26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30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0B08B75-2ED0-FE4D-B5DA-177733DF6D2C}"/>
              </a:ext>
            </a:extLst>
          </p:cNvPr>
          <p:cNvSpPr txBox="1"/>
          <p:nvPr/>
        </p:nvSpPr>
        <p:spPr>
          <a:xfrm>
            <a:off x="525718" y="1107070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Close prices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CC862E7-7D06-3447-81FA-2CCA2150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07" y="4515887"/>
            <a:ext cx="4965700" cy="218132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1C2DFE0-A6EA-DC43-8469-1867CA48C8C2}"/>
              </a:ext>
            </a:extLst>
          </p:cNvPr>
          <p:cNvSpPr txBox="1"/>
          <p:nvPr/>
        </p:nvSpPr>
        <p:spPr>
          <a:xfrm>
            <a:off x="497091" y="4071376"/>
            <a:ext cx="34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prices vs high prices</a:t>
            </a:r>
          </a:p>
        </p:txBody>
      </p:sp>
    </p:spTree>
    <p:extLst>
      <p:ext uri="{BB962C8B-B14F-4D97-AF65-F5344CB8AC3E}">
        <p14:creationId xmlns:p14="http://schemas.microsoft.com/office/powerpoint/2010/main" val="9229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A2F7-6F71-2D47-BB22-E5C2F347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gain using basic classification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D1C6E-716C-C642-9C05-D1FF9696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Predicting gain at closing for single day records: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Based on the following features</a:t>
            </a:r>
            <a:r>
              <a:rPr lang="en-US" sz="1800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Open price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Highest price of the day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Lowest price of the day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7EE86-DDE2-3743-B96C-15A27969AE79}"/>
              </a:ext>
            </a:extLst>
          </p:cNvPr>
          <p:cNvSpPr txBox="1"/>
          <p:nvPr/>
        </p:nvSpPr>
        <p:spPr>
          <a:xfrm>
            <a:off x="5375189" y="3096078"/>
            <a:ext cx="5007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i="1" dirty="0"/>
              <a:t>Prediction accuracies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Logistic Regression : 87%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 err="1"/>
              <a:t>KNeighbours</a:t>
            </a:r>
            <a:r>
              <a:rPr lang="en-US" dirty="0"/>
              <a:t> classifier : 71%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0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92AF-9473-0047-8D46-51007A49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799521"/>
            <a:ext cx="3859904" cy="2080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Prophet by Facebook for trend analysis</a:t>
            </a: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2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4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33FE92F6-1098-FF4D-97B5-1A819092E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07" y="740560"/>
            <a:ext cx="3196691" cy="506104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EF2A333-CD44-8044-87BB-8BBAB7C39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r="12856" b="-3"/>
          <a:stretch/>
        </p:blipFill>
        <p:spPr>
          <a:xfrm>
            <a:off x="8624800" y="506941"/>
            <a:ext cx="2789969" cy="271669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9A8A139-45B2-0142-9776-4C889DC98F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5" r="2" b="2"/>
          <a:stretch/>
        </p:blipFill>
        <p:spPr>
          <a:xfrm>
            <a:off x="8459236" y="3903653"/>
            <a:ext cx="3192820" cy="2019895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8708"/>
            <a:ext cx="4292956" cy="1249292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5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FBB681-E8FD-0741-8AB7-7A59A0769B3D}"/>
              </a:ext>
            </a:extLst>
          </p:cNvPr>
          <p:cNvSpPr txBox="1"/>
          <p:nvPr/>
        </p:nvSpPr>
        <p:spPr>
          <a:xfrm>
            <a:off x="5220526" y="366155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(3)Prophet components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9803A5A-FAAA-2840-856C-122FE6FD98BD}"/>
              </a:ext>
            </a:extLst>
          </p:cNvPr>
          <p:cNvSpPr txBox="1"/>
          <p:nvPr/>
        </p:nvSpPr>
        <p:spPr>
          <a:xfrm>
            <a:off x="8595118" y="193068"/>
            <a:ext cx="279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(1)Observed data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B54AF84-7273-4949-BEE7-0067314B0020}"/>
              </a:ext>
            </a:extLst>
          </p:cNvPr>
          <p:cNvSpPr txBox="1"/>
          <p:nvPr/>
        </p:nvSpPr>
        <p:spPr>
          <a:xfrm>
            <a:off x="8564122" y="3279600"/>
            <a:ext cx="279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Prophet trend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978AA7-1CAC-9B4A-AD7B-55757B75A2B4}"/>
              </a:ext>
            </a:extLst>
          </p:cNvPr>
          <p:cNvSpPr txBox="1"/>
          <p:nvPr/>
        </p:nvSpPr>
        <p:spPr>
          <a:xfrm>
            <a:off x="292392" y="3429000"/>
            <a:ext cx="44900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Prophet model was fit on hourly recorded values of close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Prophet predicts the upward trend in the hourly recorded prices (Fig2)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predict in Fig 3 the following: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Trend observed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Weekly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Yearly trend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Daily trend</a:t>
            </a:r>
          </a:p>
          <a:p>
            <a:pPr marL="400050" indent="-40005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C2835-54F5-3A4F-AF05-35ABDD8A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Inferences based on trend analysis:</a:t>
            </a:r>
            <a:br>
              <a:rPr lang="en-US" dirty="0"/>
            </a:b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B6D99-23EF-44BD-84FC-9A623DB78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30348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Best day to buy in a week : Friday</a:t>
            </a:r>
          </a:p>
          <a:p>
            <a:pPr marL="457200" indent="-457200">
              <a:buAutoNum type="arabicPeriod"/>
            </a:pPr>
            <a:r>
              <a:rPr lang="en-US" dirty="0"/>
              <a:t>Best day to sell in a week : Monday</a:t>
            </a:r>
          </a:p>
          <a:p>
            <a:pPr marL="457200" indent="-457200">
              <a:buAutoNum type="arabicPeriod"/>
            </a:pPr>
            <a:r>
              <a:rPr lang="en-US" dirty="0"/>
              <a:t>Best time to buy in a day : 1 am</a:t>
            </a:r>
          </a:p>
          <a:p>
            <a:pPr marL="457200" indent="-457200">
              <a:buAutoNum type="arabicPeriod"/>
            </a:pPr>
            <a:r>
              <a:rPr lang="en-US" dirty="0"/>
              <a:t>Best time to sell in a day: 8 pm</a:t>
            </a:r>
          </a:p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4CAACFF-A757-2049-BBC3-315D80EE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978" y="162759"/>
            <a:ext cx="4212724" cy="565466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07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9F3-7AAE-4573-8758-C989B32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Trend’s impact on the Price of Bitcoin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910E-2D1B-4E65-B86A-55D8B5D7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using a python package called </a:t>
            </a:r>
            <a:r>
              <a:rPr lang="en-US" dirty="0" err="1"/>
              <a:t>pytrends</a:t>
            </a:r>
            <a:r>
              <a:rPr lang="en-US" dirty="0"/>
              <a:t>, I was able to get the search volumes for each day. (usually google trends website only lets you download monthly search volumes when downloading for a longer time frame.)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Downloaded google trends data for keywords that might affect the price of bitcoin. </a:t>
            </a:r>
            <a:r>
              <a:rPr lang="en-US" dirty="0" err="1"/>
              <a:t>Eg</a:t>
            </a:r>
            <a:r>
              <a:rPr lang="en-US" dirty="0"/>
              <a:t>: bitcoin, buy bitcoin, sell bitcoin.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con of using google trends data is we only get search volumes , we do not know the sentiment of these searches.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bitcoin price might increase/decrease due to the google searches.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194601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5E2"/>
      </a:lt2>
      <a:accent1>
        <a:srgbClr val="8FA5C2"/>
      </a:accent1>
      <a:accent2>
        <a:srgbClr val="7AAAB2"/>
      </a:accent2>
      <a:accent3>
        <a:srgbClr val="80AA9F"/>
      </a:accent3>
      <a:accent4>
        <a:srgbClr val="77AF89"/>
      </a:accent4>
      <a:accent5>
        <a:srgbClr val="86AB81"/>
      </a:accent5>
      <a:accent6>
        <a:srgbClr val="90AA74"/>
      </a:accent6>
      <a:hlink>
        <a:srgbClr val="997E5C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629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RocaVTI</vt:lpstr>
      <vt:lpstr>Bitcoin price analysis</vt:lpstr>
      <vt:lpstr>Project logistics</vt:lpstr>
      <vt:lpstr>Objectives</vt:lpstr>
      <vt:lpstr>Processing on bitcoin data:</vt:lpstr>
      <vt:lpstr>Exploratory data analysis </vt:lpstr>
      <vt:lpstr>Predicting gain using basic classification models </vt:lpstr>
      <vt:lpstr>Prophet by Facebook for trend analysis</vt:lpstr>
      <vt:lpstr>Inferences based on trend analysis: </vt:lpstr>
      <vt:lpstr>Google Trend’s impact on the Price of Bitcoin</vt:lpstr>
      <vt:lpstr>LSTM model for predicting Bitcoin price using OHLCV and google trends data</vt:lpstr>
      <vt:lpstr>Output of the RNN(LSTM)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Gampa, Rohit</dc:creator>
  <cp:lastModifiedBy>Tavildar, Mitali Vinay</cp:lastModifiedBy>
  <cp:revision>43</cp:revision>
  <dcterms:created xsi:type="dcterms:W3CDTF">2021-11-23T18:02:42Z</dcterms:created>
  <dcterms:modified xsi:type="dcterms:W3CDTF">2021-12-06T21:16:40Z</dcterms:modified>
</cp:coreProperties>
</file>