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76" autoAdjust="0"/>
    <p:restoredTop sz="94660"/>
  </p:normalViewPr>
  <p:slideViewPr>
    <p:cSldViewPr snapToGrid="0">
      <p:cViewPr varScale="1">
        <p:scale>
          <a:sx n="82" d="100"/>
          <a:sy n="82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54433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1554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4669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7997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47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8441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13007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1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2136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4418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35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1D026E-58AD-4144-B5E4-D160EC3AB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885557"/>
            <a:ext cx="4114800" cy="2215152"/>
          </a:xfrm>
        </p:spPr>
        <p:txBody>
          <a:bodyPr>
            <a:normAutofit/>
          </a:bodyPr>
          <a:lstStyle/>
          <a:p>
            <a:r>
              <a:rPr lang="en-US" dirty="0"/>
              <a:t>Bitcoin price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5B201B-1587-49B2-A2FC-8AB5D34E3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4114800" cy="2215152"/>
          </a:xfrm>
        </p:spPr>
        <p:txBody>
          <a:bodyPr>
            <a:normAutofit/>
          </a:bodyPr>
          <a:lstStyle/>
          <a:p>
            <a:r>
              <a:rPr lang="en-US" dirty="0"/>
              <a:t>Rohit Gampa(</a:t>
            </a:r>
            <a:r>
              <a:rPr lang="en-US" dirty="0" err="1"/>
              <a:t>rgampa</a:t>
            </a:r>
            <a:r>
              <a:rPr lang="en-US" dirty="0"/>
              <a:t>)</a:t>
            </a:r>
          </a:p>
          <a:p>
            <a:r>
              <a:rPr lang="en-US" dirty="0" err="1"/>
              <a:t>Mitali</a:t>
            </a:r>
            <a:r>
              <a:rPr lang="en-US" dirty="0"/>
              <a:t> </a:t>
            </a:r>
            <a:r>
              <a:rPr lang="en-US" dirty="0" err="1"/>
              <a:t>Tavildar</a:t>
            </a:r>
            <a:r>
              <a:rPr lang="en-US" dirty="0"/>
              <a:t>(</a:t>
            </a:r>
            <a:r>
              <a:rPr lang="en-US" dirty="0" err="1"/>
              <a:t>mtavilda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52C2BA4-3BBE-4D22-A0D9-8D2A7B8F1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5918708"/>
            <a:ext cx="4187283" cy="93929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 descr="An illustration of flying paper planes">
            <a:extLst>
              <a:ext uri="{FF2B5EF4-FFF2-40B4-BE49-F238E27FC236}">
                <a16:creationId xmlns:a16="http://schemas.microsoft.com/office/drawing/2014/main" id="{A6D3DB49-421D-4040-BF48-CEE4128088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55" r="21223" b="1"/>
          <a:stretch/>
        </p:blipFill>
        <p:spPr>
          <a:xfrm>
            <a:off x="5334000" y="10"/>
            <a:ext cx="6858000" cy="6855654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AA7049-B18D-49D6-AD7D-DBB9E19F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713190" y="-534982"/>
            <a:ext cx="943826" cy="201379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850DB66-16D1-4953-A6E3-FCA3DC5F2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35690" y="328232"/>
            <a:ext cx="886142" cy="693398"/>
            <a:chOff x="10948005" y="3379098"/>
            <a:chExt cx="868640" cy="679702"/>
          </a:xfrm>
          <a:solidFill>
            <a:schemeClr val="accent6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698AB2F-1D17-4249-81CB-9A41D46B8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301961-8687-4ADB-8043-4065F470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9DC20816-893A-4201-AA91-22F71E46F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15">
              <a:extLst>
                <a:ext uri="{FF2B5EF4-FFF2-40B4-BE49-F238E27FC236}">
                  <a16:creationId xmlns:a16="http://schemas.microsoft.com/office/drawing/2014/main" id="{866D1F4E-BA21-44F3-A97A-E979C5FE7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35EADCB-1DB5-4B69-892B-14567F528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352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1886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84981-5C80-4C06-BE01-468FFAD45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of the RNN(LSTM) model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59A2A02-BB0F-4C2F-BCF7-DF4E281905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12631"/>
            <a:ext cx="11112759" cy="395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259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3CD51-0773-47F3-AE29-6118A65DB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logistics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BEA2D-228E-47FD-B221-1B05F0862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Why bitcoin Data?</a:t>
            </a:r>
          </a:p>
          <a:p>
            <a:r>
              <a:rPr lang="en-US" dirty="0"/>
              <a:t>If we need to consider the social aspect affecting the price, using bitcoin is better because it is popular.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Why cryptocurrency than traditional stock market(Bitcoin Vs Tesla)</a:t>
            </a:r>
          </a:p>
          <a:p>
            <a:r>
              <a:rPr lang="en-US" dirty="0"/>
              <a:t>24x7, and can be granular data for free, stock data quality is bad for granular data/need to pay money to get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Will use </a:t>
            </a:r>
            <a:r>
              <a:rPr lang="en-US" dirty="0" err="1"/>
              <a:t>binance</a:t>
            </a:r>
            <a:r>
              <a:rPr lang="en-US" dirty="0"/>
              <a:t> historical API to collect the data</a:t>
            </a:r>
          </a:p>
          <a:p>
            <a:r>
              <a:rPr lang="en-US" dirty="0"/>
              <a:t>The data has features such as open time, open prices, close time, close prices, high, low for hourly, daily and weekly data records.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565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79662-FF16-44A8-B6DD-4B6EF342D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419879"/>
            <a:ext cx="10077557" cy="5651052"/>
          </a:xfrm>
        </p:spPr>
        <p:txBody>
          <a:bodyPr/>
          <a:lstStyle/>
          <a:p>
            <a:r>
              <a:rPr lang="en-US" dirty="0"/>
              <a:t>Which day to invest?</a:t>
            </a:r>
          </a:p>
          <a:p>
            <a:r>
              <a:rPr lang="en-US" dirty="0"/>
              <a:t>Which hour of the day to invest?</a:t>
            </a:r>
          </a:p>
          <a:p>
            <a:r>
              <a:rPr lang="en-US" dirty="0"/>
              <a:t>Impact of google trends on the price.</a:t>
            </a:r>
          </a:p>
          <a:p>
            <a:r>
              <a:rPr lang="en-US" dirty="0"/>
              <a:t>Feature creation/ extraction for LSTM RNN model for model price prediction.</a:t>
            </a:r>
          </a:p>
          <a:p>
            <a:r>
              <a:rPr lang="en-US" dirty="0"/>
              <a:t>Use the hypothesis testing to benchmark the algorithm.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9673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F587D-5887-AA47-9B32-ACF626F82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on bitcoin data: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EEEC1-A90A-4A44-8D06-CE37B5F0B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Exploratory data analysis on the bitcoin data</a:t>
            </a:r>
          </a:p>
          <a:p>
            <a:pPr marL="457200" indent="-457200">
              <a:buAutoNum type="arabicPeriod"/>
            </a:pPr>
            <a:r>
              <a:rPr lang="en-US" dirty="0"/>
              <a:t>Predicting gain using basic classification models</a:t>
            </a:r>
          </a:p>
          <a:p>
            <a:pPr marL="457200" indent="-457200">
              <a:buAutoNum type="arabicPeriod"/>
            </a:pPr>
            <a:r>
              <a:rPr lang="en-US" dirty="0"/>
              <a:t>Analyzing and predicting trend using Prophet by Facebook</a:t>
            </a:r>
          </a:p>
          <a:p>
            <a:pPr marL="457200" indent="-457200">
              <a:buAutoNum type="arabicPeriod"/>
            </a:pPr>
            <a:r>
              <a:rPr lang="en-US" dirty="0"/>
              <a:t>Google trend analysis over bitcoin searches.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83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11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CBBE0B-C545-0340-A6F4-0E00E095B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440905"/>
            <a:ext cx="5512288" cy="850831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Exploratory data analysis </a:t>
            </a:r>
          </a:p>
        </p:txBody>
      </p:sp>
      <p:grpSp>
        <p:nvGrpSpPr>
          <p:cNvPr id="53" name="Graphic 78">
            <a:extLst>
              <a:ext uri="{FF2B5EF4-FFF2-40B4-BE49-F238E27FC236}">
                <a16:creationId xmlns:a16="http://schemas.microsoft.com/office/drawing/2014/main" id="{2EDC2578-BDB0-4118-975D-CFCE02823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63724" y="77610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54" name="Graphic 78">
              <a:extLst>
                <a:ext uri="{FF2B5EF4-FFF2-40B4-BE49-F238E27FC236}">
                  <a16:creationId xmlns:a16="http://schemas.microsoft.com/office/drawing/2014/main" id="{FB6536F0-4A9C-46C9-96E9-22CBB33E6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aphic 78">
              <a:extLst>
                <a:ext uri="{FF2B5EF4-FFF2-40B4-BE49-F238E27FC236}">
                  <a16:creationId xmlns:a16="http://schemas.microsoft.com/office/drawing/2014/main" id="{DFD6A33A-F889-42D7-ADC2-DD9B88DF0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56" name="Graphic 78">
                <a:extLst>
                  <a:ext uri="{FF2B5EF4-FFF2-40B4-BE49-F238E27FC236}">
                    <a16:creationId xmlns:a16="http://schemas.microsoft.com/office/drawing/2014/main" id="{C375AFD7-9E86-4D19-B86E-C936D33B0D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Graphic 78">
                <a:extLst>
                  <a:ext uri="{FF2B5EF4-FFF2-40B4-BE49-F238E27FC236}">
                    <a16:creationId xmlns:a16="http://schemas.microsoft.com/office/drawing/2014/main" id="{4102C78E-31A2-4DB3-8790-415EB0B48A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Graphic 78">
                <a:extLst>
                  <a:ext uri="{FF2B5EF4-FFF2-40B4-BE49-F238E27FC236}">
                    <a16:creationId xmlns:a16="http://schemas.microsoft.com/office/drawing/2014/main" id="{4F3E144D-8167-438A-B67F-50F5D9C0C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4BE2135F-02C1-449F-B195-232E9AFDD6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Content Placeholder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368026C3-87ED-DD47-8B70-CBB403438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18" y="1516069"/>
            <a:ext cx="5020679" cy="246646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BAEA829-DAFD-4C4A-A32C-212CA450A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4040" y="1114691"/>
            <a:ext cx="4159233" cy="5144455"/>
          </a:xfrm>
        </p:spPr>
        <p:txBody>
          <a:bodyPr>
            <a:normAutofit/>
          </a:bodyPr>
          <a:lstStyle/>
          <a:p>
            <a:r>
              <a:rPr lang="en-US" dirty="0"/>
              <a:t>Following are the results based on single-day records: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lines overlap. ﻿We could use either open or close prices for further predictions.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About 53% of the records have closed at a higher price than opening price.</a:t>
            </a:r>
          </a:p>
          <a:p>
            <a:pPr marL="342900" lvl="1" indent="-342900"/>
            <a:r>
              <a:rPr lang="en-US" dirty="0"/>
              <a:t>The max difference from opening price to the highest price was 7998 and lowest was 0. 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1BEDD21-8CC9-4E04-B8CF-CE59786DF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9" name="Group 23">
            <a:extLst>
              <a:ext uri="{FF2B5EF4-FFF2-40B4-BE49-F238E27FC236}">
                <a16:creationId xmlns:a16="http://schemas.microsoft.com/office/drawing/2014/main" id="{A6DA475A-533E-4A16-A83E-0171FFB6D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10732601" y="535113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EB076CD-5E1A-4B4E-8434-EB36C96CD9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0" name="Freeform: Shape 25">
              <a:extLst>
                <a:ext uri="{FF2B5EF4-FFF2-40B4-BE49-F238E27FC236}">
                  <a16:creationId xmlns:a16="http://schemas.microsoft.com/office/drawing/2014/main" id="{F6EB8026-10C9-4869-9F11-AD4C064F9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1" name="Freeform: Shape 26">
              <a:extLst>
                <a:ext uri="{FF2B5EF4-FFF2-40B4-BE49-F238E27FC236}">
                  <a16:creationId xmlns:a16="http://schemas.microsoft.com/office/drawing/2014/main" id="{C49D45E4-020D-4F13-BA0F-A5307EA2A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2" name="Graphic 12">
              <a:extLst>
                <a:ext uri="{FF2B5EF4-FFF2-40B4-BE49-F238E27FC236}">
                  <a16:creationId xmlns:a16="http://schemas.microsoft.com/office/drawing/2014/main" id="{9C88C3FA-F709-4D00-9E6D-882DB1E28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Graphic 15">
              <a:extLst>
                <a:ext uri="{FF2B5EF4-FFF2-40B4-BE49-F238E27FC236}">
                  <a16:creationId xmlns:a16="http://schemas.microsoft.com/office/drawing/2014/main" id="{7EDA809C-8B77-4778-9050-82BA49976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592CBFFA-9E14-4482-8D59-A989BAD45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30">
              <a:extLst>
                <a:ext uri="{FF2B5EF4-FFF2-40B4-BE49-F238E27FC236}">
                  <a16:creationId xmlns:a16="http://schemas.microsoft.com/office/drawing/2014/main" id="{D801BD80-BE9E-4AFB-BEF4-435B40BD2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0B08B75-2ED0-FE4D-B5DA-177733DF6D2C}"/>
              </a:ext>
            </a:extLst>
          </p:cNvPr>
          <p:cNvSpPr txBox="1"/>
          <p:nvPr/>
        </p:nvSpPr>
        <p:spPr>
          <a:xfrm>
            <a:off x="525718" y="1107070"/>
            <a:ext cx="3414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prices vs Close prices</a:t>
            </a:r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5CC862E7-7D06-3447-81FA-2CCA215048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07" y="4515887"/>
            <a:ext cx="4965700" cy="2181323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01C2DFE0-A6EA-DC43-8469-1867CA48C8C2}"/>
              </a:ext>
            </a:extLst>
          </p:cNvPr>
          <p:cNvSpPr txBox="1"/>
          <p:nvPr/>
        </p:nvSpPr>
        <p:spPr>
          <a:xfrm>
            <a:off x="497091" y="4071376"/>
            <a:ext cx="3414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prices vs high prices</a:t>
            </a:r>
          </a:p>
        </p:txBody>
      </p:sp>
    </p:spTree>
    <p:extLst>
      <p:ext uri="{BB962C8B-B14F-4D97-AF65-F5344CB8AC3E}">
        <p14:creationId xmlns:p14="http://schemas.microsoft.com/office/powerpoint/2010/main" val="922905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9A2F7-6F71-2D47-BB22-E5C2F3479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Predicting gain using basic classification models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D1C6E-716C-C642-9C05-D1FF96969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 Predicting gain at closing for single day records: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i="1" dirty="0"/>
              <a:t>Based on the following features</a:t>
            </a:r>
            <a:r>
              <a:rPr lang="en-US" sz="1800" dirty="0"/>
              <a:t>: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1800" dirty="0"/>
              <a:t>Open price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1800" dirty="0"/>
              <a:t>Highest price of the day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1800" dirty="0"/>
              <a:t>Lowest price of the day</a:t>
            </a:r>
          </a:p>
          <a:p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47EE86-DDE2-3743-B96C-15A27969AE79}"/>
              </a:ext>
            </a:extLst>
          </p:cNvPr>
          <p:cNvSpPr txBox="1"/>
          <p:nvPr/>
        </p:nvSpPr>
        <p:spPr>
          <a:xfrm>
            <a:off x="5879939" y="3096078"/>
            <a:ext cx="450295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i="1" dirty="0"/>
              <a:t>Prediction accuracies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/>
              <a:t>Logistic Regression : 87%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 err="1"/>
              <a:t>KNeighbours</a:t>
            </a:r>
            <a:r>
              <a:rPr lang="en-US" dirty="0"/>
              <a:t> classifier : 71%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750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2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9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0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2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6D92AF-9473-0047-8D46-51007A49D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3" y="799521"/>
            <a:ext cx="3859904" cy="20802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Prophet by Facebook for trend analysis</a:t>
            </a:r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8972B65B-8AFA-4B5C-BFC6-E443F3777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21648"/>
            <a:ext cx="1839951" cy="1423657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1" name="Graphic 78">
            <a:extLst>
              <a:ext uri="{FF2B5EF4-FFF2-40B4-BE49-F238E27FC236}">
                <a16:creationId xmlns:a16="http://schemas.microsoft.com/office/drawing/2014/main" id="{8B32F32D-2578-47BA-A8C8-B9CC3F8A0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02" name="Graphic 78">
              <a:extLst>
                <a:ext uri="{FF2B5EF4-FFF2-40B4-BE49-F238E27FC236}">
                  <a16:creationId xmlns:a16="http://schemas.microsoft.com/office/drawing/2014/main" id="{FE39C5A6-D000-4F68-8942-DD0D6D6F83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" name="Graphic 78">
              <a:extLst>
                <a:ext uri="{FF2B5EF4-FFF2-40B4-BE49-F238E27FC236}">
                  <a16:creationId xmlns:a16="http://schemas.microsoft.com/office/drawing/2014/main" id="{E89890B6-1232-480B-A1E4-4EE4897F6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4" name="Graphic 78">
                <a:extLst>
                  <a:ext uri="{FF2B5EF4-FFF2-40B4-BE49-F238E27FC236}">
                    <a16:creationId xmlns:a16="http://schemas.microsoft.com/office/drawing/2014/main" id="{AA2A92B4-DD5E-4659-876C-CEF27D8A33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Graphic 78">
                <a:extLst>
                  <a:ext uri="{FF2B5EF4-FFF2-40B4-BE49-F238E27FC236}">
                    <a16:creationId xmlns:a16="http://schemas.microsoft.com/office/drawing/2014/main" id="{CB3716F9-57FA-4E55-B926-D141DFDE7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Graphic 78">
                <a:extLst>
                  <a:ext uri="{FF2B5EF4-FFF2-40B4-BE49-F238E27FC236}">
                    <a16:creationId xmlns:a16="http://schemas.microsoft.com/office/drawing/2014/main" id="{6E65CA48-F624-4AAA-B08C-4D030E798B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Graphic 78">
                <a:extLst>
                  <a:ext uri="{FF2B5EF4-FFF2-40B4-BE49-F238E27FC236}">
                    <a16:creationId xmlns:a16="http://schemas.microsoft.com/office/drawing/2014/main" id="{5AB96607-3A57-4F71-87E5-C0D546FEBF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1" name="Content Placeholder 10" descr="Chart&#10;&#10;Description automatically generated">
            <a:extLst>
              <a:ext uri="{FF2B5EF4-FFF2-40B4-BE49-F238E27FC236}">
                <a16:creationId xmlns:a16="http://schemas.microsoft.com/office/drawing/2014/main" id="{33FE92F6-1098-FF4D-97B5-1A819092EF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807" y="740560"/>
            <a:ext cx="3196691" cy="5061048"/>
          </a:xfrm>
          <a:prstGeom prst="rect">
            <a:avLst/>
          </a:prstGeom>
        </p:spPr>
      </p:pic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8EF2A333-CD44-8044-87BB-8BBAB7C393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14" r="12856" b="-3"/>
          <a:stretch/>
        </p:blipFill>
        <p:spPr>
          <a:xfrm>
            <a:off x="8624800" y="506941"/>
            <a:ext cx="2789969" cy="2716694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E9A8A139-45B2-0142-9776-4C889DC98FF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55" r="2" b="2"/>
          <a:stretch/>
        </p:blipFill>
        <p:spPr>
          <a:xfrm>
            <a:off x="8459236" y="3903653"/>
            <a:ext cx="3192820" cy="2019895"/>
          </a:xfrm>
          <a:prstGeom prst="rect">
            <a:avLst/>
          </a:prstGeom>
        </p:spPr>
      </p:pic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286E5E1D-FD49-448F-83C8-E06466BE5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99042" y="5608708"/>
            <a:ext cx="4292956" cy="1249292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D82E7BA0-A7BA-4C61-9D6F-5345A5405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447993" y="5742897"/>
            <a:ext cx="886141" cy="802496"/>
            <a:chOff x="10948005" y="3272152"/>
            <a:chExt cx="868640" cy="786648"/>
          </a:xfrm>
          <a:solidFill>
            <a:schemeClr val="accent6"/>
          </a:solidFill>
        </p:grpSpPr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B5369E81-3115-4284-995E-F753EB421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4729589-1C6A-4995-83DB-3C8AC2B8D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7A966D0D-0B99-4534-8150-ECA25F804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15" name="Graphic 12">
              <a:extLst>
                <a:ext uri="{FF2B5EF4-FFF2-40B4-BE49-F238E27FC236}">
                  <a16:creationId xmlns:a16="http://schemas.microsoft.com/office/drawing/2014/main" id="{7DC8EDF8-9492-4A6B-8050-A6B44F11B5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Graphic 15">
              <a:extLst>
                <a:ext uri="{FF2B5EF4-FFF2-40B4-BE49-F238E27FC236}">
                  <a16:creationId xmlns:a16="http://schemas.microsoft.com/office/drawing/2014/main" id="{13B4EDF3-5414-4F6E-8824-4FDC7BFD5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Graphic 15">
              <a:extLst>
                <a:ext uri="{FF2B5EF4-FFF2-40B4-BE49-F238E27FC236}">
                  <a16:creationId xmlns:a16="http://schemas.microsoft.com/office/drawing/2014/main" id="{6CE204CE-5738-4712-8E02-CF746C010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D2369023-4235-4E1E-A424-EA0EA83DE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DFBB681-E8FD-0741-8AB7-7A59A0769B3D}"/>
              </a:ext>
            </a:extLst>
          </p:cNvPr>
          <p:cNvSpPr txBox="1"/>
          <p:nvPr/>
        </p:nvSpPr>
        <p:spPr>
          <a:xfrm>
            <a:off x="5220526" y="366155"/>
            <a:ext cx="2792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(3)Prophet components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9803A5A-FAAA-2840-856C-122FE6FD98BD}"/>
              </a:ext>
            </a:extLst>
          </p:cNvPr>
          <p:cNvSpPr txBox="1"/>
          <p:nvPr/>
        </p:nvSpPr>
        <p:spPr>
          <a:xfrm>
            <a:off x="8595118" y="193068"/>
            <a:ext cx="2792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(1)Observed data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B54AF84-7273-4949-BEE7-0067314B0020}"/>
              </a:ext>
            </a:extLst>
          </p:cNvPr>
          <p:cNvSpPr txBox="1"/>
          <p:nvPr/>
        </p:nvSpPr>
        <p:spPr>
          <a:xfrm>
            <a:off x="8564122" y="3279600"/>
            <a:ext cx="2792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 Prophet trend prediction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978AA7-1CAC-9B4A-AD7B-55757B75A2B4}"/>
              </a:ext>
            </a:extLst>
          </p:cNvPr>
          <p:cNvSpPr txBox="1"/>
          <p:nvPr/>
        </p:nvSpPr>
        <p:spPr>
          <a:xfrm>
            <a:off x="292392" y="3429000"/>
            <a:ext cx="44900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Prophet model was fit on hourly recorded values of close prices.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Prophet predicts the upward trend in the hourly recorded prices (Fig2)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components predict in Fig 3 the following: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/>
              <a:t>Trend observed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/>
              <a:t>Weekly trend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/>
              <a:t>Yearly trend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/>
              <a:t>Daily trend</a:t>
            </a:r>
          </a:p>
          <a:p>
            <a:pPr marL="400050" indent="-400050">
              <a:buFont typeface="+mj-lt"/>
              <a:buAutoNum type="roman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085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279F3-7AAE-4573-8758-C989B3243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Trend’s impact on the Price of Bitcoin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9910E-2D1B-4E65-B86A-55D8B5D72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By using a python package called </a:t>
            </a:r>
            <a:r>
              <a:rPr lang="en-US" dirty="0" err="1"/>
              <a:t>pytrends</a:t>
            </a:r>
            <a:r>
              <a:rPr lang="en-US" dirty="0"/>
              <a:t>, I was able to get the search volumes for each day. (usually google trends website only lets you download monthly search volumes when downloading for a longer time frame.)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Downloaded google trends data for keywords that might affect the price of bitcoin. </a:t>
            </a:r>
            <a:r>
              <a:rPr lang="en-US" dirty="0" err="1"/>
              <a:t>Eg</a:t>
            </a:r>
            <a:r>
              <a:rPr lang="en-US" dirty="0"/>
              <a:t>: bitcoin, buy bitcoin, sell bitcoin.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One con of using google trends data is we only get search volumes , we do not know the sentiment of these searches.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 bitcoin price might increase/decrease due to the google searches.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5194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40179-0B06-4448-A451-CB616A0E8A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LSTM model for predicting Bitcoin price using OHLCV and google trends data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2E478-9E42-4EE8-907A-11B40A70EB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LSTM layer in the neural network with a dropout layer after with inputs of </a:t>
            </a:r>
            <a:r>
              <a:rPr lang="en-US" dirty="0" err="1"/>
              <a:t>open,high,low,close,volume,number</a:t>
            </a:r>
            <a:r>
              <a:rPr lang="en-US" dirty="0"/>
              <a:t> of trades, as well as google trends data. The output we are looking for is close price of bitcoin on that day.</a:t>
            </a:r>
          </a:p>
          <a:p>
            <a:r>
              <a:rPr lang="en-IN" dirty="0"/>
              <a:t>This is still work in progress. Working to improve the accuracy.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853485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LightSeedLeftStep">
      <a:dk1>
        <a:srgbClr val="000000"/>
      </a:dk1>
      <a:lt1>
        <a:srgbClr val="FFFFFF"/>
      </a:lt1>
      <a:dk2>
        <a:srgbClr val="243941"/>
      </a:dk2>
      <a:lt2>
        <a:srgbClr val="E8E5E2"/>
      </a:lt2>
      <a:accent1>
        <a:srgbClr val="8FA5C2"/>
      </a:accent1>
      <a:accent2>
        <a:srgbClr val="7AAAB2"/>
      </a:accent2>
      <a:accent3>
        <a:srgbClr val="80AA9F"/>
      </a:accent3>
      <a:accent4>
        <a:srgbClr val="77AF89"/>
      </a:accent4>
      <a:accent5>
        <a:srgbClr val="86AB81"/>
      </a:accent5>
      <a:accent6>
        <a:srgbClr val="90AA74"/>
      </a:accent6>
      <a:hlink>
        <a:srgbClr val="997E5C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569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Avenir Next LT Pro Light</vt:lpstr>
      <vt:lpstr>Georgia Pro Semibold</vt:lpstr>
      <vt:lpstr>RocaVTI</vt:lpstr>
      <vt:lpstr>Bitcoin price analysis</vt:lpstr>
      <vt:lpstr>Project logistics</vt:lpstr>
      <vt:lpstr>PowerPoint Presentation</vt:lpstr>
      <vt:lpstr>Processing on bitcoin data:</vt:lpstr>
      <vt:lpstr>Exploratory data analysis </vt:lpstr>
      <vt:lpstr>Predicting gain using basic classification models </vt:lpstr>
      <vt:lpstr>Prophet by Facebook for trend analysis</vt:lpstr>
      <vt:lpstr>Google Trend’s impact on the Price of Bitcoin</vt:lpstr>
      <vt:lpstr>LSTM model for predicting Bitcoin price using OHLCV and google trends data</vt:lpstr>
      <vt:lpstr>Output of the RNN(LSTM)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Project</dc:title>
  <dc:creator>Gampa, Rohit</dc:creator>
  <cp:lastModifiedBy>Gampa, Rohit</cp:lastModifiedBy>
  <cp:revision>34</cp:revision>
  <dcterms:created xsi:type="dcterms:W3CDTF">2021-11-23T18:02:42Z</dcterms:created>
  <dcterms:modified xsi:type="dcterms:W3CDTF">2021-12-06T14:25:30Z</dcterms:modified>
</cp:coreProperties>
</file>