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907164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000"/>
            <a:ext cx="907164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8680"/>
            <a:ext cx="907164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8680"/>
            <a:ext cx="907164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320"/>
            <a:ext cx="5495040" cy="4384440"/>
          </a:xfrm>
          <a:prstGeom prst="rect">
            <a:avLst/>
          </a:prstGeom>
          <a:ln>
            <a:noFill/>
          </a:ln>
        </p:spPr>
      </p:pic>
      <p:pic>
        <p:nvPicPr>
          <p:cNvPr id="38" name="" descr=""/>
          <p:cNvPicPr/>
          <p:nvPr/>
        </p:nvPicPr>
        <p:blipFill>
          <a:blip r:embed="rId3"/>
          <a:stretch/>
        </p:blipFill>
        <p:spPr>
          <a:xfrm>
            <a:off x="2292120" y="176832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504000" y="176868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504000" y="1768680"/>
            <a:ext cx="907164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50400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515268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50400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50400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515268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868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515268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515268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515268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504000" y="4059000"/>
            <a:ext cx="907164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907164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04000" y="4059000"/>
            <a:ext cx="907164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15268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515268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50400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504000" y="1768680"/>
            <a:ext cx="907164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504000" y="1768680"/>
            <a:ext cx="907164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292120" y="1768320"/>
            <a:ext cx="5495040" cy="4384440"/>
          </a:xfrm>
          <a:prstGeom prst="rect">
            <a:avLst/>
          </a:prstGeom>
          <a:ln>
            <a:noFill/>
          </a:ln>
        </p:spPr>
      </p:pic>
      <p:pic>
        <p:nvPicPr>
          <p:cNvPr id="74" name="" descr=""/>
          <p:cNvPicPr/>
          <p:nvPr/>
        </p:nvPicPr>
        <p:blipFill>
          <a:blip r:embed="rId3"/>
          <a:stretch/>
        </p:blipFill>
        <p:spPr>
          <a:xfrm>
            <a:off x="2292120" y="176832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8680"/>
            <a:ext cx="907164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8680"/>
            <a:ext cx="4426920" cy="43844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00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85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8680"/>
            <a:ext cx="442692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000"/>
            <a:ext cx="9071640" cy="2091240"/>
          </a:xfrm>
          <a:prstGeom prst="rect">
            <a:avLst/>
          </a:prstGeom>
        </p:spPr>
        <p:txBody>
          <a:bodyPr lIns="0" rIns="0" tIns="0" bIns="0"/>
          <a:p>
            <a:endParaRPr b="0" lang="en-IN" sz="353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334F3C8-C7F4-403C-B433-F4521D9A5B55}"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850" spc="-1" strike="noStrike">
                <a:solidFill>
                  <a:srgbClr val="000000"/>
                </a:solidFill>
                <a:uFill>
                  <a:solidFill>
                    <a:srgbClr val="ffffff"/>
                  </a:solidFill>
                </a:uFill>
                <a:latin typeface="Arial"/>
              </a:rPr>
              <a:t>Click to edit the title text format</a:t>
            </a:r>
            <a:endParaRPr b="0" lang="en-IN" sz="485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4000" y="1768680"/>
            <a:ext cx="9071640" cy="4384440"/>
          </a:xfrm>
          <a:prstGeom prst="rect">
            <a:avLst/>
          </a:prstGeom>
        </p:spPr>
        <p:txBody>
          <a:bodyPr lIns="0" rIns="0" tIns="0" bIns="0"/>
          <a:p>
            <a:pPr marL="432000" indent="-324000">
              <a:buClr>
                <a:srgbClr val="000000"/>
              </a:buClr>
              <a:buSzPct val="45000"/>
              <a:buFont typeface="Wingdings" charset="2"/>
              <a:buChar char=""/>
            </a:pPr>
            <a:r>
              <a:rPr b="0" lang="en-IN" sz="3530" spc="-1" strike="noStrike">
                <a:solidFill>
                  <a:srgbClr val="000000"/>
                </a:solidFill>
                <a:uFill>
                  <a:solidFill>
                    <a:srgbClr val="ffffff"/>
                  </a:solidFill>
                </a:uFill>
                <a:latin typeface="Arial"/>
              </a:rPr>
              <a:t>Click to edit the outline text format</a:t>
            </a:r>
            <a:endParaRPr b="0" lang="en-IN" sz="353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3090" spc="-1" strike="noStrike">
                <a:solidFill>
                  <a:srgbClr val="000000"/>
                </a:solidFill>
                <a:uFill>
                  <a:solidFill>
                    <a:srgbClr val="ffffff"/>
                  </a:solidFill>
                </a:uFill>
                <a:latin typeface="Arial"/>
              </a:rPr>
              <a:t>Second Outline Level</a:t>
            </a:r>
            <a:endParaRPr b="0" lang="en-IN" sz="309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650" spc="-1" strike="noStrike">
                <a:solidFill>
                  <a:srgbClr val="000000"/>
                </a:solidFill>
                <a:uFill>
                  <a:solidFill>
                    <a:srgbClr val="ffffff"/>
                  </a:solidFill>
                </a:uFill>
                <a:latin typeface="Arial"/>
              </a:rPr>
              <a:t>Third Outline Level</a:t>
            </a:r>
            <a:endParaRPr b="0" lang="en-IN" sz="265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210" spc="-1" strike="noStrike">
                <a:solidFill>
                  <a:srgbClr val="000000"/>
                </a:solidFill>
                <a:uFill>
                  <a:solidFill>
                    <a:srgbClr val="ffffff"/>
                  </a:solidFill>
                </a:uFill>
                <a:latin typeface="Arial"/>
              </a:rPr>
              <a:t>Fourth Outline Level</a:t>
            </a:r>
            <a:endParaRPr b="0" lang="en-IN" sz="221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210" spc="-1" strike="noStrike">
                <a:solidFill>
                  <a:srgbClr val="000000"/>
                </a:solidFill>
                <a:uFill>
                  <a:solidFill>
                    <a:srgbClr val="ffffff"/>
                  </a:solidFill>
                </a:uFill>
                <a:latin typeface="Arial"/>
              </a:rPr>
              <a:t>Fifth Outline Level</a:t>
            </a:r>
            <a:endParaRPr b="0" lang="en-IN" sz="221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210" spc="-1" strike="noStrike">
                <a:solidFill>
                  <a:srgbClr val="000000"/>
                </a:solidFill>
                <a:uFill>
                  <a:solidFill>
                    <a:srgbClr val="ffffff"/>
                  </a:solidFill>
                </a:uFill>
                <a:latin typeface="Arial"/>
              </a:rPr>
              <a:t>Sixth Outline Level</a:t>
            </a:r>
            <a:endParaRPr b="0" lang="en-IN" sz="221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210" spc="-1" strike="noStrike">
                <a:solidFill>
                  <a:srgbClr val="000000"/>
                </a:solidFill>
                <a:uFill>
                  <a:solidFill>
                    <a:srgbClr val="ffffff"/>
                  </a:solidFill>
                </a:uFill>
                <a:latin typeface="Arial"/>
              </a:rPr>
              <a:t>Seventh Outline Level</a:t>
            </a:r>
            <a:endParaRPr b="0" lang="en-IN" sz="221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503640" y="30060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464646"/>
                </a:solidFill>
                <a:uFill>
                  <a:solidFill>
                    <a:srgbClr val="ffffff"/>
                  </a:solidFill>
                </a:uFill>
                <a:latin typeface="Lucida Sans Unicode"/>
              </a:rPr>
              <a:t>           </a:t>
            </a:r>
            <a:r>
              <a:rPr b="1" lang="en-IN" sz="4100" spc="-1" strike="noStrike">
                <a:solidFill>
                  <a:srgbClr val="464646"/>
                </a:solidFill>
                <a:uFill>
                  <a:solidFill>
                    <a:srgbClr val="ffffff"/>
                  </a:solidFill>
                </a:uFill>
                <a:latin typeface="Lucida Sans Unicode"/>
              </a:rPr>
              <a:t>DEVOPS Training</a:t>
            </a:r>
            <a:endParaRPr b="0" lang="en-IN" sz="1990" spc="-1" strike="noStrike">
              <a:solidFill>
                <a:srgbClr val="000000"/>
              </a:solidFill>
              <a:uFill>
                <a:solidFill>
                  <a:srgbClr val="ffffff"/>
                </a:solidFill>
              </a:uFill>
              <a:latin typeface="Arial"/>
            </a:endParaRPr>
          </a:p>
        </p:txBody>
      </p:sp>
      <p:sp>
        <p:nvSpPr>
          <p:cNvPr id="76" name="CustomShape 2"/>
          <p:cNvSpPr/>
          <p:nvPr/>
        </p:nvSpPr>
        <p:spPr>
          <a:xfrm>
            <a:off x="756000" y="4619880"/>
            <a:ext cx="4451760" cy="838080"/>
          </a:xfrm>
          <a:prstGeom prst="rect">
            <a:avLst/>
          </a:prstGeom>
          <a:noFill/>
          <a:ln>
            <a:noFill/>
          </a:ln>
        </p:spPr>
        <p:style>
          <a:lnRef idx="0"/>
          <a:fillRef idx="0"/>
          <a:effectRef idx="0"/>
          <a:fontRef idx="minor"/>
        </p:style>
        <p:txBody>
          <a:bodyPr lIns="182880" rIns="90000" tIns="45000" bIns="45000" anchor="ctr"/>
          <a:p>
            <a:pPr>
              <a:lnSpc>
                <a:spcPct val="100000"/>
              </a:lnSpc>
            </a:pPr>
            <a:r>
              <a:rPr b="0" lang="en-IN" sz="2400" spc="-1" strike="noStrike">
                <a:solidFill>
                  <a:srgbClr val="ffffff"/>
                </a:solidFill>
                <a:uFill>
                  <a:solidFill>
                    <a:srgbClr val="ffffff"/>
                  </a:solidFill>
                </a:uFill>
                <a:latin typeface="Lucida Sans Unicode"/>
              </a:rPr>
              <a:t> </a:t>
            </a:r>
            <a:endParaRPr b="0" lang="en-IN" sz="1990" spc="-1" strike="noStrike">
              <a:solidFill>
                <a:srgbClr val="000000"/>
              </a:solidFill>
              <a:uFill>
                <a:solidFill>
                  <a:srgbClr val="ffffff"/>
                </a:solidFill>
              </a:uFill>
              <a:latin typeface="Arial"/>
            </a:endParaRPr>
          </a:p>
          <a:p>
            <a:pPr>
              <a:lnSpc>
                <a:spcPct val="100000"/>
              </a:lnSpc>
            </a:pPr>
            <a:r>
              <a:rPr b="1" i="1" lang="en-IN" sz="2400" spc="-1" strike="noStrike">
                <a:solidFill>
                  <a:srgbClr val="ffffff"/>
                </a:solidFill>
                <a:uFill>
                  <a:solidFill>
                    <a:srgbClr val="ffffff"/>
                  </a:solidFill>
                </a:uFill>
                <a:latin typeface="Lucida Sans Unicode"/>
              </a:rPr>
              <a:t>"Dev Ops is the key to unlock the automation around the world"</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pic>
        <p:nvPicPr>
          <p:cNvPr id="77" name="Content Placeholder 9" descr=""/>
          <p:cNvPicPr/>
          <p:nvPr/>
        </p:nvPicPr>
        <p:blipFill>
          <a:blip r:embed="rId1"/>
          <a:stretch/>
        </p:blipFill>
        <p:spPr>
          <a:xfrm>
            <a:off x="1844280" y="3214800"/>
            <a:ext cx="1771200" cy="1098720"/>
          </a:xfrm>
          <a:prstGeom prst="rect">
            <a:avLst/>
          </a:prstGeom>
          <a:ln>
            <a:noFill/>
          </a:ln>
        </p:spPr>
      </p:pic>
      <p:sp>
        <p:nvSpPr>
          <p:cNvPr id="78" name="CustomShape 3"/>
          <p:cNvSpPr/>
          <p:nvPr/>
        </p:nvSpPr>
        <p:spPr>
          <a:xfrm>
            <a:off x="5120280" y="1591920"/>
            <a:ext cx="4453560" cy="4343040"/>
          </a:xfrm>
          <a:prstGeom prst="rect">
            <a:avLst/>
          </a:prstGeom>
          <a:noFill/>
          <a:ln>
            <a:noFill/>
          </a:ln>
        </p:spPr>
        <p:style>
          <a:lnRef idx="0"/>
          <a:fillRef idx="0"/>
          <a:effectRef idx="0"/>
          <a:fontRef idx="minor"/>
        </p:style>
        <p:txBody>
          <a:bodyPr lIns="90000" rIns="90000" tIns="45000" bIns="45000" anchor="b"/>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400" spc="-1" strike="noStrike">
                <a:solidFill>
                  <a:srgbClr val="000000"/>
                </a:solidFill>
                <a:uFill>
                  <a:solidFill>
                    <a:srgbClr val="ffffff"/>
                  </a:solidFill>
                </a:uFill>
                <a:latin typeface="Lucida Sans Unicode"/>
              </a:rPr>
              <a:t>PRESENTED BY </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400" spc="-1" strike="noStrike">
                <a:solidFill>
                  <a:srgbClr val="000000"/>
                </a:solidFill>
                <a:uFill>
                  <a:solidFill>
                    <a:srgbClr val="ffffff"/>
                  </a:solidFill>
                </a:uFill>
                <a:latin typeface="Lucida Sans Unicode"/>
              </a:rPr>
              <a:t>Visualpath</a:t>
            </a:r>
            <a:endParaRPr b="0" lang="en-IN" sz="199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1" lang="en-IN" sz="2700" spc="-1" strike="noStrike">
                <a:solidFill>
                  <a:srgbClr val="000000"/>
                </a:solidFill>
                <a:uFill>
                  <a:solidFill>
                    <a:srgbClr val="ffffff"/>
                  </a:solidFill>
                </a:uFill>
                <a:latin typeface="Lucida Sans Unicode"/>
              </a:rPr>
              <a:t>The DevOps Lifecycle Looks Like This: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Check in code</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Pull code changes for build</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Run tests (continuous integration server to generate builds &amp; arrange releases): Test individual models, run integration tests, and run user acceptance tests.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Store artifacts and build repository (repository for storing artifacts, results &amp; releases)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Deploy and release (release automation product to deploy apps)</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102" name="CustomShape 2"/>
          <p:cNvSpPr/>
          <p:nvPr/>
        </p:nvSpPr>
        <p:spPr>
          <a:xfrm>
            <a:off x="475920" y="3171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DevOps and Software Development Life Cycle</a:t>
            </a:r>
            <a:endParaRPr b="0" lang="en-IN" sz="199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96720" y="793440"/>
            <a:ext cx="9255240" cy="36360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Configure environment</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Update databases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Update apps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Push to users – who receive tested app updates frequently and without interruption</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Application &amp; Network Performance Monitoring (preventive safeguard)</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Rinse and repeat</a:t>
            </a:r>
            <a:endParaRPr b="0" lang="en-IN" sz="199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630720" y="439560"/>
            <a:ext cx="8861040" cy="60156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3640" y="2267640"/>
            <a:ext cx="9070200" cy="43524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Utilizing a DevOps lifecycle, products can be continuously deployed in a feedback loop through:</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Infrastructure Automation</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Configuration Management</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Deployment Automation</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Infrastructure Monitoring</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Log Management</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800" spc="-1" strike="noStrike">
                <a:solidFill>
                  <a:srgbClr val="000000"/>
                </a:solidFill>
                <a:uFill>
                  <a:solidFill>
                    <a:srgbClr val="ffffff"/>
                  </a:solidFill>
                </a:uFill>
                <a:latin typeface="Lucida Sans Unicode"/>
              </a:rPr>
              <a:t>Application &amp; Performance Management</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106"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endParaRPr b="0" lang="en-IN" sz="1990" spc="-1" strike="noStrike">
              <a:solidFill>
                <a:srgbClr val="000000"/>
              </a:solidFill>
              <a:uFill>
                <a:solidFill>
                  <a:srgbClr val="ffffff"/>
                </a:solidFill>
              </a:uFill>
              <a:latin typeface="Arial"/>
            </a:endParaRPr>
          </a:p>
          <a:p>
            <a:pPr>
              <a:lnSpc>
                <a:spcPct val="100000"/>
              </a:lnSpc>
            </a:pPr>
            <a:r>
              <a:rPr b="0" lang="en-IN" sz="4100" spc="-1" strike="noStrike">
                <a:solidFill>
                  <a:srgbClr val="464646"/>
                </a:solidFill>
                <a:uFill>
                  <a:solidFill>
                    <a:srgbClr val="ffffff"/>
                  </a:solidFill>
                </a:uFill>
                <a:latin typeface="Lucida Sans Unicode"/>
              </a:rPr>
              <a:t>The DevOps Lifecycle =</a:t>
            </a:r>
            <a:r>
              <a:rPr b="0" lang="en-IN" sz="4100" spc="-1" strike="noStrike">
                <a:solidFill>
                  <a:srgbClr val="990000"/>
                </a:solidFill>
                <a:uFill>
                  <a:solidFill>
                    <a:srgbClr val="ffffff"/>
                  </a:solidFill>
                </a:uFill>
                <a:latin typeface="Lucida Sans Unicode"/>
              </a:rPr>
              <a:t> A Rapid Release Cycle with a Strong Feedback Loop</a:t>
            </a:r>
            <a:endParaRPr b="0" lang="en-IN" sz="199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Picture 2" descr=""/>
          <p:cNvPicPr/>
          <p:nvPr/>
        </p:nvPicPr>
        <p:blipFill>
          <a:blip r:embed="rId1"/>
          <a:stretch/>
        </p:blipFill>
        <p:spPr>
          <a:xfrm>
            <a:off x="1764000" y="335880"/>
            <a:ext cx="7305840" cy="61581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Installation of server hardware and OS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Configuration of servers, networks, storage, etc…</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Monitoring of servers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Continous Integration</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Continous Delivery</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Respond to outages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IT security</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Change control</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Backup and disaster recovery planning</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Automating and Orchestrating entire process</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109"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DevOps main objectives</a:t>
            </a:r>
            <a:endParaRPr b="0" lang="en-IN" sz="199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With the arrival of tools like  Puppet, and Chef, the concept of Infrastructure as Code was born</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Infrastructure as code, or programmable infrastructure, means writing code (which can be done using a high level language or any descriptive language) to manage configurations and automate provisioning of infrastructure in addition to deployments. </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111"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Infrastructure As A Code</a:t>
            </a:r>
            <a:endParaRPr b="0" lang="en-IN" sz="199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What is the relationship between Cloud Computing and DevOps? Is DevOps really just “IT for the Cloud”? Can you only do DevOps in the cloud? Can you only do cloud using DevOps? The answer to all three questions is “no”. Cloud and DevOps are independent but mutually reinforcing strategies for delivering business value through IT</a:t>
            </a:r>
            <a:endParaRPr b="0" lang="en-IN" sz="1990" spc="-1" strike="noStrike">
              <a:solidFill>
                <a:srgbClr val="000000"/>
              </a:solidFill>
              <a:uFill>
                <a:solidFill>
                  <a:srgbClr val="ffffff"/>
                </a:solidFill>
              </a:uFill>
              <a:latin typeface="Arial"/>
            </a:endParaRPr>
          </a:p>
        </p:txBody>
      </p:sp>
      <p:sp>
        <p:nvSpPr>
          <p:cNvPr id="113"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DevOps on the Cloud</a:t>
            </a:r>
            <a:endParaRPr b="0" lang="en-IN" sz="199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1900" spc="-1" strike="noStrike">
                <a:solidFill>
                  <a:srgbClr val="000000"/>
                </a:solidFill>
                <a:uFill>
                  <a:solidFill>
                    <a:srgbClr val="ffffff"/>
                  </a:solidFill>
                </a:uFill>
                <a:latin typeface="Lucida Sans Unicode"/>
              </a:rPr>
              <a:t>There’s no formal career track for becoming a DevOps engineer. They are either developers who get interested in deployment and network operations, or sysadmins who have a passion for scripting and coding, and move into the development side where they can improve the planning of test and deployment. </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900" spc="-1" strike="noStrike">
                <a:solidFill>
                  <a:srgbClr val="000000"/>
                </a:solidFill>
                <a:uFill>
                  <a:solidFill>
                    <a:srgbClr val="ffffff"/>
                  </a:solidFill>
                </a:uFill>
                <a:latin typeface="Lucida Sans Unicode"/>
              </a:rPr>
              <a:t>Either way, these are people who have pushed beyond their defined areas of competence and who have a more holistic view of their technical environments.”</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115"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Prerequisites for DevOps</a:t>
            </a:r>
            <a:endParaRPr b="0" lang="en-IN" sz="199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Ansible</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Scripting</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Jenkins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Chef</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Git</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Nexus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Docker</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Nagios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Vagrant….etc</a:t>
            </a:r>
            <a:endParaRPr b="0" lang="en-IN" sz="1990" spc="-1" strike="noStrike">
              <a:solidFill>
                <a:srgbClr val="000000"/>
              </a:solidFill>
              <a:uFill>
                <a:solidFill>
                  <a:srgbClr val="ffffff"/>
                </a:solidFill>
              </a:uFill>
              <a:latin typeface="Arial"/>
            </a:endParaRPr>
          </a:p>
        </p:txBody>
      </p:sp>
      <p:sp>
        <p:nvSpPr>
          <p:cNvPr id="117"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Tools in Dev Ops</a:t>
            </a:r>
            <a:endParaRPr b="0" lang="en-IN" sz="199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2000" spc="-1" strike="noStrike">
                <a:solidFill>
                  <a:srgbClr val="000000"/>
                </a:solidFill>
                <a:uFill>
                  <a:solidFill>
                    <a:srgbClr val="ffffff"/>
                  </a:solidFill>
                </a:uFill>
                <a:latin typeface="Arial"/>
              </a:rPr>
              <a:t>You can ask 10 people for a definition of DevOps and likely get 10 different answers. If you want to find a definition of your own, your research will probably begin by asking Google, “what is DevOps”. Naturally, Wikipedia is one of the first result so that is where we will begin. The first sentence on Wikipedia defines DevOps as “a software development method that stresses communication, collaboration and integration between software developers and information technology (IT) professionals.” Well, that’s a fairly dense definition</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80"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          </a:t>
            </a:r>
            <a:r>
              <a:rPr b="1" lang="en-IN" sz="4100" spc="-1" strike="noStrike">
                <a:solidFill>
                  <a:srgbClr val="990000"/>
                </a:solidFill>
                <a:uFill>
                  <a:solidFill>
                    <a:srgbClr val="ffffff"/>
                  </a:solidFill>
                </a:uFill>
                <a:latin typeface="Lucida Sans Unicode"/>
              </a:rPr>
              <a:t>What is DevOps</a:t>
            </a:r>
            <a:endParaRPr b="0" lang="en-IN" sz="1990" spc="-1" strike="noStrike">
              <a:solidFill>
                <a:srgbClr val="000000"/>
              </a:solidFill>
              <a:uFill>
                <a:solidFill>
                  <a:srgbClr val="ffffff"/>
                </a:solidFill>
              </a:uFill>
              <a:latin typeface="Arial"/>
            </a:endParaRPr>
          </a:p>
        </p:txBody>
      </p:sp>
      <p:pic>
        <p:nvPicPr>
          <p:cNvPr id="81" name="Picture 2" descr=""/>
          <p:cNvPicPr/>
          <p:nvPr/>
        </p:nvPicPr>
        <p:blipFill>
          <a:blip r:embed="rId1"/>
          <a:stretch/>
        </p:blipFill>
        <p:spPr>
          <a:xfrm>
            <a:off x="2378160" y="5158800"/>
            <a:ext cx="4208760" cy="2066400"/>
          </a:xfrm>
          <a:prstGeom prst="rect">
            <a:avLst/>
          </a:prstGeom>
          <a:ln>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Continuous integration (CI) is a software engineering practice in which isolated changes are immediately tested and reported on when they are added to a larger code base. The goal of CI is to provide rapid feedback so that if a defect is introduced into the code base, it can be identified and corrected as soon as possible.</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Time frames are crucial. Integration should be divided into three steps: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commit new functionality and build new application</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run unit tests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run Integration/System tests</a:t>
            </a:r>
            <a:endParaRPr b="0" lang="en-IN" sz="1990" spc="-1" strike="noStrike">
              <a:solidFill>
                <a:srgbClr val="000000"/>
              </a:solidFill>
              <a:uFill>
                <a:solidFill>
                  <a:srgbClr val="ffffff"/>
                </a:solidFill>
              </a:uFill>
              <a:latin typeface="Arial"/>
            </a:endParaRPr>
          </a:p>
        </p:txBody>
      </p:sp>
      <p:sp>
        <p:nvSpPr>
          <p:cNvPr id="119"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Continuous Integration</a:t>
            </a:r>
            <a:endParaRPr b="0" lang="en-IN" sz="199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The relevant terms here are “Continuous Integration” and “Continuous Deployment”, often used together and abbreviated as CI/CD . Originally Continuous Integration means that you run your “integration tests” at every code change while Continuous Delivery means that you automatically deploy every change that passes your tests.</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1" lang="en-IN" sz="1600" spc="-1" strike="noStrike">
                <a:solidFill>
                  <a:srgbClr val="000000"/>
                </a:solidFill>
                <a:uFill>
                  <a:solidFill>
                    <a:srgbClr val="ffffff"/>
                  </a:solidFill>
                </a:uFill>
                <a:latin typeface="Lucida Sans Unicode"/>
              </a:rPr>
              <a:t>The Software Development Pipeline</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1600" spc="-1" strike="noStrike">
                <a:solidFill>
                  <a:srgbClr val="000000"/>
                </a:solidFill>
                <a:uFill>
                  <a:solidFill>
                    <a:srgbClr val="ffffff"/>
                  </a:solidFill>
                </a:uFill>
                <a:latin typeface="Lucida Sans Unicode"/>
              </a:rPr>
              <a:t>From a high level, a CI/CD pipeline usually consists of the following discrete steps: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1" lang="en-IN" sz="1600" spc="-1" strike="noStrike">
                <a:solidFill>
                  <a:srgbClr val="000000"/>
                </a:solidFill>
                <a:uFill>
                  <a:solidFill>
                    <a:srgbClr val="ffffff"/>
                  </a:solidFill>
                </a:uFill>
                <a:latin typeface="Lucida Sans Unicode"/>
              </a:rPr>
              <a:t>Commit</a:t>
            </a:r>
            <a:r>
              <a:rPr b="0" lang="en-IN" sz="1600" spc="-1" strike="noStrike">
                <a:solidFill>
                  <a:srgbClr val="000000"/>
                </a:solidFill>
                <a:uFill>
                  <a:solidFill>
                    <a:srgbClr val="ffffff"/>
                  </a:solidFill>
                </a:uFill>
                <a:latin typeface="Lucida Sans Unicode"/>
              </a:rPr>
              <a:t>. When a developer finishes a change to an application, he or she commits it to a central source code repository.</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1" lang="en-IN" sz="1600" spc="-1" strike="noStrike">
                <a:solidFill>
                  <a:srgbClr val="000000"/>
                </a:solidFill>
                <a:uFill>
                  <a:solidFill>
                    <a:srgbClr val="ffffff"/>
                  </a:solidFill>
                </a:uFill>
                <a:latin typeface="Lucida Sans Unicode"/>
              </a:rPr>
              <a:t>Build</a:t>
            </a:r>
            <a:r>
              <a:rPr b="0" lang="en-IN" sz="1600" spc="-1" strike="noStrike">
                <a:solidFill>
                  <a:srgbClr val="000000"/>
                </a:solidFill>
                <a:uFill>
                  <a:solidFill>
                    <a:srgbClr val="ffffff"/>
                  </a:solidFill>
                </a:uFill>
                <a:latin typeface="Lucida Sans Unicode"/>
              </a:rPr>
              <a:t>. The change is checked out from the repository and the software is built so that it can be run by a computer. This steps depends a lot on what language is used and for interpreted languages this step can even be absent.</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1" lang="en-IN" sz="1600" spc="-1" strike="noStrike">
                <a:solidFill>
                  <a:srgbClr val="000000"/>
                </a:solidFill>
                <a:uFill>
                  <a:solidFill>
                    <a:srgbClr val="ffffff"/>
                  </a:solidFill>
                </a:uFill>
                <a:latin typeface="Lucida Sans Unicode"/>
              </a:rPr>
              <a:t>Automated tests</a:t>
            </a:r>
            <a:r>
              <a:rPr b="0" lang="en-IN" sz="1600" spc="-1" strike="noStrike">
                <a:solidFill>
                  <a:srgbClr val="000000"/>
                </a:solidFill>
                <a:uFill>
                  <a:solidFill>
                    <a:srgbClr val="ffffff"/>
                  </a:solidFill>
                </a:uFill>
                <a:latin typeface="Lucida Sans Unicode"/>
              </a:rPr>
              <a:t>. This is where the meat of the CI/CD pipeline is. The change is tested from multiple angles to ensure it works and that it doesn’t break anything else.</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1" lang="en-IN" sz="1600" spc="-1" strike="noStrike">
                <a:solidFill>
                  <a:srgbClr val="000000"/>
                </a:solidFill>
                <a:uFill>
                  <a:solidFill>
                    <a:srgbClr val="ffffff"/>
                  </a:solidFill>
                </a:uFill>
                <a:latin typeface="Lucida Sans Unicode"/>
              </a:rPr>
              <a:t>Deploy</a:t>
            </a:r>
            <a:r>
              <a:rPr b="0" lang="en-IN" sz="1600" spc="-1" strike="noStrike">
                <a:solidFill>
                  <a:srgbClr val="000000"/>
                </a:solidFill>
                <a:uFill>
                  <a:solidFill>
                    <a:srgbClr val="ffffff"/>
                  </a:solidFill>
                </a:uFill>
                <a:latin typeface="Lucida Sans Unicode"/>
              </a:rPr>
              <a:t>. The built version is deployed to production.</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
        <p:nvSpPr>
          <p:cNvPr id="121"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Continuous Release and Deployment</a:t>
            </a:r>
            <a:endParaRPr b="0" lang="en-IN" sz="199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3640" y="1632960"/>
            <a:ext cx="9070200" cy="49870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68000"/>
              <a:buFont typeface="Wingdings 3" charset="2"/>
              <a:buChar char=""/>
            </a:pPr>
            <a:r>
              <a:rPr b="1" lang="en-IN" sz="2700" spc="-1" strike="noStrike">
                <a:solidFill>
                  <a:srgbClr val="000000"/>
                </a:solidFill>
                <a:uFill>
                  <a:solidFill>
                    <a:srgbClr val="ffffff"/>
                  </a:solidFill>
                </a:uFill>
                <a:latin typeface="Lucida Sans Unicode"/>
              </a:rPr>
              <a:t>Application monitoring and feedback solutions enable you to:</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Help steer projects toward successful completion with better application visibility.</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Manage and optimize application and infrastructure performance in traditional IT, virtualized, cloud and hybrid environments.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Receive customer feedback in both pre-and post-production phases, resulting in lower costs of errors and changes.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Maximize the value of every customer visit, helping to ensure that more transactions are completed successfully.</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68000"/>
              <a:buFont typeface="Wingdings 3" charset="2"/>
              <a:buChar char=""/>
            </a:pPr>
            <a:r>
              <a:rPr b="0" lang="en-IN" sz="2700" spc="-1" strike="noStrike">
                <a:solidFill>
                  <a:srgbClr val="000000"/>
                </a:solidFill>
                <a:uFill>
                  <a:solidFill>
                    <a:srgbClr val="ffffff"/>
                  </a:solidFill>
                </a:uFill>
                <a:latin typeface="Lucida Sans Unicode"/>
              </a:rPr>
              <a:t>Gain immediate visibility into the sources of customer issues that may affect their behavior and impact business.</a:t>
            </a:r>
            <a:endParaRPr b="0" lang="en-IN" sz="1990" spc="-1" strike="noStrike">
              <a:solidFill>
                <a:srgbClr val="000000"/>
              </a:solidFill>
              <a:uFill>
                <a:solidFill>
                  <a:srgbClr val="ffffff"/>
                </a:solidFill>
              </a:uFill>
              <a:latin typeface="Arial"/>
            </a:endParaRPr>
          </a:p>
        </p:txBody>
      </p:sp>
      <p:sp>
        <p:nvSpPr>
          <p:cNvPr id="123" name="CustomShape 2"/>
          <p:cNvSpPr/>
          <p:nvPr/>
        </p:nvSpPr>
        <p:spPr>
          <a:xfrm>
            <a:off x="503640" y="302760"/>
            <a:ext cx="9070200" cy="12578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4100" spc="-1" strike="noStrike">
                <a:solidFill>
                  <a:srgbClr val="990000"/>
                </a:solidFill>
                <a:uFill>
                  <a:solidFill>
                    <a:srgbClr val="ffffff"/>
                  </a:solidFill>
                </a:uFill>
                <a:latin typeface="Lucida Sans Unicode"/>
              </a:rPr>
              <a:t>Continuous Application Monitoring</a:t>
            </a:r>
            <a:endParaRPr b="0" lang="en-IN" sz="199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0960"/>
            <a:ext cx="9068760" cy="1260360"/>
          </a:xfrm>
          <a:prstGeom prst="rect">
            <a:avLst/>
          </a:prstGeom>
          <a:noFill/>
          <a:ln>
            <a:noFill/>
          </a:ln>
        </p:spPr>
        <p:style>
          <a:lnRef idx="0"/>
          <a:fillRef idx="0"/>
          <a:effectRef idx="0"/>
          <a:fontRef idx="minor"/>
        </p:style>
        <p:txBody>
          <a:bodyPr lIns="0" rIns="0" tIns="0" bIns="0" anchor="ctr"/>
          <a:p>
            <a:r>
              <a:rPr b="0" lang="en-IN" sz="4400" spc="-1" strike="noStrike">
                <a:solidFill>
                  <a:srgbClr val="990000"/>
                </a:solidFill>
                <a:uFill>
                  <a:solidFill>
                    <a:srgbClr val="ffffff"/>
                  </a:solidFill>
                </a:uFill>
                <a:latin typeface="Arial"/>
              </a:rPr>
              <a:t>A Short History of DevOps</a:t>
            </a:r>
            <a:endParaRPr b="0" lang="en-IN" sz="1990" spc="-1" strike="noStrike">
              <a:solidFill>
                <a:srgbClr val="000000"/>
              </a:solidFill>
              <a:uFill>
                <a:solidFill>
                  <a:srgbClr val="ffffff"/>
                </a:solidFill>
              </a:uFill>
              <a:latin typeface="Arial"/>
            </a:endParaRPr>
          </a:p>
          <a:p>
            <a:pPr algn="ctr">
              <a:lnSpc>
                <a:spcPct val="100000"/>
              </a:lnSpc>
            </a:pPr>
            <a:endParaRPr b="0" lang="en-IN" sz="1990" spc="-1" strike="noStrike">
              <a:solidFill>
                <a:srgbClr val="000000"/>
              </a:solidFill>
              <a:uFill>
                <a:solidFill>
                  <a:srgbClr val="ffffff"/>
                </a:solidFill>
              </a:uFill>
              <a:latin typeface="Arial"/>
            </a:endParaRPr>
          </a:p>
        </p:txBody>
      </p:sp>
      <p:sp>
        <p:nvSpPr>
          <p:cNvPr id="83" name="CustomShape 2"/>
          <p:cNvSpPr/>
          <p:nvPr/>
        </p:nvSpPr>
        <p:spPr>
          <a:xfrm>
            <a:off x="504000" y="1769040"/>
            <a:ext cx="9068760" cy="4382640"/>
          </a:xfrm>
          <a:prstGeom prst="rect">
            <a:avLst/>
          </a:prstGeom>
          <a:noFill/>
          <a:ln>
            <a:noFill/>
          </a:ln>
        </p:spPr>
        <p:style>
          <a:lnRef idx="0"/>
          <a:fillRef idx="0"/>
          <a:effectRef idx="0"/>
          <a:fontRef idx="minor"/>
        </p:style>
      </p:sp>
      <p:sp>
        <p:nvSpPr>
          <p:cNvPr id="84" name="CustomShape 3"/>
          <p:cNvSpPr/>
          <p:nvPr/>
        </p:nvSpPr>
        <p:spPr>
          <a:xfrm>
            <a:off x="647280" y="1871640"/>
            <a:ext cx="8853480" cy="453960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Arial"/>
              </a:rPr>
              <a:t>2008</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Software developer Patrick Debois - —developer, network specialist, system administrator, tester and project manager.</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Debois helps plant the seeds of the DevOps movement at the Agile conference in Toronto,  resolve the conflict between the software developers and the operations teams when it comes to getting great work done quickly.</a:t>
            </a:r>
            <a:endParaRPr b="0" lang="en-IN" sz="1990" spc="-1" strike="noStrike">
              <a:solidFill>
                <a:srgbClr val="000000"/>
              </a:solidFill>
              <a:uFill>
                <a:solidFill>
                  <a:srgbClr val="ffffff"/>
                </a:solidFill>
              </a:uFill>
              <a:latin typeface="Arial"/>
            </a:endParaRPr>
          </a:p>
          <a:p>
            <a:pPr>
              <a:lnSpc>
                <a:spcPct val="100000"/>
              </a:lnSpc>
            </a:pPr>
            <a:r>
              <a:rPr b="1" lang="en-IN" sz="2400" spc="-1" strike="noStrike">
                <a:solidFill>
                  <a:srgbClr val="000000"/>
                </a:solidFill>
                <a:uFill>
                  <a:solidFill>
                    <a:srgbClr val="ffffff"/>
                  </a:solidFill>
                </a:uFill>
                <a:latin typeface="Arial"/>
              </a:rPr>
              <a:t>2009</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At the O’Reilly Velocity Conference, two Flickr employees—John Allspaw, senior vice president of technical operations, and Paul Hammond, director of engineering—deliver a seminal talk known as “10+ Deploys per Day: Dev and Ops Cooperation at Flickr.”</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3280" y="300960"/>
            <a:ext cx="9069120" cy="1260720"/>
          </a:xfrm>
          <a:prstGeom prst="rect">
            <a:avLst/>
          </a:prstGeom>
          <a:noFill/>
          <a:ln>
            <a:noFill/>
          </a:ln>
        </p:spPr>
        <p:style>
          <a:lnRef idx="0"/>
          <a:fillRef idx="0"/>
          <a:effectRef idx="0"/>
          <a:fontRef idx="minor"/>
        </p:style>
        <p:txBody>
          <a:bodyPr lIns="0" rIns="0" tIns="0" bIns="0" anchor="ctr"/>
          <a:p>
            <a:r>
              <a:rPr b="0" lang="en-IN" sz="3990" spc="-1" strike="noStrike">
                <a:solidFill>
                  <a:srgbClr val="990000"/>
                </a:solidFill>
                <a:uFill>
                  <a:solidFill>
                    <a:srgbClr val="ffffff"/>
                  </a:solidFill>
                </a:uFill>
                <a:latin typeface="Arial"/>
              </a:rPr>
              <a:t>The Perfect Storm of 2009.</a:t>
            </a:r>
            <a:endParaRPr b="0" lang="en-IN" sz="1990" spc="-1" strike="noStrike">
              <a:solidFill>
                <a:srgbClr val="000000"/>
              </a:solidFill>
              <a:uFill>
                <a:solidFill>
                  <a:srgbClr val="ffffff"/>
                </a:solidFill>
              </a:uFill>
              <a:latin typeface="Arial"/>
            </a:endParaRPr>
          </a:p>
          <a:p>
            <a:pPr algn="ctr">
              <a:lnSpc>
                <a:spcPct val="100000"/>
              </a:lnSpc>
            </a:pPr>
            <a:endParaRPr b="0" lang="en-IN" sz="1990" spc="-1" strike="noStrike">
              <a:solidFill>
                <a:srgbClr val="000000"/>
              </a:solidFill>
              <a:uFill>
                <a:solidFill>
                  <a:srgbClr val="ffffff"/>
                </a:solidFill>
              </a:uFill>
              <a:latin typeface="Arial"/>
            </a:endParaRPr>
          </a:p>
        </p:txBody>
      </p:sp>
      <p:sp>
        <p:nvSpPr>
          <p:cNvPr id="86" name="CustomShape 2"/>
          <p:cNvSpPr/>
          <p:nvPr/>
        </p:nvSpPr>
        <p:spPr>
          <a:xfrm>
            <a:off x="503280" y="1768680"/>
            <a:ext cx="9069480" cy="4382640"/>
          </a:xfrm>
          <a:prstGeom prst="rect">
            <a:avLst/>
          </a:prstGeom>
          <a:noFill/>
          <a:ln>
            <a:noFill/>
          </a:ln>
        </p:spPr>
        <p:style>
          <a:lnRef idx="0"/>
          <a:fillRef idx="0"/>
          <a:effectRef idx="0"/>
          <a:fontRef idx="minor"/>
        </p:style>
      </p:sp>
      <p:pic>
        <p:nvPicPr>
          <p:cNvPr id="87" name="" descr=""/>
          <p:cNvPicPr/>
          <p:nvPr/>
        </p:nvPicPr>
        <p:blipFill>
          <a:blip r:embed="rId1"/>
          <a:stretch/>
        </p:blipFill>
        <p:spPr>
          <a:xfrm>
            <a:off x="873000" y="1031760"/>
            <a:ext cx="8332200" cy="2833200"/>
          </a:xfrm>
          <a:prstGeom prst="rect">
            <a:avLst/>
          </a:prstGeom>
          <a:ln>
            <a:noFill/>
          </a:ln>
        </p:spPr>
      </p:pic>
      <p:sp>
        <p:nvSpPr>
          <p:cNvPr id="88" name="CustomShape 3"/>
          <p:cNvSpPr/>
          <p:nvPr/>
        </p:nvSpPr>
        <p:spPr>
          <a:xfrm>
            <a:off x="876600" y="4047480"/>
            <a:ext cx="8726040" cy="199332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Arial"/>
              </a:rPr>
              <a:t>A perfect storm of converging adjacent methodology including Agile, Operations Management , LEAN and IT Service management came together in 2009 through a smattering of conferences, talks and Twitter (#devops) debates worldwide that eventually became the philosophy behind DevOps.</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rPr>
              <a:t>But it didn’t include the operations side so while development could be continuous, deployment was still waterfall-oriented.</a:t>
            </a:r>
            <a:endParaRPr b="0" lang="en-IN" sz="199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300960"/>
            <a:ext cx="9068760" cy="1260360"/>
          </a:xfrm>
          <a:prstGeom prst="rect">
            <a:avLst/>
          </a:prstGeom>
          <a:noFill/>
          <a:ln>
            <a:noFill/>
          </a:ln>
        </p:spPr>
        <p:style>
          <a:lnRef idx="0"/>
          <a:fillRef idx="0"/>
          <a:effectRef idx="0"/>
          <a:fontRef idx="minor"/>
        </p:style>
      </p:sp>
      <p:sp>
        <p:nvSpPr>
          <p:cNvPr id="90" name="CustomShape 2"/>
          <p:cNvSpPr/>
          <p:nvPr/>
        </p:nvSpPr>
        <p:spPr>
          <a:xfrm>
            <a:off x="504000" y="1769040"/>
            <a:ext cx="9068760" cy="4382640"/>
          </a:xfrm>
          <a:prstGeom prst="rect">
            <a:avLst/>
          </a:prstGeom>
          <a:noFill/>
          <a:ln>
            <a:noFill/>
          </a:ln>
        </p:spPr>
        <p:style>
          <a:lnRef idx="0"/>
          <a:fillRef idx="0"/>
          <a:effectRef idx="0"/>
          <a:fontRef idx="minor"/>
        </p:style>
      </p:sp>
      <p:sp>
        <p:nvSpPr>
          <p:cNvPr id="91" name="CustomShape 3"/>
          <p:cNvSpPr/>
          <p:nvPr/>
        </p:nvSpPr>
        <p:spPr>
          <a:xfrm>
            <a:off x="71640" y="1727640"/>
            <a:ext cx="9789480" cy="554256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Debois launches the first Devopsdays event, in Ghent, Belgium. Early supporters include John Willis, an enterprise system management expert, and Kris Buytaert, a Linux and open source consultant.</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1" lang="en-IN" sz="2400" spc="-1" strike="noStrike">
                <a:solidFill>
                  <a:srgbClr val="000000"/>
                </a:solidFill>
                <a:uFill>
                  <a:solidFill>
                    <a:srgbClr val="ffffff"/>
                  </a:solidFill>
                </a:uFill>
                <a:latin typeface="Arial"/>
              </a:rPr>
              <a:t>2010</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The first US Devopsdays is organized, with the help of Willis.The events soon become a regular global series of community-organized conferences and a major force driving the DevOps community forward.</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1" lang="en-IN" sz="2400" spc="-1" strike="noStrike">
                <a:solidFill>
                  <a:srgbClr val="000000"/>
                </a:solidFill>
                <a:uFill>
                  <a:solidFill>
                    <a:srgbClr val="ffffff"/>
                  </a:solidFill>
                </a:uFill>
                <a:latin typeface="Arial"/>
              </a:rPr>
              <a:t>2011</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The DevOps community starts to build open source tools like Vagrant (for creating and configuring virtual development environments) that work with existing configuration management tools like Puppet and Chef.</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49200" y="3034800"/>
            <a:ext cx="9424440" cy="4209840"/>
          </a:xfrm>
          <a:prstGeom prst="rect">
            <a:avLst/>
          </a:prstGeom>
          <a:noFill/>
          <a:ln>
            <a:noFill/>
          </a:ln>
        </p:spPr>
        <p:style>
          <a:lnRef idx="0"/>
          <a:fillRef idx="0"/>
          <a:effectRef idx="0"/>
          <a:fontRef idx="minor"/>
        </p:style>
        <p:txBody>
          <a:bodyPr lIns="90000" rIns="90000" tIns="45000" bIns="45000"/>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Lucida Sans Unicode"/>
              </a:rPr>
              <a:t>DevOps is the philosophy of unifying Development and Operations at the culture, practice, and tool levels, to achieve accelerated and more frequent deployment of changes to Production.</a:t>
            </a:r>
            <a:endParaRPr b="0" lang="en-IN" sz="199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Lucida Sans Unicode"/>
              </a:rPr>
              <a:t>Culture=behaviour, teamwork, responsibility/accountability, trust...</a:t>
            </a:r>
            <a:endParaRPr b="0" lang="en-IN" sz="199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Lucida Sans Unicode"/>
              </a:rPr>
              <a:t>Practice=policy, roles, processes/procedures, metrics/reporting...</a:t>
            </a:r>
            <a:endParaRPr b="0" lang="en-IN" sz="199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Lucida Sans Unicode"/>
              </a:rPr>
              <a:t>Tools=shared skills, toolmaking for each other, common technology platforms...</a:t>
            </a:r>
            <a:endParaRPr b="0" lang="en-IN" sz="199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714240" y="2013840"/>
            <a:ext cx="8335080" cy="3143880"/>
          </a:xfrm>
          <a:prstGeom prst="rect">
            <a:avLst/>
          </a:prstGeom>
          <a:ln>
            <a:noFill/>
          </a:ln>
        </p:spPr>
      </p:pic>
      <p:sp>
        <p:nvSpPr>
          <p:cNvPr id="94" name="CustomShape 2"/>
          <p:cNvSpPr/>
          <p:nvPr/>
        </p:nvSpPr>
        <p:spPr>
          <a:xfrm>
            <a:off x="-317160" y="1055160"/>
            <a:ext cx="8331120" cy="768960"/>
          </a:xfrm>
          <a:prstGeom prst="rect">
            <a:avLst/>
          </a:prstGeom>
          <a:noFill/>
          <a:ln>
            <a:noFill/>
          </a:ln>
        </p:spPr>
        <p:style>
          <a:lnRef idx="0"/>
          <a:fillRef idx="0"/>
          <a:effectRef idx="0"/>
          <a:fontRef idx="minor"/>
        </p:style>
        <p:txBody>
          <a:bodyPr lIns="90000" rIns="90000" tIns="45000" bIns="45000"/>
          <a:p>
            <a:pPr>
              <a:lnSpc>
                <a:spcPct val="100000"/>
              </a:lnSpc>
            </a:pPr>
            <a:r>
              <a:rPr b="1" lang="en-IN" sz="4100" spc="-1" strike="noStrike">
                <a:solidFill>
                  <a:srgbClr val="990000"/>
                </a:solidFill>
                <a:uFill>
                  <a:solidFill>
                    <a:srgbClr val="ffffff"/>
                  </a:solidFill>
                </a:uFill>
                <a:latin typeface="Lucida Sans Unicode"/>
              </a:rPr>
              <a:t>          </a:t>
            </a:r>
            <a:r>
              <a:rPr b="1" lang="en-IN" sz="4100" spc="-1" strike="noStrike">
                <a:solidFill>
                  <a:srgbClr val="990000"/>
                </a:solidFill>
                <a:uFill>
                  <a:solidFill>
                    <a:srgbClr val="ffffff"/>
                  </a:solidFill>
                </a:uFill>
                <a:latin typeface="Lucida Sans Unicode"/>
              </a:rPr>
              <a:t>DevOps definitions</a:t>
            </a:r>
            <a:endParaRPr b="0" lang="en-IN" sz="199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58400" y="893520"/>
            <a:ext cx="9523080" cy="923760"/>
          </a:xfrm>
          <a:prstGeom prst="rect">
            <a:avLst/>
          </a:prstGeom>
          <a:noFill/>
          <a:ln>
            <a:noFill/>
          </a:ln>
        </p:spPr>
        <p:style>
          <a:lnRef idx="0"/>
          <a:fillRef idx="0"/>
          <a:effectRef idx="0"/>
          <a:fontRef idx="minor"/>
        </p:style>
        <p:txBody>
          <a:bodyPr lIns="90000" rIns="90000" tIns="45000" bIns="45000"/>
          <a:p>
            <a:r>
              <a:rPr b="1" lang="en-IN" sz="3200" spc="-1" strike="noStrike">
                <a:solidFill>
                  <a:srgbClr val="990000"/>
                </a:solidFill>
                <a:uFill>
                  <a:solidFill>
                    <a:srgbClr val="ffffff"/>
                  </a:solidFill>
                </a:uFill>
                <a:latin typeface="Arial"/>
              </a:rPr>
              <a:t>Modern applications in the cloud and out.</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p:txBody>
      </p:sp>
      <p:sp>
        <p:nvSpPr>
          <p:cNvPr id="96" name="CustomShape 2"/>
          <p:cNvSpPr/>
          <p:nvPr/>
        </p:nvSpPr>
        <p:spPr>
          <a:xfrm>
            <a:off x="-70200" y="1507680"/>
            <a:ext cx="10262880" cy="587232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DevOps found initial traction within many large public cloud service providers.  infrastructure is now part of the code. </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Classic big WebOps shops like Google, Amazon, Twitter and Etsy are known to do deployments multiple times a day. </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 </a:t>
            </a:r>
            <a:r>
              <a:rPr b="0" lang="en-IN" sz="2000" spc="-1" strike="noStrike">
                <a:solidFill>
                  <a:srgbClr val="000000"/>
                </a:solidFill>
                <a:uFill>
                  <a:solidFill>
                    <a:srgbClr val="ffffff"/>
                  </a:solidFill>
                </a:uFill>
                <a:latin typeface="Arial"/>
              </a:rPr>
              <a:t>DevOps helps ensure frequent deploys with a low failure rate.</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Companies of all sizes are beginning to implement DevOps practices.</a:t>
            </a:r>
            <a:endParaRPr b="0" lang="en-IN" sz="199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rPr>
              <a:t>DevOps adoption increased from 66 percent in 2015 to 74 percent in 2016.</a:t>
            </a: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a:p>
            <a:pPr>
              <a:lnSpc>
                <a:spcPct val="100000"/>
              </a:lnSpc>
            </a:pPr>
            <a:endParaRPr b="0" lang="en-IN" sz="1990" spc="-1" strike="noStrike">
              <a:solidFill>
                <a:srgbClr val="000000"/>
              </a:solidFill>
              <a:uFill>
                <a:solidFill>
                  <a:srgbClr val="ffffff"/>
                </a:solidFill>
              </a:uFill>
              <a:latin typeface="Arial"/>
            </a:endParaRPr>
          </a:p>
        </p:txBody>
      </p:sp>
      <p:pic>
        <p:nvPicPr>
          <p:cNvPr id="97" name="" descr=""/>
          <p:cNvPicPr/>
          <p:nvPr/>
        </p:nvPicPr>
        <p:blipFill>
          <a:blip r:embed="rId1"/>
          <a:stretch/>
        </p:blipFill>
        <p:spPr>
          <a:xfrm>
            <a:off x="317160" y="4762080"/>
            <a:ext cx="9205920" cy="26974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73000" y="3412800"/>
            <a:ext cx="8729640" cy="2985120"/>
          </a:xfrm>
          <a:prstGeom prst="rect">
            <a:avLst/>
          </a:prstGeom>
          <a:noFill/>
          <a:ln>
            <a:noFill/>
          </a:ln>
        </p:spPr>
        <p:style>
          <a:lnRef idx="0"/>
          <a:fillRef idx="0"/>
          <a:effectRef idx="0"/>
          <a:fontRef idx="minor"/>
        </p:style>
        <p:txBody>
          <a:bodyPr lIns="90000" rIns="90000" tIns="45000" bIns="45000"/>
          <a:p>
            <a:r>
              <a:rPr b="1" lang="en-IN" sz="2000" spc="-1" strike="noStrike">
                <a:solidFill>
                  <a:srgbClr val="000000"/>
                </a:solidFill>
                <a:uFill>
                  <a:solidFill>
                    <a:srgbClr val="ffffff"/>
                  </a:solidFill>
                </a:uFill>
                <a:latin typeface="Arial"/>
              </a:rPr>
              <a:t>1. DevOps is not simply combining Development &amp; Operations teams</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rPr>
              <a:t>2. DevOps is not a separate team</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rPr>
              <a:t>3. DevOps is not a tool</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rPr>
              <a:t>4. DevOps is not a one-size-fits-all strategy</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rPr>
              <a:t>5. DevOps is not just automation</a:t>
            </a:r>
            <a:endParaRPr b="0" lang="en-IN" sz="1990" spc="-1" strike="noStrike">
              <a:solidFill>
                <a:srgbClr val="000000"/>
              </a:solidFill>
              <a:uFill>
                <a:solidFill>
                  <a:srgbClr val="ffffff"/>
                </a:solidFill>
              </a:uFill>
              <a:latin typeface="Arial"/>
            </a:endParaRPr>
          </a:p>
          <a:p>
            <a:endParaRPr b="0" lang="en-IN" sz="199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873000" y="873000"/>
            <a:ext cx="8570880" cy="24591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3" descr=""/>
          <p:cNvPicPr/>
          <p:nvPr/>
        </p:nvPicPr>
        <p:blipFill>
          <a:blip r:embed="rId1"/>
          <a:stretch/>
        </p:blipFill>
        <p:spPr>
          <a:xfrm>
            <a:off x="677160" y="671760"/>
            <a:ext cx="8723520" cy="54054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2016-10-24T08:40:01Z</dcterms:created>
  <dc:creator/>
  <dc:description/>
  <dc:language>en-IN</dc:language>
  <cp:lastModifiedBy/>
  <dcterms:modified xsi:type="dcterms:W3CDTF">2016-10-24T08:46:52Z</dcterms:modified>
  <cp:revision>1</cp:revision>
  <dc:subject/>
  <dc:title/>
</cp:coreProperties>
</file>