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73" r:id="rId4"/>
    <p:sldId id="274" r:id="rId5"/>
    <p:sldId id="275" r:id="rId6"/>
    <p:sldId id="276" r:id="rId7"/>
    <p:sldId id="257" r:id="rId8"/>
    <p:sldId id="261" r:id="rId9"/>
    <p:sldId id="262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41" d="100"/>
          <a:sy n="41" d="100"/>
        </p:scale>
        <p:origin x="9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CD481-95AC-4A0A-A708-52FFEC303B9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919E3-D9D4-432C-8897-D93F9D8D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6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43F30C-F760-4E36-84E4-434BF7600A50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19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C2E38F-56CA-49DC-9D1C-AE0EDA038CED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15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D1EBF1-D3F5-4D72-8081-4CCE9D099C6D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70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E6B84D-7F1C-41B3-8792-424A3E1AD1FE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20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F2E3-12F2-43D5-9B76-B6343A137A3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EB08-588F-468A-AA24-5FAD80F3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8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F2E3-12F2-43D5-9B76-B6343A137A3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EB08-588F-468A-AA24-5FAD80F3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2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F2E3-12F2-43D5-9B76-B6343A137A3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EB08-588F-468A-AA24-5FAD80F3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5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F2E3-12F2-43D5-9B76-B6343A137A3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EB08-588F-468A-AA24-5FAD80F3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3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F2E3-12F2-43D5-9B76-B6343A137A3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EB08-588F-468A-AA24-5FAD80F3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F2E3-12F2-43D5-9B76-B6343A137A3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EB08-588F-468A-AA24-5FAD80F3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1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F2E3-12F2-43D5-9B76-B6343A137A3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EB08-588F-468A-AA24-5FAD80F3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2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F2E3-12F2-43D5-9B76-B6343A137A3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EB08-588F-468A-AA24-5FAD80F3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1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F2E3-12F2-43D5-9B76-B6343A137A3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EB08-588F-468A-AA24-5FAD80F3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1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F2E3-12F2-43D5-9B76-B6343A137A3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EB08-588F-468A-AA24-5FAD80F3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9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F2E3-12F2-43D5-9B76-B6343A137A3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EB08-588F-468A-AA24-5FAD80F3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7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BF2E3-12F2-43D5-9B76-B6343A137A3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2EB08-588F-468A-AA24-5FAD80F3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8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Supportive Slides from</a:t>
            </a:r>
            <a:br>
              <a:rPr lang="tr-TR" dirty="0" smtClean="0"/>
            </a:br>
            <a:r>
              <a:rPr lang="tr-TR" dirty="0" smtClean="0"/>
              <a:t>Computer Networks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By Tanenbaum and Wetherall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12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Count-to-Infinity Problem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811338" y="5715000"/>
            <a:ext cx="8856662" cy="8382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buFontTx/>
              <a:buNone/>
            </a:pPr>
            <a:endParaRPr lang="tr-TR" altLang="en-US" smtClean="0"/>
          </a:p>
          <a:p>
            <a:pPr algn="ctr" eaLnBrk="1" hangingPunct="1">
              <a:buFontTx/>
              <a:buNone/>
            </a:pPr>
            <a:r>
              <a:rPr lang="en-US" altLang="en-US" smtClean="0"/>
              <a:t>The count-to-infinity problem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9" y="1714500"/>
            <a:ext cx="82391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744663" y="5235576"/>
            <a:ext cx="84883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/>
              <a:t>The </a:t>
            </a:r>
            <a:r>
              <a:rPr lang="tr-TR" altLang="en-US" b="1"/>
              <a:t>core of the problem </a:t>
            </a:r>
            <a:r>
              <a:rPr lang="tr-TR" altLang="en-US"/>
              <a:t>is that when X tells Y that it has a path somewhere, Y has no way of knowing whether it itself is on the path.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77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Link State Routing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719264" y="1543051"/>
            <a:ext cx="8948737" cy="5038725"/>
          </a:xfrm>
        </p:spPr>
        <p:txBody>
          <a:bodyPr/>
          <a:lstStyle/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/>
              <a:t>Discover neighbors, learn network addresses.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/>
              <a:t>Set distance/cost metric to each neighbor.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/>
              <a:t>Construct packet telling all learned.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/>
              <a:t>Send packet to, receive packets from other routers.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/>
              <a:t>Compute shortest path to every other router.</a:t>
            </a:r>
          </a:p>
        </p:txBody>
      </p:sp>
    </p:spTree>
    <p:extLst>
      <p:ext uri="{BB962C8B-B14F-4D97-AF65-F5344CB8AC3E}">
        <p14:creationId xmlns:p14="http://schemas.microsoft.com/office/powerpoint/2010/main" val="382543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Building Link State Packets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811338" y="5715000"/>
            <a:ext cx="8856662" cy="838200"/>
          </a:xfrm>
        </p:spPr>
        <p:txBody>
          <a:bodyPr>
            <a:normAutofit lnSpcReduction="10000"/>
          </a:bodyPr>
          <a:lstStyle/>
          <a:p>
            <a:pPr algn="ctr" eaLnBrk="1" hangingPunct="1">
              <a:buFontTx/>
              <a:buNone/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(a) </a:t>
            </a:r>
            <a:r>
              <a:rPr lang="en-US" dirty="0" smtClean="0">
                <a:latin typeface="Arial" charset="0"/>
                <a:cs typeface="Arial" charset="0"/>
              </a:rPr>
              <a:t>A network.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(b) </a:t>
            </a:r>
            <a:r>
              <a:rPr lang="en-US" dirty="0" smtClean="0">
                <a:latin typeface="Arial" charset="0"/>
                <a:cs typeface="Arial" charset="0"/>
              </a:rPr>
              <a:t>The link state packets for this network.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2189163"/>
            <a:ext cx="83693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2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Possible problems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mtClean="0"/>
              <a:t>Sequence numbers wrap around</a:t>
            </a:r>
          </a:p>
          <a:p>
            <a:r>
              <a:rPr lang="tr-TR" altLang="en-US" smtClean="0"/>
              <a:t>If a router crashes, it will start with seq no 0!</a:t>
            </a:r>
          </a:p>
          <a:p>
            <a:r>
              <a:rPr lang="tr-TR" altLang="en-US" smtClean="0"/>
              <a:t>If a sequence number gets corrupted</a:t>
            </a:r>
          </a:p>
          <a:p>
            <a:endParaRPr lang="tr-TR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tr-TR" altLang="en-US" smtClean="0"/>
              <a:t>Solution: Age field which is decremented once per second while being kept in a router. If it gets zero, the packet will be discarded.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en-US" smtClean="0"/>
              <a:t>+ Some refinements: holding area and ACK</a:t>
            </a:r>
          </a:p>
        </p:txBody>
      </p:sp>
    </p:spTree>
    <p:extLst>
      <p:ext uri="{BB962C8B-B14F-4D97-AF65-F5344CB8AC3E}">
        <p14:creationId xmlns:p14="http://schemas.microsoft.com/office/powerpoint/2010/main" val="34498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Distributing the Link State Packets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811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mtClean="0"/>
              <a:t>The packet buffer for router </a:t>
            </a:r>
            <a:r>
              <a:rPr lang="en-US" altLang="en-US" i="1" smtClean="0"/>
              <a:t>B</a:t>
            </a:r>
            <a:r>
              <a:rPr lang="en-US" altLang="en-US" smtClean="0"/>
              <a:t> in previous slide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4" y="1838325"/>
            <a:ext cx="841057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 Addresses (1)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811338" y="5051426"/>
            <a:ext cx="8856662" cy="5873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mtClean="0"/>
              <a:t>An IP prefix.</a:t>
            </a:r>
            <a:endParaRPr lang="tr-TR" altLang="en-US" smtClean="0"/>
          </a:p>
        </p:txBody>
      </p:sp>
      <p:pic>
        <p:nvPicPr>
          <p:cNvPr id="880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9" y="2674939"/>
            <a:ext cx="80486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TextBox 4"/>
          <p:cNvSpPr txBox="1">
            <a:spLocks noChangeArrowheads="1"/>
          </p:cNvSpPr>
          <p:nvPr/>
        </p:nvSpPr>
        <p:spPr bwMode="auto">
          <a:xfrm>
            <a:off x="2301875" y="1439864"/>
            <a:ext cx="718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/>
              <a:t>IP addresses are written in dotted decimal notation like 128.208.2.51</a:t>
            </a:r>
          </a:p>
        </p:txBody>
      </p:sp>
    </p:spTree>
    <p:extLst>
      <p:ext uri="{BB962C8B-B14F-4D97-AF65-F5344CB8AC3E}">
        <p14:creationId xmlns:p14="http://schemas.microsoft.com/office/powerpoint/2010/main" val="37690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 Addresses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6042026"/>
            <a:ext cx="9144000" cy="5111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mtClean="0"/>
              <a:t>IP address formats.</a:t>
            </a:r>
          </a:p>
        </p:txBody>
      </p:sp>
      <p:pic>
        <p:nvPicPr>
          <p:cNvPr id="89092" name="Picture 4" descr="5-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1268414"/>
            <a:ext cx="7521575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2763838" y="5176839"/>
            <a:ext cx="3930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/>
              <a:t>A: 128 networks with 16 million hosts</a:t>
            </a:r>
          </a:p>
          <a:p>
            <a:pPr eaLnBrk="1" hangingPunct="1"/>
            <a:r>
              <a:rPr lang="tr-TR" altLang="en-US"/>
              <a:t>B: 16384 networks with 64K hosts</a:t>
            </a:r>
          </a:p>
          <a:p>
            <a:pPr eaLnBrk="1" hangingPunct="1"/>
            <a:r>
              <a:rPr lang="tr-TR" altLang="en-US"/>
              <a:t>C: 2 million networks with 256 hosts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05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Subnets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2538" y="1630364"/>
            <a:ext cx="8145462" cy="4922837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tr-TR" altLang="en-US" smtClean="0"/>
              <a:t>Hard to put all hosts on a single network.</a:t>
            </a:r>
          </a:p>
          <a:p>
            <a:pPr eaLnBrk="1" hangingPunct="1">
              <a:buFontTx/>
              <a:buChar char="-"/>
            </a:pPr>
            <a:r>
              <a:rPr lang="tr-TR" altLang="en-US" smtClean="0"/>
              <a:t>Soln: Split a network into smaller parts (</a:t>
            </a:r>
            <a:r>
              <a:rPr lang="tr-TR" altLang="en-US" i="1" smtClean="0"/>
              <a:t>subnets</a:t>
            </a:r>
            <a:r>
              <a:rPr lang="tr-TR" altLang="en-US" smtClean="0"/>
              <a:t>) for internal use which still acts like a single network to the outside world</a:t>
            </a:r>
          </a:p>
          <a:p>
            <a:pPr eaLnBrk="1" hangingPunct="1">
              <a:buFontTx/>
              <a:buChar char="-"/>
            </a:pPr>
            <a:r>
              <a:rPr lang="tr-TR" altLang="en-US" smtClean="0"/>
              <a:t>Subnetting is not visible outside the network. </a:t>
            </a:r>
          </a:p>
          <a:p>
            <a:pPr algn="ctr" eaLnBrk="1" hangingPunct="1"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220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mtClean="0"/>
              <a:t>Subnets </a:t>
            </a:r>
            <a:endParaRPr lang="en-GB" altLang="en-US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341438"/>
            <a:ext cx="8229600" cy="4525962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tr-TR" altLang="en-US" smtClean="0"/>
              <a:t>Host number in the IP packet is partitioned into (subnet+host)</a:t>
            </a:r>
          </a:p>
          <a:p>
            <a:pPr eaLnBrk="1" hangingPunct="1"/>
            <a:endParaRPr lang="en-GB" altLang="en-US" smtClean="0"/>
          </a:p>
        </p:txBody>
      </p:sp>
      <p:pic>
        <p:nvPicPr>
          <p:cNvPr id="91140" name="Picture 4" descr="5-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492376"/>
            <a:ext cx="848677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2351089" y="4437063"/>
            <a:ext cx="781208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tr-TR" altLang="en-US" sz="3200"/>
              <a:t>Ex: </a:t>
            </a:r>
            <a:r>
              <a:rPr lang="en-US" altLang="en-US" sz="3200"/>
              <a:t>A class B network subnetted </a:t>
            </a:r>
            <a:endParaRPr lang="tr-TR" altLang="en-US" sz="3200"/>
          </a:p>
          <a:p>
            <a:pPr algn="ctr" eaLnBrk="1" hangingPunct="1">
              <a:spcBef>
                <a:spcPct val="20000"/>
              </a:spcBef>
            </a:pPr>
            <a:r>
              <a:rPr lang="en-US" altLang="en-US" sz="3200"/>
              <a:t>into 64 subnets</a:t>
            </a:r>
            <a:r>
              <a:rPr lang="tr-TR" altLang="en-US" sz="3200"/>
              <a:t>. 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19819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 Addresses (2)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1811338" y="5715000"/>
            <a:ext cx="8856662" cy="8382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buFontTx/>
              <a:buNone/>
            </a:pPr>
            <a:r>
              <a:rPr lang="en-US" altLang="en-US" smtClean="0"/>
              <a:t>Splitting an IP prefix into separate networks with subnetting.</a:t>
            </a:r>
            <a:endParaRPr lang="tr-TR" altLang="en-US" smtClean="0"/>
          </a:p>
          <a:p>
            <a:pPr algn="ctr" eaLnBrk="1" hangingPunct="1">
              <a:buFontTx/>
              <a:buNone/>
            </a:pPr>
            <a:r>
              <a:rPr lang="tr-TR" altLang="en-US" smtClean="0"/>
              <a:t>Outside the network, subnetting is not visible.</a:t>
            </a:r>
            <a:endParaRPr lang="en-US" altLang="en-US" smtClean="0"/>
          </a:p>
        </p:txBody>
      </p:sp>
      <p:pic>
        <p:nvPicPr>
          <p:cNvPr id="921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624014"/>
            <a:ext cx="81153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2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00113"/>
          </a:xfrm>
        </p:spPr>
        <p:txBody>
          <a:bodyPr/>
          <a:lstStyle/>
          <a:p>
            <a:pPr eaLnBrk="1" hangingPunct="1"/>
            <a:r>
              <a:rPr lang="en-US" altLang="en-US" smtClean="0"/>
              <a:t>Shortest Path Algorithm (1)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811338" y="5819775"/>
            <a:ext cx="8856662" cy="838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en-US" smtClean="0"/>
              <a:t>The first five steps used in computing the shortest path from </a:t>
            </a:r>
            <a:r>
              <a:rPr lang="en-US" altLang="en-US" i="1" smtClean="0"/>
              <a:t>A to D. </a:t>
            </a:r>
            <a:r>
              <a:rPr lang="en-US" altLang="en-US" smtClean="0"/>
              <a:t>The arrows indicate the working node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798513"/>
            <a:ext cx="660082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0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mtClean="0"/>
              <a:t>Flooding (Taşkın)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9144000" cy="5029200"/>
          </a:xfrm>
        </p:spPr>
        <p:txBody>
          <a:bodyPr/>
          <a:lstStyle/>
          <a:p>
            <a:pPr eaLnBrk="1" hangingPunct="1"/>
            <a:r>
              <a:rPr lang="tr-TR" altLang="en-US" sz="2400"/>
              <a:t>Every incoming packet is sent out on every outgoing link except the one it arrived on</a:t>
            </a:r>
          </a:p>
          <a:p>
            <a:pPr eaLnBrk="1" hangingPunct="1"/>
            <a:r>
              <a:rPr lang="tr-TR" altLang="en-US" sz="2400"/>
              <a:t>It generates vast number of duplicate packets</a:t>
            </a:r>
          </a:p>
          <a:p>
            <a:pPr eaLnBrk="1" hangingPunct="1"/>
            <a:r>
              <a:rPr lang="tr-TR" altLang="en-US" sz="2400"/>
              <a:t>A hop counter is kept at the header of each packet which is decremented at each hop, with the packet being discarded when the counter reaches to zero</a:t>
            </a:r>
          </a:p>
          <a:p>
            <a:pPr eaLnBrk="1" hangingPunct="1"/>
            <a:r>
              <a:rPr lang="tr-TR" altLang="en-US" sz="2400"/>
              <a:t>Keeping track of floooding packet could be an alternative technique to avoid sending them out second time</a:t>
            </a:r>
          </a:p>
          <a:p>
            <a:pPr eaLnBrk="1" hangingPunct="1"/>
            <a:r>
              <a:rPr lang="tr-TR" altLang="en-US" sz="2400"/>
              <a:t>Selective flooding could be another alternative solution</a:t>
            </a:r>
          </a:p>
          <a:p>
            <a:pPr eaLnBrk="1" hangingPunct="1"/>
            <a:r>
              <a:rPr lang="tr-TR" altLang="en-US" sz="2400"/>
              <a:t>It is very robust</a:t>
            </a:r>
          </a:p>
          <a:p>
            <a:pPr eaLnBrk="1" hangingPunct="1"/>
            <a:r>
              <a:rPr lang="tr-TR" altLang="en-US" sz="2400"/>
              <a:t>It finds the shortest path</a:t>
            </a:r>
          </a:p>
          <a:p>
            <a:pPr eaLnBrk="1" hangingPunct="1">
              <a:buFontTx/>
              <a:buNone/>
            </a:pPr>
            <a:endParaRPr lang="tr-TR" altLang="en-US" smtClean="0"/>
          </a:p>
        </p:txBody>
      </p:sp>
    </p:spTree>
    <p:extLst>
      <p:ext uri="{BB962C8B-B14F-4D97-AF65-F5344CB8AC3E}">
        <p14:creationId xmlns:p14="http://schemas.microsoft.com/office/powerpoint/2010/main" val="33468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763714" y="5711826"/>
            <a:ext cx="8904287" cy="841375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(a) </a:t>
            </a:r>
            <a:r>
              <a:rPr lang="en-US" dirty="0" smtClean="0">
                <a:latin typeface="Arial" charset="0"/>
                <a:cs typeface="Arial" charset="0"/>
              </a:rPr>
              <a:t>A network. 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(b) </a:t>
            </a:r>
            <a:r>
              <a:rPr lang="en-US" dirty="0" smtClean="0">
                <a:latin typeface="Arial" charset="0"/>
                <a:cs typeface="Arial" charset="0"/>
              </a:rPr>
              <a:t>Input from </a:t>
            </a:r>
            <a:r>
              <a:rPr lang="en-US" i="1" dirty="0" smtClean="0">
                <a:latin typeface="Arial" charset="0"/>
                <a:cs typeface="Arial" charset="0"/>
              </a:rPr>
              <a:t>A, I, H, K, and the new routing table </a:t>
            </a:r>
            <a:r>
              <a:rPr lang="en-US" dirty="0" smtClean="0">
                <a:latin typeface="Arial" charset="0"/>
                <a:cs typeface="Arial" charset="0"/>
              </a:rPr>
              <a:t>for </a:t>
            </a:r>
            <a:r>
              <a:rPr lang="en-US" i="1" dirty="0" smtClean="0">
                <a:latin typeface="Arial" charset="0"/>
                <a:cs typeface="Arial" charset="0"/>
              </a:rPr>
              <a:t>J.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2"/>
          <a:stretch>
            <a:fillRect/>
          </a:stretch>
        </p:blipFill>
        <p:spPr bwMode="auto">
          <a:xfrm>
            <a:off x="2505075" y="657225"/>
            <a:ext cx="714375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900113"/>
          </a:xfrm>
        </p:spPr>
        <p:txBody>
          <a:bodyPr/>
          <a:lstStyle/>
          <a:p>
            <a:r>
              <a:rPr lang="en-US" altLang="en-US" smtClean="0"/>
              <a:t>Distance Vector Routing</a:t>
            </a:r>
          </a:p>
        </p:txBody>
      </p:sp>
    </p:spTree>
    <p:extLst>
      <p:ext uri="{BB962C8B-B14F-4D97-AF65-F5344CB8AC3E}">
        <p14:creationId xmlns:p14="http://schemas.microsoft.com/office/powerpoint/2010/main" val="15796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451</Words>
  <Application>Microsoft Office PowerPoint</Application>
  <PresentationFormat>Widescreen</PresentationFormat>
  <Paragraphs>59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Supportive Slides from Computer Networks </vt:lpstr>
      <vt:lpstr>IP Addresses (1)</vt:lpstr>
      <vt:lpstr>IP Addresses</vt:lpstr>
      <vt:lpstr>Subnets</vt:lpstr>
      <vt:lpstr>Subnets </vt:lpstr>
      <vt:lpstr>IP Addresses (2)</vt:lpstr>
      <vt:lpstr>Shortest Path Algorithm (1)</vt:lpstr>
      <vt:lpstr>Flooding (Taşkın)</vt:lpstr>
      <vt:lpstr>Distance Vector Routing</vt:lpstr>
      <vt:lpstr>The Count-to-Infinity Problem</vt:lpstr>
      <vt:lpstr>Link State Routing</vt:lpstr>
      <vt:lpstr>Building Link State Packets</vt:lpstr>
      <vt:lpstr>Possible problems</vt:lpstr>
      <vt:lpstr>Distributing the Link State Packets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Sema Oktug</dc:creator>
  <cp:lastModifiedBy>Sema Oktug</cp:lastModifiedBy>
  <cp:revision>2</cp:revision>
  <dcterms:created xsi:type="dcterms:W3CDTF">2016-12-02T20:20:15Z</dcterms:created>
  <dcterms:modified xsi:type="dcterms:W3CDTF">2016-12-02T20:28:40Z</dcterms:modified>
</cp:coreProperties>
</file>