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69320" autoAdjust="0"/>
  </p:normalViewPr>
  <p:slideViewPr>
    <p:cSldViewPr snapToGrid="0" snapToObjects="1">
      <p:cViewPr varScale="1">
        <p:scale>
          <a:sx n="63" d="100"/>
          <a:sy n="63" d="100"/>
        </p:scale>
        <p:origin x="-24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4E696-894D-3242-BCC6-9D2D50A7EEF7}" type="datetimeFigureOut">
              <a:rPr lang="en-US" smtClean="0"/>
              <a:t>05/10/17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BCEE7-7926-4745-BC28-419A8463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485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A2661-6B4E-F242-93DD-AD5087427624}" type="datetimeFigureOut">
              <a:rPr lang="en-US" smtClean="0"/>
              <a:t>05/10/17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3ED44-39A3-F147-9456-8539CA90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552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48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48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48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48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 I/O? 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Everthing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UNIX is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described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 file. 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 in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reading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writing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file. 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recv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calls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processes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TCP/IP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earlier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UNIX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open-read-write-close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paradigm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name /dev/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UNIX file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network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protocols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conventional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I/O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facilites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server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definitions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 is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accessing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hosts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traditional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UNIX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open-read-write-close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calls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operating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calls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routines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48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48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Port is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door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Multi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on internet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IP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IP +  port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Internet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sockets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characterized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bytes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IP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addresses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bytes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1024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remaining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HTTP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listen 80 port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TCP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POP3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TCP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110.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48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48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48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48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4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67B3-ADAF-584C-B8D5-B67B13EB565B}" type="datetime1">
              <a:rPr lang="tr-TR" smtClean="0"/>
              <a:t>05/10/17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canberk</a:t>
            </a:r>
            <a:r>
              <a:rPr lang="en-US" dirty="0" smtClean="0"/>
              <a:t>, </a:t>
            </a:r>
            <a:r>
              <a:rPr lang="en-US" dirty="0" err="1" smtClean="0"/>
              <a:t>erelmu</a:t>
            </a:r>
            <a:r>
              <a:rPr lang="en-US" dirty="0" smtClean="0"/>
              <a:t>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59D6-4744-D043-B7E5-2461DBFF64DE}" type="datetime1">
              <a:rPr lang="tr-TR" smtClean="0"/>
              <a:t>05/10/17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canberk, erelmu / SOCKET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CD6D-94A4-004E-B75F-605FC38E483D}" type="datetime1">
              <a:rPr lang="tr-TR" smtClean="0"/>
              <a:t>05/10/17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canberk, erelmu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FB0A-7101-DA4F-BCCF-EE6536A93E6A}" type="datetime1">
              <a:rPr lang="tr-TR" smtClean="0"/>
              <a:t>05/10/17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canberk, erelmu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1688-AAB9-EA4B-928C-D36630F636CD}" type="datetime1">
              <a:rPr lang="tr-TR" smtClean="0"/>
              <a:t>05/10/17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canberk</a:t>
            </a:r>
            <a:r>
              <a:rPr lang="en-US" dirty="0" smtClean="0"/>
              <a:t>, </a:t>
            </a:r>
            <a:r>
              <a:rPr lang="en-US" dirty="0" err="1" smtClean="0"/>
              <a:t>erelmu</a:t>
            </a:r>
            <a:r>
              <a:rPr lang="en-US" dirty="0" smtClean="0"/>
              <a:t>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1D4D-0CD8-554C-9D45-C60C55361EF7}" type="datetime1">
              <a:rPr lang="tr-TR" smtClean="0"/>
              <a:t>05/10/17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canberk, erelmu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F3D1-82F4-214D-8BEE-643D97F851BB}" type="datetime1">
              <a:rPr lang="tr-TR" smtClean="0"/>
              <a:t>05/10/17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canberk, erelmu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2A46-423B-A04A-8432-A7F979649242}" type="datetime1">
              <a:rPr lang="tr-TR" smtClean="0"/>
              <a:t>05/10/17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canberk, erelmu / SOCKET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E7B0-546D-5F4B-8EAE-F7C87F1ED74C}" type="datetime1">
              <a:rPr lang="tr-TR" smtClean="0"/>
              <a:t>05/10/17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canberk, erelmu / SOCKET TUTORIAL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778D6-F8EC-5542-B7C0-B983EDC065EF}" type="datetime1">
              <a:rPr lang="tr-TR" smtClean="0"/>
              <a:t>05/10/17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canberk, erelmu / SOCKET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D7C1-F0A0-584A-B069-CAD236AF3167}" type="datetime1">
              <a:rPr lang="tr-TR" smtClean="0"/>
              <a:t>05/10/17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canberk, erelmu / SOCKET 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58D9-6306-074A-A1E2-0A4C07C5B8B2}" type="datetime1">
              <a:rPr lang="tr-TR" smtClean="0"/>
              <a:t>05/10/17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canberk, erelmu / SOCKET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CA50F5E-276B-F04A-BEC5-8953F97991EB}" type="datetime1">
              <a:rPr lang="tr-TR" smtClean="0"/>
              <a:t>05/10/17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canberk</a:t>
            </a:r>
            <a:r>
              <a:rPr lang="en-US" dirty="0" smtClean="0"/>
              <a:t>, </a:t>
            </a:r>
            <a:r>
              <a:rPr lang="en-US" dirty="0" err="1" smtClean="0"/>
              <a:t>erelmu</a:t>
            </a:r>
            <a:r>
              <a:rPr lang="en-US" dirty="0" smtClean="0"/>
              <a:t>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BLG 433E </a:t>
            </a:r>
            <a:br>
              <a:rPr lang="en-US" dirty="0" smtClean="0"/>
            </a:br>
            <a:r>
              <a:rPr lang="en-US" dirty="0" smtClean="0"/>
              <a:t>COMPUTER COMMUNICATIONS:</a:t>
            </a:r>
            <a:br>
              <a:rPr lang="en-US" dirty="0" smtClean="0"/>
            </a:br>
            <a:r>
              <a:rPr lang="en-US" dirty="0" smtClean="0"/>
              <a:t>SOCKET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735" y="3225172"/>
            <a:ext cx="7319028" cy="244583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Instructor: Prof. </a:t>
            </a:r>
            <a:r>
              <a:rPr lang="en-US" sz="2600" dirty="0" err="1" smtClean="0"/>
              <a:t>Sema</a:t>
            </a:r>
            <a:r>
              <a:rPr lang="en-US" sz="2600" dirty="0" smtClean="0"/>
              <a:t> F. OKTUĞ</a:t>
            </a:r>
          </a:p>
          <a:p>
            <a:r>
              <a:rPr lang="en-US" sz="2200" dirty="0" smtClean="0"/>
              <a:t>Teaching Assistant: Müge EREL ÖZÇEVİK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FALL 2017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72C9-EFE8-6F4C-A841-3772293CD405}" type="datetime1">
              <a:rPr lang="tr-TR" smtClean="0"/>
              <a:t>05/10/17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erelmu</a:t>
            </a:r>
            <a:r>
              <a:rPr lang="en-US" dirty="0" smtClean="0"/>
              <a:t>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7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sz="2800" dirty="0" smtClean="0"/>
              <a:t>R6</a:t>
            </a:r>
            <a:r>
              <a:rPr lang="en-US" sz="2800" dirty="0"/>
              <a:t>.  Suppose you wanted to do a transaction from a remote client to a server as fast as possible. Would you use UDP or TCP? Why?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1688-AAB9-EA4B-928C-D36630F636CD}" type="datetime1">
              <a:rPr lang="tr-TR" smtClean="0"/>
              <a:t>05/10/17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erelmu</a:t>
            </a:r>
            <a:r>
              <a:rPr lang="en-US" dirty="0" smtClean="0"/>
              <a:t>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6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sz="2800" dirty="0" smtClean="0"/>
              <a:t>R26. InSection2.7, the UDP server described needed only one socket, where as the </a:t>
            </a:r>
            <a:r>
              <a:rPr lang="en-US" sz="2800" dirty="0"/>
              <a:t>TCP server needed two sockets. Why? </a:t>
            </a:r>
            <a:r>
              <a:rPr lang="en-US" sz="2800" dirty="0" smtClean="0"/>
              <a:t>If </a:t>
            </a:r>
            <a:r>
              <a:rPr lang="en-US" sz="2800" dirty="0"/>
              <a:t>the TCP server were to support </a:t>
            </a:r>
            <a:r>
              <a:rPr lang="en-US" sz="2800" i="1" dirty="0"/>
              <a:t>n </a:t>
            </a:r>
            <a:r>
              <a:rPr lang="en-US" sz="2800" dirty="0"/>
              <a:t>simultaneous connections, each from a different client host, how many sockets would the TCP server need?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1688-AAB9-EA4B-928C-D36630F636CD}" type="datetime1">
              <a:rPr lang="tr-TR" smtClean="0"/>
              <a:t>05/10/17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erelmu</a:t>
            </a:r>
            <a:r>
              <a:rPr lang="en-US" dirty="0" smtClean="0"/>
              <a:t>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8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/>
              <a:t>R27</a:t>
            </a:r>
            <a:r>
              <a:rPr lang="en-US" sz="2800" dirty="0"/>
              <a:t>. </a:t>
            </a:r>
            <a:r>
              <a:rPr lang="en-US" sz="2800" dirty="0" smtClean="0"/>
              <a:t>For </a:t>
            </a:r>
            <a:r>
              <a:rPr lang="en-US" sz="2800" dirty="0"/>
              <a:t>the client-server application over TCP described in Section 2.7, why must the server program be executed before the client program? For the client- server application over UDP, why may the client program be executed before the server program?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1688-AAB9-EA4B-928C-D36630F636CD}" type="datetime1">
              <a:rPr lang="tr-TR" smtClean="0"/>
              <a:t>05/10/17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erelmu</a:t>
            </a:r>
            <a:r>
              <a:rPr lang="en-US" dirty="0" smtClean="0"/>
              <a:t>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80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P31.  Install and compile the Python programs </a:t>
            </a:r>
            <a:r>
              <a:rPr lang="en-US" dirty="0" err="1"/>
              <a:t>TCPClient</a:t>
            </a:r>
            <a:r>
              <a:rPr lang="en-US" dirty="0"/>
              <a:t> and </a:t>
            </a:r>
            <a:r>
              <a:rPr lang="en-US" dirty="0" err="1"/>
              <a:t>UDPClient</a:t>
            </a:r>
            <a:r>
              <a:rPr lang="en-US" dirty="0"/>
              <a:t> on one host and </a:t>
            </a:r>
            <a:r>
              <a:rPr lang="en-US" dirty="0" err="1"/>
              <a:t>TCPServer</a:t>
            </a:r>
            <a:r>
              <a:rPr lang="en-US" dirty="0"/>
              <a:t> and </a:t>
            </a:r>
            <a:r>
              <a:rPr lang="en-US" dirty="0" err="1"/>
              <a:t>UDPServer</a:t>
            </a:r>
            <a:r>
              <a:rPr lang="en-US" dirty="0"/>
              <a:t> on another host. </a:t>
            </a:r>
          </a:p>
          <a:p>
            <a:pPr lvl="1" algn="just"/>
            <a:r>
              <a:rPr lang="en-US" sz="2400" dirty="0" smtClean="0"/>
              <a:t>Suppose you run TCP Client before you run TCP Server. What happens</a:t>
            </a:r>
            <a:r>
              <a:rPr lang="en-US" sz="2400" dirty="0"/>
              <a:t>? Why? </a:t>
            </a:r>
          </a:p>
          <a:p>
            <a:pPr lvl="1" algn="just"/>
            <a:r>
              <a:rPr lang="en-US" sz="2400" dirty="0" smtClean="0"/>
              <a:t>Suppose you run UDP Client before you run UDP Server. What happens</a:t>
            </a:r>
            <a:r>
              <a:rPr lang="en-US" sz="2400" dirty="0"/>
              <a:t>? Why? </a:t>
            </a:r>
          </a:p>
          <a:p>
            <a:pPr lvl="1" algn="just"/>
            <a:r>
              <a:rPr lang="en-US" sz="2400" dirty="0" smtClean="0"/>
              <a:t>What happens if you use different port numbers for the client and server </a:t>
            </a:r>
            <a:r>
              <a:rPr lang="en-US" sz="2400" dirty="0"/>
              <a:t>sides?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1688-AAB9-EA4B-928C-D36630F636CD}" type="datetime1">
              <a:rPr lang="tr-TR" smtClean="0"/>
              <a:t>05/10/17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erelmu</a:t>
            </a:r>
            <a:r>
              <a:rPr lang="en-US" dirty="0" smtClean="0"/>
              <a:t>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5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</a:p>
          <a:p>
            <a:pPr lvl="1"/>
            <a:r>
              <a:rPr lang="en-US" dirty="0" smtClean="0"/>
              <a:t>UNIX I/O paradigm &amp; Network I/O</a:t>
            </a:r>
          </a:p>
          <a:p>
            <a:r>
              <a:rPr lang="en-US" b="1" dirty="0" smtClean="0"/>
              <a:t>Motivation</a:t>
            </a:r>
          </a:p>
          <a:p>
            <a:pPr lvl="1"/>
            <a:r>
              <a:rPr lang="en-US" dirty="0" smtClean="0"/>
              <a:t>Adding Network I/O to UNIX</a:t>
            </a:r>
          </a:p>
          <a:p>
            <a:r>
              <a:rPr lang="en-US" b="1" dirty="0" smtClean="0"/>
              <a:t>What is Socket &amp; Port?</a:t>
            </a:r>
          </a:p>
          <a:p>
            <a:r>
              <a:rPr lang="en-US" b="1" dirty="0" smtClean="0"/>
              <a:t>Socket Programming</a:t>
            </a:r>
          </a:p>
          <a:p>
            <a:pPr lvl="1"/>
            <a:r>
              <a:rPr lang="en-US" dirty="0" smtClean="0"/>
              <a:t>Stream / Datagram Socket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931E-7C5E-0743-AF19-1EA98AD1EC10}" type="datetime1">
              <a:rPr lang="tr-TR" smtClean="0"/>
              <a:t>05/10/17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erelmu</a:t>
            </a:r>
            <a:r>
              <a:rPr lang="en-US" dirty="0" smtClean="0"/>
              <a:t>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6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sz="3200" dirty="0" smtClean="0"/>
              <a:t>UNIX I/O paradigm and Network I/O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(1960s) timesharing system for single processor computers</a:t>
            </a:r>
          </a:p>
          <a:p>
            <a:r>
              <a:rPr lang="en-US" dirty="0" smtClean="0"/>
              <a:t>User level process</a:t>
            </a:r>
          </a:p>
          <a:p>
            <a:r>
              <a:rPr lang="en-US" dirty="0" smtClean="0"/>
              <a:t>“System calls” between Applications and Operating System</a:t>
            </a:r>
          </a:p>
          <a:p>
            <a:pPr lvl="1"/>
            <a:r>
              <a:rPr lang="en-US" dirty="0" smtClean="0"/>
              <a:t>Other procedure calls</a:t>
            </a:r>
          </a:p>
          <a:p>
            <a:pPr lvl="1"/>
            <a:r>
              <a:rPr lang="en-US" dirty="0" smtClean="0"/>
              <a:t>Take arguments and return one or more results</a:t>
            </a:r>
          </a:p>
          <a:p>
            <a:pPr lvl="1"/>
            <a:r>
              <a:rPr lang="en-US" dirty="0" smtClean="0"/>
              <a:t>(e.g., a buffer to be filled with characters)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1688-AAB9-EA4B-928C-D36630F636CD}" type="datetime1">
              <a:rPr lang="tr-TR" smtClean="0"/>
              <a:t>05/10/17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erelmu</a:t>
            </a:r>
            <a:r>
              <a:rPr lang="en-US" dirty="0" smtClean="0"/>
              <a:t>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1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sz="3200" dirty="0" smtClean="0"/>
              <a:t>UNIX I/O paradigm and Network I/O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Open-Read-Write-Close</a:t>
            </a:r>
          </a:p>
          <a:p>
            <a:pPr lvl="1"/>
            <a:r>
              <a:rPr lang="en-US" dirty="0" smtClean="0"/>
              <a:t>User process</a:t>
            </a:r>
          </a:p>
          <a:p>
            <a:pPr lvl="2"/>
            <a:r>
              <a:rPr lang="en-US" dirty="0" smtClean="0"/>
              <a:t>Open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to specify the file or device to be used</a:t>
            </a:r>
            <a:r>
              <a:rPr lang="en-US" dirty="0" smtClean="0"/>
              <a:t> </a:t>
            </a:r>
          </a:p>
          <a:p>
            <a:pPr lvl="3"/>
            <a:r>
              <a:rPr lang="en-US" dirty="0" smtClean="0"/>
              <a:t>It returns </a:t>
            </a:r>
            <a:r>
              <a:rPr lang="en-US" b="1" dirty="0" smtClean="0"/>
              <a:t>file descriptor </a:t>
            </a:r>
            <a:r>
              <a:rPr lang="en-US" dirty="0" smtClean="0"/>
              <a:t>(a small integer)</a:t>
            </a:r>
          </a:p>
          <a:p>
            <a:pPr lvl="2"/>
            <a:r>
              <a:rPr lang="en-US" dirty="0"/>
              <a:t>Read</a:t>
            </a:r>
            <a:r>
              <a:rPr lang="en-US" dirty="0">
                <a:sym typeface="Wingdings"/>
              </a:rPr>
              <a:t> transfer data </a:t>
            </a:r>
            <a:r>
              <a:rPr lang="en-US" dirty="0" smtClean="0">
                <a:sym typeface="Wingdings"/>
              </a:rPr>
              <a:t>into </a:t>
            </a:r>
            <a:r>
              <a:rPr lang="en-US" dirty="0">
                <a:sym typeface="Wingdings"/>
              </a:rPr>
              <a:t>user </a:t>
            </a:r>
            <a:r>
              <a:rPr lang="en-US" dirty="0" smtClean="0">
                <a:sym typeface="Wingdings"/>
              </a:rPr>
              <a:t>process</a:t>
            </a:r>
          </a:p>
          <a:p>
            <a:pPr lvl="2"/>
            <a:r>
              <a:rPr lang="en-US" dirty="0" smtClean="0">
                <a:sym typeface="Wingdings"/>
              </a:rPr>
              <a:t>Write transfer data from user process to file or device</a:t>
            </a:r>
          </a:p>
          <a:p>
            <a:pPr lvl="3"/>
            <a:r>
              <a:rPr lang="en-US" dirty="0" smtClean="0">
                <a:sym typeface="Wingdings"/>
              </a:rPr>
              <a:t>Three arguments</a:t>
            </a:r>
          </a:p>
          <a:p>
            <a:pPr lvl="3"/>
            <a:r>
              <a:rPr lang="en-US" dirty="0" smtClean="0">
                <a:sym typeface="Wingdings"/>
              </a:rPr>
              <a:t>(file descriptor, address of buffer, the number of bytes)</a:t>
            </a:r>
          </a:p>
          <a:p>
            <a:pPr lvl="2"/>
            <a:r>
              <a:rPr lang="en-US" dirty="0">
                <a:sym typeface="Wingdings"/>
              </a:rPr>
              <a:t>Close</a:t>
            </a:r>
            <a:r>
              <a:rPr lang="en-US" dirty="0" smtClean="0">
                <a:sym typeface="Wingdings"/>
              </a:rPr>
              <a:t> to inform operating system that it has finished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1688-AAB9-EA4B-928C-D36630F636CD}" type="datetime1">
              <a:rPr lang="tr-TR" smtClean="0"/>
              <a:t>05/10/17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erelmu</a:t>
            </a:r>
            <a:r>
              <a:rPr lang="en-US" dirty="0" smtClean="0"/>
              <a:t>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15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3200" dirty="0" smtClean="0"/>
              <a:t>Adding Network I/O to UNIX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TCP/IP earlier implementation under UNIX used open-read-write-close paradigm with special file name </a:t>
            </a:r>
            <a:r>
              <a:rPr lang="en-US" b="1" dirty="0" smtClean="0"/>
              <a:t>/</a:t>
            </a:r>
            <a:r>
              <a:rPr lang="en-US" b="1" dirty="0" err="1" smtClean="0"/>
              <a:t>dev</a:t>
            </a:r>
            <a:r>
              <a:rPr lang="en-US" b="1" dirty="0" smtClean="0"/>
              <a:t>/</a:t>
            </a:r>
            <a:r>
              <a:rPr lang="en-US" b="1" dirty="0" err="1" smtClean="0"/>
              <a:t>tcp</a:t>
            </a:r>
            <a:endParaRPr lang="en-US" b="1" dirty="0" smtClean="0"/>
          </a:p>
          <a:p>
            <a:r>
              <a:rPr lang="en-US" dirty="0" smtClean="0"/>
              <a:t>Network protocols are more complex than Conventional I/O facilities </a:t>
            </a:r>
          </a:p>
          <a:p>
            <a:r>
              <a:rPr lang="en-US" dirty="0" smtClean="0"/>
              <a:t>Server &amp; Client codes</a:t>
            </a:r>
          </a:p>
          <a:p>
            <a:pPr lvl="1"/>
            <a:r>
              <a:rPr lang="en-US" dirty="0" smtClean="0"/>
              <a:t>Traditional UNIX open-read-write-close</a:t>
            </a:r>
          </a:p>
          <a:p>
            <a:pPr lvl="1"/>
            <a:r>
              <a:rPr lang="en-US" dirty="0" smtClean="0"/>
              <a:t>Added several new operating system calls as well as new library routines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1688-AAB9-EA4B-928C-D36630F636CD}" type="datetime1">
              <a:rPr lang="tr-TR" smtClean="0"/>
              <a:t>05/10/17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erelmu</a:t>
            </a:r>
            <a:r>
              <a:rPr lang="en-US" dirty="0" smtClean="0"/>
              <a:t>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8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Socket &amp; Port?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Socket is interface between Application and Transport layer</a:t>
            </a:r>
          </a:p>
          <a:p>
            <a:pPr lvl="1"/>
            <a:r>
              <a:rPr lang="en-US" sz="1800" dirty="0"/>
              <a:t>The application process can send/receive messages to/from another application process (local or remote)via a socket </a:t>
            </a:r>
          </a:p>
          <a:p>
            <a:pPr marL="349250" lvl="1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1688-AAB9-EA4B-928C-D36630F636CD}" type="datetime1">
              <a:rPr lang="tr-TR" smtClean="0"/>
              <a:t>05/10/17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erelmu</a:t>
            </a:r>
            <a:r>
              <a:rPr lang="en-US" dirty="0" smtClean="0"/>
              <a:t>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69" y="2512574"/>
            <a:ext cx="6711950" cy="3511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8621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Socket &amp; Port?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 process can be on internet from one computer (same IP address)</a:t>
            </a:r>
          </a:p>
          <a:p>
            <a:r>
              <a:rPr lang="en-US" dirty="0" smtClean="0"/>
              <a:t>There should be different Ports</a:t>
            </a:r>
          </a:p>
          <a:p>
            <a:r>
              <a:rPr lang="en-US" dirty="0" smtClean="0"/>
              <a:t>Internet </a:t>
            </a:r>
            <a:r>
              <a:rPr lang="en-US" dirty="0"/>
              <a:t>sockets characterized by </a:t>
            </a:r>
            <a:r>
              <a:rPr lang="en-US" b="1" dirty="0"/>
              <a:t>IP Address (4 bytes)</a:t>
            </a:r>
            <a:r>
              <a:rPr lang="en-US" dirty="0"/>
              <a:t> and </a:t>
            </a:r>
            <a:r>
              <a:rPr lang="en-US" b="1" dirty="0"/>
              <a:t>port number (2 bytes) </a:t>
            </a:r>
            <a:endParaRPr lang="en-US" b="1" dirty="0" smtClean="0"/>
          </a:p>
          <a:p>
            <a:r>
              <a:rPr lang="en-US" b="1" dirty="0" smtClean="0"/>
              <a:t>Port number </a:t>
            </a:r>
            <a:r>
              <a:rPr lang="en-US" b="1" dirty="0" smtClean="0">
                <a:sym typeface="Wingdings"/>
              </a:rPr>
              <a:t> </a:t>
            </a:r>
            <a:r>
              <a:rPr lang="en-US" b="1" dirty="0" smtClean="0"/>
              <a:t>0 to 65536</a:t>
            </a:r>
          </a:p>
          <a:p>
            <a:r>
              <a:rPr lang="en-US" dirty="0" smtClean="0"/>
              <a:t>Web sites: HTTP , port # = 80, over TCP</a:t>
            </a:r>
          </a:p>
          <a:p>
            <a:r>
              <a:rPr lang="en-US" dirty="0" smtClean="0"/>
              <a:t>E-mail: POP3, port #=110, over TCP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1688-AAB9-EA4B-928C-D36630F636CD}" type="datetime1">
              <a:rPr lang="tr-TR" smtClean="0"/>
              <a:t>05/10/17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erelmu</a:t>
            </a:r>
            <a:r>
              <a:rPr lang="en-US" dirty="0" smtClean="0"/>
              <a:t>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08559"/>
          </a:xfrm>
        </p:spPr>
        <p:txBody>
          <a:bodyPr/>
          <a:lstStyle/>
          <a:p>
            <a:r>
              <a:rPr lang="en-US" sz="3200" dirty="0" smtClean="0"/>
              <a:t>Socket Programming</a:t>
            </a:r>
            <a:br>
              <a:rPr lang="en-US" sz="3200" dirty="0" smtClean="0"/>
            </a:br>
            <a:r>
              <a:rPr lang="en-US" sz="2400" dirty="0"/>
              <a:t>Internet </a:t>
            </a:r>
            <a:r>
              <a:rPr lang="en-US" sz="2400" dirty="0" smtClean="0"/>
              <a:t>Socket Types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8182"/>
            <a:ext cx="5105399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Stream Socket (SOCK_STREAM) </a:t>
            </a:r>
            <a:endParaRPr lang="en-US" sz="2000" dirty="0"/>
          </a:p>
          <a:p>
            <a:pPr lvl="1"/>
            <a:r>
              <a:rPr lang="en-US" sz="2000" dirty="0" smtClean="0"/>
              <a:t>Connection Oriented-Over TCP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1688-AAB9-EA4B-928C-D36630F636CD}" type="datetime1">
              <a:rPr lang="tr-TR" smtClean="0"/>
              <a:t>05/10/17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canberk, erelmu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69755" y="794835"/>
            <a:ext cx="451735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Datagram Socket (SOCK_DGRAM) </a:t>
            </a:r>
          </a:p>
          <a:p>
            <a:pPr lvl="1"/>
            <a:r>
              <a:rPr lang="en-US" sz="2000" dirty="0" smtClean="0"/>
              <a:t>Connectionless-Over UDP</a:t>
            </a:r>
          </a:p>
          <a:p>
            <a:pPr marL="0" indent="0">
              <a:buFont typeface="Wingdings 2" pitchFamily="18" charset="2"/>
              <a:buNone/>
            </a:pPr>
            <a:endParaRPr lang="en-US" dirty="0" smtClean="0"/>
          </a:p>
        </p:txBody>
      </p:sp>
      <p:pic>
        <p:nvPicPr>
          <p:cNvPr id="8" name="Picture 7" descr="tc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59" y="1628054"/>
            <a:ext cx="4405296" cy="5127326"/>
          </a:xfrm>
          <a:prstGeom prst="rect">
            <a:avLst/>
          </a:prstGeom>
        </p:spPr>
      </p:pic>
      <p:pic>
        <p:nvPicPr>
          <p:cNvPr id="9" name="Picture 8" descr="ud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718" y="1628054"/>
            <a:ext cx="4048963" cy="51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4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Programming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socket() </a:t>
            </a:r>
            <a:r>
              <a:rPr lang="en-US" b="1" dirty="0" smtClean="0">
                <a:sym typeface="Wingdings"/>
              </a:rPr>
              <a:t></a:t>
            </a:r>
            <a:r>
              <a:rPr lang="en-US" b="1" dirty="0" smtClean="0"/>
              <a:t> </a:t>
            </a:r>
            <a:r>
              <a:rPr lang="en-US" b="1" dirty="0"/>
              <a:t>Get the file descriptor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bind() - what port am I on?</a:t>
            </a:r>
          </a:p>
          <a:p>
            <a:pPr marL="0" indent="0">
              <a:buNone/>
            </a:pPr>
            <a:r>
              <a:rPr lang="en-US" b="1" dirty="0"/>
              <a:t>connect() - Hello! </a:t>
            </a:r>
          </a:p>
          <a:p>
            <a:pPr marL="0" indent="0">
              <a:buNone/>
            </a:pPr>
            <a:r>
              <a:rPr lang="en-US" b="1" dirty="0"/>
              <a:t>listen() - Call me please!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accept() - Thank you for calling !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send() and </a:t>
            </a:r>
            <a:r>
              <a:rPr lang="en-US" b="1" dirty="0" err="1"/>
              <a:t>recv</a:t>
            </a:r>
            <a:r>
              <a:rPr lang="en-US" b="1" dirty="0"/>
              <a:t>() - Let's talk!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/>
              <a:t>sendto</a:t>
            </a:r>
            <a:r>
              <a:rPr lang="en-US" b="1" dirty="0"/>
              <a:t>() and </a:t>
            </a:r>
            <a:r>
              <a:rPr lang="en-US" b="1" dirty="0" err="1"/>
              <a:t>recvfrom</a:t>
            </a:r>
            <a:r>
              <a:rPr lang="en-US" b="1" dirty="0"/>
              <a:t>()-DGRAM </a:t>
            </a:r>
            <a:r>
              <a:rPr lang="en-US" b="1" dirty="0" smtClean="0"/>
              <a:t>style</a:t>
            </a:r>
          </a:p>
          <a:p>
            <a:pPr marL="0" indent="0">
              <a:buNone/>
            </a:pPr>
            <a:r>
              <a:rPr lang="en-US" b="1" dirty="0"/>
              <a:t>close()</a:t>
            </a:r>
            <a:r>
              <a:rPr lang="en-US" b="1" dirty="0">
                <a:sym typeface="Wingdings"/>
              </a:rPr>
              <a:t>bye bye!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1688-AAB9-EA4B-928C-D36630F636CD}" type="datetime1">
              <a:rPr lang="tr-TR" smtClean="0"/>
              <a:t>05/10/17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erelmu</a:t>
            </a:r>
            <a:r>
              <a:rPr lang="en-US" dirty="0" smtClean="0"/>
              <a:t>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8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895</TotalTime>
  <Words>899</Words>
  <Application>Microsoft Macintosh PowerPoint</Application>
  <PresentationFormat>On-screen Show (4:3)</PresentationFormat>
  <Paragraphs>160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Breeze</vt:lpstr>
      <vt:lpstr>BLG 433E  COMPUTER COMMUNICATIONS: SOCKET TUTORIAL</vt:lpstr>
      <vt:lpstr>OUTLINE</vt:lpstr>
      <vt:lpstr>INTRODUCTION UNIX I/O paradigm and Network I/O</vt:lpstr>
      <vt:lpstr>INTRODUCTION UNIX I/O paradigm and Network I/O</vt:lpstr>
      <vt:lpstr>MOTIVATION Adding Network I/O to UNIX</vt:lpstr>
      <vt:lpstr>What is Socket &amp; Port?</vt:lpstr>
      <vt:lpstr>What is Socket &amp; Port?</vt:lpstr>
      <vt:lpstr>Socket Programming Internet Socket Types</vt:lpstr>
      <vt:lpstr>Socket Programming</vt:lpstr>
      <vt:lpstr>Questions</vt:lpstr>
      <vt:lpstr>Questions</vt:lpstr>
      <vt:lpstr>Questions</vt:lpstr>
      <vt:lpstr>Questions</vt:lpstr>
    </vt:vector>
  </TitlesOfParts>
  <Company>itu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Müge EREL</dc:creator>
  <cp:lastModifiedBy>Müge EREL</cp:lastModifiedBy>
  <cp:revision>123</cp:revision>
  <dcterms:created xsi:type="dcterms:W3CDTF">2015-03-04T15:06:47Z</dcterms:created>
  <dcterms:modified xsi:type="dcterms:W3CDTF">2017-10-05T12:22:09Z</dcterms:modified>
</cp:coreProperties>
</file>