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14242D-4DEB-48F9-9365-EEA206D6B204}" type="datetimeFigureOut">
              <a:rPr lang="tr-TR" smtClean="0"/>
              <a:t>27.05.2021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543800" cy="2593975"/>
          </a:xfrm>
        </p:spPr>
        <p:txBody>
          <a:bodyPr/>
          <a:lstStyle/>
          <a:p>
            <a:pPr algn="ctr"/>
            <a:r>
              <a:rPr lang="tr-TR" b="1" dirty="0"/>
              <a:t>Data </a:t>
            </a:r>
            <a:r>
              <a:rPr lang="tr-TR" b="1" dirty="0" err="1"/>
              <a:t>Visualization</a:t>
            </a:r>
            <a:r>
              <a:rPr lang="tr-TR" b="1" dirty="0"/>
              <a:t> Project</a:t>
            </a:r>
            <a:br>
              <a:rPr lang="tr-TR" b="1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55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asaüstü\tablo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4300"/>
            <a:ext cx="574516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645024"/>
            <a:ext cx="8388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Unseasonably-adjusted</a:t>
            </a:r>
            <a:r>
              <a:rPr lang="tr-TR" dirty="0"/>
              <a:t> </a:t>
            </a:r>
            <a:r>
              <a:rPr lang="tr-TR" dirty="0" err="1"/>
              <a:t>employment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28 </a:t>
            </a:r>
            <a:r>
              <a:rPr lang="tr-TR" dirty="0" err="1"/>
              <a:t>million</a:t>
            </a:r>
            <a:r>
              <a:rPr lang="tr-TR" dirty="0"/>
              <a:t> 29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2020, </a:t>
            </a:r>
            <a:r>
              <a:rPr lang="tr-TR" dirty="0" err="1"/>
              <a:t>rose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29 </a:t>
            </a:r>
            <a:r>
              <a:rPr lang="tr-TR" dirty="0" err="1"/>
              <a:t>thousand</a:t>
            </a:r>
            <a:r>
              <a:rPr lang="tr-TR" dirty="0"/>
              <a:t> 318 in </a:t>
            </a:r>
            <a:r>
              <a:rPr lang="tr-TR" dirty="0" err="1"/>
              <a:t>August</a:t>
            </a:r>
            <a:r>
              <a:rPr lang="tr-TR" dirty="0"/>
              <a:t> 2020,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. </a:t>
            </a:r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showed</a:t>
            </a:r>
            <a:r>
              <a:rPr lang="tr-TR" dirty="0"/>
              <a:t> a </a:t>
            </a:r>
            <a:r>
              <a:rPr lang="tr-TR" dirty="0" err="1"/>
              <a:t>steady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August</a:t>
            </a:r>
            <a:r>
              <a:rPr lang="tr-TR" dirty="0"/>
              <a:t> 2020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February</a:t>
            </a:r>
            <a:r>
              <a:rPr lang="tr-TR" dirty="0"/>
              <a:t> 2019, </a:t>
            </a:r>
            <a:r>
              <a:rPr lang="tr-TR" dirty="0" err="1"/>
              <a:t>showed</a:t>
            </a:r>
            <a:r>
              <a:rPr lang="tr-TR" dirty="0"/>
              <a:t> an </a:t>
            </a:r>
            <a:r>
              <a:rPr lang="tr-TR" dirty="0" err="1"/>
              <a:t>increasing</a:t>
            </a:r>
            <a:r>
              <a:rPr lang="tr-TR" dirty="0"/>
              <a:t> trend in </a:t>
            </a:r>
            <a:r>
              <a:rPr lang="tr-TR" dirty="0" err="1"/>
              <a:t>February</a:t>
            </a:r>
            <a:r>
              <a:rPr lang="tr-TR" dirty="0"/>
              <a:t> 2019, it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July</a:t>
            </a:r>
            <a:r>
              <a:rPr lang="tr-TR" dirty="0"/>
              <a:t> 2019.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employed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2021 has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 </a:t>
            </a:r>
            <a:r>
              <a:rPr lang="tr-TR" dirty="0" err="1"/>
              <a:t>million</a:t>
            </a:r>
            <a:r>
              <a:rPr lang="tr-TR" dirty="0"/>
              <a:t> 52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27 </a:t>
            </a:r>
            <a:r>
              <a:rPr lang="tr-TR" dirty="0" err="1"/>
              <a:t>million</a:t>
            </a:r>
            <a:r>
              <a:rPr lang="tr-TR" dirty="0"/>
              <a:t> 266 </a:t>
            </a:r>
            <a:r>
              <a:rPr lang="tr-TR" dirty="0" err="1"/>
              <a:t>thousand</a:t>
            </a:r>
            <a:r>
              <a:rPr lang="tr-TR" dirty="0"/>
              <a:t> since </a:t>
            </a:r>
            <a:r>
              <a:rPr lang="tr-TR" dirty="0" err="1"/>
              <a:t>August</a:t>
            </a:r>
            <a:r>
              <a:rPr lang="tr-TR" dirty="0"/>
              <a:t> 2020,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461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asaüstü\tablo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56" y="0"/>
            <a:ext cx="56769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361153"/>
            <a:ext cx="831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in 3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examined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 of </a:t>
            </a:r>
            <a:r>
              <a:rPr lang="tr-TR" dirty="0" err="1"/>
              <a:t>June</a:t>
            </a:r>
            <a:r>
              <a:rPr lang="tr-TR" dirty="0"/>
              <a:t>.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June</a:t>
            </a:r>
            <a:r>
              <a:rPr lang="tr-TR" dirty="0"/>
              <a:t> 2006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June</a:t>
            </a:r>
            <a:r>
              <a:rPr lang="tr-TR" dirty="0"/>
              <a:t> 2008 </a:t>
            </a:r>
            <a:r>
              <a:rPr lang="tr-TR" dirty="0" err="1"/>
              <a:t>follow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in </a:t>
            </a:r>
            <a:r>
              <a:rPr lang="tr-TR" dirty="0" err="1"/>
              <a:t>June</a:t>
            </a:r>
            <a:r>
              <a:rPr lang="tr-TR" dirty="0"/>
              <a:t> 2009.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decreased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June</a:t>
            </a:r>
            <a:r>
              <a:rPr lang="tr-TR" dirty="0"/>
              <a:t> 2019 </a:t>
            </a:r>
            <a:r>
              <a:rPr lang="tr-TR" dirty="0" err="1"/>
              <a:t>and</a:t>
            </a:r>
            <a:r>
              <a:rPr lang="tr-TR" dirty="0"/>
              <a:t> 2020,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gradually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corona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fastest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is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. </a:t>
            </a: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tr-TR" dirty="0" smtClean="0"/>
              <a:t>COVID-19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physically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at a </a:t>
            </a:r>
            <a:r>
              <a:rPr lang="tr-TR" dirty="0" err="1"/>
              <a:t>higher</a:t>
            </a:r>
            <a:r>
              <a:rPr lang="tr-TR" dirty="0"/>
              <a:t> rate, but </a:t>
            </a:r>
            <a:r>
              <a:rPr lang="tr-TR" dirty="0" err="1"/>
              <a:t>younger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</a:t>
            </a:r>
            <a:r>
              <a:rPr lang="tr-TR" dirty="0" err="1"/>
              <a:t>feel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financial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service </a:t>
            </a:r>
            <a:r>
              <a:rPr lang="tr-TR" dirty="0" err="1"/>
              <a:t>sector</a:t>
            </a:r>
            <a:r>
              <a:rPr lang="tr-TR" dirty="0"/>
              <a:t> has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lay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a lot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businesses</a:t>
            </a:r>
            <a:r>
              <a:rPr lang="tr-TR" dirty="0"/>
              <a:t>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non-essential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salons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clothing</a:t>
            </a:r>
            <a:r>
              <a:rPr lang="tr-TR" dirty="0"/>
              <a:t> </a:t>
            </a:r>
            <a:r>
              <a:rPr lang="tr-TR" dirty="0" err="1"/>
              <a:t>stores</a:t>
            </a:r>
            <a:r>
              <a:rPr lang="tr-TR" dirty="0"/>
              <a:t>. </a:t>
            </a:r>
            <a:r>
              <a:rPr lang="tr-TR" dirty="0" err="1"/>
              <a:t>About</a:t>
            </a:r>
            <a:r>
              <a:rPr lang="tr-TR" dirty="0"/>
              <a:t> 40% of </a:t>
            </a:r>
            <a:r>
              <a:rPr lang="tr-TR" dirty="0" err="1"/>
              <a:t>the</a:t>
            </a:r>
            <a:r>
              <a:rPr lang="tr-TR" dirty="0"/>
              <a:t> service </a:t>
            </a:r>
            <a:r>
              <a:rPr lang="tr-TR" dirty="0" err="1"/>
              <a:t>sector</a:t>
            </a:r>
            <a:r>
              <a:rPr lang="tr-TR" dirty="0"/>
              <a:t> </a:t>
            </a:r>
            <a:r>
              <a:rPr lang="tr-TR" dirty="0" err="1"/>
              <a:t>consists</a:t>
            </a:r>
            <a:r>
              <a:rPr lang="tr-TR" dirty="0"/>
              <a:t>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aged</a:t>
            </a:r>
            <a:r>
              <a:rPr lang="tr-TR" dirty="0"/>
              <a:t> 16 </a:t>
            </a:r>
            <a:r>
              <a:rPr lang="tr-TR" dirty="0" err="1"/>
              <a:t>to</a:t>
            </a:r>
            <a:r>
              <a:rPr lang="tr-TR" dirty="0"/>
              <a:t> 24.They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affected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733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Process</a:t>
            </a:r>
            <a:r>
              <a:rPr lang="tr-TR" b="1" dirty="0"/>
              <a:t> </a:t>
            </a:r>
            <a:r>
              <a:rPr lang="tr-TR" b="1" dirty="0" err="1"/>
              <a:t>Description</a:t>
            </a:r>
            <a:r>
              <a:rPr lang="tr-TR" b="1" dirty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tr-TR" sz="3800" dirty="0" err="1"/>
              <a:t>In</a:t>
            </a:r>
            <a:r>
              <a:rPr lang="tr-TR" sz="3800" dirty="0"/>
              <a:t> </a:t>
            </a:r>
            <a:r>
              <a:rPr lang="tr-TR" sz="3800" dirty="0" err="1"/>
              <a:t>this</a:t>
            </a:r>
            <a:r>
              <a:rPr lang="tr-TR" sz="3800" dirty="0"/>
              <a:t> </a:t>
            </a:r>
            <a:r>
              <a:rPr lang="tr-TR" sz="3800" dirty="0" err="1"/>
              <a:t>project</a:t>
            </a:r>
            <a:r>
              <a:rPr lang="tr-TR" sz="3800" dirty="0"/>
              <a:t>, I </a:t>
            </a:r>
            <a:r>
              <a:rPr lang="tr-TR" sz="3800" dirty="0" err="1"/>
              <a:t>will</a:t>
            </a:r>
            <a:r>
              <a:rPr lang="tr-TR" sz="3800" dirty="0"/>
              <a:t> </a:t>
            </a:r>
            <a:r>
              <a:rPr lang="tr-TR" sz="3800" dirty="0" err="1"/>
              <a:t>explain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effect</a:t>
            </a:r>
            <a:r>
              <a:rPr lang="tr-TR" sz="3800" dirty="0"/>
              <a:t> of covid-19 on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unemployment</a:t>
            </a:r>
            <a:r>
              <a:rPr lang="tr-TR" sz="3800" dirty="0"/>
              <a:t> rate in </a:t>
            </a:r>
            <a:r>
              <a:rPr lang="tr-TR" sz="3800" dirty="0" err="1"/>
              <a:t>our</a:t>
            </a:r>
            <a:r>
              <a:rPr lang="tr-TR" sz="3800" dirty="0"/>
              <a:t> </a:t>
            </a:r>
            <a:r>
              <a:rPr lang="tr-TR" sz="3800" dirty="0" err="1"/>
              <a:t>country</a:t>
            </a:r>
            <a:r>
              <a:rPr lang="tr-TR" sz="3800" dirty="0"/>
              <a:t>. </a:t>
            </a:r>
            <a:r>
              <a:rPr lang="tr-TR" sz="3800" dirty="0" err="1"/>
              <a:t>Many</a:t>
            </a:r>
            <a:r>
              <a:rPr lang="tr-TR" sz="3800" dirty="0"/>
              <a:t> </a:t>
            </a:r>
            <a:r>
              <a:rPr lang="tr-TR" sz="3800" dirty="0" err="1"/>
              <a:t>workplaces</a:t>
            </a:r>
            <a:r>
              <a:rPr lang="tr-TR" sz="3800" dirty="0"/>
              <a:t> </a:t>
            </a:r>
            <a:r>
              <a:rPr lang="tr-TR" sz="3800" dirty="0" err="1"/>
              <a:t>were</a:t>
            </a:r>
            <a:r>
              <a:rPr lang="tr-TR" sz="3800" dirty="0"/>
              <a:t> </a:t>
            </a:r>
            <a:r>
              <a:rPr lang="tr-TR" sz="3800" dirty="0" err="1"/>
              <a:t>closed</a:t>
            </a:r>
            <a:r>
              <a:rPr lang="tr-TR" sz="3800" dirty="0"/>
              <a:t> </a:t>
            </a:r>
            <a:r>
              <a:rPr lang="tr-TR" sz="3800" dirty="0" err="1"/>
              <a:t>due</a:t>
            </a:r>
            <a:r>
              <a:rPr lang="tr-TR" sz="3800" dirty="0"/>
              <a:t> </a:t>
            </a:r>
            <a:r>
              <a:rPr lang="tr-TR" sz="3800" dirty="0" err="1"/>
              <a:t>to</a:t>
            </a:r>
            <a:r>
              <a:rPr lang="tr-TR" sz="3800" dirty="0"/>
              <a:t> Covid-19 </a:t>
            </a:r>
            <a:r>
              <a:rPr lang="tr-TR" sz="3800" dirty="0" err="1"/>
              <a:t>and</a:t>
            </a:r>
            <a:r>
              <a:rPr lang="tr-TR" sz="3800" dirty="0"/>
              <a:t> </a:t>
            </a:r>
            <a:r>
              <a:rPr lang="tr-TR" sz="3800" dirty="0" err="1"/>
              <a:t>workers</a:t>
            </a:r>
            <a:r>
              <a:rPr lang="tr-TR" sz="3800" dirty="0"/>
              <a:t> </a:t>
            </a:r>
            <a:r>
              <a:rPr lang="tr-TR" sz="3800" dirty="0" err="1"/>
              <a:t>were</a:t>
            </a:r>
            <a:r>
              <a:rPr lang="tr-TR" sz="3800" dirty="0"/>
              <a:t> </a:t>
            </a:r>
            <a:r>
              <a:rPr lang="tr-TR" sz="3800" dirty="0" err="1"/>
              <a:t>removed</a:t>
            </a:r>
            <a:r>
              <a:rPr lang="tr-TR" sz="3800" dirty="0"/>
              <a:t> </a:t>
            </a:r>
            <a:r>
              <a:rPr lang="tr-TR" sz="3800" dirty="0" err="1"/>
              <a:t>from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workplace</a:t>
            </a:r>
            <a:r>
              <a:rPr lang="tr-TR" sz="3800" dirty="0"/>
              <a:t>. </a:t>
            </a:r>
            <a:r>
              <a:rPr lang="tr-TR" sz="3800" dirty="0" err="1"/>
              <a:t>Compared</a:t>
            </a:r>
            <a:r>
              <a:rPr lang="tr-TR" sz="3800" dirty="0"/>
              <a:t> </a:t>
            </a:r>
            <a:r>
              <a:rPr lang="tr-TR" sz="3800" dirty="0" err="1"/>
              <a:t>to</a:t>
            </a:r>
            <a:r>
              <a:rPr lang="tr-TR" sz="3800" dirty="0"/>
              <a:t> </a:t>
            </a:r>
            <a:r>
              <a:rPr lang="tr-TR" sz="3800" dirty="0" err="1"/>
              <a:t>previous</a:t>
            </a:r>
            <a:r>
              <a:rPr lang="tr-TR" sz="3800" dirty="0"/>
              <a:t> </a:t>
            </a:r>
            <a:r>
              <a:rPr lang="tr-TR" sz="3800" dirty="0" err="1"/>
              <a:t>years</a:t>
            </a:r>
            <a:r>
              <a:rPr lang="tr-TR" sz="3800" dirty="0"/>
              <a:t>, </a:t>
            </a:r>
            <a:r>
              <a:rPr lang="tr-TR" sz="3800" dirty="0" err="1"/>
              <a:t>unemployment</a:t>
            </a:r>
            <a:r>
              <a:rPr lang="tr-TR" sz="3800" dirty="0"/>
              <a:t> </a:t>
            </a:r>
            <a:r>
              <a:rPr lang="tr-TR" sz="3800" dirty="0" err="1"/>
              <a:t>increased</a:t>
            </a:r>
            <a:r>
              <a:rPr lang="tr-TR" sz="3800" dirty="0"/>
              <a:t> </a:t>
            </a:r>
            <a:r>
              <a:rPr lang="tr-TR" sz="3800" dirty="0" err="1"/>
              <a:t>significantly</a:t>
            </a:r>
            <a:r>
              <a:rPr lang="tr-TR" sz="3800" dirty="0"/>
              <a:t> in </a:t>
            </a:r>
            <a:r>
              <a:rPr lang="tr-TR" sz="3800" dirty="0" err="1"/>
              <a:t>the</a:t>
            </a:r>
            <a:r>
              <a:rPr lang="tr-TR" sz="3800" dirty="0"/>
              <a:t> covid-19 </a:t>
            </a:r>
            <a:r>
              <a:rPr lang="tr-TR" sz="3800" dirty="0" err="1"/>
              <a:t>period</a:t>
            </a:r>
            <a:r>
              <a:rPr lang="tr-TR" sz="3800" dirty="0"/>
              <a:t>. I </a:t>
            </a:r>
            <a:r>
              <a:rPr lang="tr-TR" sz="3800" dirty="0" err="1"/>
              <a:t>got</a:t>
            </a:r>
            <a:r>
              <a:rPr lang="tr-TR" sz="3800" dirty="0"/>
              <a:t> </a:t>
            </a:r>
            <a:r>
              <a:rPr lang="tr-TR" sz="3800" dirty="0" err="1"/>
              <a:t>some</a:t>
            </a:r>
            <a:r>
              <a:rPr lang="tr-TR" sz="3800" dirty="0"/>
              <a:t> data </a:t>
            </a:r>
            <a:r>
              <a:rPr lang="tr-TR" sz="3800" dirty="0" err="1"/>
              <a:t>about</a:t>
            </a:r>
            <a:r>
              <a:rPr lang="tr-TR" sz="3800" dirty="0"/>
              <a:t> </a:t>
            </a:r>
            <a:r>
              <a:rPr lang="tr-TR" sz="3800" dirty="0" err="1"/>
              <a:t>this</a:t>
            </a:r>
            <a:r>
              <a:rPr lang="tr-TR" sz="3800" dirty="0"/>
              <a:t> </a:t>
            </a:r>
            <a:r>
              <a:rPr lang="tr-TR" sz="3800" dirty="0" err="1"/>
              <a:t>from</a:t>
            </a:r>
            <a:r>
              <a:rPr lang="tr-TR" sz="3800" dirty="0"/>
              <a:t> CDC </a:t>
            </a:r>
            <a:r>
              <a:rPr lang="tr-TR" sz="3800" dirty="0" err="1"/>
              <a:t>numbers</a:t>
            </a:r>
            <a:r>
              <a:rPr lang="tr-TR" sz="3800" dirty="0"/>
              <a:t> </a:t>
            </a:r>
            <a:r>
              <a:rPr lang="tr-TR" sz="3800" dirty="0" err="1"/>
              <a:t>and</a:t>
            </a:r>
            <a:r>
              <a:rPr lang="tr-TR" sz="3800" dirty="0"/>
              <a:t> DISK-AR </a:t>
            </a:r>
            <a:r>
              <a:rPr lang="tr-TR" sz="3800" dirty="0" err="1"/>
              <a:t>sources</a:t>
            </a:r>
            <a:r>
              <a:rPr lang="tr-TR" sz="3800" dirty="0"/>
              <a:t>. I </a:t>
            </a:r>
            <a:r>
              <a:rPr lang="tr-TR" sz="3800" dirty="0" err="1"/>
              <a:t>will</a:t>
            </a:r>
            <a:r>
              <a:rPr lang="tr-TR" sz="3800" dirty="0"/>
              <a:t> </a:t>
            </a:r>
            <a:r>
              <a:rPr lang="tr-TR" sz="3800" dirty="0" err="1"/>
              <a:t>explain</a:t>
            </a:r>
            <a:r>
              <a:rPr lang="tr-TR" sz="3800" dirty="0"/>
              <a:t> </a:t>
            </a:r>
            <a:r>
              <a:rPr lang="tr-TR" sz="3800" dirty="0" err="1"/>
              <a:t>this</a:t>
            </a:r>
            <a:r>
              <a:rPr lang="tr-TR" sz="3800" dirty="0"/>
              <a:t> data on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chart</a:t>
            </a:r>
            <a:r>
              <a:rPr lang="tr-TR" sz="3800" dirty="0"/>
              <a:t> </a:t>
            </a:r>
            <a:r>
              <a:rPr lang="tr-TR" sz="3800" dirty="0" err="1"/>
              <a:t>and</a:t>
            </a:r>
            <a:r>
              <a:rPr lang="tr-TR" sz="3800" dirty="0"/>
              <a:t> transfer it </a:t>
            </a:r>
            <a:r>
              <a:rPr lang="tr-TR" sz="3800" dirty="0" err="1"/>
              <a:t>to</a:t>
            </a:r>
            <a:r>
              <a:rPr lang="tr-TR" sz="3800" dirty="0"/>
              <a:t> </a:t>
            </a:r>
            <a:r>
              <a:rPr lang="tr-TR" sz="3800" dirty="0" err="1"/>
              <a:t>you</a:t>
            </a:r>
            <a:r>
              <a:rPr lang="tr-TR" sz="38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tr-TR" sz="3800" dirty="0" err="1"/>
              <a:t>For</a:t>
            </a:r>
            <a:r>
              <a:rPr lang="tr-TR" sz="3800" dirty="0"/>
              <a:t> </a:t>
            </a:r>
            <a:r>
              <a:rPr lang="tr-TR" sz="3800" dirty="0" err="1"/>
              <a:t>my</a:t>
            </a:r>
            <a:r>
              <a:rPr lang="tr-TR" sz="3800" dirty="0"/>
              <a:t> </a:t>
            </a:r>
            <a:r>
              <a:rPr lang="tr-TR" sz="3800" dirty="0" err="1"/>
              <a:t>project</a:t>
            </a:r>
            <a:r>
              <a:rPr lang="tr-TR" sz="3800" dirty="0"/>
              <a:t>, I </a:t>
            </a:r>
            <a:r>
              <a:rPr lang="tr-TR" sz="3800" dirty="0" err="1"/>
              <a:t>used</a:t>
            </a:r>
            <a:r>
              <a:rPr lang="tr-TR" sz="3800" dirty="0"/>
              <a:t> </a:t>
            </a:r>
            <a:r>
              <a:rPr lang="tr-TR" sz="3800" dirty="0" err="1"/>
              <a:t>government</a:t>
            </a:r>
            <a:r>
              <a:rPr lang="tr-TR" sz="3800" dirty="0"/>
              <a:t> </a:t>
            </a:r>
            <a:r>
              <a:rPr lang="tr-TR" sz="3800" dirty="0" err="1"/>
              <a:t>sources</a:t>
            </a:r>
            <a:r>
              <a:rPr lang="tr-TR" sz="3800" dirty="0"/>
              <a:t> </a:t>
            </a:r>
            <a:r>
              <a:rPr lang="tr-TR" sz="3800" dirty="0" err="1"/>
              <a:t>for</a:t>
            </a:r>
            <a:r>
              <a:rPr lang="tr-TR" sz="3800" dirty="0"/>
              <a:t> </a:t>
            </a:r>
            <a:r>
              <a:rPr lang="tr-TR" sz="3800" dirty="0" err="1"/>
              <a:t>all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data </a:t>
            </a:r>
            <a:r>
              <a:rPr lang="tr-TR" sz="3800" dirty="0" err="1"/>
              <a:t>except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COVID-19 </a:t>
            </a:r>
            <a:r>
              <a:rPr lang="tr-TR" sz="3800" dirty="0" err="1"/>
              <a:t>numbers</a:t>
            </a:r>
            <a:r>
              <a:rPr lang="tr-TR" sz="3800" dirty="0"/>
              <a:t>. </a:t>
            </a:r>
            <a:r>
              <a:rPr lang="tr-TR" sz="3800" dirty="0" err="1"/>
              <a:t>The</a:t>
            </a:r>
            <a:r>
              <a:rPr lang="tr-TR" sz="3800" dirty="0"/>
              <a:t> data </a:t>
            </a:r>
            <a:r>
              <a:rPr lang="tr-TR" sz="3800" dirty="0" err="1"/>
              <a:t>compiled</a:t>
            </a:r>
            <a:r>
              <a:rPr lang="tr-TR" sz="3800" dirty="0"/>
              <a:t> in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Turkey</a:t>
            </a:r>
            <a:r>
              <a:rPr lang="tr-TR" sz="3800" dirty="0"/>
              <a:t> </a:t>
            </a:r>
            <a:r>
              <a:rPr lang="tr-TR" sz="3800" dirty="0" err="1"/>
              <a:t>seemed</a:t>
            </a:r>
            <a:r>
              <a:rPr lang="tr-TR" sz="3800" dirty="0"/>
              <a:t> </a:t>
            </a:r>
            <a:r>
              <a:rPr lang="tr-TR" sz="3800" dirty="0" err="1"/>
              <a:t>more</a:t>
            </a:r>
            <a:r>
              <a:rPr lang="tr-TR" sz="3800" dirty="0"/>
              <a:t> </a:t>
            </a:r>
            <a:r>
              <a:rPr lang="tr-TR" sz="3800" dirty="0" err="1"/>
              <a:t>complete</a:t>
            </a:r>
            <a:r>
              <a:rPr lang="tr-TR" sz="3800" dirty="0"/>
              <a:t> as it </a:t>
            </a:r>
            <a:r>
              <a:rPr lang="tr-TR" sz="3800" dirty="0" err="1"/>
              <a:t>was</a:t>
            </a:r>
            <a:r>
              <a:rPr lang="tr-TR" sz="3800" dirty="0"/>
              <a:t> </a:t>
            </a:r>
            <a:r>
              <a:rPr lang="tr-TR" sz="3800" dirty="0" err="1"/>
              <a:t>updated</a:t>
            </a:r>
            <a:r>
              <a:rPr lang="tr-TR" sz="3800" dirty="0"/>
              <a:t> </a:t>
            </a:r>
            <a:r>
              <a:rPr lang="tr-TR" sz="3800" dirty="0" err="1"/>
              <a:t>everyday</a:t>
            </a:r>
            <a:r>
              <a:rPr lang="tr-TR" sz="3800" dirty="0"/>
              <a:t>, </a:t>
            </a:r>
            <a:r>
              <a:rPr lang="tr-TR" sz="3800" dirty="0" err="1"/>
              <a:t>versus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CDC </a:t>
            </a:r>
            <a:r>
              <a:rPr lang="tr-TR" sz="3800" dirty="0" err="1"/>
              <a:t>numbers</a:t>
            </a:r>
            <a:r>
              <a:rPr lang="tr-TR" sz="3800" dirty="0"/>
              <a:t> </a:t>
            </a:r>
            <a:r>
              <a:rPr lang="tr-TR" sz="3800" dirty="0" err="1"/>
              <a:t>and</a:t>
            </a:r>
            <a:r>
              <a:rPr lang="tr-TR" sz="3800" dirty="0"/>
              <a:t> DİSK-AR </a:t>
            </a:r>
            <a:r>
              <a:rPr lang="tr-TR" sz="3800" dirty="0" err="1"/>
              <a:t>which</a:t>
            </a:r>
            <a:r>
              <a:rPr lang="tr-TR" sz="3800" dirty="0"/>
              <a:t> </a:t>
            </a:r>
            <a:r>
              <a:rPr lang="tr-TR" sz="3800" dirty="0" err="1"/>
              <a:t>could</a:t>
            </a:r>
            <a:r>
              <a:rPr lang="tr-TR" sz="3800" dirty="0"/>
              <a:t> </a:t>
            </a:r>
            <a:r>
              <a:rPr lang="tr-TR" sz="3800" dirty="0" err="1"/>
              <a:t>only</a:t>
            </a:r>
            <a:r>
              <a:rPr lang="tr-TR" sz="3800" dirty="0"/>
              <a:t> be </a:t>
            </a:r>
            <a:r>
              <a:rPr lang="tr-TR" sz="3800" dirty="0" err="1"/>
              <a:t>updated</a:t>
            </a:r>
            <a:r>
              <a:rPr lang="tr-TR" sz="3800" dirty="0"/>
              <a:t> </a:t>
            </a:r>
            <a:r>
              <a:rPr lang="tr-TR" sz="3800" dirty="0" err="1"/>
              <a:t>for</a:t>
            </a:r>
            <a:r>
              <a:rPr lang="tr-TR" sz="3800" dirty="0"/>
              <a:t> </a:t>
            </a:r>
            <a:r>
              <a:rPr lang="tr-TR" sz="3800" dirty="0" err="1"/>
              <a:t>states</a:t>
            </a:r>
            <a:r>
              <a:rPr lang="tr-TR" sz="3800" dirty="0"/>
              <a:t> </a:t>
            </a:r>
            <a:r>
              <a:rPr lang="tr-TR" sz="3800" dirty="0" err="1"/>
              <a:t>that</a:t>
            </a:r>
            <a:r>
              <a:rPr lang="tr-TR" sz="3800" dirty="0"/>
              <a:t> </a:t>
            </a:r>
            <a:r>
              <a:rPr lang="tr-TR" sz="3800" dirty="0" err="1"/>
              <a:t>supplied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information</a:t>
            </a:r>
            <a:r>
              <a:rPr lang="tr-TR" sz="3800" dirty="0"/>
              <a:t> </a:t>
            </a:r>
            <a:r>
              <a:rPr lang="tr-TR" sz="3800" dirty="0" err="1"/>
              <a:t>to</a:t>
            </a:r>
            <a:r>
              <a:rPr lang="tr-TR" sz="3800" dirty="0"/>
              <a:t> </a:t>
            </a:r>
            <a:r>
              <a:rPr lang="tr-TR" sz="3800" dirty="0" err="1"/>
              <a:t>them</a:t>
            </a:r>
            <a:r>
              <a:rPr lang="tr-TR" sz="3800" dirty="0" smtClean="0"/>
              <a:t>.</a:t>
            </a:r>
            <a:endParaRPr lang="tr-TR" sz="3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0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Process</a:t>
            </a:r>
            <a:r>
              <a:rPr lang="tr-TR" b="1" dirty="0"/>
              <a:t> </a:t>
            </a:r>
            <a:r>
              <a:rPr lang="tr-TR" b="1" dirty="0" err="1"/>
              <a:t>Description</a:t>
            </a:r>
            <a:r>
              <a:rPr lang="tr-TR" b="1" dirty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tr-TR" sz="2000" dirty="0" err="1"/>
              <a:t>Day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I </a:t>
            </a:r>
            <a:r>
              <a:rPr lang="tr-TR" sz="2000" dirty="0" err="1"/>
              <a:t>did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research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topic</a:t>
            </a:r>
            <a:r>
              <a:rPr lang="tr-TR" sz="2000" dirty="0"/>
              <a:t>, </a:t>
            </a:r>
            <a:r>
              <a:rPr lang="tr-TR" sz="2000" dirty="0" err="1"/>
              <a:t>reviewed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prepared</a:t>
            </a:r>
            <a:r>
              <a:rPr lang="tr-TR" sz="2000" dirty="0"/>
              <a:t> </a:t>
            </a:r>
            <a:r>
              <a:rPr lang="tr-TR" sz="2000" dirty="0" err="1"/>
              <a:t>myself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prepare</a:t>
            </a:r>
            <a:r>
              <a:rPr lang="tr-TR" sz="2000" dirty="0"/>
              <a:t> a </a:t>
            </a:r>
            <a:r>
              <a:rPr lang="tr-TR" sz="2000" dirty="0" err="1"/>
              <a:t>report</a:t>
            </a:r>
            <a:r>
              <a:rPr lang="tr-TR" sz="2000" dirty="0"/>
              <a:t> on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subject</a:t>
            </a:r>
            <a:r>
              <a:rPr lang="tr-TR" sz="2000" dirty="0"/>
              <a:t>. At </a:t>
            </a:r>
            <a:r>
              <a:rPr lang="tr-TR" sz="2000" dirty="0" err="1"/>
              <a:t>the</a:t>
            </a:r>
            <a:r>
              <a:rPr lang="tr-TR" sz="2000" dirty="0"/>
              <a:t> moment,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issue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covid</a:t>
            </a:r>
            <a:r>
              <a:rPr lang="tr-TR" sz="2000" dirty="0"/>
              <a:t> problem is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prominent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tried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present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resources</a:t>
            </a:r>
            <a:r>
              <a:rPr lang="tr-TR" sz="2000" dirty="0"/>
              <a:t> I </a:t>
            </a:r>
            <a:r>
              <a:rPr lang="tr-TR" sz="2000" dirty="0" err="1"/>
              <a:t>find</a:t>
            </a:r>
            <a:r>
              <a:rPr lang="tr-TR" sz="2000" dirty="0"/>
              <a:t> </a:t>
            </a:r>
            <a:r>
              <a:rPr lang="tr-TR" sz="2000" dirty="0" err="1"/>
              <a:t>without</a:t>
            </a:r>
            <a:r>
              <a:rPr lang="tr-TR" sz="2000" dirty="0"/>
              <a:t> </a:t>
            </a:r>
            <a:r>
              <a:rPr lang="tr-TR" sz="2000" dirty="0" err="1"/>
              <a:t>going</a:t>
            </a:r>
            <a:r>
              <a:rPr lang="tr-TR" sz="2000" dirty="0"/>
              <a:t> </a:t>
            </a:r>
            <a:r>
              <a:rPr lang="tr-TR" sz="2000" dirty="0" err="1"/>
              <a:t>beyond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issue.I</a:t>
            </a:r>
            <a:r>
              <a:rPr lang="tr-TR" sz="2000" dirty="0"/>
              <a:t> </a:t>
            </a:r>
            <a:r>
              <a:rPr lang="tr-TR" sz="2000" dirty="0" err="1"/>
              <a:t>started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COVID-19 data </a:t>
            </a:r>
            <a:r>
              <a:rPr lang="tr-TR" sz="2000" dirty="0" err="1"/>
              <a:t>consisting</a:t>
            </a:r>
            <a:r>
              <a:rPr lang="tr-TR" sz="2000" dirty="0"/>
              <a:t> of </a:t>
            </a:r>
            <a:r>
              <a:rPr lang="tr-TR" sz="2000" dirty="0" err="1"/>
              <a:t>states</a:t>
            </a:r>
            <a:r>
              <a:rPr lang="tr-TR" sz="2000" dirty="0"/>
              <a:t>, </a:t>
            </a:r>
            <a:r>
              <a:rPr lang="tr-TR" sz="2000" dirty="0" err="1"/>
              <a:t>dates</a:t>
            </a:r>
            <a:r>
              <a:rPr lang="tr-TR" sz="2000" dirty="0"/>
              <a:t>,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cases</a:t>
            </a:r>
            <a:r>
              <a:rPr lang="tr-TR" sz="2000" dirty="0"/>
              <a:t>,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deaths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 </a:t>
            </a:r>
            <a:r>
              <a:rPr lang="tr-TR" sz="2000" dirty="0" err="1"/>
              <a:t>codes</a:t>
            </a:r>
            <a:r>
              <a:rPr lang="tr-TR" sz="2000" dirty="0"/>
              <a:t>. I </a:t>
            </a:r>
            <a:r>
              <a:rPr lang="tr-TR" sz="2000" dirty="0" err="1"/>
              <a:t>removed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 </a:t>
            </a:r>
            <a:r>
              <a:rPr lang="tr-TR" sz="2000" dirty="0" err="1"/>
              <a:t>codes</a:t>
            </a:r>
            <a:r>
              <a:rPr lang="tr-TR" sz="2000" dirty="0"/>
              <a:t> </a:t>
            </a:r>
            <a:r>
              <a:rPr lang="tr-TR" sz="2000" dirty="0" err="1"/>
              <a:t>column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I </a:t>
            </a:r>
            <a:r>
              <a:rPr lang="tr-TR" sz="2000" dirty="0" err="1"/>
              <a:t>considered</a:t>
            </a:r>
            <a:r>
              <a:rPr lang="tr-TR" sz="2000" dirty="0"/>
              <a:t> it </a:t>
            </a:r>
            <a:r>
              <a:rPr lang="tr-TR" sz="2000" dirty="0" err="1"/>
              <a:t>foreign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. I </a:t>
            </a:r>
            <a:r>
              <a:rPr lang="tr-TR" sz="2000" dirty="0" err="1"/>
              <a:t>uploaded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GitHub</a:t>
            </a:r>
            <a:r>
              <a:rPr lang="tr-TR" sz="2000" dirty="0"/>
              <a:t>. </a:t>
            </a:r>
            <a:r>
              <a:rPr lang="tr-TR" sz="2000" dirty="0" err="1"/>
              <a:t>Over</a:t>
            </a:r>
            <a:r>
              <a:rPr lang="tr-TR" sz="2000" dirty="0"/>
              <a:t> time, I </a:t>
            </a:r>
            <a:r>
              <a:rPr lang="tr-TR" sz="2000" dirty="0" err="1"/>
              <a:t>examined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showed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cases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deaths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. I </a:t>
            </a:r>
            <a:r>
              <a:rPr lang="tr-TR" sz="2000" dirty="0" err="1"/>
              <a:t>wanted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investigate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data </a:t>
            </a:r>
            <a:r>
              <a:rPr lang="tr-TR" sz="2000" dirty="0" err="1"/>
              <a:t>further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I had a lot of </a:t>
            </a:r>
            <a:r>
              <a:rPr lang="tr-TR" sz="2000" dirty="0" err="1"/>
              <a:t>resources</a:t>
            </a:r>
            <a:r>
              <a:rPr lang="tr-TR" sz="2000" dirty="0"/>
              <a:t> on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topic</a:t>
            </a:r>
            <a:r>
              <a:rPr lang="tr-TR" sz="2000" dirty="0"/>
              <a:t>, </a:t>
            </a:r>
            <a:r>
              <a:rPr lang="tr-TR" sz="2000" dirty="0" err="1"/>
              <a:t>so</a:t>
            </a:r>
            <a:r>
              <a:rPr lang="tr-TR" sz="2000" dirty="0"/>
              <a:t> I </a:t>
            </a:r>
            <a:r>
              <a:rPr lang="tr-TR" sz="2000" dirty="0" err="1"/>
              <a:t>created</a:t>
            </a:r>
            <a:r>
              <a:rPr lang="tr-TR" sz="2000" dirty="0"/>
              <a:t> a </a:t>
            </a:r>
            <a:r>
              <a:rPr lang="tr-TR" sz="2000" dirty="0" err="1"/>
              <a:t>calculated</a:t>
            </a:r>
            <a:r>
              <a:rPr lang="tr-TR" sz="2000" dirty="0"/>
              <a:t> </a:t>
            </a:r>
            <a:r>
              <a:rPr lang="tr-TR" sz="2000" dirty="0" err="1"/>
              <a:t>column</a:t>
            </a:r>
            <a:r>
              <a:rPr lang="tr-TR" sz="2000" dirty="0"/>
              <a:t> </a:t>
            </a:r>
            <a:r>
              <a:rPr lang="tr-TR" sz="2000" dirty="0" err="1"/>
              <a:t>showing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mortality</a:t>
            </a:r>
            <a:r>
              <a:rPr lang="tr-TR" sz="2000" dirty="0"/>
              <a:t> rate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 (</a:t>
            </a:r>
            <a:r>
              <a:rPr lang="tr-TR" sz="2000" dirty="0" err="1"/>
              <a:t>deaths</a:t>
            </a:r>
            <a:r>
              <a:rPr lang="tr-TR" sz="2000" dirty="0"/>
              <a:t> </a:t>
            </a:r>
            <a:r>
              <a:rPr lang="tr-TR" sz="2000" dirty="0" err="1"/>
              <a:t>divided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cases</a:t>
            </a:r>
            <a:r>
              <a:rPr lang="tr-TR" sz="2000" dirty="0"/>
              <a:t>). I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several</a:t>
            </a:r>
            <a:r>
              <a:rPr lang="tr-TR" sz="2000" dirty="0"/>
              <a:t> </a:t>
            </a:r>
            <a:r>
              <a:rPr lang="tr-TR" sz="2000" dirty="0" err="1"/>
              <a:t>charts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size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cases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count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color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death</a:t>
            </a:r>
            <a:r>
              <a:rPr lang="tr-TR" sz="2000" dirty="0"/>
              <a:t> rate. I </a:t>
            </a:r>
            <a:r>
              <a:rPr lang="tr-TR" sz="2000" dirty="0" err="1"/>
              <a:t>wanted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claims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. I </a:t>
            </a:r>
            <a:r>
              <a:rPr lang="tr-TR" sz="2000" dirty="0" err="1"/>
              <a:t>downloaded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data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Department</a:t>
            </a:r>
            <a:r>
              <a:rPr lang="tr-TR" sz="2000" dirty="0"/>
              <a:t> of </a:t>
            </a:r>
            <a:r>
              <a:rPr lang="tr-TR" sz="2000" dirty="0" err="1"/>
              <a:t>Health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seemed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jobless</a:t>
            </a:r>
            <a:r>
              <a:rPr lang="tr-TR" sz="2000" dirty="0"/>
              <a:t> </a:t>
            </a:r>
            <a:r>
              <a:rPr lang="tr-TR" sz="2000" dirty="0" err="1"/>
              <a:t>claims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actually</a:t>
            </a:r>
            <a:r>
              <a:rPr lang="tr-TR" sz="2000" dirty="0"/>
              <a:t> </a:t>
            </a:r>
            <a:r>
              <a:rPr lang="tr-TR" sz="2000" dirty="0" err="1"/>
              <a:t>higher</a:t>
            </a:r>
            <a:r>
              <a:rPr lang="tr-TR" sz="2000" dirty="0"/>
              <a:t> in </a:t>
            </a:r>
            <a:r>
              <a:rPr lang="tr-TR" sz="2000" dirty="0" err="1"/>
              <a:t>states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had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cases</a:t>
            </a:r>
            <a:r>
              <a:rPr lang="tr-TR" sz="2000" dirty="0"/>
              <a:t>. I </a:t>
            </a:r>
            <a:r>
              <a:rPr lang="tr-TR" sz="2000" dirty="0" err="1"/>
              <a:t>researched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population</a:t>
            </a:r>
            <a:r>
              <a:rPr lang="tr-TR" sz="2000" dirty="0"/>
              <a:t> </a:t>
            </a:r>
            <a:r>
              <a:rPr lang="tr-TR" sz="2000" dirty="0" err="1"/>
              <a:t>demographics</a:t>
            </a:r>
            <a:r>
              <a:rPr lang="tr-TR" sz="2000" dirty="0"/>
              <a:t> of </a:t>
            </a:r>
            <a:r>
              <a:rPr lang="tr-TR" sz="2000" dirty="0" err="1"/>
              <a:t>some</a:t>
            </a:r>
            <a:r>
              <a:rPr lang="tr-TR" sz="2000" dirty="0"/>
              <a:t> </a:t>
            </a:r>
            <a:r>
              <a:rPr lang="tr-TR" sz="2000" dirty="0" err="1"/>
              <a:t>states</a:t>
            </a:r>
            <a:r>
              <a:rPr lang="tr-TR" sz="2000" dirty="0"/>
              <a:t>, </a:t>
            </a: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/>
              <a:t>response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pandemic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major</a:t>
            </a:r>
            <a:r>
              <a:rPr lang="tr-TR" sz="2000" dirty="0"/>
              <a:t> </a:t>
            </a:r>
            <a:r>
              <a:rPr lang="tr-TR" sz="2000" dirty="0" err="1"/>
              <a:t>industries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make</a:t>
            </a:r>
            <a:r>
              <a:rPr lang="tr-TR" sz="2000" dirty="0"/>
              <a:t> </a:t>
            </a:r>
            <a:r>
              <a:rPr lang="tr-TR" sz="2000" dirty="0" err="1"/>
              <a:t>up</a:t>
            </a:r>
            <a:r>
              <a:rPr lang="tr-TR" sz="2000" dirty="0"/>
              <a:t> </a:t>
            </a: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/>
              <a:t>economies</a:t>
            </a:r>
            <a:r>
              <a:rPr lang="tr-TR" sz="2000" dirty="0"/>
              <a:t>. </a:t>
            </a:r>
            <a:r>
              <a:rPr lang="tr-TR" sz="2000" dirty="0" err="1"/>
              <a:t>Then</a:t>
            </a:r>
            <a:r>
              <a:rPr lang="tr-TR" sz="2000" dirty="0"/>
              <a:t> I </a:t>
            </a:r>
            <a:r>
              <a:rPr lang="tr-TR" sz="2000" dirty="0" err="1"/>
              <a:t>drew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conclusions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collected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87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404664"/>
            <a:ext cx="7776864" cy="62646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tr-TR" dirty="0" smtClean="0"/>
              <a:t> I </a:t>
            </a:r>
            <a:r>
              <a:rPr lang="tr-TR" dirty="0"/>
              <a:t>had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project.I</a:t>
            </a:r>
            <a:r>
              <a:rPr lang="tr-TR" dirty="0"/>
              <a:t> had </a:t>
            </a:r>
            <a:r>
              <a:rPr lang="tr-TR" dirty="0" err="1"/>
              <a:t>difficulty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 I </a:t>
            </a:r>
            <a:r>
              <a:rPr lang="tr-TR" dirty="0" err="1"/>
              <a:t>wanted</a:t>
            </a:r>
            <a:r>
              <a:rPr lang="tr-TR" dirty="0"/>
              <a:t>, </a:t>
            </a:r>
            <a:r>
              <a:rPr lang="tr-TR" dirty="0" err="1"/>
              <a:t>because</a:t>
            </a:r>
            <a:r>
              <a:rPr lang="tr-TR" dirty="0"/>
              <a:t> I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, not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err="1"/>
              <a:t>the</a:t>
            </a:r>
            <a:r>
              <a:rPr lang="tr-TR" dirty="0"/>
              <a:t> data as it is. I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sure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 </a:t>
            </a:r>
            <a:r>
              <a:rPr lang="tr-TR" dirty="0" err="1"/>
              <a:t>presented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,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. </a:t>
            </a:r>
            <a:r>
              <a:rPr lang="tr-TR" dirty="0" err="1"/>
              <a:t>Turkey</a:t>
            </a:r>
            <a:r>
              <a:rPr lang="tr-TR" dirty="0"/>
              <a:t> </a:t>
            </a:r>
            <a:r>
              <a:rPr lang="tr-TR" dirty="0" err="1"/>
              <a:t>seemed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up-to-date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COVID-19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deaths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of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News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jobless</a:t>
            </a:r>
            <a:r>
              <a:rPr lang="tr-TR" dirty="0"/>
              <a:t> </a:t>
            </a:r>
            <a:r>
              <a:rPr lang="tr-TR" dirty="0" err="1"/>
              <a:t>claims</a:t>
            </a:r>
            <a:r>
              <a:rPr lang="tr-TR" dirty="0"/>
              <a:t> </a:t>
            </a:r>
            <a:r>
              <a:rPr lang="tr-TR" dirty="0" err="1"/>
              <a:t>weekly</a:t>
            </a:r>
            <a:r>
              <a:rPr lang="tr-TR" dirty="0"/>
              <a:t>. </a:t>
            </a:r>
            <a:r>
              <a:rPr lang="tr-TR" dirty="0" err="1"/>
              <a:t>Unfortunately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data on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it's</a:t>
            </a:r>
            <a:r>
              <a:rPr lang="tr-TR" dirty="0"/>
              <a:t> not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not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yet.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distinguish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dismissal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covid-19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worker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laid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an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laid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of </a:t>
            </a:r>
            <a:r>
              <a:rPr lang="tr-TR" dirty="0" err="1"/>
              <a:t>Turkey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</a:t>
            </a:r>
            <a:r>
              <a:rPr lang="tr-TR" dirty="0" err="1"/>
              <a:t>currently</a:t>
            </a:r>
            <a:r>
              <a:rPr lang="tr-TR" dirty="0"/>
              <a:t> on </a:t>
            </a:r>
            <a:r>
              <a:rPr lang="tr-TR" dirty="0" err="1"/>
              <a:t>everyone's</a:t>
            </a:r>
            <a:r>
              <a:rPr lang="tr-TR" dirty="0"/>
              <a:t> </a:t>
            </a:r>
            <a:r>
              <a:rPr lang="tr-TR" dirty="0" err="1"/>
              <a:t>mind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COVID-19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economy</a:t>
            </a:r>
            <a:r>
              <a:rPr lang="tr-TR" dirty="0"/>
              <a:t>. I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gave</a:t>
            </a:r>
            <a:r>
              <a:rPr lang="tr-TR" dirty="0"/>
              <a:t> a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on,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political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 –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. Hail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workers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pandemic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2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COVID-19 &amp; </a:t>
            </a:r>
            <a:r>
              <a:rPr lang="tr-TR" b="1" dirty="0" err="1"/>
              <a:t>Unemployment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epidemic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,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came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accept</a:t>
            </a:r>
            <a:r>
              <a:rPr lang="tr-TR" dirty="0"/>
              <a:t> a general </a:t>
            </a:r>
            <a:r>
              <a:rPr lang="tr-TR" dirty="0" err="1"/>
              <a:t>quarantine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isolation</a:t>
            </a:r>
            <a:r>
              <a:rPr lang="tr-TR" dirty="0"/>
              <a:t> </a:t>
            </a:r>
            <a:r>
              <a:rPr lang="tr-TR" dirty="0" err="1"/>
              <a:t>proposal</a:t>
            </a:r>
            <a:r>
              <a:rPr lang="tr-TR" dirty="0"/>
              <a:t>. </a:t>
            </a:r>
            <a:r>
              <a:rPr lang="tr-TR" dirty="0" err="1"/>
              <a:t>Instead</a:t>
            </a:r>
            <a:r>
              <a:rPr lang="tr-TR" dirty="0"/>
              <a:t>, </a:t>
            </a:r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quarantine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isolation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. First of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schools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kindergartens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. </a:t>
            </a:r>
            <a:r>
              <a:rPr lang="tr-TR" dirty="0" err="1"/>
              <a:t>Later</a:t>
            </a:r>
            <a:r>
              <a:rPr lang="tr-TR" dirty="0"/>
              <a:t>,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gathered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(</a:t>
            </a:r>
            <a:r>
              <a:rPr lang="tr-TR" dirty="0" err="1"/>
              <a:t>shopping</a:t>
            </a:r>
            <a:r>
              <a:rPr lang="tr-TR" dirty="0"/>
              <a:t> </a:t>
            </a:r>
            <a:r>
              <a:rPr lang="tr-TR" dirty="0" err="1"/>
              <a:t>mall</a:t>
            </a:r>
            <a:r>
              <a:rPr lang="tr-TR" dirty="0"/>
              <a:t>, </a:t>
            </a:r>
            <a:r>
              <a:rPr lang="tr-TR" dirty="0" err="1"/>
              <a:t>restaurant</a:t>
            </a:r>
            <a:r>
              <a:rPr lang="tr-TR" dirty="0"/>
              <a:t>, </a:t>
            </a:r>
            <a:r>
              <a:rPr lang="tr-TR" dirty="0" err="1"/>
              <a:t>cafe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.)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. </a:t>
            </a:r>
            <a:r>
              <a:rPr lang="tr-TR" dirty="0" err="1"/>
              <a:t>Citizens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65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20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banned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travel</a:t>
            </a:r>
            <a:r>
              <a:rPr lang="tr-TR" dirty="0"/>
              <a:t> </a:t>
            </a:r>
            <a:r>
              <a:rPr lang="tr-TR" dirty="0" err="1"/>
              <a:t>restrictions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imposed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living</a:t>
            </a:r>
            <a:r>
              <a:rPr lang="tr-TR" dirty="0"/>
              <a:t> in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, a </a:t>
            </a:r>
            <a:r>
              <a:rPr lang="tr-TR" dirty="0" err="1"/>
              <a:t>curfew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imposed</a:t>
            </a:r>
            <a:r>
              <a:rPr lang="tr-TR" dirty="0"/>
              <a:t>, </a:t>
            </a:r>
            <a:r>
              <a:rPr lang="tr-TR" dirty="0" err="1"/>
              <a:t>usually</a:t>
            </a:r>
            <a:r>
              <a:rPr lang="tr-TR" dirty="0"/>
              <a:t> on </a:t>
            </a:r>
            <a:r>
              <a:rPr lang="tr-TR" dirty="0" err="1"/>
              <a:t>weekends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holidays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restrictions</a:t>
            </a:r>
            <a:r>
              <a:rPr lang="tr-TR" dirty="0"/>
              <a:t> </a:t>
            </a:r>
            <a:r>
              <a:rPr lang="tr-TR" dirty="0" err="1"/>
              <a:t>caused</a:t>
            </a:r>
            <a:r>
              <a:rPr lang="tr-TR" dirty="0"/>
              <a:t> </a:t>
            </a:r>
            <a:r>
              <a:rPr lang="tr-TR" dirty="0" err="1"/>
              <a:t>sluggishness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rate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1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saüstü\tabl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782"/>
            <a:ext cx="6544415" cy="37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789040"/>
            <a:ext cx="8316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a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 </a:t>
            </a:r>
            <a:r>
              <a:rPr lang="tr-TR" dirty="0" err="1"/>
              <a:t>Shield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Covid-19 in </a:t>
            </a:r>
            <a:r>
              <a:rPr lang="tr-TR" dirty="0" err="1"/>
              <a:t>March</a:t>
            </a:r>
            <a:r>
              <a:rPr lang="tr-TR" dirty="0"/>
              <a:t> 2020.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100 </a:t>
            </a:r>
            <a:r>
              <a:rPr lang="tr-TR" dirty="0" err="1"/>
              <a:t>Billion</a:t>
            </a:r>
            <a:r>
              <a:rPr lang="tr-TR" dirty="0"/>
              <a:t> TL (</a:t>
            </a:r>
            <a:r>
              <a:rPr lang="tr-TR" dirty="0" err="1"/>
              <a:t>approximately</a:t>
            </a:r>
            <a:r>
              <a:rPr lang="tr-TR" dirty="0"/>
              <a:t> 15 </a:t>
            </a:r>
            <a:r>
              <a:rPr lang="tr-TR" dirty="0" err="1"/>
              <a:t>Billion</a:t>
            </a:r>
            <a:r>
              <a:rPr lang="tr-TR" dirty="0"/>
              <a:t> US </a:t>
            </a:r>
            <a:r>
              <a:rPr lang="tr-TR" dirty="0" err="1"/>
              <a:t>Dollars</a:t>
            </a:r>
            <a:r>
              <a:rPr lang="tr-TR" dirty="0"/>
              <a:t>),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later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250 </a:t>
            </a:r>
            <a:r>
              <a:rPr lang="tr-TR" dirty="0" err="1"/>
              <a:t>Billion</a:t>
            </a:r>
            <a:r>
              <a:rPr lang="tr-TR" dirty="0"/>
              <a:t> TL (36 </a:t>
            </a:r>
            <a:r>
              <a:rPr lang="tr-TR" dirty="0" err="1"/>
              <a:t>Billion</a:t>
            </a:r>
            <a:r>
              <a:rPr lang="tr-TR" dirty="0"/>
              <a:t> US </a:t>
            </a:r>
            <a:r>
              <a:rPr lang="tr-TR" dirty="0" err="1"/>
              <a:t>Dollars</a:t>
            </a:r>
            <a:r>
              <a:rPr lang="tr-TR" dirty="0"/>
              <a:t>). </a:t>
            </a:r>
            <a:r>
              <a:rPr lang="tr-TR" dirty="0" err="1"/>
              <a:t>However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fictitious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consisted</a:t>
            </a:r>
            <a:r>
              <a:rPr lang="tr-TR" dirty="0"/>
              <a:t> of </a:t>
            </a:r>
            <a:r>
              <a:rPr lang="tr-TR" dirty="0" err="1"/>
              <a:t>loan</a:t>
            </a:r>
            <a:r>
              <a:rPr lang="tr-TR" dirty="0"/>
              <a:t> </a:t>
            </a:r>
            <a:r>
              <a:rPr lang="tr-TR" dirty="0" err="1"/>
              <a:t>facilities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deferrals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of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 of </a:t>
            </a:r>
            <a:r>
              <a:rPr lang="tr-TR" dirty="0" err="1"/>
              <a:t>Turkey</a:t>
            </a:r>
            <a:r>
              <a:rPr lang="tr-TR" dirty="0"/>
              <a:t> </a:t>
            </a:r>
            <a:r>
              <a:rPr lang="tr-TR" dirty="0" err="1"/>
              <a:t>ranks</a:t>
            </a:r>
            <a:r>
              <a:rPr lang="tr-TR" dirty="0"/>
              <a:t> 2nd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G20 </a:t>
            </a:r>
            <a:r>
              <a:rPr lang="tr-TR" dirty="0" err="1"/>
              <a:t>countries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smtClean="0"/>
              <a:t>GNP.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65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saüstü\tabl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668813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07504" y="3964900"/>
            <a:ext cx="82809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urban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seen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2020,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in urban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tr-TR" dirty="0" err="1" smtClean="0"/>
              <a:t>Unemployment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unemployed</a:t>
            </a:r>
            <a:r>
              <a:rPr lang="tr-TR" dirty="0"/>
              <a:t> </a:t>
            </a:r>
            <a:r>
              <a:rPr lang="tr-TR" dirty="0" err="1"/>
              <a:t>youth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seasonally</a:t>
            </a:r>
            <a:r>
              <a:rPr lang="tr-TR" dirty="0"/>
              <a:t> </a:t>
            </a:r>
            <a:r>
              <a:rPr lang="tr-TR" dirty="0" err="1"/>
              <a:t>adjusted</a:t>
            </a:r>
            <a:r>
              <a:rPr lang="tr-TR" dirty="0"/>
              <a:t>,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2.2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24.5 </a:t>
            </a:r>
            <a:r>
              <a:rPr lang="tr-TR" dirty="0" err="1"/>
              <a:t>percent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adjusted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0.2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16.3 </a:t>
            </a:r>
            <a:r>
              <a:rPr lang="tr-TR" dirty="0" err="1"/>
              <a:t>percent</a:t>
            </a:r>
            <a:r>
              <a:rPr lang="tr-TR" dirty="0"/>
              <a:t>.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24542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asaüstü\tabl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668813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4097401"/>
            <a:ext cx="8388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, urban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women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reached</a:t>
            </a:r>
            <a:r>
              <a:rPr lang="tr-TR" dirty="0"/>
              <a:t> 36 </a:t>
            </a:r>
            <a:r>
              <a:rPr lang="tr-TR" dirty="0" err="1"/>
              <a:t>percent</a:t>
            </a:r>
            <a:r>
              <a:rPr lang="tr-TR" dirty="0"/>
              <a:t>, </a:t>
            </a:r>
            <a:r>
              <a:rPr lang="tr-TR" dirty="0" err="1"/>
              <a:t>saw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women's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2020, urban </a:t>
            </a:r>
            <a:r>
              <a:rPr lang="tr-TR" dirty="0" err="1"/>
              <a:t>youth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/>
              <a:t>is a general </a:t>
            </a:r>
            <a:r>
              <a:rPr lang="tr-TR" dirty="0" err="1"/>
              <a:t>decrease</a:t>
            </a:r>
            <a:r>
              <a:rPr lang="tr-TR" dirty="0"/>
              <a:t> in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2020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2019,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neither</a:t>
            </a:r>
            <a:r>
              <a:rPr lang="tr-TR" dirty="0"/>
              <a:t> in </a:t>
            </a:r>
            <a:r>
              <a:rPr lang="tr-TR" dirty="0" err="1"/>
              <a:t>education</a:t>
            </a:r>
            <a:r>
              <a:rPr lang="tr-TR" dirty="0"/>
              <a:t> </a:t>
            </a:r>
            <a:r>
              <a:rPr lang="tr-TR" dirty="0" err="1"/>
              <a:t>nor</a:t>
            </a:r>
            <a:r>
              <a:rPr lang="tr-TR" dirty="0"/>
              <a:t> in </a:t>
            </a:r>
            <a:r>
              <a:rPr lang="tr-TR" dirty="0" err="1"/>
              <a:t>employment</a:t>
            </a:r>
            <a:r>
              <a:rPr lang="tr-TR" dirty="0"/>
              <a:t> (NEET) </a:t>
            </a:r>
            <a:r>
              <a:rPr lang="tr-TR" dirty="0" err="1"/>
              <a:t>continues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2020, </a:t>
            </a:r>
            <a:r>
              <a:rPr lang="tr-TR" dirty="0" err="1"/>
              <a:t>the</a:t>
            </a:r>
            <a:r>
              <a:rPr lang="tr-TR" dirty="0"/>
              <a:t> NEET rate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0.2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2019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reached</a:t>
            </a:r>
            <a:r>
              <a:rPr lang="tr-TR" dirty="0"/>
              <a:t> 25.7 </a:t>
            </a:r>
            <a:r>
              <a:rPr lang="tr-TR" dirty="0" err="1"/>
              <a:t>percent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5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Masaüstü\tablo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0120"/>
            <a:ext cx="584041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645024"/>
            <a:ext cx="8388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broadly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DİSK-AR </a:t>
            </a:r>
            <a:r>
              <a:rPr lang="tr-TR" dirty="0" err="1"/>
              <a:t>was</a:t>
            </a:r>
            <a:r>
              <a:rPr lang="tr-TR" dirty="0"/>
              <a:t> 7 </a:t>
            </a:r>
            <a:r>
              <a:rPr lang="tr-TR" dirty="0" err="1"/>
              <a:t>million</a:t>
            </a:r>
            <a:r>
              <a:rPr lang="tr-TR" dirty="0"/>
              <a:t> 552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2019, it </a:t>
            </a:r>
            <a:r>
              <a:rPr lang="tr-TR" dirty="0" err="1"/>
              <a:t>reached</a:t>
            </a:r>
            <a:r>
              <a:rPr lang="tr-TR" dirty="0"/>
              <a:t> 7 </a:t>
            </a:r>
            <a:r>
              <a:rPr lang="tr-TR" dirty="0" err="1"/>
              <a:t>million</a:t>
            </a:r>
            <a:r>
              <a:rPr lang="tr-TR" dirty="0"/>
              <a:t> 960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increase</a:t>
            </a:r>
            <a:r>
              <a:rPr lang="tr-TR" dirty="0"/>
              <a:t> of 408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2020. </a:t>
            </a:r>
            <a:r>
              <a:rPr lang="tr-TR" dirty="0" err="1"/>
              <a:t>Broaḑ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rate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as 23.1 </a:t>
            </a:r>
            <a:r>
              <a:rPr lang="tr-TR" dirty="0" err="1"/>
              <a:t>percent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</a:t>
            </a:r>
            <a:r>
              <a:rPr lang="tr-TR" dirty="0" smtClean="0"/>
              <a:t>2020.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/>
              <a:t>narrow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is </a:t>
            </a:r>
            <a:r>
              <a:rPr lang="tr-TR" dirty="0" err="1"/>
              <a:t>decreasing</a:t>
            </a:r>
            <a:r>
              <a:rPr lang="tr-TR" dirty="0"/>
              <a:t>,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broad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can be </a:t>
            </a:r>
            <a:r>
              <a:rPr lang="tr-TR" dirty="0" err="1"/>
              <a:t>shown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remarkable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looking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job</a:t>
            </a:r>
            <a:r>
              <a:rPr lang="tr-TR" dirty="0"/>
              <a:t> but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ready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,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hope</a:t>
            </a:r>
            <a:r>
              <a:rPr lang="tr-TR" dirty="0"/>
              <a:t> as a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long-term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,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53 </a:t>
            </a:r>
            <a:r>
              <a:rPr lang="tr-TR" dirty="0" err="1"/>
              <a:t>percent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67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</TotalTime>
  <Words>1377</Words>
  <Application>Microsoft Office PowerPoint</Application>
  <PresentationFormat>Ekran Gösterisi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Bitişiklik</vt:lpstr>
      <vt:lpstr>Data Visualization Project </vt:lpstr>
      <vt:lpstr>Process Description:</vt:lpstr>
      <vt:lpstr>Process Description:</vt:lpstr>
      <vt:lpstr>PowerPoint Sunusu</vt:lpstr>
      <vt:lpstr>COVID-19 &amp; Unemployment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By NeC ® 2010 | Katilimsiz.Com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</dc:title>
  <dc:creator>User</dc:creator>
  <cp:lastModifiedBy>User</cp:lastModifiedBy>
  <cp:revision>5</cp:revision>
  <dcterms:created xsi:type="dcterms:W3CDTF">2021-05-26T20:25:55Z</dcterms:created>
  <dcterms:modified xsi:type="dcterms:W3CDTF">2021-05-26T21:15:24Z</dcterms:modified>
</cp:coreProperties>
</file>