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8" r:id="rId2"/>
    <p:sldMasterId id="2147483756" r:id="rId3"/>
    <p:sldMasterId id="2147483774" r:id="rId4"/>
    <p:sldMasterId id="2147483842" r:id="rId5"/>
  </p:sldMasterIdLst>
  <p:notesMasterIdLst>
    <p:notesMasterId r:id="rId28"/>
  </p:notesMasterIdLst>
  <p:sldIdLst>
    <p:sldId id="256" r:id="rId6"/>
    <p:sldId id="257" r:id="rId7"/>
    <p:sldId id="261" r:id="rId8"/>
    <p:sldId id="282" r:id="rId9"/>
    <p:sldId id="259" r:id="rId10"/>
    <p:sldId id="260" r:id="rId11"/>
    <p:sldId id="262" r:id="rId12"/>
    <p:sldId id="263" r:id="rId13"/>
    <p:sldId id="265" r:id="rId14"/>
    <p:sldId id="268" r:id="rId15"/>
    <p:sldId id="266" r:id="rId16"/>
    <p:sldId id="271" r:id="rId17"/>
    <p:sldId id="273" r:id="rId18"/>
    <p:sldId id="272" r:id="rId19"/>
    <p:sldId id="269" r:id="rId20"/>
    <p:sldId id="270" r:id="rId21"/>
    <p:sldId id="274" r:id="rId22"/>
    <p:sldId id="275" r:id="rId23"/>
    <p:sldId id="276" r:id="rId24"/>
    <p:sldId id="280" r:id="rId25"/>
    <p:sldId id="277" r:id="rId26"/>
    <p:sldId id="278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4" autoAdjust="0"/>
    <p:restoredTop sz="94660"/>
  </p:normalViewPr>
  <p:slideViewPr>
    <p:cSldViewPr>
      <p:cViewPr>
        <p:scale>
          <a:sx n="70" d="100"/>
          <a:sy n="70" d="100"/>
        </p:scale>
        <p:origin x="-13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0654D-EB39-4BD8-AD84-AA39D0847215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BD39-5A22-49FB-88AF-4EE618CBF2A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BD39-5A22-49FB-88AF-4EE618CBF2A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BD39-5A22-49FB-88AF-4EE618CBF2A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482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8106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4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1568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3333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4459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25"/>
            <a:ext cx="82296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6798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54600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778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65547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7299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1199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2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2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D9F75050-0E15-4C5B-92B0-66D068882F1F}" type="datetimeFigureOut">
              <a:rPr lang="tr-TR" smtClean="0"/>
              <a:pPr/>
              <a:t>2.1.2019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2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" TargetMode="External"/><Relationship Id="rId2" Type="http://schemas.openxmlformats.org/officeDocument/2006/relationships/hyperlink" Target="http://www.ijcsn.org/" TargetMode="External"/><Relationship Id="rId1" Type="http://schemas.openxmlformats.org/officeDocument/2006/relationships/slideLayout" Target="../slideLayouts/slideLayout70.xml"/><Relationship Id="rId4" Type="http://schemas.openxmlformats.org/officeDocument/2006/relationships/hyperlink" Target="http://ijcsn.org/IJCSN-2017/6-6/Automatics-Vehicle-License-Plate-Recognition-using-MATLAB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043608" y="609601"/>
            <a:ext cx="7056784" cy="3539479"/>
          </a:xfrm>
        </p:spPr>
        <p:txBody>
          <a:bodyPr>
            <a:normAutofit fontScale="90000"/>
          </a:bodyPr>
          <a:lstStyle/>
          <a:p>
            <a:r>
              <a:rPr lang="tr-TR" sz="6000" dirty="0" smtClean="0"/>
              <a:t>Automatics Vehicle Licence Plate Recognation</a:t>
            </a:r>
            <a:endParaRPr lang="tr-TR" sz="60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6400800" cy="1219200"/>
          </a:xfrm>
        </p:spPr>
        <p:txBody>
          <a:bodyPr>
            <a:normAutofit/>
          </a:bodyPr>
          <a:lstStyle/>
          <a:p>
            <a:r>
              <a:rPr lang="tr-TR" dirty="0" smtClean="0"/>
              <a:t>150208058</a:t>
            </a:r>
          </a:p>
          <a:p>
            <a:r>
              <a:rPr lang="tr-TR" dirty="0" smtClean="0"/>
              <a:t>Gamze YILMAZ</a:t>
            </a:r>
            <a:endParaRPr lang="tr-TR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Adsı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363" y="332656"/>
            <a:ext cx="7958077" cy="6120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 descr="Adsı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8101" y="404664"/>
            <a:ext cx="6808275" cy="54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7160" y="692696"/>
            <a:ext cx="4042792" cy="288032"/>
          </a:xfrm>
        </p:spPr>
        <p:txBody>
          <a:bodyPr/>
          <a:lstStyle/>
          <a:p>
            <a:r>
              <a:rPr lang="tr-TR" sz="2800" dirty="0" smtClean="0"/>
              <a:t>3.3 Crop the image</a:t>
            </a:r>
            <a:endParaRPr lang="tr-TR" sz="2800" dirty="0"/>
          </a:p>
        </p:txBody>
      </p:sp>
      <p:pic>
        <p:nvPicPr>
          <p:cNvPr id="6" name="5 Resim" descr="cn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119" y="1916832"/>
            <a:ext cx="8228337" cy="266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512" y="244624"/>
            <a:ext cx="8686800" cy="1600200"/>
          </a:xfrm>
        </p:spPr>
        <p:txBody>
          <a:bodyPr/>
          <a:lstStyle/>
          <a:p>
            <a:r>
              <a:rPr lang="tr-TR" sz="2800" dirty="0" smtClean="0"/>
              <a:t>4. Location and extraction of the licence plate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tr-TR" dirty="0" smtClean="0"/>
              <a:t>4.1  Morphological transformations</a:t>
            </a:r>
          </a:p>
          <a:p>
            <a:pPr marL="457200" indent="-457200">
              <a:buNone/>
            </a:pPr>
            <a:r>
              <a:rPr lang="tr-TR" dirty="0" smtClean="0"/>
              <a:t>4.2  Edge detection</a:t>
            </a:r>
          </a:p>
          <a:p>
            <a:pPr marL="457200" indent="-457200">
              <a:buNone/>
            </a:pPr>
            <a:r>
              <a:rPr lang="tr-TR" dirty="0" smtClean="0"/>
              <a:t>4.3  Image convulsion</a:t>
            </a:r>
          </a:p>
          <a:p>
            <a:pPr marL="457200" indent="-457200">
              <a:buNone/>
            </a:pPr>
            <a:r>
              <a:rPr lang="tr-TR" dirty="0" smtClean="0"/>
              <a:t>4.4  Calculation and extraction of regions</a:t>
            </a:r>
          </a:p>
          <a:p>
            <a:pPr marL="457200" indent="-457200">
              <a:buNone/>
            </a:pPr>
            <a:r>
              <a:rPr lang="tr-TR" dirty="0" smtClean="0"/>
              <a:t>4.5  Removal of the licence plate</a:t>
            </a:r>
          </a:p>
          <a:p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252536" y="1124744"/>
            <a:ext cx="7211144" cy="576064"/>
          </a:xfrm>
        </p:spPr>
        <p:txBody>
          <a:bodyPr/>
          <a:lstStyle/>
          <a:p>
            <a:r>
              <a:rPr lang="tr-TR" sz="2800" dirty="0" smtClean="0"/>
              <a:t>4.1 Morphological transformations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323528" y="1484784"/>
            <a:ext cx="82089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tr-TR" sz="2400" dirty="0" smtClean="0"/>
              <a:t>We’ll </a:t>
            </a:r>
            <a:r>
              <a:rPr lang="en-US" sz="2400" dirty="0" smtClean="0"/>
              <a:t>perform </a:t>
            </a:r>
            <a:r>
              <a:rPr lang="en-US" sz="2400" dirty="0" smtClean="0"/>
              <a:t>a series of </a:t>
            </a:r>
            <a:r>
              <a:rPr lang="en-US" sz="2400" dirty="0" smtClean="0"/>
              <a:t>morphological</a:t>
            </a:r>
            <a:r>
              <a:rPr lang="tr-TR" sz="2400" dirty="0" smtClean="0"/>
              <a:t>  </a:t>
            </a:r>
            <a:r>
              <a:rPr lang="en-US" sz="2400" dirty="0" smtClean="0"/>
              <a:t>transformations </a:t>
            </a:r>
            <a:r>
              <a:rPr lang="en-US" sz="2400" dirty="0" smtClean="0"/>
              <a:t>in the image</a:t>
            </a:r>
            <a:r>
              <a:rPr lang="tr-TR" sz="2400" dirty="0" smtClean="0"/>
              <a:t>.</a:t>
            </a:r>
          </a:p>
          <a:p>
            <a:pPr algn="just">
              <a:buNone/>
            </a:pPr>
            <a:endParaRPr lang="tr-TR" sz="2400" dirty="0" smtClean="0"/>
          </a:p>
          <a:p>
            <a:pPr algn="just">
              <a:buNone/>
            </a:pPr>
            <a:r>
              <a:rPr lang="en-US" sz="2400" dirty="0" smtClean="0"/>
              <a:t>These transformations will</a:t>
            </a:r>
            <a:r>
              <a:rPr lang="tr-TR" sz="2400" dirty="0" smtClean="0"/>
              <a:t> </a:t>
            </a:r>
            <a:r>
              <a:rPr lang="en-US" sz="2400" dirty="0" smtClean="0"/>
              <a:t>allow us to soften the edges of the different regions of the</a:t>
            </a:r>
            <a:r>
              <a:rPr lang="tr-TR" sz="2400" dirty="0" smtClean="0"/>
              <a:t> </a:t>
            </a:r>
            <a:r>
              <a:rPr lang="en-US" sz="2400" dirty="0" smtClean="0"/>
              <a:t>image (specifically the region of the license plate</a:t>
            </a:r>
            <a:r>
              <a:rPr lang="en-US" sz="2400" dirty="0" smtClean="0"/>
              <a:t>),</a:t>
            </a:r>
            <a:r>
              <a:rPr lang="tr-TR" sz="2400" dirty="0" smtClean="0"/>
              <a:t> </a:t>
            </a:r>
            <a:r>
              <a:rPr lang="en-US" sz="2400" dirty="0" smtClean="0"/>
              <a:t>separate</a:t>
            </a:r>
            <a:r>
              <a:rPr lang="tr-TR" sz="2400" dirty="0" smtClean="0"/>
              <a:t> </a:t>
            </a:r>
            <a:r>
              <a:rPr lang="en-US" sz="2400" dirty="0" smtClean="0"/>
              <a:t>the different regions and facilitate their</a:t>
            </a:r>
            <a:r>
              <a:rPr lang="tr-TR" sz="2400" dirty="0" smtClean="0"/>
              <a:t> computation.</a:t>
            </a:r>
          </a:p>
          <a:p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Resim" descr="Adsı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81888"/>
            <a:ext cx="6763694" cy="2143424"/>
          </a:xfrm>
          <a:prstGeom prst="rect">
            <a:avLst/>
          </a:prstGeom>
        </p:spPr>
      </p:pic>
      <p:pic>
        <p:nvPicPr>
          <p:cNvPr id="7" name="6 Resim" descr="Adsız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3942" y="2246821"/>
            <a:ext cx="6770426" cy="2200582"/>
          </a:xfrm>
          <a:prstGeom prst="rect">
            <a:avLst/>
          </a:prstGeom>
        </p:spPr>
      </p:pic>
      <p:pic>
        <p:nvPicPr>
          <p:cNvPr id="10" name="9 Resim" descr="Adsı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4456872"/>
            <a:ext cx="6768752" cy="2400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Resim" descr="cn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5" y="1484784"/>
            <a:ext cx="8330617" cy="266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468560" y="332656"/>
            <a:ext cx="5184576" cy="648072"/>
          </a:xfrm>
        </p:spPr>
        <p:txBody>
          <a:bodyPr/>
          <a:lstStyle/>
          <a:p>
            <a:r>
              <a:rPr lang="tr-TR" sz="2800" dirty="0" smtClean="0"/>
              <a:t>4.2  Edge detection</a:t>
            </a:r>
            <a:endParaRPr lang="tr-TR" sz="2800" dirty="0"/>
          </a:p>
        </p:txBody>
      </p:sp>
      <p:pic>
        <p:nvPicPr>
          <p:cNvPr id="6" name="5 Resim" descr="cn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124744"/>
            <a:ext cx="8103927" cy="2592288"/>
          </a:xfrm>
          <a:prstGeom prst="rect">
            <a:avLst/>
          </a:prstGeom>
        </p:spPr>
      </p:pic>
      <p:pic>
        <p:nvPicPr>
          <p:cNvPr id="7" name="6 Resim" descr="cnv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645024"/>
            <a:ext cx="8136904" cy="2581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900608" y="-27384"/>
            <a:ext cx="6192688" cy="907504"/>
          </a:xfrm>
        </p:spPr>
        <p:txBody>
          <a:bodyPr/>
          <a:lstStyle/>
          <a:p>
            <a:r>
              <a:rPr lang="tr-TR" sz="2800" dirty="0" smtClean="0"/>
              <a:t>4.3 Image convulsion</a:t>
            </a:r>
            <a:endParaRPr lang="tr-TR" sz="28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395536" y="112474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dirty="0" smtClean="0"/>
              <a:t>In order to facilitate the detection of the regions, a</a:t>
            </a:r>
            <a:r>
              <a:rPr lang="tr-TR" dirty="0" smtClean="0"/>
              <a:t>  </a:t>
            </a:r>
            <a:r>
              <a:rPr lang="en-US" dirty="0" smtClean="0"/>
              <a:t>convulsion</a:t>
            </a:r>
            <a:r>
              <a:rPr lang="tr-TR" dirty="0" smtClean="0"/>
              <a:t> </a:t>
            </a:r>
            <a:r>
              <a:rPr lang="en-US" dirty="0" smtClean="0"/>
              <a:t>process is performed in the binarized image.</a:t>
            </a:r>
          </a:p>
          <a:p>
            <a:pPr algn="just">
              <a:buNone/>
            </a:pPr>
            <a:r>
              <a:rPr lang="en-US" dirty="0" smtClean="0"/>
              <a:t>This </a:t>
            </a:r>
            <a:r>
              <a:rPr lang="tr-TR" dirty="0" smtClean="0"/>
              <a:t> </a:t>
            </a:r>
            <a:r>
              <a:rPr lang="en-US" dirty="0" smtClean="0"/>
              <a:t>will serve to soften the image and reduce</a:t>
            </a:r>
            <a:r>
              <a:rPr lang="tr-TR" dirty="0" smtClean="0"/>
              <a:t> </a:t>
            </a:r>
            <a:r>
              <a:rPr lang="en-US" dirty="0" smtClean="0"/>
              <a:t>the number of connected </a:t>
            </a:r>
            <a:endParaRPr lang="tr-TR" dirty="0" smtClean="0"/>
          </a:p>
          <a:p>
            <a:pPr algn="just">
              <a:buNone/>
            </a:pPr>
            <a:r>
              <a:rPr lang="en-US" dirty="0" smtClean="0"/>
              <a:t>convulsion components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1763688" y="551723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following filter applied to the binary image</a:t>
            </a:r>
          </a:p>
          <a:p>
            <a:endParaRPr lang="tr-TR" dirty="0" smtClean="0"/>
          </a:p>
          <a:p>
            <a:r>
              <a:rPr lang="tr-TR" dirty="0" smtClean="0"/>
              <a:t>msk=[0 0 0 0 0; 0 1 1 1 0;  0 1 1 1 0;  0 1 1 1 0; 0 0 0 0 0]</a:t>
            </a:r>
            <a:endParaRPr lang="tr-TR" dirty="0"/>
          </a:p>
        </p:txBody>
      </p:sp>
      <p:pic>
        <p:nvPicPr>
          <p:cNvPr id="12" name="11 Resim" descr="cn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92896"/>
            <a:ext cx="8113991" cy="266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108520" y="505272"/>
            <a:ext cx="8003232" cy="619472"/>
          </a:xfrm>
        </p:spPr>
        <p:txBody>
          <a:bodyPr/>
          <a:lstStyle/>
          <a:p>
            <a:r>
              <a:rPr lang="tr-TR" sz="2800" dirty="0" smtClean="0"/>
              <a:t>4.4 Calculation and extraction of regions </a:t>
            </a:r>
            <a:endParaRPr lang="tr-TR" sz="2800" dirty="0"/>
          </a:p>
        </p:txBody>
      </p:sp>
      <p:sp>
        <p:nvSpPr>
          <p:cNvPr id="5" name="4 Metin kutusu"/>
          <p:cNvSpPr txBox="1"/>
          <p:nvPr/>
        </p:nvSpPr>
        <p:spPr>
          <a:xfrm>
            <a:off x="395536" y="1771069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process consists of several steps:</a:t>
            </a:r>
            <a:endParaRPr lang="tr-TR" sz="2000" dirty="0" smtClean="0"/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label the connected regions. In our case, we</a:t>
            </a:r>
          </a:p>
          <a:p>
            <a:r>
              <a:rPr lang="en-US" sz="2000" dirty="0" smtClean="0"/>
              <a:t>also indicate that the connected regions must</a:t>
            </a:r>
          </a:p>
          <a:p>
            <a:r>
              <a:rPr lang="en-US" sz="2000" dirty="0" smtClean="0"/>
              <a:t>have at least 8 connected objects.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tr-TR" sz="2000" dirty="0" smtClean="0"/>
              <a:t>2.     </a:t>
            </a:r>
            <a:r>
              <a:rPr lang="en-US" sz="2000" dirty="0" smtClean="0"/>
              <a:t>The second step is to fill in the connected</a:t>
            </a:r>
          </a:p>
          <a:p>
            <a:r>
              <a:rPr lang="tr-TR" sz="2000" dirty="0" smtClean="0"/>
              <a:t>regions.</a:t>
            </a:r>
          </a:p>
          <a:p>
            <a:endParaRPr lang="tr-TR" sz="2000" dirty="0" smtClean="0"/>
          </a:p>
          <a:p>
            <a:r>
              <a:rPr lang="tr-TR" sz="2000" dirty="0" smtClean="0"/>
              <a:t>3.     </a:t>
            </a:r>
            <a:r>
              <a:rPr lang="en-US" sz="2000" dirty="0" smtClean="0"/>
              <a:t>Finally, the regions are identified.</a:t>
            </a:r>
            <a:endParaRPr lang="tr-T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332656"/>
            <a:ext cx="2880320" cy="582960"/>
          </a:xfrm>
        </p:spPr>
        <p:txBody>
          <a:bodyPr>
            <a:noAutofit/>
          </a:bodyPr>
          <a:lstStyle/>
          <a:p>
            <a:r>
              <a:rPr lang="tr-TR" sz="2800" dirty="0" smtClean="0"/>
              <a:t>Contents</a:t>
            </a:r>
            <a:endParaRPr lang="tr-TR" sz="2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5616" y="1052736"/>
            <a:ext cx="6840760" cy="5256584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7400" dirty="0" smtClean="0"/>
              <a:t>Methodology</a:t>
            </a:r>
          </a:p>
          <a:p>
            <a:pPr marL="457200" indent="-457200">
              <a:buFont typeface="+mj-lt"/>
              <a:buAutoNum type="arabicPeriod"/>
            </a:pPr>
            <a:endParaRPr lang="tr-TR" sz="74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7400" dirty="0" smtClean="0"/>
              <a:t>Pre-processed image</a:t>
            </a:r>
          </a:p>
          <a:p>
            <a:pPr marL="457200" indent="-457200">
              <a:buFont typeface="+mj-lt"/>
              <a:buAutoNum type="arabicPeriod"/>
            </a:pPr>
            <a:endParaRPr lang="tr-TR" sz="74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7400" dirty="0" smtClean="0"/>
              <a:t>Segmentation of the image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tr-TR" sz="7400" dirty="0" smtClean="0"/>
              <a:t>Binarization of the pre-processed image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tr-TR" sz="7400" dirty="0" smtClean="0"/>
              <a:t>Calculation of intensities by rows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tr-TR" sz="7400" dirty="0" smtClean="0"/>
              <a:t>Crop the image</a:t>
            </a:r>
          </a:p>
          <a:p>
            <a:pPr marL="457200" indent="-457200">
              <a:buFont typeface="Courier New" pitchFamily="49" charset="0"/>
              <a:buChar char="o"/>
            </a:pPr>
            <a:endParaRPr lang="tr-TR" sz="7400" dirty="0" smtClean="0"/>
          </a:p>
          <a:p>
            <a:pPr marL="457200" indent="-457200">
              <a:buAutoNum type="arabicPeriod" startAt="4"/>
            </a:pPr>
            <a:r>
              <a:rPr lang="tr-TR" sz="7400" dirty="0" smtClean="0"/>
              <a:t>Location and extraction of the licence plate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tr-TR" sz="7400" dirty="0" smtClean="0"/>
              <a:t>Morphological transformations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tr-TR" sz="7400" dirty="0" smtClean="0"/>
              <a:t>Edge detection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tr-TR" sz="7400" dirty="0" smtClean="0"/>
              <a:t>Image convulsion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tr-TR" sz="7400" dirty="0" smtClean="0"/>
              <a:t>Calculation and extraction of regions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tr-TR" sz="7400" dirty="0" smtClean="0"/>
              <a:t>Removal of the licence plate</a:t>
            </a:r>
          </a:p>
          <a:p>
            <a:pPr marL="457200" indent="-457200">
              <a:buNone/>
            </a:pPr>
            <a:endParaRPr lang="tr-TR" sz="7400" dirty="0" smtClean="0"/>
          </a:p>
          <a:p>
            <a:pPr marL="457200" indent="-457200">
              <a:buNone/>
            </a:pPr>
            <a:r>
              <a:rPr lang="tr-TR" sz="7400" dirty="0" smtClean="0"/>
              <a:t>5. </a:t>
            </a:r>
            <a:r>
              <a:rPr lang="tr-TR" sz="7400" dirty="0" smtClean="0"/>
              <a:t>   </a:t>
            </a:r>
            <a:r>
              <a:rPr lang="tr-TR" sz="7400" dirty="0" smtClean="0"/>
              <a:t>References</a:t>
            </a:r>
            <a:endParaRPr lang="tr-TR" sz="7400" dirty="0" smtClean="0"/>
          </a:p>
          <a:p>
            <a:pPr marL="457200" indent="-457200">
              <a:buFont typeface="Courier New" pitchFamily="49" charset="0"/>
              <a:buChar char="o"/>
            </a:pPr>
            <a:endParaRPr lang="tr-TR" sz="7400" dirty="0" smtClean="0"/>
          </a:p>
          <a:p>
            <a:pPr marL="457200" indent="-457200">
              <a:buNone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Resim" descr="cn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8333858" cy="2736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180528" y="836712"/>
            <a:ext cx="6840760" cy="1051520"/>
          </a:xfrm>
        </p:spPr>
        <p:txBody>
          <a:bodyPr/>
          <a:lstStyle/>
          <a:p>
            <a:r>
              <a:rPr lang="tr-TR" sz="2800" dirty="0" smtClean="0"/>
              <a:t>4.5  Removal of the licence plate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6" name="5 Resim" descr="cn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132856"/>
            <a:ext cx="8397190" cy="2736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1036168" y="476672"/>
            <a:ext cx="5626968" cy="763488"/>
          </a:xfrm>
        </p:spPr>
        <p:txBody>
          <a:bodyPr/>
          <a:lstStyle/>
          <a:p>
            <a:r>
              <a:rPr lang="tr-TR" sz="2800" dirty="0" smtClean="0"/>
              <a:t>5. </a:t>
            </a:r>
            <a:r>
              <a:rPr lang="tr-TR" sz="2800" dirty="0" smtClean="0"/>
              <a:t>References</a:t>
            </a:r>
            <a:endParaRPr lang="tr-TR" sz="2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[1] </a:t>
            </a:r>
            <a:r>
              <a:rPr lang="tr-TR" sz="2200" dirty="0" smtClean="0">
                <a:hlinkClick r:id="rId2"/>
              </a:rPr>
              <a:t>www.IJCSN.org</a:t>
            </a:r>
            <a:r>
              <a:rPr lang="tr-TR" sz="2200" dirty="0" smtClean="0"/>
              <a:t> </a:t>
            </a:r>
          </a:p>
          <a:p>
            <a:pPr>
              <a:buNone/>
            </a:pPr>
            <a:endParaRPr lang="tr-TR" sz="2200" dirty="0" smtClean="0"/>
          </a:p>
          <a:p>
            <a:pPr>
              <a:buNone/>
            </a:pPr>
            <a:r>
              <a:rPr lang="tr-TR" dirty="0" smtClean="0"/>
              <a:t>[2] </a:t>
            </a:r>
            <a:r>
              <a:rPr lang="tr-TR" sz="2200" dirty="0" smtClean="0">
                <a:hlinkClick r:id="rId3"/>
              </a:rPr>
              <a:t>https://www.mathworks.com/matlabcentral/fileexchange/</a:t>
            </a:r>
            <a:endParaRPr lang="tr-TR" sz="2200" dirty="0" smtClean="0"/>
          </a:p>
          <a:p>
            <a:pPr>
              <a:buNone/>
            </a:pPr>
            <a:endParaRPr lang="tr-TR" sz="2200" dirty="0" smtClean="0"/>
          </a:p>
          <a:p>
            <a:pPr>
              <a:buNone/>
            </a:pPr>
            <a:r>
              <a:rPr lang="tr-TR" sz="2200" dirty="0" smtClean="0"/>
              <a:t>[3] </a:t>
            </a:r>
            <a:r>
              <a:rPr lang="tr-TR" sz="2200" dirty="0" smtClean="0">
                <a:hlinkClick r:id="rId4"/>
              </a:rPr>
              <a:t>http://ijcsn.org/IJCSN-2017/6-6/Automatics-Vehicle-License-Plate-Recognition-using-MATLAB.pdf</a:t>
            </a:r>
            <a:r>
              <a:rPr lang="tr-TR" sz="2200" dirty="0" smtClean="0"/>
              <a:t> </a:t>
            </a:r>
          </a:p>
          <a:p>
            <a:pPr>
              <a:buNone/>
            </a:pPr>
            <a:endParaRPr lang="tr-TR" sz="2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764704"/>
            <a:ext cx="3744416" cy="792088"/>
          </a:xfrm>
        </p:spPr>
        <p:txBody>
          <a:bodyPr/>
          <a:lstStyle/>
          <a:p>
            <a:r>
              <a:rPr lang="tr-TR" sz="2800" dirty="0" smtClean="0"/>
              <a:t>1. Methodology</a:t>
            </a:r>
            <a:br>
              <a:rPr lang="tr-TR" sz="2800" dirty="0" smtClean="0"/>
            </a:br>
            <a:endParaRPr lang="tr-TR" sz="2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96752"/>
            <a:ext cx="4104456" cy="527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 descr="cn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9640" y="764704"/>
            <a:ext cx="8008592" cy="5328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180528" y="1196752"/>
            <a:ext cx="5760640" cy="216024"/>
          </a:xfrm>
        </p:spPr>
        <p:txBody>
          <a:bodyPr>
            <a:noAutofit/>
          </a:bodyPr>
          <a:lstStyle/>
          <a:p>
            <a:r>
              <a:rPr lang="tr-TR" sz="2800" dirty="0" smtClean="0"/>
              <a:t>2. Pre-Processed Image</a:t>
            </a:r>
            <a:br>
              <a:rPr lang="tr-TR" sz="2800" dirty="0" smtClean="0"/>
            </a:br>
            <a:endParaRPr lang="tr-TR" sz="2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836712"/>
            <a:ext cx="8568952" cy="136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800" dirty="0" smtClean="0">
                <a:solidFill>
                  <a:srgbClr val="333333"/>
                </a:solidFill>
              </a:rPr>
              <a:t>    </a:t>
            </a:r>
            <a:r>
              <a:rPr lang="en-US" dirty="0" smtClean="0">
                <a:solidFill>
                  <a:srgbClr val="333333"/>
                </a:solidFill>
              </a:rPr>
              <a:t>In this case, the image</a:t>
            </a:r>
            <a:r>
              <a:rPr lang="tr-TR" dirty="0" smtClean="0">
                <a:solidFill>
                  <a:srgbClr val="333333"/>
                </a:solidFill>
              </a:rPr>
              <a:t> i</a:t>
            </a:r>
            <a:r>
              <a:rPr lang="en-US" dirty="0" smtClean="0">
                <a:solidFill>
                  <a:srgbClr val="333333"/>
                </a:solidFill>
              </a:rPr>
              <a:t>s scaled to a size of 480 × 640.</a:t>
            </a:r>
            <a:r>
              <a:rPr lang="tr-TR" dirty="0" smtClean="0">
                <a:solidFill>
                  <a:srgbClr val="333333"/>
                </a:solidFill>
              </a:rPr>
              <a:t> </a:t>
            </a:r>
            <a:r>
              <a:rPr lang="en-US" dirty="0" smtClean="0">
                <a:solidFill>
                  <a:srgbClr val="333333"/>
                </a:solidFill>
              </a:rPr>
              <a:t>Then, we proceed to the</a:t>
            </a:r>
            <a:r>
              <a:rPr lang="tr-TR" dirty="0" smtClean="0">
                <a:solidFill>
                  <a:srgbClr val="333333"/>
                </a:solidFill>
              </a:rPr>
              <a:t> </a:t>
            </a:r>
            <a:r>
              <a:rPr lang="en-US" dirty="0" smtClean="0">
                <a:solidFill>
                  <a:srgbClr val="333333"/>
                </a:solidFill>
              </a:rPr>
              <a:t>conversion of the image</a:t>
            </a:r>
            <a:r>
              <a:rPr lang="tr-TR" dirty="0" smtClean="0">
                <a:solidFill>
                  <a:srgbClr val="333333"/>
                </a:solidFill>
              </a:rPr>
              <a:t> </a:t>
            </a:r>
            <a:r>
              <a:rPr lang="en-US" dirty="0" smtClean="0">
                <a:solidFill>
                  <a:srgbClr val="333333"/>
                </a:solidFill>
              </a:rPr>
              <a:t>grayscale</a:t>
            </a:r>
            <a:r>
              <a:rPr lang="tr-TR" dirty="0" smtClean="0">
                <a:solidFill>
                  <a:srgbClr val="333333"/>
                </a:solidFill>
              </a:rPr>
              <a:t>.</a:t>
            </a:r>
          </a:p>
        </p:txBody>
      </p:sp>
      <p:pic>
        <p:nvPicPr>
          <p:cNvPr id="5" name="4 Resim" descr="Adsı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916832"/>
            <a:ext cx="6120680" cy="480180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539552" y="61653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</a:t>
            </a:r>
            <a:r>
              <a:rPr lang="en-US" dirty="0" smtClean="0"/>
              <a:t>result of this process is an image with less noise and</a:t>
            </a:r>
            <a:r>
              <a:rPr lang="tr-TR" dirty="0" smtClean="0"/>
              <a:t> greater smoothing.</a:t>
            </a:r>
            <a:endParaRPr lang="tr-TR" dirty="0"/>
          </a:p>
        </p:txBody>
      </p:sp>
      <p:pic>
        <p:nvPicPr>
          <p:cNvPr id="4" name="3 Resim" descr="Adsı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60648"/>
            <a:ext cx="7632848" cy="5941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620688"/>
            <a:ext cx="8352928" cy="1296144"/>
          </a:xfrm>
        </p:spPr>
        <p:txBody>
          <a:bodyPr/>
          <a:lstStyle/>
          <a:p>
            <a:pPr algn="l"/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>3.</a:t>
            </a:r>
            <a:r>
              <a:rPr lang="tr-TR" sz="2800" dirty="0" smtClean="0"/>
              <a:t> Segmentation of the </a:t>
            </a:r>
            <a:r>
              <a:rPr lang="tr-TR" sz="2800" dirty="0" smtClean="0"/>
              <a:t>image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>3.1 </a:t>
            </a:r>
            <a:r>
              <a:rPr lang="en-US" sz="2800" dirty="0" smtClean="0"/>
              <a:t>Binarization of the pre-processed image</a:t>
            </a:r>
            <a:endParaRPr lang="tr-TR" sz="2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63520" y="235933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    </a:t>
            </a:r>
            <a:r>
              <a:rPr lang="en-US" dirty="0" smtClean="0"/>
              <a:t>A process of binarization is applied to the resulting image</a:t>
            </a:r>
            <a:r>
              <a:rPr lang="tr-TR" dirty="0" smtClean="0"/>
              <a:t> </a:t>
            </a:r>
            <a:r>
              <a:rPr lang="en-US" dirty="0" smtClean="0"/>
              <a:t>of the pre-processing in order to detect its edges. In this</a:t>
            </a:r>
            <a:r>
              <a:rPr lang="tr-TR" dirty="0" smtClean="0"/>
              <a:t> </a:t>
            </a:r>
            <a:r>
              <a:rPr lang="en-US" dirty="0" smtClean="0"/>
              <a:t>case, the image is processed using the Canny algorithm.</a:t>
            </a:r>
            <a:r>
              <a:rPr lang="tr-TR" dirty="0" smtClean="0"/>
              <a:t> </a:t>
            </a:r>
            <a:r>
              <a:rPr lang="en-US" dirty="0" smtClean="0"/>
              <a:t>This algorithm is based on the theory of first derivative</a:t>
            </a:r>
            <a:r>
              <a:rPr lang="tr-TR" dirty="0" smtClean="0"/>
              <a:t> </a:t>
            </a:r>
            <a:r>
              <a:rPr lang="en-US" dirty="0" smtClean="0"/>
              <a:t>operators and is especially useful since, in addition to</a:t>
            </a:r>
            <a:r>
              <a:rPr lang="tr-TR" dirty="0" smtClean="0"/>
              <a:t> </a:t>
            </a:r>
            <a:r>
              <a:rPr lang="en-US" dirty="0" smtClean="0"/>
              <a:t>extracting edges, it closes the contours avoiding possible</a:t>
            </a:r>
            <a:r>
              <a:rPr lang="tr-TR" dirty="0" smtClean="0"/>
              <a:t> ruptures.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Resim" descr="Adsı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32656"/>
            <a:ext cx="7848872" cy="6083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691480"/>
          </a:xfrm>
        </p:spPr>
        <p:txBody>
          <a:bodyPr/>
          <a:lstStyle/>
          <a:p>
            <a:r>
              <a:rPr lang="tr-TR" sz="2800" dirty="0" smtClean="0"/>
              <a:t>3</a:t>
            </a:r>
            <a:r>
              <a:rPr lang="en-US" sz="2800" dirty="0" smtClean="0"/>
              <a:t>.2 Calculation of intensities by rows</a:t>
            </a:r>
            <a:endParaRPr lang="tr-TR" sz="2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124744"/>
            <a:ext cx="8291264" cy="4824536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    </a:t>
            </a:r>
            <a:r>
              <a:rPr lang="en-US" dirty="0" smtClean="0"/>
              <a:t>For each row, its value will</a:t>
            </a:r>
            <a:r>
              <a:rPr lang="tr-TR" dirty="0" smtClean="0"/>
              <a:t> </a:t>
            </a:r>
            <a:r>
              <a:rPr lang="en-US" dirty="0" smtClean="0"/>
              <a:t>be increased by 1 (starting from 0) as long as we meet</a:t>
            </a:r>
            <a:r>
              <a:rPr lang="tr-TR" dirty="0" smtClean="0"/>
              <a:t> </a:t>
            </a:r>
            <a:r>
              <a:rPr lang="en-US" dirty="0" smtClean="0"/>
              <a:t>some of the following patterns in their pixels: (0, 0, 1) or</a:t>
            </a:r>
            <a:r>
              <a:rPr lang="tr-TR" dirty="0" smtClean="0"/>
              <a:t> </a:t>
            </a:r>
            <a:r>
              <a:rPr lang="en-US" dirty="0" smtClean="0"/>
              <a:t>(1, 0, 1).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   </a:t>
            </a:r>
            <a:r>
              <a:rPr lang="en-US" dirty="0" smtClean="0"/>
              <a:t>The idea is to penalize those areas with</a:t>
            </a:r>
            <a:r>
              <a:rPr lang="tr-TR" dirty="0" smtClean="0"/>
              <a:t> </a:t>
            </a:r>
            <a:r>
              <a:rPr lang="en-US" dirty="0" smtClean="0"/>
              <a:t>continuous borders or without borders and favors those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en-US" dirty="0" smtClean="0"/>
              <a:t>rows with discontinuous edges, a pattern that will follow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en-US" dirty="0" smtClean="0"/>
              <a:t>the numbers of a license plate.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Company background presentation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ompany meeting presentation.potx" id="{77F2D8A2-507B-4878-B2FF-8D528D9C7FD9}" vid="{1CC704D5-A0BA-4179-BDE4-EF17843D99B9}"/>
    </a:ext>
  </a:extLst>
</a:theme>
</file>

<file path=ppt/theme/theme6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</Template>
  <TotalTime>796</TotalTime>
  <Words>513</Words>
  <Application>Microsoft Office PowerPoint</Application>
  <PresentationFormat>Ekran Gösterisi (4:3)</PresentationFormat>
  <Paragraphs>72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1_Berlin</vt:lpstr>
      <vt:lpstr>Berlin</vt:lpstr>
      <vt:lpstr>2_Berlin</vt:lpstr>
      <vt:lpstr>3_Berlin</vt:lpstr>
      <vt:lpstr>Company background presentation</vt:lpstr>
      <vt:lpstr>Automatics Vehicle Licence Plate Recognation</vt:lpstr>
      <vt:lpstr>Contents</vt:lpstr>
      <vt:lpstr>1. Methodology </vt:lpstr>
      <vt:lpstr>Slayt 4</vt:lpstr>
      <vt:lpstr>2. Pre-Processed Image </vt:lpstr>
      <vt:lpstr>Slayt 6</vt:lpstr>
      <vt:lpstr> 3. Segmentation of the image 3.1 Binarization of the pre-processed image</vt:lpstr>
      <vt:lpstr>Slayt 8</vt:lpstr>
      <vt:lpstr>3.2 Calculation of intensities by rows</vt:lpstr>
      <vt:lpstr>Slayt 10</vt:lpstr>
      <vt:lpstr>Slayt 11</vt:lpstr>
      <vt:lpstr>3.3 Crop the image</vt:lpstr>
      <vt:lpstr>4. Location and extraction of the licence plate </vt:lpstr>
      <vt:lpstr>4.1 Morphological transformations </vt:lpstr>
      <vt:lpstr>Slayt 15</vt:lpstr>
      <vt:lpstr>Slayt 16</vt:lpstr>
      <vt:lpstr>4.2  Edge detection</vt:lpstr>
      <vt:lpstr>4.3 Image convulsion</vt:lpstr>
      <vt:lpstr>4.4 Calculation and extraction of regions </vt:lpstr>
      <vt:lpstr>Slayt 20</vt:lpstr>
      <vt:lpstr>4.5  Removal of the licence plate </vt:lpstr>
      <vt:lpstr>5.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Automatics vehicle licence plate recognation</dc:title>
  <dc:creator>HP</dc:creator>
  <cp:lastModifiedBy>Q</cp:lastModifiedBy>
  <cp:revision>61</cp:revision>
  <dcterms:created xsi:type="dcterms:W3CDTF">2018-10-29T18:21:01Z</dcterms:created>
  <dcterms:modified xsi:type="dcterms:W3CDTF">2019-01-02T00:42:49Z</dcterms:modified>
</cp:coreProperties>
</file>