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301" r:id="rId3"/>
    <p:sldId id="346" r:id="rId4"/>
    <p:sldId id="312" r:id="rId5"/>
    <p:sldId id="318" r:id="rId6"/>
    <p:sldId id="320" r:id="rId7"/>
    <p:sldId id="319" r:id="rId8"/>
    <p:sldId id="345" r:id="rId9"/>
    <p:sldId id="321" r:id="rId10"/>
    <p:sldId id="304" r:id="rId11"/>
    <p:sldId id="306" r:id="rId12"/>
    <p:sldId id="328" r:id="rId13"/>
    <p:sldId id="322" r:id="rId14"/>
    <p:sldId id="314" r:id="rId15"/>
    <p:sldId id="335" r:id="rId16"/>
    <p:sldId id="323" r:id="rId17"/>
    <p:sldId id="324" r:id="rId18"/>
    <p:sldId id="330" r:id="rId19"/>
    <p:sldId id="329" r:id="rId20"/>
    <p:sldId id="331" r:id="rId21"/>
    <p:sldId id="350" r:id="rId22"/>
    <p:sldId id="33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568" userDrawn="1">
          <p15:clr>
            <a:srgbClr val="A4A3A4"/>
          </p15:clr>
        </p15:guide>
        <p15:guide id="3" orient="horz" pos="1320" userDrawn="1">
          <p15:clr>
            <a:srgbClr val="A4A3A4"/>
          </p15:clr>
        </p15:guide>
        <p15:guide id="5" pos="3768" userDrawn="1">
          <p15:clr>
            <a:srgbClr val="A4A3A4"/>
          </p15:clr>
        </p15:guide>
        <p15:guide id="6" orient="horz" pos="1008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pos="64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esh" initials="g" lastIdx="9" clrIdx="0">
    <p:extLst>
      <p:ext uri="{19B8F6BF-5375-455C-9EA6-DF929625EA0E}">
        <p15:presenceInfo xmlns:p15="http://schemas.microsoft.com/office/powerpoint/2012/main" userId="gane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709"/>
    <a:srgbClr val="A2CF49"/>
    <a:srgbClr val="FF5050"/>
    <a:srgbClr val="FBCA98"/>
    <a:srgbClr val="222222"/>
    <a:srgbClr val="0E0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2" autoAdjust="0"/>
    <p:restoredTop sz="94394" autoAdjust="0"/>
  </p:normalViewPr>
  <p:slideViewPr>
    <p:cSldViewPr snapToGrid="0">
      <p:cViewPr varScale="1">
        <p:scale>
          <a:sx n="66" d="100"/>
          <a:sy n="66" d="100"/>
        </p:scale>
        <p:origin x="84" y="66"/>
      </p:cViewPr>
      <p:guideLst>
        <p:guide pos="5568"/>
        <p:guide orient="horz" pos="1320"/>
        <p:guide pos="3768"/>
        <p:guide orient="horz" pos="1008"/>
        <p:guide orient="horz" pos="4056"/>
        <p:guide pos="6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91A2-CFD1-4862-A952-C1A59A2B8FF8}" type="datetimeFigureOut">
              <a:rPr lang="en-US" smtClean="0"/>
              <a:t>22/3/2016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C430-9641-44B6-B633-AC66225D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3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44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61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gan237/walcyri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4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150" y="4341196"/>
            <a:ext cx="10780594" cy="164149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Palatino Linotype" panose="02040502050505030304" pitchFamily="18" charset="0"/>
              </a:rPr>
              <a:t>The Virtues of Conflict : </a:t>
            </a:r>
            <a:r>
              <a:rPr lang="en-US" sz="4000" dirty="0" err="1" smtClean="0">
                <a:latin typeface="Palatino Linotype" panose="02040502050505030304" pitchFamily="18" charset="0"/>
              </a:rPr>
              <a:t>Analysing</a:t>
            </a:r>
            <a:r>
              <a:rPr lang="en-US" sz="4000" dirty="0" smtClean="0">
                <a:latin typeface="Palatino Linotype" panose="02040502050505030304" pitchFamily="18" charset="0"/>
              </a:rPr>
              <a:t> Modern Concurrency</a:t>
            </a:r>
            <a:endParaRPr lang="en-US" sz="4000" dirty="0">
              <a:latin typeface="Palatino Linotype" panose="020405020505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9790" y="4903203"/>
            <a:ext cx="9836910" cy="586082"/>
          </a:xfrm>
        </p:spPr>
        <p:txBody>
          <a:bodyPr>
            <a:normAutofit fontScale="85000" lnSpcReduction="10000"/>
          </a:bodyPr>
          <a:lstStyle/>
          <a:p>
            <a:r>
              <a:rPr lang="en-US" b="1" i="1" u="sng" dirty="0" smtClean="0">
                <a:solidFill>
                  <a:srgbClr val="FBCA98"/>
                </a:solidFill>
                <a:latin typeface="Palatino Linotype" panose="02040502050505030304" pitchFamily="18" charset="0"/>
              </a:rPr>
              <a:t>Ganesh</a:t>
            </a:r>
            <a:r>
              <a:rPr lang="en-US" b="1" i="1" dirty="0" smtClean="0">
                <a:solidFill>
                  <a:srgbClr val="FBCA98"/>
                </a:solidFill>
                <a:latin typeface="Palatino Linotype" panose="02040502050505030304" pitchFamily="18" charset="0"/>
              </a:rPr>
              <a:t> </a:t>
            </a:r>
            <a:r>
              <a:rPr lang="en-US" b="1" i="1" dirty="0" err="1" smtClean="0">
                <a:solidFill>
                  <a:srgbClr val="FBCA98"/>
                </a:solidFill>
                <a:latin typeface="Palatino Linotype" panose="02040502050505030304" pitchFamily="18" charset="0"/>
              </a:rPr>
              <a:t>Narayanaswamy</a:t>
            </a:r>
            <a:r>
              <a:rPr lang="en-US" b="1" i="1" dirty="0">
                <a:solidFill>
                  <a:srgbClr val="FBCA98"/>
                </a:solidFill>
                <a:latin typeface="Palatino Linotype" panose="02040502050505030304" pitchFamily="18" charset="0"/>
              </a:rPr>
              <a:t>‚ Saurabh Joshi and Daniel </a:t>
            </a:r>
            <a:r>
              <a:rPr lang="en-US" b="1" i="1" dirty="0" err="1">
                <a:solidFill>
                  <a:srgbClr val="FBCA98"/>
                </a:solidFill>
                <a:latin typeface="Palatino Linotype" panose="02040502050505030304" pitchFamily="18" charset="0"/>
              </a:rPr>
              <a:t>Kroening</a:t>
            </a:r>
            <a:endParaRPr lang="en-US" dirty="0">
              <a:solidFill>
                <a:srgbClr val="FBCA98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95" y="243989"/>
            <a:ext cx="1457793" cy="174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concurrency?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4546" y="3657468"/>
                <a:ext cx="201187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=  </m:t>
                      </m:r>
                    </m:oMath>
                  </m:oMathPara>
                </a14:m>
                <a:endParaRPr lang="en-US" sz="2000" baseline="30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6" y="3657468"/>
                <a:ext cx="2011879" cy="392993"/>
              </a:xfrm>
              <a:prstGeom prst="rect">
                <a:avLst/>
              </a:prstGeom>
              <a:blipFill rotWithShape="0"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552381" y="2224786"/>
            <a:ext cx="1320017" cy="408526"/>
            <a:chOff x="6773603" y="2269031"/>
            <a:chExt cx="1320017" cy="4085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/>
                <p:cNvSpPr/>
                <p:nvPr/>
              </p:nvSpPr>
              <p:spPr>
                <a:xfrm>
                  <a:off x="6773603" y="2269031"/>
                  <a:ext cx="422029" cy="396806"/>
                </a:xfrm>
                <a:prstGeom prst="ellipse">
                  <a:avLst/>
                </a:prstGeom>
                <a:solidFill>
                  <a:srgbClr val="2222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603" y="2269031"/>
                  <a:ext cx="422029" cy="396806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/>
                <p:nvPr/>
              </p:nvSpPr>
              <p:spPr>
                <a:xfrm>
                  <a:off x="7671591" y="2280751"/>
                  <a:ext cx="422029" cy="396806"/>
                </a:xfrm>
                <a:prstGeom prst="ellipse">
                  <a:avLst/>
                </a:prstGeom>
                <a:solidFill>
                  <a:srgbClr val="2222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591" y="2280751"/>
                  <a:ext cx="422029" cy="39680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Connector 44"/>
          <p:cNvCxnSpPr/>
          <p:nvPr/>
        </p:nvCxnSpPr>
        <p:spPr>
          <a:xfrm flipV="1">
            <a:off x="2398543" y="3886200"/>
            <a:ext cx="8264541" cy="220"/>
          </a:xfrm>
          <a:prstGeom prst="line">
            <a:avLst/>
          </a:prstGeom>
          <a:ln>
            <a:solidFill>
              <a:schemeClr val="accent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809236" y="1574920"/>
            <a:ext cx="4211752" cy="1806814"/>
            <a:chOff x="1809236" y="1574920"/>
            <a:chExt cx="4211752" cy="1806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166425" y="2269032"/>
                  <a:ext cx="385456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⟦"/>
                            <m:endChr m:val="⟧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≜ ¬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lit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425" y="2269032"/>
                  <a:ext cx="3854563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/>
            <p:cNvSpPr txBox="1"/>
            <p:nvPr/>
          </p:nvSpPr>
          <p:spPr>
            <a:xfrm>
              <a:off x="3894290" y="1574920"/>
              <a:ext cx="9701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conflict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09236" y="2981624"/>
              <a:ext cx="1896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h</a:t>
              </a:r>
              <a:r>
                <a:rPr lang="en-US" sz="2000" dirty="0" smtClean="0"/>
                <a:t>appens-before</a:t>
              </a:r>
              <a:endParaRPr lang="en-US" sz="2000" dirty="0"/>
            </a:p>
          </p:txBody>
        </p:sp>
        <p:cxnSp>
          <p:nvCxnSpPr>
            <p:cNvPr id="56" name="Elbow Connector 55"/>
            <p:cNvCxnSpPr/>
            <p:nvPr/>
          </p:nvCxnSpPr>
          <p:spPr>
            <a:xfrm flipV="1">
              <a:off x="3583627" y="2648738"/>
              <a:ext cx="492369" cy="5327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>
              <a:off x="4821938" y="1773315"/>
              <a:ext cx="492369" cy="5327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150774" y="4428978"/>
            <a:ext cx="3188902" cy="1745626"/>
            <a:chOff x="2150774" y="4428978"/>
            <a:chExt cx="3188902" cy="17456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150774" y="5128648"/>
                  <a:ext cx="318890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774" y="5128648"/>
                  <a:ext cx="3188902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/>
            <p:cNvSpPr txBox="1"/>
            <p:nvPr/>
          </p:nvSpPr>
          <p:spPr>
            <a:xfrm>
              <a:off x="2949853" y="4428978"/>
              <a:ext cx="869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choice</a:t>
              </a:r>
              <a:endParaRPr lang="en-US" sz="2000" dirty="0"/>
            </a:p>
          </p:txBody>
        </p:sp>
        <p:cxnSp>
          <p:nvCxnSpPr>
            <p:cNvPr id="67" name="Elbow Connector 66"/>
            <p:cNvCxnSpPr/>
            <p:nvPr/>
          </p:nvCxnSpPr>
          <p:spPr>
            <a:xfrm>
              <a:off x="3777506" y="4599017"/>
              <a:ext cx="492369" cy="5327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197123" y="5805272"/>
              <a:ext cx="1356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sequencing</a:t>
              </a:r>
              <a:endParaRPr lang="en-US" dirty="0"/>
            </a:p>
          </p:txBody>
        </p:sp>
        <p:cxnSp>
          <p:nvCxnSpPr>
            <p:cNvPr id="70" name="Elbow Connector 69"/>
            <p:cNvCxnSpPr/>
            <p:nvPr/>
          </p:nvCxnSpPr>
          <p:spPr>
            <a:xfrm flipV="1">
              <a:off x="3482917" y="5502802"/>
              <a:ext cx="492369" cy="5327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8408764" y="4864421"/>
            <a:ext cx="2518125" cy="693833"/>
            <a:chOff x="9436124" y="4915631"/>
            <a:chExt cx="2518125" cy="693833"/>
          </a:xfrm>
        </p:grpSpPr>
        <p:sp>
          <p:nvSpPr>
            <p:cNvPr id="72" name="TextBox 71"/>
            <p:cNvSpPr txBox="1"/>
            <p:nvPr/>
          </p:nvSpPr>
          <p:spPr>
            <a:xfrm>
              <a:off x="9436124" y="5209354"/>
              <a:ext cx="25181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</a:t>
              </a:r>
              <a:r>
                <a:rPr lang="en-US" sz="2000" dirty="0" smtClean="0">
                  <a:solidFill>
                    <a:srgbClr val="C00000"/>
                  </a:solidFill>
                </a:rPr>
                <a:t>nterleaving semantics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787575" y="4915631"/>
              <a:ext cx="17305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sz="2000" dirty="0" smtClean="0"/>
                <a:t>enumerative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66625" y="2020167"/>
            <a:ext cx="3370493" cy="696538"/>
            <a:chOff x="8646846" y="2433115"/>
            <a:chExt cx="3370493" cy="696538"/>
          </a:xfrm>
        </p:grpSpPr>
        <p:sp>
          <p:nvSpPr>
            <p:cNvPr id="73" name="TextBox 72"/>
            <p:cNvSpPr txBox="1"/>
            <p:nvPr/>
          </p:nvSpPr>
          <p:spPr>
            <a:xfrm>
              <a:off x="8646846" y="2729543"/>
              <a:ext cx="33704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4"/>
                  </a:solidFill>
                </a:rPr>
                <a:t>t</a:t>
              </a:r>
              <a:r>
                <a:rPr lang="en-US" sz="2000" dirty="0" smtClean="0">
                  <a:solidFill>
                    <a:schemeClr val="accent4"/>
                  </a:solidFill>
                </a:rPr>
                <a:t>ruly concurrent semantics</a:t>
              </a:r>
              <a:endParaRPr lang="en-US" sz="2000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542780" y="2433115"/>
              <a:ext cx="152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sz="2000" dirty="0" smtClean="0"/>
                <a:t>declarative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025240" y="1857723"/>
            <a:ext cx="1552471" cy="461666"/>
            <a:chOff x="10305461" y="2270671"/>
            <a:chExt cx="1552471" cy="461666"/>
          </a:xfrm>
        </p:grpSpPr>
        <p:sp>
          <p:nvSpPr>
            <p:cNvPr id="84" name="TextBox 83"/>
            <p:cNvSpPr txBox="1"/>
            <p:nvPr/>
          </p:nvSpPr>
          <p:spPr>
            <a:xfrm>
              <a:off x="11115546" y="2270672"/>
              <a:ext cx="742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SAT!</a:t>
              </a:r>
              <a:endParaRPr lang="en-US" sz="2400" dirty="0"/>
            </a:p>
          </p:txBody>
        </p:sp>
        <p:cxnSp>
          <p:nvCxnSpPr>
            <p:cNvPr id="90" name="Elbow Connector 89"/>
            <p:cNvCxnSpPr>
              <a:stCxn id="84" idx="0"/>
              <a:endCxn id="79" idx="0"/>
            </p:cNvCxnSpPr>
            <p:nvPr/>
          </p:nvCxnSpPr>
          <p:spPr>
            <a:xfrm rot="16200000" flipH="1" flipV="1">
              <a:off x="10814878" y="1761254"/>
              <a:ext cx="162443" cy="1181278"/>
            </a:xfrm>
            <a:prstGeom prst="bentConnector3">
              <a:avLst>
                <a:gd name="adj1" fmla="val -140726"/>
              </a:avLst>
            </a:prstGeom>
            <a:ln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691261" y="4255169"/>
            <a:ext cx="2232070" cy="1914229"/>
            <a:chOff x="6091311" y="4255169"/>
            <a:chExt cx="2232070" cy="1914229"/>
          </a:xfrm>
        </p:grpSpPr>
        <p:sp>
          <p:nvSpPr>
            <p:cNvPr id="3" name="TextBox 2"/>
            <p:cNvSpPr txBox="1"/>
            <p:nvPr/>
          </p:nvSpPr>
          <p:spPr>
            <a:xfrm>
              <a:off x="7513989" y="4255169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56106" y="442662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6091311" y="5047393"/>
                  <a:ext cx="422029" cy="396806"/>
                </a:xfrm>
                <a:prstGeom prst="ellipse">
                  <a:avLst/>
                </a:prstGeom>
                <a:solidFill>
                  <a:srgbClr val="2222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1311" y="5047393"/>
                  <a:ext cx="422029" cy="396806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b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6975232" y="5481148"/>
                  <a:ext cx="422029" cy="396806"/>
                </a:xfrm>
                <a:prstGeom prst="ellipse">
                  <a:avLst/>
                </a:prstGeom>
                <a:solidFill>
                  <a:srgbClr val="2222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232" y="5481148"/>
                  <a:ext cx="422029" cy="396806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7901352" y="5478806"/>
                  <a:ext cx="422029" cy="396806"/>
                </a:xfrm>
                <a:prstGeom prst="ellipse">
                  <a:avLst/>
                </a:prstGeom>
                <a:solidFill>
                  <a:srgbClr val="2222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1352" y="5478806"/>
                  <a:ext cx="422029" cy="396806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6970543" y="4618333"/>
                  <a:ext cx="422029" cy="396806"/>
                </a:xfrm>
                <a:prstGeom prst="ellipse">
                  <a:avLst/>
                </a:prstGeom>
                <a:solidFill>
                  <a:srgbClr val="2222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543" y="4618333"/>
                  <a:ext cx="422029" cy="396806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7896667" y="4615985"/>
                  <a:ext cx="422029" cy="396806"/>
                </a:xfrm>
                <a:prstGeom prst="ellipse">
                  <a:avLst/>
                </a:prstGeom>
                <a:solidFill>
                  <a:srgbClr val="2222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667" y="4615985"/>
                  <a:ext cx="422029" cy="396806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>
              <a:stCxn id="16" idx="7"/>
              <a:endCxn id="21" idx="2"/>
            </p:cNvCxnSpPr>
            <p:nvPr/>
          </p:nvCxnSpPr>
          <p:spPr>
            <a:xfrm flipV="1">
              <a:off x="6451535" y="4816736"/>
              <a:ext cx="519008" cy="288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6" idx="5"/>
              <a:endCxn id="17" idx="2"/>
            </p:cNvCxnSpPr>
            <p:nvPr/>
          </p:nvCxnSpPr>
          <p:spPr>
            <a:xfrm>
              <a:off x="6451535" y="5386088"/>
              <a:ext cx="523697" cy="293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7" idx="6"/>
              <a:endCxn id="18" idx="2"/>
            </p:cNvCxnSpPr>
            <p:nvPr/>
          </p:nvCxnSpPr>
          <p:spPr>
            <a:xfrm flipV="1">
              <a:off x="7397261" y="5677209"/>
              <a:ext cx="504091" cy="2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7394915" y="4802659"/>
              <a:ext cx="504091" cy="2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494933" y="5707733"/>
              <a:ext cx="266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.</a:t>
              </a:r>
              <a:endParaRPr lang="en-US" sz="2400" dirty="0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V="1">
            <a:off x="12292226" y="3093036"/>
            <a:ext cx="0" cy="1831267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10811215" y="3886458"/>
            <a:ext cx="347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induitively</a:t>
            </a:r>
            <a:r>
              <a:rPr lang="en-US" dirty="0" smtClean="0"/>
              <a:t>: Partial </a:t>
            </a:r>
            <a:r>
              <a:rPr lang="en-US" dirty="0"/>
              <a:t>O</a:t>
            </a:r>
            <a:r>
              <a:rPr lang="en-US" dirty="0" smtClean="0"/>
              <a:t>rder </a:t>
            </a:r>
            <a:r>
              <a:rPr lang="en-US" dirty="0"/>
              <a:t>R</a:t>
            </a:r>
            <a:r>
              <a:rPr lang="en-US" dirty="0" smtClean="0"/>
              <a:t>eduction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76498" y="3517490"/>
                <a:ext cx="3136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98" y="3517490"/>
                <a:ext cx="313610" cy="70788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8544124" y="6327859"/>
            <a:ext cx="319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/>
              <a:t>s</a:t>
            </a:r>
            <a:r>
              <a:rPr lang="en-US" dirty="0" smtClean="0"/>
              <a:t>ymmetries assumed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5187" y="27167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021" y="169889"/>
            <a:ext cx="1205124" cy="120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6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tale of conflicts…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817516" y="2913651"/>
            <a:ext cx="21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595102" y="3635749"/>
            <a:ext cx="11049277" cy="15806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22669" y="3953155"/>
            <a:ext cx="9131531" cy="2566426"/>
            <a:chOff x="722669" y="3953155"/>
            <a:chExt cx="9131531" cy="2566426"/>
          </a:xfrm>
        </p:grpSpPr>
        <p:grpSp>
          <p:nvGrpSpPr>
            <p:cNvPr id="3" name="Group 2"/>
            <p:cNvGrpSpPr/>
            <p:nvPr/>
          </p:nvGrpSpPr>
          <p:grpSpPr>
            <a:xfrm>
              <a:off x="2408367" y="4567791"/>
              <a:ext cx="5058662" cy="1951790"/>
              <a:chOff x="2129755" y="1574920"/>
              <a:chExt cx="4335607" cy="20349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2129755" y="2284712"/>
                    <a:ext cx="385456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0" dirty="0" smtClean="0"/>
                      <a:t>        </a:t>
                    </a:r>
                    <a14:m>
                      <m:oMath xmlns:m="http://schemas.openxmlformats.org/officeDocument/2006/math">
                        <m:d>
                          <m:dPr>
                            <m:begChr m:val="⟦"/>
                            <m:endChr m:val="⟧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≜ ¬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lit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9755" y="2284712"/>
                    <a:ext cx="3854563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190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/>
              <p:cNvSpPr txBox="1"/>
              <p:nvPr/>
            </p:nvSpPr>
            <p:spPr>
              <a:xfrm>
                <a:off x="3848910" y="1574920"/>
                <a:ext cx="816030" cy="417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conflict</a:t>
                </a:r>
                <a:endParaRPr lang="en-US" sz="2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837019" y="3209783"/>
                <a:ext cx="16283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h</a:t>
                </a:r>
                <a:r>
                  <a:rPr lang="en-US" sz="2000" dirty="0" smtClean="0"/>
                  <a:t>appens-before</a:t>
                </a:r>
                <a:endParaRPr lang="en-US" sz="2000" dirty="0"/>
              </a:p>
            </p:txBody>
          </p:sp>
          <p:cxnSp>
            <p:nvCxnSpPr>
              <p:cNvPr id="7" name="Elbow Connector 6"/>
              <p:cNvCxnSpPr>
                <a:endCxn id="4" idx="2"/>
              </p:cNvCxnSpPr>
              <p:nvPr/>
            </p:nvCxnSpPr>
            <p:spPr>
              <a:xfrm rot="10800000">
                <a:off x="4057037" y="2684822"/>
                <a:ext cx="779983" cy="72501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Elbow Connector 7"/>
              <p:cNvCxnSpPr/>
              <p:nvPr/>
            </p:nvCxnSpPr>
            <p:spPr>
              <a:xfrm>
                <a:off x="4609489" y="1788211"/>
                <a:ext cx="492369" cy="53278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Line Callout 2 134"/>
            <p:cNvSpPr/>
            <p:nvPr/>
          </p:nvSpPr>
          <p:spPr>
            <a:xfrm>
              <a:off x="7575264" y="5522231"/>
              <a:ext cx="2278936" cy="546325"/>
            </a:xfrm>
            <a:prstGeom prst="borderCallout2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Posets</a:t>
              </a:r>
              <a:r>
                <a:rPr lang="en-US" dirty="0" smtClean="0"/>
                <a:t>: program is a set of </a:t>
              </a:r>
              <a:r>
                <a:rPr lang="en-US" dirty="0" err="1" smtClean="0"/>
                <a:t>posets</a:t>
              </a:r>
              <a:endParaRPr lang="en-US" dirty="0"/>
            </a:p>
          </p:txBody>
        </p:sp>
        <p:sp>
          <p:nvSpPr>
            <p:cNvPr id="141" name="Line Callout 2 140"/>
            <p:cNvSpPr/>
            <p:nvPr/>
          </p:nvSpPr>
          <p:spPr>
            <a:xfrm flipH="1">
              <a:off x="722669" y="3953155"/>
              <a:ext cx="2871375" cy="568488"/>
            </a:xfrm>
            <a:prstGeom prst="borderCallout2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structures: integrate  conflict &amp; dependence</a:t>
              </a:r>
              <a:endParaRPr lang="en-US" dirty="0"/>
            </a:p>
          </p:txBody>
        </p:sp>
      </p:grpSp>
      <p:sp>
        <p:nvSpPr>
          <p:cNvPr id="150" name="Not Equal 149"/>
          <p:cNvSpPr/>
          <p:nvPr/>
        </p:nvSpPr>
        <p:spPr>
          <a:xfrm>
            <a:off x="7677645" y="2386824"/>
            <a:ext cx="538970" cy="261081"/>
          </a:xfrm>
          <a:prstGeom prst="mathNot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4162583" y="1693466"/>
            <a:ext cx="1583958" cy="1893667"/>
            <a:chOff x="1296545" y="1734410"/>
            <a:chExt cx="1583958" cy="1893667"/>
          </a:xfrm>
        </p:grpSpPr>
        <p:grpSp>
          <p:nvGrpSpPr>
            <p:cNvPr id="142" name="Group 141"/>
            <p:cNvGrpSpPr/>
            <p:nvPr/>
          </p:nvGrpSpPr>
          <p:grpSpPr>
            <a:xfrm>
              <a:off x="1640432" y="1734410"/>
              <a:ext cx="1240071" cy="1646120"/>
              <a:chOff x="1640432" y="1734410"/>
              <a:chExt cx="1240071" cy="164612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223864" y="1734410"/>
                <a:ext cx="123975" cy="13576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3060" y="2531952"/>
                <a:ext cx="123975" cy="13576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793960" y="3244762"/>
                <a:ext cx="123975" cy="13576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722008" y="3244762"/>
                <a:ext cx="123975" cy="13576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 flipH="1">
                <a:off x="2269932" y="1878422"/>
                <a:ext cx="19050" cy="6452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2321151" y="2658081"/>
                <a:ext cx="451469" cy="5699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H="1">
                <a:off x="1877270" y="2658081"/>
                <a:ext cx="356218" cy="5699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1979353" y="1981267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640432" y="267957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98053" y="2668201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1296545" y="3166412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6096402" y="1701716"/>
            <a:ext cx="1241552" cy="1897955"/>
            <a:chOff x="3230364" y="1742660"/>
            <a:chExt cx="1241552" cy="18979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3230364" y="2365910"/>
                  <a:ext cx="38504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364" y="2365910"/>
                  <a:ext cx="38504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6" name="Group 155"/>
            <p:cNvGrpSpPr/>
            <p:nvPr/>
          </p:nvGrpSpPr>
          <p:grpSpPr>
            <a:xfrm>
              <a:off x="3601756" y="1742660"/>
              <a:ext cx="870160" cy="1897955"/>
              <a:chOff x="3601756" y="1742660"/>
              <a:chExt cx="870160" cy="1897955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4087634" y="1742660"/>
                <a:ext cx="384282" cy="1659768"/>
                <a:chOff x="4087634" y="1742660"/>
                <a:chExt cx="384282" cy="1659768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4087634" y="3266660"/>
                  <a:ext cx="123975" cy="13576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087634" y="2485610"/>
                  <a:ext cx="123975" cy="13576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4087634" y="1742660"/>
                  <a:ext cx="123975" cy="13576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14" name="Straight Arrow Connector 113"/>
                <p:cNvCxnSpPr>
                  <a:endCxn id="112" idx="0"/>
                </p:cNvCxnSpPr>
                <p:nvPr/>
              </p:nvCxnSpPr>
              <p:spPr>
                <a:xfrm>
                  <a:off x="4147349" y="1894351"/>
                  <a:ext cx="2273" cy="5912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/>
                <p:cNvCxnSpPr>
                  <a:endCxn id="111" idx="0"/>
                </p:cNvCxnSpPr>
                <p:nvPr/>
              </p:nvCxnSpPr>
              <p:spPr>
                <a:xfrm flipH="1">
                  <a:off x="4149622" y="2619957"/>
                  <a:ext cx="2" cy="6467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4176642" y="2022209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4174369" y="2770557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3601756" y="3178950"/>
                <a:ext cx="328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Z</a:t>
                </a:r>
              </a:p>
            </p:txBody>
          </p:sp>
        </p:grpSp>
      </p:grpSp>
      <p:grpSp>
        <p:nvGrpSpPr>
          <p:cNvPr id="157" name="Group 156"/>
          <p:cNvGrpSpPr/>
          <p:nvPr/>
        </p:nvGrpSpPr>
        <p:grpSpPr>
          <a:xfrm>
            <a:off x="8325744" y="1707388"/>
            <a:ext cx="1746420" cy="1889938"/>
            <a:chOff x="7397690" y="1748332"/>
            <a:chExt cx="1746420" cy="1889938"/>
          </a:xfrm>
        </p:grpSpPr>
        <p:grpSp>
          <p:nvGrpSpPr>
            <p:cNvPr id="149" name="Group 148"/>
            <p:cNvGrpSpPr/>
            <p:nvPr/>
          </p:nvGrpSpPr>
          <p:grpSpPr>
            <a:xfrm>
              <a:off x="7617438" y="1748332"/>
              <a:ext cx="1526672" cy="1602618"/>
              <a:chOff x="7617438" y="1748332"/>
              <a:chExt cx="1526672" cy="1602618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7617438" y="1748332"/>
                <a:ext cx="1375722" cy="1602618"/>
                <a:chOff x="7617438" y="1748332"/>
                <a:chExt cx="1375722" cy="1602618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8294695" y="1748332"/>
                  <a:ext cx="123975" cy="13576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7880997" y="2434132"/>
                  <a:ext cx="123975" cy="13576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8776347" y="2434132"/>
                  <a:ext cx="123975" cy="13576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876015" y="3215182"/>
                  <a:ext cx="123975" cy="13576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8776347" y="3214342"/>
                  <a:ext cx="123975" cy="13576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1" name="Straight Arrow Connector 80"/>
                <p:cNvCxnSpPr>
                  <a:stCxn id="28" idx="5"/>
                  <a:endCxn id="64" idx="0"/>
                </p:cNvCxnSpPr>
                <p:nvPr/>
              </p:nvCxnSpPr>
              <p:spPr>
                <a:xfrm>
                  <a:off x="8400514" y="1864217"/>
                  <a:ext cx="437821" cy="56991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>
                  <a:stCxn id="28" idx="3"/>
                  <a:endCxn id="63" idx="0"/>
                </p:cNvCxnSpPr>
                <p:nvPr/>
              </p:nvCxnSpPr>
              <p:spPr>
                <a:xfrm flipH="1">
                  <a:off x="7942985" y="1864217"/>
                  <a:ext cx="369866" cy="56991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>
                  <a:stCxn id="63" idx="4"/>
                  <a:endCxn id="65" idx="0"/>
                </p:cNvCxnSpPr>
                <p:nvPr/>
              </p:nvCxnSpPr>
              <p:spPr>
                <a:xfrm flipH="1">
                  <a:off x="7938003" y="2569900"/>
                  <a:ext cx="4982" cy="645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>
                  <a:stCxn id="64" idx="4"/>
                  <a:endCxn id="66" idx="0"/>
                </p:cNvCxnSpPr>
                <p:nvPr/>
              </p:nvCxnSpPr>
              <p:spPr>
                <a:xfrm>
                  <a:off x="8838335" y="2569900"/>
                  <a:ext cx="0" cy="6444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TextBox 101"/>
                <p:cNvSpPr txBox="1"/>
                <p:nvPr/>
              </p:nvSpPr>
              <p:spPr>
                <a:xfrm>
                  <a:off x="7767559" y="1865249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8697886" y="1867521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7617438" y="2643165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8861660" y="2672733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7397690" y="3176605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10226405" y="1631188"/>
            <a:ext cx="1252928" cy="1977863"/>
            <a:chOff x="9298351" y="1672132"/>
            <a:chExt cx="1252928" cy="1977863"/>
          </a:xfrm>
        </p:grpSpPr>
        <p:grpSp>
          <p:nvGrpSpPr>
            <p:cNvPr id="148" name="Group 147"/>
            <p:cNvGrpSpPr/>
            <p:nvPr/>
          </p:nvGrpSpPr>
          <p:grpSpPr>
            <a:xfrm>
              <a:off x="9298351" y="1672132"/>
              <a:ext cx="1252928" cy="1659768"/>
              <a:chOff x="9298351" y="1672132"/>
              <a:chExt cx="1252928" cy="1659768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10166997" y="3196132"/>
                <a:ext cx="123975" cy="13576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0166997" y="2415082"/>
                <a:ext cx="123975" cy="13576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0166997" y="1672132"/>
                <a:ext cx="123975" cy="13576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9298351" y="2270934"/>
                    <a:ext cx="38504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8351" y="2270934"/>
                    <a:ext cx="385042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Arrow Connector 97"/>
              <p:cNvCxnSpPr>
                <a:endCxn id="68" idx="0"/>
              </p:cNvCxnSpPr>
              <p:nvPr/>
            </p:nvCxnSpPr>
            <p:spPr>
              <a:xfrm>
                <a:off x="10226712" y="1823823"/>
                <a:ext cx="2273" cy="5912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67" idx="0"/>
              </p:cNvCxnSpPr>
              <p:nvPr/>
            </p:nvCxnSpPr>
            <p:spPr>
              <a:xfrm flipH="1">
                <a:off x="10228985" y="2549429"/>
                <a:ext cx="2" cy="6467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10256005" y="1951681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253732" y="2700029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9702452" y="3188330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Z</a:t>
              </a: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121470" y="1786933"/>
            <a:ext cx="3856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Trace Equivalence</a:t>
            </a:r>
          </a:p>
          <a:p>
            <a:r>
              <a:rPr lang="en-US" sz="3200" dirty="0" smtClean="0"/>
              <a:t>is often not sufficient</a:t>
            </a:r>
            <a:endParaRPr lang="en-US" sz="3200" dirty="0"/>
          </a:p>
        </p:txBody>
      </p:sp>
      <p:sp>
        <p:nvSpPr>
          <p:cNvPr id="72" name="TextBox 71"/>
          <p:cNvSpPr txBox="1"/>
          <p:nvPr/>
        </p:nvSpPr>
        <p:spPr>
          <a:xfrm>
            <a:off x="8651647" y="4063799"/>
            <a:ext cx="33912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Branching/Conflict </a:t>
            </a:r>
          </a:p>
          <a:p>
            <a:r>
              <a:rPr lang="en-US" sz="3200" dirty="0" smtClean="0"/>
              <a:t>Matters!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836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60" grpId="0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Semantics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4"/>
                <a:ext cx="10233800" cy="4698005"/>
              </a:xfrm>
            </p:spPr>
            <p:txBody>
              <a:bodyPr/>
              <a:lstStyle/>
              <a:p>
                <a:r>
                  <a:rPr lang="en-US" dirty="0" smtClean="0"/>
                  <a:t>General Event Structures based semantics</a:t>
                </a:r>
              </a:p>
              <a:p>
                <a:pPr lvl="1"/>
                <a:r>
                  <a:rPr lang="en-US" dirty="0" smtClean="0"/>
                  <a:t>From Preserved Program Order (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PPO</a:t>
                </a:r>
                <a:r>
                  <a:rPr lang="en-US" dirty="0" smtClean="0"/>
                  <a:t>), Potential Matches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), and path conditions (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guards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Conflict-aware : path conditions;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#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A2CF49"/>
                        </a:solidFill>
                        <a:latin typeface="Cambria Math" panose="02040503050406030204" pitchFamily="18" charset="0"/>
                      </a:rPr>
                      <m:t>𝑔𝑢𝑎𝑟𝑑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A2CF49"/>
                        </a:solidFill>
                        <a:latin typeface="Cambria Math" panose="02040503050406030204" pitchFamily="18" charset="0"/>
                      </a:rPr>
                      <m:t>𝑔𝑢𝑎𝑟𝑑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/>
                  <a:t>Compositional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Per thread Event structures,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4"/>
                <a:ext cx="10233800" cy="469800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55"/>
              <p:cNvSpPr txBox="1">
                <a:spLocks/>
              </p:cNvSpPr>
              <p:nvPr/>
            </p:nvSpPr>
            <p:spPr>
              <a:xfrm>
                <a:off x="2499727" y="4940484"/>
                <a:ext cx="6583980" cy="6960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9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6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9600" i="1" smtClean="0">
                          <a:latin typeface="Cambria Math" panose="02040503050406030204" pitchFamily="18" charset="0"/>
                        </a:rPr>
                        <m:t> ≜</m:t>
                      </m:r>
                      <m:sSub>
                        <m:sSub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6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96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9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6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6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96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600" i="1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727" y="4940484"/>
                <a:ext cx="6583980" cy="6960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00361" y="4737200"/>
                <a:ext cx="1239675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3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⨡</a:t>
                </a:r>
                <a14:m>
                  <m:oMath xmlns:m="http://schemas.openxmlformats.org/officeDocument/2006/math">
                    <m:r>
                      <a:rPr lang="en-US" sz="63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6300" baseline="-25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361" y="4737200"/>
                <a:ext cx="1239675" cy="1061829"/>
              </a:xfrm>
              <a:prstGeom prst="rect">
                <a:avLst/>
              </a:prstGeom>
              <a:blipFill rotWithShape="0">
                <a:blip r:embed="rId4"/>
                <a:stretch>
                  <a:fillRect l="-31527" t="-17816" b="-40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876461" y="4111478"/>
            <a:ext cx="5410603" cy="2265290"/>
            <a:chOff x="1876461" y="4111478"/>
            <a:chExt cx="5410603" cy="2265290"/>
          </a:xfrm>
        </p:grpSpPr>
        <p:sp>
          <p:nvSpPr>
            <p:cNvPr id="6" name="Rounded Rectangle 5"/>
            <p:cNvSpPr/>
            <p:nvPr/>
          </p:nvSpPr>
          <p:spPr>
            <a:xfrm>
              <a:off x="1876461" y="4111478"/>
              <a:ext cx="5410603" cy="2265290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73409" y="4835507"/>
              <a:ext cx="2442320" cy="1069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2">
                      <a:lumMod val="75000"/>
                    </a:schemeClr>
                  </a:solidFill>
                </a:rPr>
                <a:t>True</a:t>
              </a:r>
            </a:p>
            <a:p>
              <a:r>
                <a:rPr lang="en-US" sz="3200" dirty="0" smtClean="0">
                  <a:solidFill>
                    <a:schemeClr val="accent2">
                      <a:lumMod val="75000"/>
                    </a:schemeClr>
                  </a:solidFill>
                </a:rPr>
                <a:t>Concurrency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55263" y="1842869"/>
            <a:ext cx="2431799" cy="4533900"/>
            <a:chOff x="4855263" y="1842869"/>
            <a:chExt cx="2431799" cy="4533900"/>
          </a:xfrm>
        </p:grpSpPr>
        <p:sp>
          <p:nvSpPr>
            <p:cNvPr id="7" name="Rounded Rectangle 6"/>
            <p:cNvSpPr/>
            <p:nvPr/>
          </p:nvSpPr>
          <p:spPr>
            <a:xfrm rot="5400000">
              <a:off x="3804213" y="2893919"/>
              <a:ext cx="4533900" cy="2431799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86611" y="2617340"/>
              <a:ext cx="161492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6"/>
                  </a:solidFill>
                </a:rPr>
                <a:t>Weak</a:t>
              </a:r>
            </a:p>
            <a:p>
              <a:r>
                <a:rPr lang="en-US" sz="3200" dirty="0" smtClean="0">
                  <a:solidFill>
                    <a:schemeClr val="accent6"/>
                  </a:solidFill>
                </a:rPr>
                <a:t>Memory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70537" y="4109131"/>
            <a:ext cx="5409921" cy="2265290"/>
            <a:chOff x="4870537" y="4109131"/>
            <a:chExt cx="5409921" cy="2265290"/>
          </a:xfrm>
        </p:grpSpPr>
        <p:sp>
          <p:nvSpPr>
            <p:cNvPr id="29" name="Rounded Rectangle 28"/>
            <p:cNvSpPr/>
            <p:nvPr/>
          </p:nvSpPr>
          <p:spPr>
            <a:xfrm>
              <a:off x="4870537" y="4109131"/>
              <a:ext cx="5409921" cy="2265290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09270" y="4835940"/>
              <a:ext cx="205094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3"/>
                  </a:solidFill>
                </a:rPr>
                <a:t>BMC &amp; </a:t>
              </a:r>
            </a:p>
            <a:p>
              <a:r>
                <a:rPr lang="en-US" sz="3200" dirty="0" smtClean="0">
                  <a:solidFill>
                    <a:schemeClr val="accent3"/>
                  </a:solidFill>
                </a:rPr>
                <a:t>SAT Solvers</a:t>
              </a:r>
              <a:endParaRPr lang="en-US" sz="32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21663" y="1262540"/>
            <a:ext cx="5330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 panose="02040502050505030304" pitchFamily="18" charset="0"/>
              </a:rPr>
              <a:t>C programs with assertions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97133" y="3528002"/>
            <a:ext cx="2015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Palatino Linotype" panose="02040502050505030304" pitchFamily="18" charset="0"/>
              </a:rPr>
              <a:t>Semantics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8518481" y="3528916"/>
            <a:ext cx="2947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 panose="02040502050505030304" pitchFamily="18" charset="0"/>
              </a:rPr>
              <a:t>Static Analysis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56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BMC &amp; SAT Solvers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Bounded Model Checking</a:t>
            </a:r>
          </a:p>
          <a:p>
            <a:pPr lvl="1"/>
            <a:r>
              <a:rPr lang="en-US" dirty="0" smtClean="0"/>
              <a:t>Takes program and an integer k</a:t>
            </a:r>
          </a:p>
          <a:p>
            <a:pPr lvl="2"/>
            <a:r>
              <a:rPr lang="en-US" dirty="0" smtClean="0"/>
              <a:t>Depth bound exploration of state space up to k </a:t>
            </a:r>
            <a:r>
              <a:rPr lang="en-US" dirty="0" err="1" smtClean="0"/>
              <a:t>unwindings</a:t>
            </a:r>
            <a:endParaRPr lang="en-US" dirty="0" smtClean="0"/>
          </a:p>
          <a:p>
            <a:pPr lvl="2"/>
            <a:r>
              <a:rPr lang="en-US" dirty="0" smtClean="0"/>
              <a:t>Can account for all behaviors up to k</a:t>
            </a:r>
          </a:p>
          <a:p>
            <a:r>
              <a:rPr lang="en-US" dirty="0" smtClean="0"/>
              <a:t>CBMC – C99 Standard</a:t>
            </a:r>
          </a:p>
          <a:p>
            <a:pPr lvl="1"/>
            <a:r>
              <a:rPr lang="en-US" dirty="0" smtClean="0"/>
              <a:t>Structures/unions, variable/function pointers, </a:t>
            </a:r>
            <a:r>
              <a:rPr lang="en-US" dirty="0" err="1" smtClean="0"/>
              <a:t>malloc</a:t>
            </a:r>
            <a:r>
              <a:rPr lang="en-US" dirty="0" smtClean="0"/>
              <a:t>/free, </a:t>
            </a:r>
            <a:r>
              <a:rPr lang="en-US" dirty="0" err="1" smtClean="0"/>
              <a:t>pthreads</a:t>
            </a:r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Symbolic representation of the unrolled program</a:t>
            </a:r>
          </a:p>
          <a:p>
            <a:pPr lvl="1"/>
            <a:r>
              <a:rPr lang="en-US" dirty="0" smtClean="0"/>
              <a:t>Propositional, fed to the SAT solver to find solutions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Modern SAT solvers can handle diverse, realistic problem instances</a:t>
            </a:r>
          </a:p>
          <a:p>
            <a:pPr lvl="1"/>
            <a:r>
              <a:rPr lang="en-US" dirty="0" smtClean="0"/>
              <a:t>HW/SW verification, equivalence/model checking, planning/scheduling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Encoding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7" y="2125210"/>
            <a:ext cx="11902226" cy="393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5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876461" y="4111478"/>
            <a:ext cx="5410603" cy="2265290"/>
            <a:chOff x="1876461" y="4111478"/>
            <a:chExt cx="5410603" cy="2265290"/>
          </a:xfrm>
        </p:grpSpPr>
        <p:sp>
          <p:nvSpPr>
            <p:cNvPr id="6" name="Rounded Rectangle 5"/>
            <p:cNvSpPr/>
            <p:nvPr/>
          </p:nvSpPr>
          <p:spPr>
            <a:xfrm>
              <a:off x="1876461" y="4111478"/>
              <a:ext cx="5410603" cy="2265290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73409" y="4835507"/>
              <a:ext cx="2442320" cy="1069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2">
                      <a:lumMod val="75000"/>
                    </a:schemeClr>
                  </a:solidFill>
                </a:rPr>
                <a:t>True</a:t>
              </a:r>
            </a:p>
            <a:p>
              <a:r>
                <a:rPr lang="en-US" sz="3200" dirty="0" smtClean="0">
                  <a:solidFill>
                    <a:schemeClr val="accent2">
                      <a:lumMod val="75000"/>
                    </a:schemeClr>
                  </a:solidFill>
                </a:rPr>
                <a:t>Concurrency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55263" y="1842869"/>
            <a:ext cx="2431799" cy="4533900"/>
            <a:chOff x="4855263" y="1842869"/>
            <a:chExt cx="2431799" cy="4533900"/>
          </a:xfrm>
        </p:grpSpPr>
        <p:sp>
          <p:nvSpPr>
            <p:cNvPr id="7" name="Rounded Rectangle 6"/>
            <p:cNvSpPr/>
            <p:nvPr/>
          </p:nvSpPr>
          <p:spPr>
            <a:xfrm rot="5400000">
              <a:off x="3804213" y="2893919"/>
              <a:ext cx="4533900" cy="2431799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86611" y="2617340"/>
              <a:ext cx="161492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6"/>
                  </a:solidFill>
                </a:rPr>
                <a:t>Weak</a:t>
              </a:r>
            </a:p>
            <a:p>
              <a:r>
                <a:rPr lang="en-US" sz="3200" dirty="0" smtClean="0">
                  <a:solidFill>
                    <a:schemeClr val="accent6"/>
                  </a:solidFill>
                </a:rPr>
                <a:t>Memory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70537" y="4109131"/>
            <a:ext cx="5409921" cy="2265290"/>
            <a:chOff x="4870537" y="4109131"/>
            <a:chExt cx="5409921" cy="2265290"/>
          </a:xfrm>
        </p:grpSpPr>
        <p:sp>
          <p:nvSpPr>
            <p:cNvPr id="29" name="Rounded Rectangle 28"/>
            <p:cNvSpPr/>
            <p:nvPr/>
          </p:nvSpPr>
          <p:spPr>
            <a:xfrm>
              <a:off x="4870537" y="4109131"/>
              <a:ext cx="5409921" cy="2265290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09270" y="4835940"/>
              <a:ext cx="205094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3"/>
                  </a:solidFill>
                </a:rPr>
                <a:t>BMC &amp; </a:t>
              </a:r>
            </a:p>
            <a:p>
              <a:r>
                <a:rPr lang="en-US" sz="3200" dirty="0" smtClean="0">
                  <a:solidFill>
                    <a:schemeClr val="accent3"/>
                  </a:solidFill>
                </a:rPr>
                <a:t>SAT Solvers</a:t>
              </a:r>
              <a:endParaRPr lang="en-US" sz="32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WALCYRIE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855263" y="4111478"/>
            <a:ext cx="2431800" cy="2265290"/>
            <a:chOff x="4855263" y="4111478"/>
            <a:chExt cx="2431800" cy="2265290"/>
          </a:xfrm>
        </p:grpSpPr>
        <p:sp>
          <p:nvSpPr>
            <p:cNvPr id="10" name="Rounded Rectangle 9"/>
            <p:cNvSpPr/>
            <p:nvPr/>
          </p:nvSpPr>
          <p:spPr>
            <a:xfrm>
              <a:off x="4855263" y="4111478"/>
              <a:ext cx="2431800" cy="2265290"/>
            </a:xfrm>
            <a:prstGeom prst="round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9163755">
              <a:off x="5135113" y="5039328"/>
              <a:ext cx="1870732" cy="55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WALCYRIE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036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1875" cy="1325563"/>
          </a:xfrm>
        </p:spPr>
        <p:txBody>
          <a:bodyPr>
            <a:normAutofit/>
          </a:bodyPr>
          <a:lstStyle/>
          <a:p>
            <a:r>
              <a:rPr lang="en-US" cap="small" dirty="0" err="1" smtClean="0"/>
              <a:t>walcyrie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984917" y="2109865"/>
            <a:ext cx="1847850" cy="80010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goto-symex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913241" y="2104245"/>
            <a:ext cx="1847850" cy="8001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Build IR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422809" y="2524905"/>
            <a:ext cx="1562101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847757" y="2519286"/>
            <a:ext cx="3065484" cy="415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7945721" y="4804966"/>
            <a:ext cx="1847850" cy="80010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</a:t>
            </a:r>
            <a:r>
              <a:rPr lang="en-US" sz="3200" dirty="0" smtClean="0">
                <a:solidFill>
                  <a:schemeClr val="bg1"/>
                </a:solidFill>
              </a:rPr>
              <a:t>ncoding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88" name="Elbow Connector 87"/>
          <p:cNvCxnSpPr/>
          <p:nvPr/>
        </p:nvCxnSpPr>
        <p:spPr>
          <a:xfrm>
            <a:off x="9761091" y="2512109"/>
            <a:ext cx="32480" cy="2700721"/>
          </a:xfrm>
          <a:prstGeom prst="bentConnector3">
            <a:avLst>
              <a:gd name="adj1" fmla="val 3711392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2972421" y="4810590"/>
            <a:ext cx="1847850" cy="800100"/>
          </a:xfrm>
          <a:prstGeom prst="roundRect">
            <a:avLst/>
          </a:prstGeom>
          <a:solidFill>
            <a:schemeClr val="tx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MiniSAT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90"/>
          <p:cNvCxnSpPr>
            <a:stCxn id="86" idx="1"/>
            <a:endCxn id="90" idx="3"/>
          </p:cNvCxnSpPr>
          <p:nvPr/>
        </p:nvCxnSpPr>
        <p:spPr>
          <a:xfrm flipH="1">
            <a:off x="4820271" y="5205016"/>
            <a:ext cx="3125450" cy="562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17524" y="1948503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nput C program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5190901" y="1876964"/>
            <a:ext cx="2116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Concurrent SSA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8486709" y="3193926"/>
            <a:ext cx="247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h</a:t>
            </a:r>
            <a:r>
              <a:rPr lang="en-US" sz="2400" dirty="0" smtClean="0">
                <a:solidFill>
                  <a:schemeClr val="accent1"/>
                </a:solidFill>
              </a:rPr>
              <a:t>appens before 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potential matches</a:t>
            </a:r>
          </a:p>
          <a:p>
            <a:r>
              <a:rPr lang="en-US" sz="2400" dirty="0" smtClean="0">
                <a:solidFill>
                  <a:srgbClr val="A2CF49"/>
                </a:solidFill>
              </a:rPr>
              <a:t>guards</a:t>
            </a:r>
            <a:endParaRPr lang="en-US" sz="2400" dirty="0">
              <a:solidFill>
                <a:srgbClr val="A2CF49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12452" y="5390276"/>
            <a:ext cx="2309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Boolean Formula</a:t>
            </a:r>
            <a:endParaRPr lang="en-US" sz="2400" dirty="0"/>
          </a:p>
        </p:txBody>
      </p:sp>
      <p:cxnSp>
        <p:nvCxnSpPr>
          <p:cNvPr id="121" name="Straight Arrow Connector 120"/>
          <p:cNvCxnSpPr/>
          <p:nvPr/>
        </p:nvCxnSpPr>
        <p:spPr>
          <a:xfrm rot="10800000">
            <a:off x="1410317" y="5244652"/>
            <a:ext cx="1562101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69924" y="5383747"/>
            <a:ext cx="234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Counter-example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212235" y="50745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cap="small" dirty="0"/>
          </a:p>
        </p:txBody>
      </p:sp>
    </p:spTree>
    <p:extLst>
      <p:ext uri="{BB962C8B-B14F-4D97-AF65-F5344CB8AC3E}">
        <p14:creationId xmlns:p14="http://schemas.microsoft.com/office/powerpoint/2010/main" val="280607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03310"/>
          </a:xfrm>
        </p:spPr>
        <p:txBody>
          <a:bodyPr>
            <a:normAutofit/>
          </a:bodyPr>
          <a:lstStyle/>
          <a:p>
            <a:r>
              <a:rPr lang="en-US" dirty="0" smtClean="0"/>
              <a:t>WALCYRIE     vs.    CBMC-PO</a:t>
            </a:r>
          </a:p>
          <a:p>
            <a:pPr lvl="1"/>
            <a:r>
              <a:rPr lang="en-US" dirty="0" smtClean="0"/>
              <a:t>CBMC-PO is based on Partial Orders</a:t>
            </a:r>
          </a:p>
          <a:p>
            <a:pPr lvl="2"/>
            <a:r>
              <a:rPr lang="en-US" dirty="0" smtClean="0"/>
              <a:t> </a:t>
            </a:r>
            <a:r>
              <a:rPr lang="en-US" i="1" dirty="0" smtClean="0">
                <a:solidFill>
                  <a:srgbClr val="FF5050"/>
                </a:solidFill>
              </a:rPr>
              <a:t>Conflict unaware</a:t>
            </a:r>
            <a:r>
              <a:rPr lang="en-US" dirty="0" smtClean="0"/>
              <a:t>: Semantics of the program is a set of partial orders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WALCYRIE is </a:t>
            </a:r>
            <a:r>
              <a:rPr lang="en-US" i="1" dirty="0" smtClean="0">
                <a:solidFill>
                  <a:srgbClr val="98C709"/>
                </a:solidFill>
              </a:rPr>
              <a:t>conflict aware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Benchmarks</a:t>
            </a:r>
          </a:p>
          <a:p>
            <a:pPr lvl="1"/>
            <a:r>
              <a:rPr lang="en-US" dirty="0" smtClean="0"/>
              <a:t>Litmus Tests</a:t>
            </a:r>
          </a:p>
          <a:p>
            <a:pPr lvl="2"/>
            <a:r>
              <a:rPr lang="en-US" dirty="0" smtClean="0"/>
              <a:t>4000+ small programs that exhibit subtle weak memory behaviors</a:t>
            </a:r>
          </a:p>
          <a:p>
            <a:pPr lvl="2"/>
            <a:r>
              <a:rPr lang="en-US" dirty="0" smtClean="0"/>
              <a:t>Verified under 10 secs</a:t>
            </a:r>
          </a:p>
          <a:p>
            <a:pPr lvl="1"/>
            <a:r>
              <a:rPr lang="en-US" dirty="0" smtClean="0"/>
              <a:t>SVCOMP ’15</a:t>
            </a:r>
          </a:p>
          <a:p>
            <a:pPr lvl="2"/>
            <a:r>
              <a:rPr lang="en-US" dirty="0" smtClean="0"/>
              <a:t>600+ collection of real-world, and realistic code fragments drawn from diverse program domains,  </a:t>
            </a:r>
            <a:r>
              <a:rPr lang="en-US" dirty="0"/>
              <a:t>f</a:t>
            </a:r>
            <a:r>
              <a:rPr lang="en-US" dirty="0" smtClean="0"/>
              <a:t>rom kernel to drivers to database engines.</a:t>
            </a:r>
          </a:p>
        </p:txBody>
      </p:sp>
    </p:spTree>
    <p:extLst>
      <p:ext uri="{BB962C8B-B14F-4D97-AF65-F5344CB8AC3E}">
        <p14:creationId xmlns:p14="http://schemas.microsoft.com/office/powerpoint/2010/main" val="149480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591" y="365125"/>
            <a:ext cx="111445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SVCOMP’15 Verification Times : TSO &amp; PSO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61" y="2345339"/>
            <a:ext cx="5311743" cy="4437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" y="2345339"/>
            <a:ext cx="5339090" cy="44601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51495" y="4853354"/>
                <a:ext cx="10818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8C709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solidFill>
                          <a:srgbClr val="98C70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98C709"/>
                    </a:solidFill>
                  </a:rPr>
                  <a:t> </a:t>
                </a:r>
                <a:r>
                  <a:rPr lang="en-US" dirty="0" smtClean="0"/>
                  <a:t>UNSAT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SAT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495" y="4853354"/>
                <a:ext cx="108189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4717" r="-508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Triangle 9"/>
          <p:cNvSpPr/>
          <p:nvPr/>
        </p:nvSpPr>
        <p:spPr>
          <a:xfrm rot="7976646">
            <a:off x="4132973" y="5266028"/>
            <a:ext cx="116303" cy="111104"/>
          </a:xfrm>
          <a:prstGeom prst="rt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297" y="1690688"/>
            <a:ext cx="55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21685" y="169068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97133" y="3664482"/>
            <a:ext cx="2015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Palatino Linotype" panose="02040502050505030304" pitchFamily="18" charset="0"/>
              </a:rPr>
              <a:t>Semantics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8518481" y="3638100"/>
            <a:ext cx="2947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 panose="02040502050505030304" pitchFamily="18" charset="0"/>
              </a:rPr>
              <a:t>Static Analysis 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3321663" y="1358076"/>
            <a:ext cx="5330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 panose="02040502050505030304" pitchFamily="18" charset="0"/>
              </a:rPr>
              <a:t>C programs with assertions</a:t>
            </a:r>
            <a:endParaRPr lang="en-US" sz="32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876461" y="4252158"/>
            <a:ext cx="5410603" cy="2265290"/>
            <a:chOff x="1876461" y="4111478"/>
            <a:chExt cx="5410603" cy="2265290"/>
          </a:xfrm>
        </p:grpSpPr>
        <p:sp>
          <p:nvSpPr>
            <p:cNvPr id="6" name="Rounded Rectangle 5"/>
            <p:cNvSpPr/>
            <p:nvPr/>
          </p:nvSpPr>
          <p:spPr>
            <a:xfrm>
              <a:off x="1876461" y="4111478"/>
              <a:ext cx="5410603" cy="2265290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73409" y="4712675"/>
              <a:ext cx="2442320" cy="1069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2">
                      <a:lumMod val="75000"/>
                    </a:schemeClr>
                  </a:solidFill>
                </a:rPr>
                <a:t>True Concurrency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55263" y="1983549"/>
            <a:ext cx="2431799" cy="4533900"/>
            <a:chOff x="4855263" y="1842869"/>
            <a:chExt cx="2431799" cy="4533900"/>
          </a:xfrm>
        </p:grpSpPr>
        <p:sp>
          <p:nvSpPr>
            <p:cNvPr id="7" name="Rounded Rectangle 6"/>
            <p:cNvSpPr/>
            <p:nvPr/>
          </p:nvSpPr>
          <p:spPr>
            <a:xfrm rot="5400000">
              <a:off x="3804213" y="2893919"/>
              <a:ext cx="4533900" cy="2431799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86611" y="2617340"/>
              <a:ext cx="161492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6"/>
                  </a:solidFill>
                </a:rPr>
                <a:t>Weak</a:t>
              </a:r>
            </a:p>
            <a:p>
              <a:r>
                <a:rPr lang="en-US" sz="3200" dirty="0" smtClean="0">
                  <a:solidFill>
                    <a:schemeClr val="accent6"/>
                  </a:solidFill>
                </a:rPr>
                <a:t>Memory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855263" y="4252158"/>
            <a:ext cx="2431800" cy="2265290"/>
            <a:chOff x="4855263" y="4111478"/>
            <a:chExt cx="2431800" cy="2265290"/>
          </a:xfrm>
        </p:grpSpPr>
        <p:sp>
          <p:nvSpPr>
            <p:cNvPr id="10" name="Rounded Rectangle 9"/>
            <p:cNvSpPr/>
            <p:nvPr/>
          </p:nvSpPr>
          <p:spPr>
            <a:xfrm>
              <a:off x="4855263" y="4111478"/>
              <a:ext cx="2431800" cy="2265290"/>
            </a:xfrm>
            <a:prstGeom prst="round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9163755">
              <a:off x="5135113" y="5039328"/>
              <a:ext cx="1870732" cy="55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WALCYRIE</a:t>
              </a:r>
              <a:endParaRPr lang="en-US" sz="3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70537" y="4249811"/>
            <a:ext cx="5409921" cy="2265290"/>
            <a:chOff x="4870537" y="4109131"/>
            <a:chExt cx="5409921" cy="2265290"/>
          </a:xfrm>
        </p:grpSpPr>
        <p:sp>
          <p:nvSpPr>
            <p:cNvPr id="29" name="Rounded Rectangle 28"/>
            <p:cNvSpPr/>
            <p:nvPr/>
          </p:nvSpPr>
          <p:spPr>
            <a:xfrm>
              <a:off x="4870537" y="4109131"/>
              <a:ext cx="5409921" cy="2265290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95623" y="4685379"/>
              <a:ext cx="205094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3"/>
                  </a:solidFill>
                </a:rPr>
                <a:t>BMC &amp;</a:t>
              </a:r>
            </a:p>
            <a:p>
              <a:r>
                <a:rPr lang="en-US" sz="3200" dirty="0" smtClean="0">
                  <a:solidFill>
                    <a:schemeClr val="accent3"/>
                  </a:solidFill>
                </a:rPr>
                <a:t>SAT Solvers</a:t>
              </a:r>
              <a:endParaRPr lang="en-US" sz="32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7" name="Title 1"/>
          <p:cNvSpPr txBox="1">
            <a:spLocks/>
          </p:cNvSpPr>
          <p:nvPr/>
        </p:nvSpPr>
        <p:spPr>
          <a:xfrm>
            <a:off x="685745" y="46770"/>
            <a:ext cx="10780594" cy="1641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Palatino Linotype" panose="02040502050505030304" pitchFamily="18" charset="0"/>
              </a:rPr>
              <a:t>A Tale in Three Parts: Problem, Semantics and Analysis</a:t>
            </a:r>
            <a:endParaRPr lang="en-US" sz="3200" u="sng" dirty="0">
              <a:uFill>
                <a:solidFill>
                  <a:schemeClr val="accent6"/>
                </a:solidFill>
              </a:u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7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485242" y="2363845"/>
                <a:ext cx="6996383" cy="68884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000" dirty="0" smtClean="0"/>
                  <a:t>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𝑃𝑟𝑜𝑝𝑎𝑔𝑎𝑡𝑖𝑜𝑛𝑠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`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𝐶𝑜𝑛𝑓𝑙𝑖𝑐𝑡𝑠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den>
                    </m:f>
                  </m:oMath>
                </a14:m>
                <a:r>
                  <a:rPr lang="en-US" sz="4000" dirty="0" smtClean="0"/>
                  <a:t> : TSO &amp; PSO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85242" y="2363845"/>
                <a:ext cx="6996383" cy="688845"/>
              </a:xfrm>
              <a:blipFill rotWithShape="0">
                <a:blip r:embed="rId2"/>
                <a:stretch>
                  <a:fillRect t="-7080" b="-9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58774" y="440019"/>
            <a:ext cx="10043869" cy="184244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While(1)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Decide   :  Select </a:t>
            </a:r>
            <a:r>
              <a:rPr lang="en-US" dirty="0"/>
              <a:t>some unassigned variable and assign it a value.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Deduce  :  Infer </a:t>
            </a:r>
            <a:r>
              <a:rPr lang="en-US" dirty="0"/>
              <a:t>values </a:t>
            </a:r>
            <a:r>
              <a:rPr lang="en-US" dirty="0" smtClean="0"/>
              <a:t>of other variables by </a:t>
            </a:r>
            <a:r>
              <a:rPr lang="en-US" dirty="0" smtClean="0">
                <a:solidFill>
                  <a:schemeClr val="accent6"/>
                </a:solidFill>
              </a:rPr>
              <a:t>propagation</a:t>
            </a:r>
            <a:r>
              <a:rPr lang="en-US" dirty="0" smtClean="0"/>
              <a:t>, and detect `</a:t>
            </a:r>
            <a:r>
              <a:rPr lang="en-US" dirty="0" smtClean="0">
                <a:solidFill>
                  <a:schemeClr val="accent6"/>
                </a:solidFill>
              </a:rPr>
              <a:t>conflicts</a:t>
            </a:r>
            <a:r>
              <a:rPr lang="en-US" dirty="0" smtClean="0"/>
              <a:t>’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en-US" dirty="0" smtClean="0"/>
              <a:t>Resolve  :  learn and back track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74548" y="3887935"/>
            <a:ext cx="5803173" cy="2584361"/>
            <a:chOff x="174548" y="3944207"/>
            <a:chExt cx="5803173" cy="25843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548" y="4210920"/>
              <a:ext cx="5803173" cy="231764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04968" y="3944207"/>
              <a:ext cx="553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TSO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78721" y="3889637"/>
            <a:ext cx="5797348" cy="2580332"/>
            <a:chOff x="6178721" y="3945909"/>
            <a:chExt cx="5797348" cy="2580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8721" y="4210920"/>
              <a:ext cx="5797348" cy="231532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478713" y="3945909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SO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26131" y="3328645"/>
                <a:ext cx="3657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C00000"/>
                    </a:solidFill>
                  </a:rPr>
                  <a:t>   SAT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:  higher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ρ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values</a:t>
                </a:r>
                <a:endParaRPr lang="en-US" sz="28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131" y="3328645"/>
                <a:ext cx="3657600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75663" y="3331184"/>
                <a:ext cx="39555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98C709"/>
                    </a:solidFill>
                  </a:rPr>
                  <a:t>UNSAT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:  lower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ρ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values</a:t>
                </a:r>
                <a:endParaRPr lang="en-US" sz="28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663" y="3331184"/>
                <a:ext cx="3955563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3082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78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7715" y="1870420"/>
            <a:ext cx="11198934" cy="3385404"/>
            <a:chOff x="617715" y="1870420"/>
            <a:chExt cx="11198934" cy="3385404"/>
          </a:xfrm>
        </p:grpSpPr>
        <p:sp>
          <p:nvSpPr>
            <p:cNvPr id="5" name="TextBox 4"/>
            <p:cNvSpPr txBox="1"/>
            <p:nvPr/>
          </p:nvSpPr>
          <p:spPr>
            <a:xfrm>
              <a:off x="617715" y="1870420"/>
              <a:ext cx="57582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True Concurrency: </a:t>
              </a:r>
              <a:r>
                <a:rPr lang="en-US" sz="3600" dirty="0" smtClean="0">
                  <a:solidFill>
                    <a:schemeClr val="accent3"/>
                  </a:solidFill>
                </a:rPr>
                <a:t>declarative</a:t>
              </a:r>
              <a:endParaRPr lang="en-US" sz="3600" dirty="0">
                <a:solidFill>
                  <a:schemeClr val="accent3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34464" y="2781265"/>
              <a:ext cx="79821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Conflict Awareness: </a:t>
              </a:r>
              <a:r>
                <a:rPr lang="en-US" sz="3600" dirty="0" smtClean="0">
                  <a:solidFill>
                    <a:schemeClr val="accent3"/>
                  </a:solidFill>
                </a:rPr>
                <a:t>expressive </a:t>
              </a:r>
              <a:r>
                <a:rPr lang="en-US" sz="3600" dirty="0" smtClean="0"/>
                <a:t>&amp;</a:t>
              </a:r>
              <a:r>
                <a:rPr lang="en-US" sz="3600" dirty="0" smtClean="0">
                  <a:solidFill>
                    <a:schemeClr val="accent3"/>
                  </a:solidFill>
                </a:rPr>
                <a:t> efficient</a:t>
              </a:r>
              <a:endParaRPr lang="en-US" sz="3600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957" y="3701800"/>
              <a:ext cx="77593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SAT Solvers/Symbolic Methods: </a:t>
              </a:r>
              <a:r>
                <a:rPr lang="en-US" sz="3600" dirty="0" smtClean="0">
                  <a:solidFill>
                    <a:schemeClr val="accent3"/>
                  </a:solidFill>
                </a:rPr>
                <a:t>effective</a:t>
              </a:r>
              <a:endParaRPr lang="en-US" sz="3600" dirty="0">
                <a:solidFill>
                  <a:schemeClr val="accent3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11592" y="4609493"/>
              <a:ext cx="50056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Category Theory: </a:t>
              </a:r>
              <a:r>
                <a:rPr lang="en-US" sz="3600" dirty="0" smtClean="0">
                  <a:solidFill>
                    <a:schemeClr val="accent3"/>
                  </a:solidFill>
                </a:rPr>
                <a:t>unifying</a:t>
              </a:r>
              <a:endParaRPr lang="en-US" sz="36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147666" y="5782874"/>
            <a:ext cx="8768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ctr"/>
            <a:r>
              <a:rPr lang="en-US" sz="3600" dirty="0">
                <a:hlinkClick r:id="rId2"/>
              </a:rPr>
              <a:t>https://</a:t>
            </a:r>
            <a:r>
              <a:rPr lang="en-US" sz="3600" dirty="0">
                <a:solidFill>
                  <a:srgbClr val="FBCA98"/>
                </a:solidFill>
                <a:hlinkClick r:id="rId2"/>
              </a:rPr>
              <a:t>github.com/gan237/</a:t>
            </a:r>
            <a:r>
              <a:rPr lang="en-US" sz="3600" b="1" dirty="0">
                <a:solidFill>
                  <a:srgbClr val="FBCA98"/>
                </a:solidFill>
                <a:hlinkClick r:id="rId2"/>
              </a:rPr>
              <a:t>walcyrie</a:t>
            </a:r>
            <a:endParaRPr lang="en-US" sz="3600" b="1" dirty="0">
              <a:solidFill>
                <a:srgbClr val="FBCA9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545" y="-1026"/>
            <a:ext cx="1050808" cy="10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big picture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Objects: Threads, Processes</a:t>
                </a:r>
              </a:p>
              <a:p>
                <a:r>
                  <a:rPr lang="en-US" dirty="0" smtClean="0"/>
                  <a:t>Morphisms: ‘matches’</a:t>
                </a:r>
              </a:p>
              <a:p>
                <a:pPr lvl="1"/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𝑊𝑟𝑖𝑡𝑒𝑠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𝑆𝑒𝑛𝑑𝑠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𝑈𝑛𝑙𝑜𝑐𝑘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𝐿𝑜𝑐𝑘𝑠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𝑝𝑢𝑠h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𝑝𝑜𝑝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….</a:t>
                </a:r>
              </a:p>
              <a:p>
                <a:r>
                  <a:rPr lang="en-US" dirty="0" smtClean="0"/>
                  <a:t>Different morphisms yield different categories, but the construction  remains the same!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5"/>
              <p:cNvSpPr txBox="1">
                <a:spLocks/>
              </p:cNvSpPr>
              <p:nvPr/>
            </p:nvSpPr>
            <p:spPr>
              <a:xfrm>
                <a:off x="2499727" y="5568288"/>
                <a:ext cx="6583980" cy="6960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sz="9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6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9600" i="1" smtClean="0">
                          <a:latin typeface="Cambria Math" panose="02040503050406030204" pitchFamily="18" charset="0"/>
                        </a:rPr>
                        <m:t> ≜</m:t>
                      </m:r>
                      <m:sSub>
                        <m:sSub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6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96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9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6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96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96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600" i="1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 Placeholder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727" y="5568288"/>
                <a:ext cx="6583980" cy="6960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00361" y="5365004"/>
                <a:ext cx="1239675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3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⨡</a:t>
                </a:r>
                <a14:m>
                  <m:oMath xmlns:m="http://schemas.openxmlformats.org/officeDocument/2006/math">
                    <m:r>
                      <a:rPr lang="en-US" sz="63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6300" baseline="-25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361" y="5365004"/>
                <a:ext cx="1239675" cy="1061829"/>
              </a:xfrm>
              <a:prstGeom prst="rect">
                <a:avLst/>
              </a:prstGeom>
              <a:blipFill rotWithShape="0">
                <a:blip r:embed="rId4"/>
                <a:stretch>
                  <a:fillRect l="-31527" t="-17816" b="-40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31501" y="1651508"/>
                <a:ext cx="297745" cy="441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01" y="1651508"/>
                <a:ext cx="297745" cy="4414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364268" y="1656783"/>
                <a:ext cx="29774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268" y="1656783"/>
                <a:ext cx="29774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451488" y="1645957"/>
                <a:ext cx="162056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488" y="1645957"/>
                <a:ext cx="1620560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endCxn id="11" idx="3"/>
          </p:cNvCxnSpPr>
          <p:nvPr/>
        </p:nvCxnSpPr>
        <p:spPr>
          <a:xfrm flipH="1">
            <a:off x="7329246" y="1869563"/>
            <a:ext cx="1030207" cy="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1"/>
          </p:cNvCxnSpPr>
          <p:nvPr/>
        </p:nvCxnSpPr>
        <p:spPr>
          <a:xfrm>
            <a:off x="9389660" y="1866900"/>
            <a:ext cx="974608" cy="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17109" y="2592507"/>
            <a:ext cx="974608" cy="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205829" y="3341072"/>
                <a:ext cx="162056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829" y="3341072"/>
                <a:ext cx="1620560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8839200" y="2087671"/>
            <a:ext cx="0" cy="121104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0"/>
          </p:cNvCxnSpPr>
          <p:nvPr/>
        </p:nvCxnSpPr>
        <p:spPr>
          <a:xfrm flipV="1">
            <a:off x="9016109" y="2087671"/>
            <a:ext cx="1348159" cy="125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7216297" y="2098497"/>
            <a:ext cx="1502067" cy="121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588757" y="1169293"/>
                <a:ext cx="4621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757" y="1169293"/>
                <a:ext cx="46211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508212" y="2711475"/>
                <a:ext cx="3817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212" y="2711475"/>
                <a:ext cx="381707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819876" y="1217957"/>
                <a:ext cx="4538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876" y="1217957"/>
                <a:ext cx="453842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752965" y="2696022"/>
                <a:ext cx="3899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965" y="2696022"/>
                <a:ext cx="389979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60037" y="2377063"/>
                <a:ext cx="1843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037" y="2377063"/>
                <a:ext cx="184345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72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855263" y="1842869"/>
            <a:ext cx="2431799" cy="4533900"/>
            <a:chOff x="4855263" y="1842869"/>
            <a:chExt cx="2431799" cy="4533900"/>
          </a:xfrm>
        </p:grpSpPr>
        <p:sp>
          <p:nvSpPr>
            <p:cNvPr id="7" name="Rounded Rectangle 6"/>
            <p:cNvSpPr/>
            <p:nvPr/>
          </p:nvSpPr>
          <p:spPr>
            <a:xfrm rot="5400000">
              <a:off x="3804213" y="2893919"/>
              <a:ext cx="4533900" cy="2431799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86611" y="2617340"/>
              <a:ext cx="161492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6"/>
                  </a:solidFill>
                </a:rPr>
                <a:t>Weak</a:t>
              </a:r>
            </a:p>
            <a:p>
              <a:r>
                <a:rPr lang="en-US" sz="3200" dirty="0" smtClean="0">
                  <a:solidFill>
                    <a:schemeClr val="accent6"/>
                  </a:solidFill>
                </a:rPr>
                <a:t>Memory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21663" y="1262540"/>
            <a:ext cx="5330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 panose="02040502050505030304" pitchFamily="18" charset="0"/>
              </a:rPr>
              <a:t>C programs with assertions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4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Memory Consistency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4150" y="1857303"/>
            <a:ext cx="10235820" cy="4802804"/>
          </a:xfrm>
        </p:spPr>
        <p:txBody>
          <a:bodyPr>
            <a:normAutofit/>
          </a:bodyPr>
          <a:lstStyle/>
          <a:p>
            <a:r>
              <a:rPr lang="en-US" dirty="0" smtClean="0"/>
              <a:t>Modern processors relax the textual, total program order</a:t>
            </a:r>
          </a:p>
          <a:p>
            <a:pPr lvl="1"/>
            <a:r>
              <a:rPr lang="en-US" dirty="0" smtClean="0"/>
              <a:t>Reordering of </a:t>
            </a:r>
            <a:r>
              <a:rPr lang="en-US" dirty="0"/>
              <a:t>m</a:t>
            </a:r>
            <a:r>
              <a:rPr lang="en-US" dirty="0" smtClean="0"/>
              <a:t>emory operations improve the performance dramatically</a:t>
            </a:r>
          </a:p>
          <a:p>
            <a:pPr lvl="2"/>
            <a:r>
              <a:rPr lang="en-US" dirty="0" smtClean="0"/>
              <a:t>Accounts for 10 to 40% of the performance</a:t>
            </a:r>
          </a:p>
          <a:p>
            <a:pPr lvl="1"/>
            <a:r>
              <a:rPr lang="en-US" dirty="0" smtClean="0"/>
              <a:t>We will focus on TSO &amp; PSO</a:t>
            </a:r>
          </a:p>
          <a:p>
            <a:pPr lvl="1"/>
            <a:r>
              <a:rPr lang="en-US" dirty="0" smtClean="0"/>
              <a:t>Sequential </a:t>
            </a:r>
            <a:r>
              <a:rPr lang="en-US" dirty="0"/>
              <a:t>Consistency (SC</a:t>
            </a:r>
            <a:r>
              <a:rPr lang="en-US" dirty="0" smtClean="0"/>
              <a:t>): textual, total, unrelaxed program order</a:t>
            </a:r>
          </a:p>
          <a:p>
            <a:pPr lvl="2"/>
            <a:endParaRPr lang="en-US" dirty="0"/>
          </a:p>
          <a:p>
            <a:r>
              <a:rPr lang="en-US" dirty="0" smtClean="0"/>
              <a:t>But such </a:t>
            </a:r>
            <a:r>
              <a:rPr lang="en-US" dirty="0" err="1" smtClean="0"/>
              <a:t>reorderings</a:t>
            </a:r>
            <a:r>
              <a:rPr lang="en-US" dirty="0" smtClean="0"/>
              <a:t> lead to…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tate space explosion</a:t>
            </a:r>
          </a:p>
          <a:p>
            <a:pPr lvl="1"/>
            <a:r>
              <a:rPr lang="en-US" dirty="0" smtClean="0"/>
              <a:t>Highly unintuitive language interactions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on-deterministic, subtle bugs</a:t>
            </a:r>
          </a:p>
        </p:txBody>
      </p:sp>
    </p:spTree>
    <p:extLst>
      <p:ext uri="{BB962C8B-B14F-4D97-AF65-F5344CB8AC3E}">
        <p14:creationId xmlns:p14="http://schemas.microsoft.com/office/powerpoint/2010/main" val="424802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2397" cy="1354493"/>
          </a:xfrm>
        </p:spPr>
        <p:txBody>
          <a:bodyPr>
            <a:normAutofit/>
          </a:bodyPr>
          <a:lstStyle/>
          <a:p>
            <a:r>
              <a:rPr lang="en-US" dirty="0" smtClean="0"/>
              <a:t>Total Store Order : TSO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71" y="2038064"/>
            <a:ext cx="4924425" cy="3552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55321" y="5861149"/>
            <a:ext cx="388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Total Store order (</a:t>
            </a:r>
            <a:r>
              <a:rPr lang="en-US" dirty="0" smtClean="0"/>
              <a:t>TSO</a:t>
            </a:r>
            <a:r>
              <a:rPr lang="en-US" dirty="0" smtClean="0">
                <a:solidFill>
                  <a:schemeClr val="accent6"/>
                </a:solidFill>
              </a:rPr>
              <a:t>) : R/W relaxation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1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762397" cy="1313550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: </a:t>
            </a:r>
            <a:r>
              <a:rPr lang="en-US" dirty="0"/>
              <a:t>TSO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68967" y="2210590"/>
            <a:ext cx="3828745" cy="2967206"/>
            <a:chOff x="491269" y="1859438"/>
            <a:chExt cx="6125003" cy="3329434"/>
          </a:xfrm>
        </p:grpSpPr>
        <p:sp>
          <p:nvSpPr>
            <p:cNvPr id="5" name="TextBox 4"/>
            <p:cNvSpPr txBox="1"/>
            <p:nvPr/>
          </p:nvSpPr>
          <p:spPr>
            <a:xfrm>
              <a:off x="1081945" y="1859438"/>
              <a:ext cx="3796773" cy="587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 = 0; y = 0</a:t>
              </a:r>
              <a:r>
                <a:rPr lang="en-US" sz="2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4190" y="2672249"/>
              <a:ext cx="1819170" cy="1440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T1:</a:t>
              </a:r>
            </a:p>
            <a:p>
              <a:r>
                <a:rPr lang="en-US" sz="2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 = 1</a:t>
              </a:r>
            </a:p>
            <a:p>
              <a:r>
                <a:rPr lang="en-US" sz="2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= y</a:t>
              </a:r>
              <a:endParaRPr lang="en-US" sz="2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8350" y="2668533"/>
              <a:ext cx="1806828" cy="1450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T2:</a:t>
              </a:r>
            </a:p>
            <a:p>
              <a:r>
                <a:rPr lang="en-US" sz="2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= 1</a:t>
              </a:r>
            </a:p>
            <a:p>
              <a:r>
                <a:rPr lang="en-US" sz="2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 = x</a:t>
              </a:r>
              <a:endParaRPr lang="en-US" sz="2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91269" y="4187360"/>
                  <a:ext cx="6125003" cy="10015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600" dirty="0" smtClea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r>
                    <a:rPr lang="en-US" sz="26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assert(a==1</a:t>
                  </a:r>
                  <a:r>
                    <a:rPr lang="en-US" sz="2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|</a:t>
                  </a:r>
                  <a:r>
                    <a:rPr lang="en-US" sz="26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|</a:t>
                  </a:r>
                  <a14:m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</m:oMath>
                  </a14:m>
                  <a:r>
                    <a:rPr lang="en-US" sz="26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b==1)</a:t>
                  </a:r>
                  <a:endParaRPr lang="en-US" sz="26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69" y="4187360"/>
                  <a:ext cx="6125003" cy="100151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866" b="-164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/>
          <p:cNvSpPr txBox="1"/>
          <p:nvPr/>
        </p:nvSpPr>
        <p:spPr>
          <a:xfrm>
            <a:off x="4828242" y="1563895"/>
            <a:ext cx="2248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`Naïve’ view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069132" y="3055300"/>
                <a:ext cx="67486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US" sz="5400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132" y="3055300"/>
                <a:ext cx="674865" cy="11079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0" name="Group 169"/>
          <p:cNvGrpSpPr/>
          <p:nvPr/>
        </p:nvGrpSpPr>
        <p:grpSpPr>
          <a:xfrm>
            <a:off x="5299817" y="2630004"/>
            <a:ext cx="1609044" cy="2473044"/>
            <a:chOff x="5587915" y="3168622"/>
            <a:chExt cx="1609044" cy="2473044"/>
          </a:xfrm>
        </p:grpSpPr>
        <p:grpSp>
          <p:nvGrpSpPr>
            <p:cNvPr id="13" name="Group 12"/>
            <p:cNvGrpSpPr/>
            <p:nvPr/>
          </p:nvGrpSpPr>
          <p:grpSpPr>
            <a:xfrm>
              <a:off x="5587915" y="4544801"/>
              <a:ext cx="692370" cy="1096865"/>
              <a:chOff x="6162475" y="2604255"/>
              <a:chExt cx="692370" cy="1096865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6508660" y="3018291"/>
                <a:ext cx="2176" cy="2960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6162475" y="2604255"/>
                <a:ext cx="6923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/>
                  <a:t>Wx</a:t>
                </a:r>
                <a:endParaRPr lang="en-US" sz="28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07768" y="3177900"/>
                <a:ext cx="6061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Ry</a:t>
                </a:r>
                <a:endParaRPr lang="en-US" sz="28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937519" y="3168622"/>
              <a:ext cx="844455" cy="1375097"/>
              <a:chOff x="6143871" y="2525397"/>
              <a:chExt cx="710974" cy="1324202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>
                <a:off x="6508660" y="2939433"/>
                <a:ext cx="2176" cy="2960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6162475" y="2525397"/>
                <a:ext cx="6923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/>
                  <a:t>Wx</a:t>
                </a:r>
                <a:endParaRPr lang="en-US" sz="28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236641" y="3165887"/>
                <a:ext cx="563094" cy="503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/>
                  <a:t>W</a:t>
                </a:r>
                <a:r>
                  <a:rPr lang="en-US" sz="2800" dirty="0" err="1" smtClean="0"/>
                  <a:t>y</a:t>
                </a:r>
                <a:endParaRPr lang="en-US" sz="2800" dirty="0"/>
              </a:p>
            </p:txBody>
          </p: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6143871" y="3582274"/>
                <a:ext cx="367268" cy="267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6504589" y="4533427"/>
              <a:ext cx="692370" cy="1096865"/>
              <a:chOff x="6162475" y="2604255"/>
              <a:chExt cx="692370" cy="1096865"/>
            </a:xfrm>
          </p:grpSpPr>
          <p:cxnSp>
            <p:nvCxnSpPr>
              <p:cNvPr id="116" name="Straight Arrow Connector 115"/>
              <p:cNvCxnSpPr/>
              <p:nvPr/>
            </p:nvCxnSpPr>
            <p:spPr>
              <a:xfrm>
                <a:off x="6508660" y="3018291"/>
                <a:ext cx="2176" cy="2960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6162475" y="2604255"/>
                <a:ext cx="6923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/>
                  <a:t>Wx</a:t>
                </a:r>
                <a:endParaRPr lang="en-US" sz="28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6207768" y="3177900"/>
                <a:ext cx="6061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Ry</a:t>
                </a:r>
                <a:endParaRPr lang="en-US" sz="2800" dirty="0"/>
              </a:p>
            </p:txBody>
          </p:sp>
        </p:grpSp>
        <p:cxnSp>
          <p:nvCxnSpPr>
            <p:cNvPr id="121" name="Straight Arrow Connector 120"/>
            <p:cNvCxnSpPr/>
            <p:nvPr/>
          </p:nvCxnSpPr>
          <p:spPr>
            <a:xfrm>
              <a:off x="6366043" y="4262757"/>
              <a:ext cx="479993" cy="2659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8456051" y="1556413"/>
            <a:ext cx="167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x86’s view</a:t>
            </a:r>
            <a:endParaRPr lang="en-US" sz="2800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7750294" y="2581551"/>
            <a:ext cx="3098513" cy="1936478"/>
            <a:chOff x="7829303" y="2837067"/>
            <a:chExt cx="3098513" cy="1936478"/>
          </a:xfrm>
        </p:grpSpPr>
        <p:grpSp>
          <p:nvGrpSpPr>
            <p:cNvPr id="71" name="Group 70"/>
            <p:cNvGrpSpPr/>
            <p:nvPr/>
          </p:nvGrpSpPr>
          <p:grpSpPr>
            <a:xfrm>
              <a:off x="7829303" y="4238253"/>
              <a:ext cx="1493778" cy="535292"/>
              <a:chOff x="8960407" y="2481423"/>
              <a:chExt cx="1493778" cy="53529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8960407" y="2493496"/>
                <a:ext cx="66781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/>
                  <a:t>Wx</a:t>
                </a:r>
                <a:endParaRPr lang="en-US" sz="28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9866557" y="2481423"/>
                <a:ext cx="587628" cy="521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R</a:t>
                </a:r>
                <a:r>
                  <a:rPr lang="en-US" sz="2800" dirty="0"/>
                  <a:t>y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9434038" y="4238005"/>
              <a:ext cx="1493778" cy="535292"/>
              <a:chOff x="8960407" y="2481423"/>
              <a:chExt cx="1493778" cy="535292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8960407" y="2493496"/>
                <a:ext cx="66781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/>
                  <a:t>Wy</a:t>
                </a:r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866557" y="2481423"/>
                <a:ext cx="587628" cy="521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Rx</a:t>
                </a:r>
                <a:endParaRPr lang="en-US" sz="2800" dirty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8163212" y="2837067"/>
              <a:ext cx="1612929" cy="1413261"/>
              <a:chOff x="5496888" y="2525397"/>
              <a:chExt cx="1357957" cy="1360947"/>
            </a:xfrm>
          </p:grpSpPr>
          <p:cxnSp>
            <p:nvCxnSpPr>
              <p:cNvPr id="132" name="Straight Arrow Connector 131"/>
              <p:cNvCxnSpPr/>
              <p:nvPr/>
            </p:nvCxnSpPr>
            <p:spPr>
              <a:xfrm>
                <a:off x="6508660" y="2939433"/>
                <a:ext cx="2176" cy="296089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/>
              <p:cNvSpPr txBox="1"/>
              <p:nvPr/>
            </p:nvSpPr>
            <p:spPr>
              <a:xfrm>
                <a:off x="6162475" y="2525397"/>
                <a:ext cx="6923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/>
                  <a:t>Wx</a:t>
                </a:r>
                <a:endParaRPr lang="en-US" sz="2800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236640" y="3121858"/>
                <a:ext cx="559638" cy="503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/>
                  <a:t>W</a:t>
                </a:r>
                <a:r>
                  <a:rPr lang="en-US" sz="2800" dirty="0" err="1" smtClean="0"/>
                  <a:t>y</a:t>
                </a:r>
                <a:endParaRPr lang="en-US" sz="2800" dirty="0"/>
              </a:p>
            </p:txBody>
          </p:sp>
          <p:cxnSp>
            <p:nvCxnSpPr>
              <p:cNvPr id="135" name="Straight Arrow Connector 134"/>
              <p:cNvCxnSpPr>
                <a:endCxn id="36" idx="0"/>
              </p:cNvCxnSpPr>
              <p:nvPr/>
            </p:nvCxnSpPr>
            <p:spPr>
              <a:xfrm flipH="1">
                <a:off x="5496888" y="3556689"/>
                <a:ext cx="1011772" cy="329655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Straight Arrow Connector 137"/>
            <p:cNvCxnSpPr/>
            <p:nvPr/>
          </p:nvCxnSpPr>
          <p:spPr>
            <a:xfrm>
              <a:off x="9364955" y="3910309"/>
              <a:ext cx="1214821" cy="3330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endCxn id="50" idx="0"/>
            </p:cNvCxnSpPr>
            <p:nvPr/>
          </p:nvCxnSpPr>
          <p:spPr>
            <a:xfrm flipH="1">
              <a:off x="9029267" y="3913086"/>
              <a:ext cx="335688" cy="325167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endCxn id="82" idx="0"/>
            </p:cNvCxnSpPr>
            <p:nvPr/>
          </p:nvCxnSpPr>
          <p:spPr>
            <a:xfrm>
              <a:off x="9371379" y="3910309"/>
              <a:ext cx="396567" cy="339769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1" name="TextBox 240"/>
          <p:cNvSpPr txBox="1"/>
          <p:nvPr/>
        </p:nvSpPr>
        <p:spPr>
          <a:xfrm>
            <a:off x="2260239" y="4163296"/>
            <a:ext cx="9669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  <a:endParaRPr lang="en-US" sz="9600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75928" y="5507658"/>
            <a:ext cx="8080030" cy="369332"/>
            <a:chOff x="1775928" y="5507658"/>
            <a:chExt cx="8080030" cy="369332"/>
          </a:xfrm>
        </p:grpSpPr>
        <p:sp>
          <p:nvSpPr>
            <p:cNvPr id="54" name="Rectangle 53"/>
            <p:cNvSpPr/>
            <p:nvPr/>
          </p:nvSpPr>
          <p:spPr>
            <a:xfrm>
              <a:off x="2109051" y="5507658"/>
              <a:ext cx="77469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dirty="0" smtClean="0"/>
                <a:t>  Preserved </a:t>
              </a:r>
              <a:r>
                <a:rPr lang="en-US" dirty="0"/>
                <a:t>Program Order </a:t>
              </a:r>
              <a:r>
                <a:rPr lang="en-US" dirty="0" smtClean="0"/>
                <a:t>(</a:t>
              </a: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PPO</a:t>
              </a:r>
              <a:r>
                <a:rPr lang="en-US" dirty="0" smtClean="0"/>
                <a:t>) = </a:t>
              </a:r>
              <a:r>
                <a:rPr lang="en-US" dirty="0"/>
                <a:t>Textual Program Order that is preserved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1775928" y="5666388"/>
              <a:ext cx="900559" cy="292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3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0" grpId="0"/>
      <p:bldP spid="130" grpId="0"/>
      <p:bldP spid="2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9693" cy="1327197"/>
          </a:xfrm>
        </p:spPr>
        <p:txBody>
          <a:bodyPr>
            <a:normAutofit/>
          </a:bodyPr>
          <a:lstStyle/>
          <a:p>
            <a:r>
              <a:rPr lang="en-US" dirty="0" smtClean="0"/>
              <a:t>Partial Store Order : PSO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23" y="2141566"/>
            <a:ext cx="5734050" cy="3562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3701" y="5909475"/>
            <a:ext cx="462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Partial Store order (</a:t>
            </a:r>
            <a:r>
              <a:rPr lang="en-US" dirty="0"/>
              <a:t>P</a:t>
            </a:r>
            <a:r>
              <a:rPr lang="en-US" dirty="0" smtClean="0"/>
              <a:t>SO</a:t>
            </a:r>
            <a:r>
              <a:rPr lang="en-US" dirty="0" smtClean="0">
                <a:solidFill>
                  <a:schemeClr val="accent6"/>
                </a:solidFill>
              </a:rPr>
              <a:t>) : R/W, W/W relaxation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9693" cy="1327197"/>
          </a:xfrm>
        </p:spPr>
        <p:txBody>
          <a:bodyPr>
            <a:normAutofit/>
          </a:bodyPr>
          <a:lstStyle/>
          <a:p>
            <a:r>
              <a:rPr lang="en-US" dirty="0" smtClean="0"/>
              <a:t>Our intermediate </a:t>
            </a:r>
            <a:r>
              <a:rPr lang="en-US" dirty="0"/>
              <a:t>f</a:t>
            </a:r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7947" y="5069984"/>
            <a:ext cx="10132574" cy="83099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8C709"/>
                </a:solidFill>
              </a:rPr>
              <a:t>Concurrent SSA Events   </a:t>
            </a:r>
            <a:r>
              <a:rPr lang="en-US" sz="2400" dirty="0" smtClean="0">
                <a:solidFill>
                  <a:schemeClr val="tx1"/>
                </a:solidFill>
              </a:rPr>
              <a:t>:   </a:t>
            </a:r>
            <a:r>
              <a:rPr lang="en-US" sz="2400" dirty="0" err="1" smtClean="0">
                <a:solidFill>
                  <a:schemeClr val="tx1"/>
                </a:solidFill>
              </a:rPr>
              <a:t>Wx</a:t>
            </a:r>
            <a:r>
              <a:rPr lang="en-US" sz="2400" dirty="0" smtClean="0">
                <a:solidFill>
                  <a:schemeClr val="tx1"/>
                </a:solidFill>
              </a:rPr>
              <a:t>, Ry …                  </a:t>
            </a:r>
            <a:r>
              <a:rPr lang="en-US" sz="2400" dirty="0" smtClean="0">
                <a:solidFill>
                  <a:srgbClr val="98C709"/>
                </a:solidFill>
              </a:rPr>
              <a:t>Guards</a:t>
            </a:r>
            <a:r>
              <a:rPr lang="en-US" sz="2400" dirty="0" smtClean="0">
                <a:solidFill>
                  <a:schemeClr val="accent6"/>
                </a:solidFill>
              </a:rPr>
              <a:t>                       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400" dirty="0">
                <a:solidFill>
                  <a:schemeClr val="tx1"/>
                </a:solidFill>
              </a:rPr>
              <a:t>guard(</a:t>
            </a:r>
            <a:r>
              <a:rPr lang="en-US" sz="2400" dirty="0" err="1">
                <a:solidFill>
                  <a:schemeClr val="tx1"/>
                </a:solidFill>
              </a:rPr>
              <a:t>Wx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smtClean="0">
                <a:solidFill>
                  <a:schemeClr val="accent1"/>
                </a:solidFill>
              </a:rPr>
              <a:t>Happens before/PPO      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r>
              <a:rPr lang="en-US" sz="2400" dirty="0" smtClean="0">
                <a:solidFill>
                  <a:schemeClr val="accent1"/>
                </a:solidFill>
              </a:rPr>
              <a:t>                                     </a:t>
            </a:r>
            <a:r>
              <a:rPr lang="en-US" sz="2400" dirty="0" smtClean="0">
                <a:solidFill>
                  <a:schemeClr val="accent6"/>
                </a:solidFill>
              </a:rPr>
              <a:t>Potential matches    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02887" y="1980271"/>
            <a:ext cx="3098513" cy="1936480"/>
            <a:chOff x="7204382" y="2226709"/>
            <a:chExt cx="3098513" cy="1936480"/>
          </a:xfrm>
        </p:grpSpPr>
        <p:grpSp>
          <p:nvGrpSpPr>
            <p:cNvPr id="7" name="Group 6"/>
            <p:cNvGrpSpPr/>
            <p:nvPr/>
          </p:nvGrpSpPr>
          <p:grpSpPr>
            <a:xfrm>
              <a:off x="7204382" y="2226709"/>
              <a:ext cx="3098513" cy="1936478"/>
              <a:chOff x="7829303" y="2837067"/>
              <a:chExt cx="3098513" cy="193647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829303" y="4238253"/>
                <a:ext cx="1493778" cy="535292"/>
                <a:chOff x="8960407" y="2481423"/>
                <a:chExt cx="1493778" cy="535292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8960407" y="2493496"/>
                  <a:ext cx="667815" cy="523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err="1" smtClean="0"/>
                    <a:t>Wx</a:t>
                  </a:r>
                  <a:endParaRPr lang="en-US" sz="28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9866557" y="2481423"/>
                  <a:ext cx="587628" cy="5210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R</a:t>
                  </a:r>
                  <a:r>
                    <a:rPr lang="en-US" sz="2800" dirty="0"/>
                    <a:t>y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9434038" y="4238005"/>
                <a:ext cx="1493778" cy="535292"/>
                <a:chOff x="8960407" y="2481423"/>
                <a:chExt cx="1493778" cy="535292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8960407" y="2493496"/>
                  <a:ext cx="667815" cy="523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err="1" smtClean="0"/>
                    <a:t>Wy</a:t>
                  </a:r>
                  <a:endParaRPr lang="en-US" sz="28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9866557" y="2481423"/>
                  <a:ext cx="587628" cy="5210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Rx</a:t>
                  </a:r>
                  <a:endParaRPr lang="en-US" sz="28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8163212" y="2837067"/>
                <a:ext cx="1612929" cy="1413261"/>
                <a:chOff x="5496888" y="2525397"/>
                <a:chExt cx="1357957" cy="1360947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6508660" y="2939433"/>
                  <a:ext cx="2176" cy="296089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6162475" y="2525397"/>
                  <a:ext cx="6923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err="1" smtClean="0"/>
                    <a:t>Wx</a:t>
                  </a:r>
                  <a:endParaRPr lang="en-US" sz="28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236640" y="3121858"/>
                  <a:ext cx="559638" cy="5038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err="1"/>
                    <a:t>W</a:t>
                  </a:r>
                  <a:r>
                    <a:rPr lang="en-US" sz="2800" dirty="0" err="1" smtClean="0"/>
                    <a:t>y</a:t>
                  </a:r>
                  <a:endParaRPr lang="en-US" sz="2800" dirty="0"/>
                </a:p>
              </p:txBody>
            </p:sp>
            <p:cxnSp>
              <p:nvCxnSpPr>
                <p:cNvPr id="18" name="Straight Arrow Connector 17"/>
                <p:cNvCxnSpPr>
                  <a:endCxn id="21" idx="0"/>
                </p:cNvCxnSpPr>
                <p:nvPr/>
              </p:nvCxnSpPr>
              <p:spPr>
                <a:xfrm flipH="1">
                  <a:off x="5496888" y="3556689"/>
                  <a:ext cx="1011772" cy="329655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Arrow Connector 11"/>
              <p:cNvCxnSpPr/>
              <p:nvPr/>
            </p:nvCxnSpPr>
            <p:spPr>
              <a:xfrm>
                <a:off x="9364955" y="3910309"/>
                <a:ext cx="1214821" cy="33303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endCxn id="22" idx="0"/>
              </p:cNvCxnSpPr>
              <p:nvPr/>
            </p:nvCxnSpPr>
            <p:spPr>
              <a:xfrm flipH="1">
                <a:off x="9029267" y="3913086"/>
                <a:ext cx="335688" cy="325167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endCxn id="19" idx="0"/>
              </p:cNvCxnSpPr>
              <p:nvPr/>
            </p:nvCxnSpPr>
            <p:spPr>
              <a:xfrm>
                <a:off x="9371379" y="3910309"/>
                <a:ext cx="396567" cy="339769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7538290" y="2498375"/>
              <a:ext cx="2764605" cy="1664814"/>
              <a:chOff x="8084202" y="2853217"/>
              <a:chExt cx="2764605" cy="1664814"/>
            </a:xfrm>
          </p:grpSpPr>
          <p:cxnSp>
            <p:nvCxnSpPr>
              <p:cNvPr id="24" name="Curved Connector 23"/>
              <p:cNvCxnSpPr/>
              <p:nvPr/>
            </p:nvCxnSpPr>
            <p:spPr>
              <a:xfrm rot="16200000" flipH="1">
                <a:off x="9312618" y="4141462"/>
                <a:ext cx="13960" cy="738679"/>
              </a:xfrm>
              <a:prstGeom prst="curvedConnector3">
                <a:avLst>
                  <a:gd name="adj1" fmla="val 1737536"/>
                </a:avLst>
              </a:prstGeom>
              <a:ln w="19050">
                <a:solidFill>
                  <a:schemeClr val="accent6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>
                <a:stCxn id="22" idx="1"/>
                <a:endCxn id="17" idx="1"/>
              </p:cNvCxnSpPr>
              <p:nvPr/>
            </p:nvCxnSpPr>
            <p:spPr>
              <a:xfrm rot="10800000" flipH="1">
                <a:off x="8656444" y="3476199"/>
                <a:ext cx="306408" cy="780729"/>
              </a:xfrm>
              <a:prstGeom prst="curvedConnector3">
                <a:avLst>
                  <a:gd name="adj1" fmla="val -74606"/>
                </a:avLst>
              </a:prstGeom>
              <a:ln w="19050">
                <a:solidFill>
                  <a:schemeClr val="accent6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/>
              <p:nvPr/>
            </p:nvCxnSpPr>
            <p:spPr>
              <a:xfrm rot="5400000">
                <a:off x="9312370" y="3275407"/>
                <a:ext cx="14456" cy="2470791"/>
              </a:xfrm>
              <a:prstGeom prst="curvedConnector3">
                <a:avLst>
                  <a:gd name="adj1" fmla="val 5036684"/>
                </a:avLst>
              </a:prstGeom>
              <a:ln w="19050">
                <a:solidFill>
                  <a:schemeClr val="accent6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urved Connector 26"/>
              <p:cNvCxnSpPr>
                <a:stCxn id="20" idx="3"/>
                <a:endCxn id="16" idx="3"/>
              </p:cNvCxnSpPr>
              <p:nvPr/>
            </p:nvCxnSpPr>
            <p:spPr>
              <a:xfrm flipH="1" flipV="1">
                <a:off x="9697132" y="2853217"/>
                <a:ext cx="1151675" cy="1389814"/>
              </a:xfrm>
              <a:prstGeom prst="curvedConnector3">
                <a:avLst>
                  <a:gd name="adj1" fmla="val -19849"/>
                </a:avLst>
              </a:prstGeom>
              <a:ln w="19050">
                <a:solidFill>
                  <a:schemeClr val="accent6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472468" y="1980271"/>
            <a:ext cx="3828745" cy="2567097"/>
            <a:chOff x="491269" y="1859438"/>
            <a:chExt cx="6125003" cy="2880481"/>
          </a:xfrm>
        </p:grpSpPr>
        <p:sp>
          <p:nvSpPr>
            <p:cNvPr id="29" name="TextBox 28"/>
            <p:cNvSpPr txBox="1"/>
            <p:nvPr/>
          </p:nvSpPr>
          <p:spPr>
            <a:xfrm>
              <a:off x="1081945" y="1859438"/>
              <a:ext cx="3796773" cy="587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 = 0; y = 0</a:t>
              </a:r>
              <a:r>
                <a:rPr lang="en-US" sz="28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endParaRPr lang="en-US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4190" y="2672249"/>
              <a:ext cx="1819170" cy="1440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T1:</a:t>
              </a:r>
            </a:p>
            <a:p>
              <a:r>
                <a:rPr lang="en-US" sz="2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 = 1</a:t>
              </a:r>
            </a:p>
            <a:p>
              <a:r>
                <a:rPr lang="en-US" sz="2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 = y</a:t>
              </a:r>
              <a:endParaRPr lang="en-US" sz="2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78350" y="2668533"/>
              <a:ext cx="1806828" cy="1450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T2:</a:t>
              </a:r>
            </a:p>
            <a:p>
              <a:r>
                <a:rPr lang="en-US" sz="2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= 1</a:t>
              </a:r>
            </a:p>
            <a:p>
              <a:r>
                <a:rPr lang="en-US" sz="2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 = x</a:t>
              </a:r>
              <a:endParaRPr lang="en-US" sz="2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91269" y="4187360"/>
                  <a:ext cx="6125003" cy="5525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assert(a==1</a:t>
                  </a:r>
                  <a:r>
                    <a:rPr lang="en-US" sz="2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|</a:t>
                  </a:r>
                  <a:r>
                    <a:rPr lang="en-US" sz="26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|</a:t>
                  </a:r>
                  <a14:m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 </m:t>
                      </m:r>
                    </m:oMath>
                  </a14:m>
                  <a:r>
                    <a:rPr lang="en-US" sz="26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b==1)</a:t>
                  </a:r>
                  <a:endParaRPr lang="en-US" sz="26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69" y="4187360"/>
                  <a:ext cx="6125003" cy="55255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866" t="-11111" b="-308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ight Arrow 2"/>
          <p:cNvSpPr/>
          <p:nvPr/>
        </p:nvSpPr>
        <p:spPr>
          <a:xfrm>
            <a:off x="5105826" y="2908650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430191" y="5726712"/>
            <a:ext cx="6164812" cy="1"/>
            <a:chOff x="7191203" y="5713316"/>
            <a:chExt cx="2501221" cy="1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7191203" y="5713316"/>
              <a:ext cx="400513" cy="1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228400" y="5713316"/>
              <a:ext cx="464024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19522" y="3381209"/>
            <a:ext cx="55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876461" y="4111478"/>
            <a:ext cx="5410603" cy="2265290"/>
            <a:chOff x="1876461" y="4111478"/>
            <a:chExt cx="5410603" cy="2265290"/>
          </a:xfrm>
        </p:grpSpPr>
        <p:sp>
          <p:nvSpPr>
            <p:cNvPr id="6" name="Rounded Rectangle 5"/>
            <p:cNvSpPr/>
            <p:nvPr/>
          </p:nvSpPr>
          <p:spPr>
            <a:xfrm>
              <a:off x="1876461" y="4111478"/>
              <a:ext cx="5410603" cy="2265290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73409" y="4835507"/>
              <a:ext cx="2442320" cy="1069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2">
                      <a:lumMod val="75000"/>
                    </a:schemeClr>
                  </a:solidFill>
                </a:rPr>
                <a:t>True</a:t>
              </a:r>
            </a:p>
            <a:p>
              <a:r>
                <a:rPr lang="en-US" sz="3200" dirty="0" smtClean="0">
                  <a:solidFill>
                    <a:schemeClr val="accent2">
                      <a:lumMod val="75000"/>
                    </a:schemeClr>
                  </a:solidFill>
                </a:rPr>
                <a:t>Concurrency</a:t>
              </a:r>
              <a:endParaRPr lang="en-US" sz="3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55263" y="1842869"/>
            <a:ext cx="2431799" cy="4533900"/>
            <a:chOff x="4855263" y="1842869"/>
            <a:chExt cx="2431799" cy="4533900"/>
          </a:xfrm>
        </p:grpSpPr>
        <p:sp>
          <p:nvSpPr>
            <p:cNvPr id="7" name="Rounded Rectangle 6"/>
            <p:cNvSpPr/>
            <p:nvPr/>
          </p:nvSpPr>
          <p:spPr>
            <a:xfrm rot="5400000">
              <a:off x="3804213" y="2893919"/>
              <a:ext cx="4533900" cy="2431799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86611" y="2617340"/>
              <a:ext cx="161492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6"/>
                  </a:solidFill>
                </a:rPr>
                <a:t>Weak</a:t>
              </a:r>
            </a:p>
            <a:p>
              <a:r>
                <a:rPr lang="en-US" sz="3200" dirty="0" smtClean="0">
                  <a:solidFill>
                    <a:schemeClr val="accent6"/>
                  </a:solidFill>
                </a:rPr>
                <a:t>Memory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7133" y="3528002"/>
            <a:ext cx="2015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Palatino Linotype" panose="02040502050505030304" pitchFamily="18" charset="0"/>
              </a:rPr>
              <a:t>Semantics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3321663" y="1262540"/>
            <a:ext cx="5330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Palatino Linotype" panose="02040502050505030304" pitchFamily="18" charset="0"/>
              </a:rPr>
              <a:t>C programs with assertions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034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8036</TotalTime>
  <Words>759</Words>
  <Application>Microsoft Office PowerPoint</Application>
  <PresentationFormat>Widescreen</PresentationFormat>
  <Paragraphs>244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Consolas</vt:lpstr>
      <vt:lpstr>Palatino Linotype</vt:lpstr>
      <vt:lpstr>Wingdings</vt:lpstr>
      <vt:lpstr>Depth</vt:lpstr>
      <vt:lpstr>The Virtues of Conflict : Analysing Modern Concurrency</vt:lpstr>
      <vt:lpstr>PowerPoint Presentation</vt:lpstr>
      <vt:lpstr>Problem</vt:lpstr>
      <vt:lpstr>Weak Memory Consistency</vt:lpstr>
      <vt:lpstr>Total Store Order : TSO</vt:lpstr>
      <vt:lpstr>An Example : TSO </vt:lpstr>
      <vt:lpstr>Partial Store Order : PSO </vt:lpstr>
      <vt:lpstr>Our intermediate form</vt:lpstr>
      <vt:lpstr>Semantics</vt:lpstr>
      <vt:lpstr>What is concurrency?</vt:lpstr>
      <vt:lpstr> A tale of conflicts…</vt:lpstr>
      <vt:lpstr>Our Semantics</vt:lpstr>
      <vt:lpstr>Analysis</vt:lpstr>
      <vt:lpstr>BMC &amp; SAT Solvers</vt:lpstr>
      <vt:lpstr>Our Encoding</vt:lpstr>
      <vt:lpstr>WALCYRIE</vt:lpstr>
      <vt:lpstr>walcyrie</vt:lpstr>
      <vt:lpstr>Evaluation</vt:lpstr>
      <vt:lpstr>SVCOMP’15 Verification Times : TSO &amp; PSO</vt:lpstr>
      <vt:lpstr>  ρ=Propagations/(`Conflicts`) : TSO &amp; PSO</vt:lpstr>
      <vt:lpstr>Take Home</vt:lpstr>
      <vt:lpstr>Unified big picture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</dc:creator>
  <cp:lastModifiedBy>ganesh</cp:lastModifiedBy>
  <cp:revision>1163</cp:revision>
  <dcterms:created xsi:type="dcterms:W3CDTF">2015-07-04T10:30:02Z</dcterms:created>
  <dcterms:modified xsi:type="dcterms:W3CDTF">2016-03-22T11:05:29Z</dcterms:modified>
</cp:coreProperties>
</file>