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24">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1213098" y="2866524"/>
            <a:ext cx="9753600" cy="1137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37" name="Google Shape;37;p1"/>
          <p:cNvSpPr txBox="1"/>
          <p:nvPr/>
        </p:nvSpPr>
        <p:spPr>
          <a:xfrm>
            <a:off x="1213098" y="2866524"/>
            <a:ext cx="97536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IN">
                <a:latin typeface="Calibri"/>
                <a:ea typeface="Calibri"/>
                <a:cs typeface="Calibri"/>
                <a:sym typeface="Calibri"/>
              </a:rPr>
              <a:t>STUDENT NAME    :  S.Harish Kumar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REGISTER NO        :  202211076</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DEPARTMENT        :  COMMERCE</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COLLEGE        :  ANNAI THERASA ARTS AND SCIENCE                   COLLEGE THIRUKAZHUKUNDRAM</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864360"/>
            <a:ext cx="6943090" cy="4618355"/>
          </a:xfrm>
          <a:prstGeom prst="rect">
            <a:avLst/>
          </a:prstGeom>
          <a:noFill/>
        </p:spPr>
        <p:txBody>
          <a:bodyPr wrap="square" rtlCol="0">
            <a:noAutofit/>
          </a:bodyPr>
          <a:p>
            <a:pPr algn="l"/>
            <a:r>
              <a:rPr lang="en-IN" dirty="0">
                <a:sym typeface="+mn-ea"/>
              </a:rPr>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sym typeface="+mn-ea"/>
              </a:rPr>
              <a:t>:</a:t>
            </a:r>
            <a:endParaRPr lang="en-IN" dirty="0" smtClean="0"/>
          </a:p>
          <a:p>
            <a:pPr algn="l"/>
            <a:endParaRPr lang="en-IN" dirty="0"/>
          </a:p>
          <a:p>
            <a:pPr marL="285750" indent="-285750" algn="l">
              <a:buFont typeface="Wingdings" panose="05000000000000000000" pitchFamily="2" charset="2"/>
              <a:buChar char="§"/>
            </a:pPr>
            <a:r>
              <a:rPr lang="en-IN" dirty="0" smtClean="0">
                <a:sym typeface="+mn-ea"/>
              </a:rPr>
              <a:t>Identify top</a:t>
            </a:r>
            <a:endParaRPr lang="en-IN" dirty="0" smtClean="0"/>
          </a:p>
          <a:p>
            <a:pPr marL="285750" indent="-285750" algn="l">
              <a:buFont typeface="Wingdings" panose="05000000000000000000" pitchFamily="2" charset="2"/>
              <a:buChar char="§"/>
            </a:pPr>
            <a:r>
              <a:rPr lang="en-IN" dirty="0" smtClean="0">
                <a:sym typeface="+mn-ea"/>
              </a:rPr>
              <a:t>performing </a:t>
            </a:r>
            <a:r>
              <a:rPr lang="en-IN" dirty="0">
                <a:sym typeface="+mn-ea"/>
              </a:rPr>
              <a:t>and underperforming </a:t>
            </a:r>
            <a:r>
              <a:rPr lang="en-IN" dirty="0" smtClean="0">
                <a:sym typeface="+mn-ea"/>
              </a:rPr>
              <a:t>employees</a:t>
            </a:r>
            <a:endParaRPr lang="en-IN" dirty="0" smtClean="0"/>
          </a:p>
          <a:p>
            <a:pPr marL="285750" indent="-285750" algn="l">
              <a:buFont typeface="Wingdings" panose="05000000000000000000" pitchFamily="2" charset="2"/>
              <a:buChar char="§"/>
            </a:pPr>
            <a:r>
              <a:rPr lang="en-IN" dirty="0" smtClean="0">
                <a:sym typeface="+mn-ea"/>
              </a:rPr>
              <a:t>Understand </a:t>
            </a:r>
            <a:r>
              <a:rPr lang="en-IN" dirty="0">
                <a:sym typeface="+mn-ea"/>
              </a:rPr>
              <a:t>the impact of employee characteristics on </a:t>
            </a:r>
            <a:r>
              <a:rPr lang="en-IN" dirty="0" smtClean="0">
                <a:sym typeface="+mn-ea"/>
              </a:rPr>
              <a:t>performance-</a:t>
            </a:r>
            <a:endParaRPr lang="en-IN" dirty="0" smtClean="0"/>
          </a:p>
          <a:p>
            <a:pPr marL="285750" indent="-285750" algn="l">
              <a:buFont typeface="Wingdings" panose="05000000000000000000" pitchFamily="2" charset="2"/>
              <a:buChar char="§"/>
            </a:pPr>
            <a:r>
              <a:rPr lang="en-IN" dirty="0" smtClean="0">
                <a:sym typeface="+mn-ea"/>
              </a:rPr>
              <a:t> </a:t>
            </a:r>
            <a:r>
              <a:rPr lang="en-IN" dirty="0">
                <a:sym typeface="+mn-ea"/>
              </a:rPr>
              <a:t>Forecast future performance and potential turnover </a:t>
            </a:r>
            <a:r>
              <a:rPr lang="en-IN" dirty="0" smtClean="0">
                <a:sym typeface="+mn-ea"/>
              </a:rPr>
              <a:t>risks</a:t>
            </a:r>
            <a:endParaRPr lang="en-IN" dirty="0" smtClean="0"/>
          </a:p>
          <a:p>
            <a:pPr marL="285750" indent="-285750" algn="l">
              <a:buFont typeface="Wingdings" panose="05000000000000000000" pitchFamily="2" charset="2"/>
              <a:buChar char="§"/>
            </a:pPr>
            <a:r>
              <a:rPr lang="en-IN" dirty="0" smtClean="0">
                <a:sym typeface="+mn-ea"/>
              </a:rPr>
              <a:t>Optimize </a:t>
            </a:r>
            <a:r>
              <a:rPr lang="en-IN" dirty="0">
                <a:sym typeface="+mn-ea"/>
              </a:rPr>
              <a:t>training and development </a:t>
            </a:r>
            <a:r>
              <a:rPr lang="en-IN" dirty="0" smtClean="0">
                <a:sym typeface="+mn-ea"/>
              </a:rPr>
              <a:t>programs</a:t>
            </a:r>
            <a:endParaRPr lang="en-IN" dirty="0" smtClean="0"/>
          </a:p>
          <a:p>
            <a:pPr marL="285750" indent="-285750" algn="l">
              <a:buFont typeface="Wingdings" panose="05000000000000000000" pitchFamily="2" charset="2"/>
              <a:buChar char="§"/>
            </a:pPr>
            <a:r>
              <a:rPr lang="en-IN" dirty="0" smtClean="0">
                <a:sym typeface="+mn-ea"/>
              </a:rPr>
              <a:t>Inform </a:t>
            </a:r>
            <a:r>
              <a:rPr lang="en-IN" dirty="0">
                <a:sym typeface="+mn-ea"/>
              </a:rPr>
              <a:t>strategic talent management decisions</a:t>
            </a:r>
            <a:endParaRPr lang="en-IN" dirty="0"/>
          </a:p>
          <a:p>
            <a:pPr algn="l"/>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762000" y="1219200"/>
            <a:ext cx="7512685" cy="5046345"/>
          </a:xfrm>
          <a:prstGeom prst="rect">
            <a:avLst/>
          </a:prstGeom>
          <a:noFill/>
        </p:spPr>
        <p:txBody>
          <a:bodyPr wrap="square" rtlCol="0">
            <a:spAutoFit/>
          </a:bodyPr>
          <a:p>
            <a:r>
              <a:rPr lang="en-IN" sz="1400" b="1" dirty="0">
                <a:sym typeface="+mn-ea"/>
              </a:rPr>
              <a:t>The Employee Performance Dataset is a comprehensive collection of metrics and attributes related to individual employee performance, spanning a 24-month period. The dataset comprises</a:t>
            </a:r>
            <a:r>
              <a:rPr lang="en-IN" sz="1400" b="1" dirty="0" smtClean="0">
                <a:sym typeface="+mn-ea"/>
              </a:rPr>
              <a:t>:</a:t>
            </a:r>
            <a:endParaRPr lang="en-IN" sz="1400" b="1" dirty="0" smtClean="0"/>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sym typeface="+mn-ea"/>
              </a:rPr>
              <a:t>1,500 </a:t>
            </a:r>
            <a:r>
              <a:rPr lang="en-IN" sz="1400" dirty="0">
                <a:sym typeface="+mn-ea"/>
              </a:rPr>
              <a:t>employee </a:t>
            </a:r>
            <a:r>
              <a:rPr lang="en-IN" sz="1400" dirty="0" smtClean="0">
                <a:sym typeface="+mn-ea"/>
              </a:rPr>
              <a:t>records</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20 variables, including: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Employee ID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Performance scores (quarterly and annual)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Promotion status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Training participation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Department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Role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Tenure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Age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Gender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Education level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Job satisfaction ratings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Engagement metrics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Turnover </a:t>
            </a:r>
            <a:r>
              <a:rPr lang="en-IN" sz="1400" dirty="0" smtClean="0">
                <a:sym typeface="+mn-ea"/>
              </a:rPr>
              <a:t>indicators</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Data sources: HR systems, performance management tools, internal surveys, and administrative records- Data format: Excel spreadsheet (.</a:t>
            </a:r>
            <a:r>
              <a:rPr lang="en-IN" sz="1400" dirty="0" smtClean="0">
                <a:sym typeface="+mn-ea"/>
              </a:rPr>
              <a:t>xl)</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Data quality: Cleaned and </a:t>
            </a:r>
            <a:r>
              <a:rPr lang="en-IN" sz="1400" dirty="0" smtClean="0">
                <a:sym typeface="+mn-ea"/>
              </a:rPr>
              <a:t>pre processed </a:t>
            </a:r>
            <a:r>
              <a:rPr lang="en-IN" sz="1400" dirty="0">
                <a:sym typeface="+mn-ea"/>
              </a:rPr>
              <a:t>to ensure accuracy and </a:t>
            </a:r>
            <a:r>
              <a:rPr lang="en-IN" sz="1400" dirty="0" smtClean="0">
                <a:sym typeface="+mn-ea"/>
              </a:rPr>
              <a:t>consistency</a:t>
            </a:r>
            <a:endParaRPr lang="en-IN" sz="1400" dirty="0" smtClean="0"/>
          </a:p>
          <a:p>
            <a:pPr marL="285750" indent="-285750">
              <a:buFont typeface="Wingdings" panose="05000000000000000000" pitchFamily="2" charset="2"/>
              <a:buChar char="§"/>
            </a:pPr>
            <a:r>
              <a:rPr lang="en-IN" sz="1400" dirty="0" smtClean="0">
                <a:sym typeface="+mn-ea"/>
              </a:rPr>
              <a:t>This </a:t>
            </a:r>
            <a:r>
              <a:rPr lang="en-IN" sz="1400" dirty="0">
                <a:sym typeface="+mn-ea"/>
              </a:rPr>
              <a:t>dataset provides a rich foundation for analysis, enabling insights into performance drivers, talent identification, and strategic workforce planning.</a:t>
            </a:r>
            <a:endParaRPr lang="en-GB"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1058525"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363200" y="6477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727325" y="1561465"/>
            <a:ext cx="8339455" cy="5061585"/>
          </a:xfrm>
          <a:prstGeom prst="rect">
            <a:avLst/>
          </a:prstGeom>
          <a:noFill/>
        </p:spPr>
        <p:txBody>
          <a:bodyPr wrap="square" rtlCol="0">
            <a:spAutoFit/>
          </a:bodyPr>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Automated Dashboard: Create a visually stunning and interactive dashboard that provides real-time insights into employee performance, making it easy for managers to identify trends and areas for improvement.</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Predictive Analytics: Utilize Excel's advanced analytics capabilities to forecast employee performance, enabling proactive decision-making and targeted interventions.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Customizable Scorecards: Design flexible scorecards that allow managers to tailor performance metrics to individual roles and goals, ensuring a fair and comprehensive evaluation process.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Real-time Feedback Loop: Develop an integrated feedback system that enables employees to receive timely and constructive feedback, fostering growth and development.</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Data-Driven Storytelling: Use Excel's visualization tools to craft compelling narratives around employee performance data, making insights more accessible and engaging for stakeholders.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Integration with HR Systems: Seamlessly connect your Excel solution with existing HR systems, streamlining data management and reducing manual errors.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a:p>
            <a:endParaRPr lang="en-GB" alt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66800" y="1447800"/>
            <a:ext cx="9380855" cy="5332095"/>
          </a:xfrm>
          <a:prstGeom prst="rect">
            <a:avLst/>
          </a:prstGeom>
          <a:noFill/>
        </p:spPr>
        <p:txBody>
          <a:bodyPr wrap="square" rtlCol="0">
            <a:noAutofit/>
          </a:bodyPr>
          <a:p>
            <a:r>
              <a:rPr lang="en-IN" sz="1600" dirty="0">
                <a:sym typeface="+mn-ea"/>
              </a:rPr>
              <a:t>To uncover the underlying relationships and drivers of employee performance, we will employ a multi-step modelling approach.</a:t>
            </a:r>
            <a:endParaRPr lang="en-IN" sz="1600" dirty="0"/>
          </a:p>
          <a:p>
            <a:endParaRPr lang="en-IN" sz="1600" dirty="0"/>
          </a:p>
          <a:p>
            <a:pPr marL="342900" indent="-342900">
              <a:buAutoNum type="arabicPeriod"/>
            </a:pPr>
            <a:r>
              <a:rPr lang="en-IN" sz="1600" b="1" dirty="0">
                <a:sym typeface="+mn-ea"/>
              </a:rPr>
              <a:t>Exploratory Data Analysis (EDA):</a:t>
            </a:r>
            <a:endParaRPr lang="en-IN" sz="1600" b="1" dirty="0"/>
          </a:p>
          <a:p>
            <a:r>
              <a:rPr lang="en-IN" sz="1600" dirty="0">
                <a:sym typeface="+mn-ea"/>
              </a:rPr>
              <a:t> Visualize and summarize the dataset to understand distributions, correlations, and patterns.</a:t>
            </a:r>
            <a:endParaRPr lang="en-IN" sz="1600" dirty="0"/>
          </a:p>
          <a:p>
            <a:r>
              <a:rPr lang="en-IN" sz="1600" b="1" dirty="0">
                <a:sym typeface="+mn-ea"/>
              </a:rPr>
              <a:t>2. Feature Engineering:</a:t>
            </a:r>
            <a:endParaRPr lang="en-IN" sz="1600" b="1" dirty="0"/>
          </a:p>
          <a:p>
            <a:r>
              <a:rPr lang="en-IN" sz="1600" dirty="0">
                <a:sym typeface="+mn-ea"/>
              </a:rPr>
              <a:t> Transform and create new variables to capture meaningful relationships and improve model performance.</a:t>
            </a:r>
            <a:endParaRPr lang="en-IN" sz="1600" dirty="0"/>
          </a:p>
          <a:p>
            <a:r>
              <a:rPr lang="en-IN" sz="1600" b="1" dirty="0">
                <a:sym typeface="+mn-ea"/>
              </a:rPr>
              <a:t>3. Regression Analysis: </a:t>
            </a:r>
            <a:endParaRPr lang="en-IN" sz="1600" b="1" dirty="0"/>
          </a:p>
          <a:p>
            <a:r>
              <a:rPr lang="en-IN" sz="1600" dirty="0">
                <a:sym typeface="+mn-ea"/>
              </a:rPr>
              <a:t>Apply linear and non-linear regression models to identify significant predictors of employee performance.</a:t>
            </a:r>
            <a:endParaRPr lang="en-IN" sz="1600" dirty="0"/>
          </a:p>
          <a:p>
            <a:r>
              <a:rPr lang="en-IN" sz="1600" b="1" dirty="0">
                <a:sym typeface="+mn-ea"/>
              </a:rPr>
              <a:t>4. Decision Trees and Random Forests: </a:t>
            </a:r>
            <a:endParaRPr lang="en-IN" sz="1600" b="1" dirty="0"/>
          </a:p>
          <a:p>
            <a:r>
              <a:rPr lang="en-IN" sz="1600" dirty="0">
                <a:sym typeface="+mn-ea"/>
              </a:rPr>
              <a:t>Utilize tree-based models to detect complex interactions and non-linear relationships.</a:t>
            </a:r>
            <a:endParaRPr lang="en-IN" sz="1600" dirty="0"/>
          </a:p>
          <a:p>
            <a:r>
              <a:rPr lang="en-IN" sz="1600" b="1" dirty="0">
                <a:sym typeface="+mn-ea"/>
              </a:rPr>
              <a:t>5. Clustering Analysis: </a:t>
            </a:r>
            <a:endParaRPr lang="en-IN" sz="1600" b="1" dirty="0"/>
          </a:p>
          <a:p>
            <a:r>
              <a:rPr lang="en-IN" sz="1600" dirty="0">
                <a:sym typeface="+mn-ea"/>
              </a:rPr>
              <a:t>Segment employees based on performance profiles and identify high-potential and underperforming groups.</a:t>
            </a:r>
            <a:endParaRPr lang="en-IN" sz="1600" dirty="0"/>
          </a:p>
          <a:p>
            <a:r>
              <a:rPr lang="en-IN" sz="1600" b="1" dirty="0">
                <a:sym typeface="+mn-ea"/>
              </a:rPr>
              <a:t>6. Predictive Modelling: </a:t>
            </a:r>
            <a:endParaRPr lang="en-IN" sz="1600" b="1" dirty="0"/>
          </a:p>
          <a:p>
            <a:r>
              <a:rPr lang="en-IN" sz="1600" dirty="0">
                <a:sym typeface="+mn-ea"/>
              </a:rPr>
              <a:t>Develop and validate predictive models to forecast future performance and potential turnover risks.</a:t>
            </a:r>
            <a:endParaRPr lang="en-IN" sz="1600" dirty="0"/>
          </a:p>
          <a:p>
            <a:r>
              <a:rPr lang="en-IN" sz="1600" b="1" dirty="0">
                <a:sym typeface="+mn-ea"/>
              </a:rPr>
              <a:t>7. Model Evaluation: </a:t>
            </a:r>
            <a:endParaRPr lang="en-IN" sz="1600" b="1" dirty="0"/>
          </a:p>
          <a:p>
            <a:r>
              <a:rPr lang="en-IN" sz="1600" dirty="0">
                <a:sym typeface="+mn-ea"/>
              </a:rPr>
              <a:t>Assess model performance using metrics such as R-squared, mean squared error, and accuracy.</a:t>
            </a:r>
            <a:endParaRPr lang="en-IN" sz="1600" dirty="0"/>
          </a:p>
          <a:p>
            <a:endParaRPr lang="en-GB"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242060" y="1364615"/>
            <a:ext cx="8411845" cy="4761230"/>
          </a:xfrm>
          <a:prstGeom prst="rect">
            <a:avLst/>
          </a:prstGeom>
          <a:noFill/>
        </p:spPr>
        <p:txBody>
          <a:bodyPr wrap="square" rtlCol="0">
            <a:noAutofit/>
          </a:bodyPr>
          <a:p>
            <a:r>
              <a:rPr lang="en-IN" dirty="0">
                <a:sym typeface="+mn-ea"/>
              </a:rPr>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endParaRPr lang="en-IN" dirty="0"/>
          </a:p>
          <a:p>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634490" y="1676400"/>
            <a:ext cx="6947535" cy="3138170"/>
          </a:xfrm>
          <a:prstGeom prst="rect">
            <a:avLst/>
          </a:prstGeom>
          <a:noFill/>
        </p:spPr>
        <p:txBody>
          <a:bodyPr wrap="square" rtlCol="0">
            <a:spAutoFit/>
          </a:bodyPr>
          <a:p>
            <a:r>
              <a:rPr lang="en-IN" dirty="0">
                <a:sym typeface="+mn-ea"/>
              </a:rPr>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sym typeface="+mn-ea"/>
              </a:rPr>
              <a:t>outcomes. By </a:t>
            </a:r>
            <a:r>
              <a:rPr lang="en-IN" dirty="0">
                <a:sym typeface="+mn-ea"/>
              </a:rPr>
              <a:t>embracing a data-driven approach to employee performance management, organizations can unlock the full potential of their workforce, drive business growth, and stay ahead in the competitive market.</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371600" y="2157730"/>
            <a:ext cx="6661785" cy="2545715"/>
          </a:xfrm>
          <a:prstGeom prst="rect">
            <a:avLst/>
          </a:prstGeom>
          <a:noFill/>
        </p:spPr>
        <p:txBody>
          <a:bodyPr wrap="square" rtlCol="0" anchor="t">
            <a:noAutofit/>
          </a:bodyPr>
          <a:p>
            <a:pPr algn="l"/>
            <a:r>
              <a:rPr lang="en-IN" dirty="0">
                <a:sym typeface="+mn-ea"/>
              </a:rPr>
              <a:t>As the HR Manager, I struggle to effectively </a:t>
            </a:r>
            <a:r>
              <a:rPr lang="en-IN" dirty="0" smtClean="0">
                <a:sym typeface="+mn-ea"/>
              </a:rPr>
              <a:t>analysis </a:t>
            </a:r>
            <a:r>
              <a:rPr lang="en-IN" dirty="0">
                <a:sym typeface="+mn-ea"/>
              </a:rPr>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endParaRPr lang="en-I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5290" y="584835"/>
            <a:ext cx="9057005" cy="4523105"/>
          </a:xfrm>
          <a:prstGeom prst="rect">
            <a:avLst/>
          </a:prstGeom>
          <a:noFill/>
        </p:spPr>
        <p:txBody>
          <a:bodyPr wrap="square" rtlCol="0">
            <a:spAutoFit/>
          </a:bodyPr>
          <a:p>
            <a:pPr marL="342900" indent="-342900">
              <a:buAutoNum type="arabicPeriod"/>
            </a:pPr>
            <a:r>
              <a:rPr lang="en-IN" dirty="0" smtClean="0">
                <a:sym typeface="+mn-ea"/>
              </a:rPr>
              <a:t>Tracking </a:t>
            </a:r>
            <a:r>
              <a:rPr lang="en-IN" dirty="0">
                <a:sym typeface="+mn-ea"/>
              </a:rPr>
              <a:t>Employee Performance Metrics: Develop an Excel dashboard to monitor and </a:t>
            </a:r>
            <a:r>
              <a:rPr lang="en-IN" dirty="0" smtClean="0">
                <a:sym typeface="+mn-ea"/>
              </a:rPr>
              <a:t>analysis </a:t>
            </a:r>
            <a:r>
              <a:rPr lang="en-IN" dirty="0">
                <a:sym typeface="+mn-ea"/>
              </a:rPr>
              <a:t>key performance indicators (KPIs) such as sales revenue, customer satisfaction ratings, and project completion rates for individual employees</a:t>
            </a:r>
            <a:r>
              <a:rPr lang="en-IN" dirty="0" smtClean="0">
                <a:sym typeface="+mn-ea"/>
              </a:rPr>
              <a:t>.</a:t>
            </a:r>
            <a:endParaRPr lang="en-IN" dirty="0" smtClean="0"/>
          </a:p>
          <a:p>
            <a:pPr marL="342900" indent="-342900">
              <a:buAutoNum type="arabicPeriod"/>
            </a:pPr>
            <a:r>
              <a:rPr lang="en-IN" dirty="0" smtClean="0">
                <a:sym typeface="+mn-ea"/>
              </a:rPr>
              <a:t>Identifying </a:t>
            </a:r>
            <a:r>
              <a:rPr lang="en-IN" dirty="0">
                <a:sym typeface="+mn-ea"/>
              </a:rPr>
              <a:t>Underperforming Employees: Create an Excel tool to identify employees who are not meeting performance expectations, using metrics such as missed targets, low productivity, and poor quality ratings</a:t>
            </a:r>
            <a:r>
              <a:rPr lang="en-IN" dirty="0" smtClean="0">
                <a:sym typeface="+mn-ea"/>
              </a:rPr>
              <a:t>.</a:t>
            </a:r>
            <a:endParaRPr lang="en-IN" dirty="0" smtClean="0"/>
          </a:p>
          <a:p>
            <a:pPr marL="342900" indent="-342900">
              <a:buAutoNum type="arabicPeriod"/>
            </a:pPr>
            <a:r>
              <a:rPr lang="en-IN" dirty="0" smtClean="0">
                <a:sym typeface="+mn-ea"/>
              </a:rPr>
              <a:t>Performance </a:t>
            </a:r>
            <a:r>
              <a:rPr lang="en-IN" dirty="0">
                <a:sym typeface="+mn-ea"/>
              </a:rPr>
              <a:t>Trend Analysis: Design an Excel workbook to </a:t>
            </a:r>
            <a:r>
              <a:rPr lang="en-IN" dirty="0" smtClean="0">
                <a:sym typeface="+mn-ea"/>
              </a:rPr>
              <a:t>analysis </a:t>
            </a:r>
            <a:r>
              <a:rPr lang="en-IN" dirty="0">
                <a:sym typeface="+mn-ea"/>
              </a:rPr>
              <a:t>employee performance trends over time, including progress towards goals, areas for improvement, and impact of training or coaching</a:t>
            </a:r>
            <a:r>
              <a:rPr lang="en-IN" dirty="0" smtClean="0">
                <a:sym typeface="+mn-ea"/>
              </a:rPr>
              <a:t>.</a:t>
            </a:r>
            <a:endParaRPr lang="en-IN" dirty="0" smtClean="0"/>
          </a:p>
          <a:p>
            <a:pPr marL="342900" indent="-342900">
              <a:buAutoNum type="arabicPeriod"/>
            </a:pPr>
            <a:r>
              <a:rPr lang="en-IN" dirty="0" smtClean="0">
                <a:sym typeface="+mn-ea"/>
              </a:rPr>
              <a:t>Comparative </a:t>
            </a:r>
            <a:r>
              <a:rPr lang="en-IN" dirty="0">
                <a:sym typeface="+mn-ea"/>
              </a:rPr>
              <a:t>Performance Analysis: Build an Excel model to compare the performance of different employees, teams, or departments, highlighting strengths, weaknesses, and opportunities for growth</a:t>
            </a:r>
            <a:r>
              <a:rPr lang="en-IN" dirty="0" smtClean="0">
                <a:sym typeface="+mn-ea"/>
              </a:rPr>
              <a:t>.</a:t>
            </a:r>
            <a:endParaRPr lang="en-IN" dirty="0" smtClean="0"/>
          </a:p>
          <a:p>
            <a:pPr marL="342900" indent="-342900">
              <a:buAutoNum type="arabicPeriod"/>
            </a:pPr>
            <a:r>
              <a:rPr lang="en-IN" dirty="0" smtClean="0">
                <a:sym typeface="+mn-ea"/>
              </a:rPr>
              <a:t>Employee </a:t>
            </a:r>
            <a:r>
              <a:rPr lang="en-IN" dirty="0">
                <a:sym typeface="+mn-ea"/>
              </a:rPr>
              <a:t>Performance Scorecard: Develop an Excel scorecard to provide a comprehensive view of employee performance, incorporating metrics such as goal achievement, skills assessment, and feedback from managers and peers.</a:t>
            </a:r>
            <a:endParaRPr lang="en-IN" dirty="0"/>
          </a:p>
          <a:p>
            <a:pPr marL="342900" indent="-342900">
              <a:buAutoNum type="arabicPeriod"/>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700" y="385445"/>
            <a:ext cx="11042650" cy="276860"/>
          </a:xfrm>
        </p:spPr>
        <p:txBody>
          <a:bodyPr wrap="square"/>
          <a:p>
            <a:r>
              <a:rPr lang="en-IN" sz="1800" dirty="0" smtClean="0">
                <a:latin typeface="+mn-lt"/>
                <a:cs typeface="+mn-lt"/>
                <a:sym typeface="+mn-ea"/>
              </a:rPr>
              <a:t>*types of problem statement* </a:t>
            </a:r>
            <a:endParaRPr lang="en-GB" altLang="en-US" sz="1800">
              <a:latin typeface="+mn-lt"/>
              <a:cs typeface="+mn-lt"/>
            </a:endParaRPr>
          </a:p>
        </p:txBody>
      </p:sp>
      <p:sp>
        <p:nvSpPr>
          <p:cNvPr id="3" name="Text Box 2"/>
          <p:cNvSpPr txBox="1"/>
          <p:nvPr/>
        </p:nvSpPr>
        <p:spPr>
          <a:xfrm>
            <a:off x="1184910" y="1226185"/>
            <a:ext cx="6791960" cy="5219700"/>
          </a:xfrm>
          <a:prstGeom prst="rect">
            <a:avLst/>
          </a:prstGeom>
          <a:noFill/>
        </p:spPr>
        <p:txBody>
          <a:bodyPr wrap="square" rtlCol="0" anchor="t">
            <a:noAutofit/>
          </a:bodyPr>
          <a:p>
            <a:r>
              <a:rPr lang="en-IN" dirty="0">
                <a:sym typeface="+mn-ea"/>
              </a:rPr>
              <a:t>It focuses on </a:t>
            </a:r>
            <a:r>
              <a:rPr lang="en-IN" dirty="0" smtClean="0">
                <a:sym typeface="+mn-ea"/>
              </a:rPr>
              <a:t>analysing </a:t>
            </a:r>
            <a:r>
              <a:rPr lang="en-IN" dirty="0">
                <a:sym typeface="+mn-ea"/>
              </a:rPr>
              <a:t>and solving a specific business problem using data-driven insights and statistical analysis. The goal is to identify trends, patterns, and correlations within the data to inform decision-making</a:t>
            </a:r>
            <a:r>
              <a:rPr lang="en-IN" dirty="0" smtClean="0">
                <a:sym typeface="+mn-ea"/>
              </a:rPr>
              <a:t>.</a:t>
            </a:r>
            <a:endParaRPr lang="en-IN" dirty="0" smtClean="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sym typeface="+mn-ea"/>
              </a:rPr>
              <a:t>Other </a:t>
            </a:r>
            <a:r>
              <a:rPr lang="en-IN" dirty="0">
                <a:sym typeface="+mn-ea"/>
              </a:rPr>
              <a:t>types of problem statements </a:t>
            </a:r>
            <a:r>
              <a:rPr lang="en-IN" dirty="0" smtClean="0">
                <a:sym typeface="+mn-ea"/>
              </a:rPr>
              <a:t>include</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sym typeface="+mn-ea"/>
              </a:rPr>
              <a:t>Qualitative </a:t>
            </a:r>
            <a:r>
              <a:rPr lang="en-IN" b="1" dirty="0">
                <a:sym typeface="+mn-ea"/>
              </a:rPr>
              <a:t>Problem Statement: </a:t>
            </a:r>
            <a:endParaRPr lang="en-IN" b="1" dirty="0" smtClean="0"/>
          </a:p>
          <a:p>
            <a:r>
              <a:rPr lang="en-IN" dirty="0" smtClean="0">
                <a:sym typeface="+mn-ea"/>
              </a:rPr>
              <a:t>Focuses </a:t>
            </a:r>
            <a:r>
              <a:rPr lang="en-IN" dirty="0">
                <a:sym typeface="+mn-ea"/>
              </a:rPr>
              <a:t>on exploring and understanding a complex issue or phenomenon through non-numerical data, such as text, images, or observations</a:t>
            </a:r>
            <a:r>
              <a:rPr lang="en-IN" dirty="0" smtClean="0">
                <a:sym typeface="+mn-ea"/>
              </a:rPr>
              <a:t>.</a:t>
            </a:r>
            <a:endParaRPr lang="en-IN" dirty="0" smtClean="0"/>
          </a:p>
          <a:p>
            <a:endParaRPr lang="en-IN" dirty="0"/>
          </a:p>
          <a:p>
            <a:pPr marL="285750" indent="-285750">
              <a:buFont typeface="Arial" panose="020B0604020202020204" pitchFamily="34" charset="0"/>
              <a:buChar char="•"/>
            </a:pPr>
            <a:r>
              <a:rPr lang="en-IN" b="1" dirty="0" smtClean="0">
                <a:sym typeface="+mn-ea"/>
              </a:rPr>
              <a:t>Operational </a:t>
            </a:r>
            <a:r>
              <a:rPr lang="en-IN" b="1" dirty="0">
                <a:sym typeface="+mn-ea"/>
              </a:rPr>
              <a:t>Problem Statement</a:t>
            </a:r>
            <a:r>
              <a:rPr lang="en-IN" b="1" dirty="0" smtClean="0">
                <a:sym typeface="+mn-ea"/>
              </a:rPr>
              <a:t>:</a:t>
            </a:r>
            <a:endParaRPr lang="en-IN" b="1" dirty="0" smtClean="0"/>
          </a:p>
          <a:p>
            <a:r>
              <a:rPr lang="en-IN" dirty="0" smtClean="0">
                <a:sym typeface="+mn-ea"/>
              </a:rPr>
              <a:t> </a:t>
            </a:r>
            <a:r>
              <a:rPr lang="en-IN" dirty="0">
                <a:sym typeface="+mn-ea"/>
              </a:rPr>
              <a:t>Concentrates on improving processes, efficiency, and productivity within an organization</a:t>
            </a:r>
            <a:r>
              <a:rPr lang="en-IN" dirty="0" smtClean="0">
                <a:sym typeface="+mn-ea"/>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sym typeface="+mn-ea"/>
              </a:rPr>
              <a:t>Strategic </a:t>
            </a:r>
            <a:r>
              <a:rPr lang="en-IN" b="1" dirty="0">
                <a:sym typeface="+mn-ea"/>
              </a:rPr>
              <a:t>Problem Statement: </a:t>
            </a:r>
            <a:endParaRPr lang="en-IN" b="1" dirty="0" smtClean="0"/>
          </a:p>
          <a:p>
            <a:r>
              <a:rPr lang="en-IN" dirty="0" smtClean="0">
                <a:sym typeface="+mn-ea"/>
              </a:rPr>
              <a:t>Examines </a:t>
            </a:r>
            <a:r>
              <a:rPr lang="en-IN" dirty="0">
                <a:sym typeface="+mn-ea"/>
              </a:rPr>
              <a:t>high-level business challenges and opportunities, often requiring a broader, more futuristic perspective.</a:t>
            </a:r>
            <a:endParaRPr lang="en-IN" alt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2445" y="385445"/>
            <a:ext cx="10923905" cy="276860"/>
          </a:xfrm>
        </p:spPr>
        <p:txBody>
          <a:bodyPr wrap="square"/>
          <a:p>
            <a:r>
              <a:rPr lang="en-IN" sz="1800" dirty="0" smtClean="0">
                <a:latin typeface="+mn-lt"/>
                <a:cs typeface="+mn-lt"/>
                <a:sym typeface="+mn-ea"/>
              </a:rPr>
              <a:t>*Examples </a:t>
            </a:r>
            <a:r>
              <a:rPr lang="en-IN" sz="1800" dirty="0">
                <a:latin typeface="+mn-lt"/>
                <a:cs typeface="+mn-lt"/>
                <a:sym typeface="+mn-ea"/>
              </a:rPr>
              <a:t>of problem </a:t>
            </a:r>
            <a:r>
              <a:rPr lang="en-IN" sz="1800" dirty="0" smtClean="0">
                <a:latin typeface="+mn-lt"/>
                <a:cs typeface="+mn-lt"/>
                <a:sym typeface="+mn-ea"/>
              </a:rPr>
              <a:t>statement*</a:t>
            </a:r>
            <a:endParaRPr lang="en-GB" altLang="en-US" sz="1800">
              <a:latin typeface="+mn-lt"/>
              <a:cs typeface="+mn-lt"/>
            </a:endParaRPr>
          </a:p>
        </p:txBody>
      </p:sp>
      <p:sp>
        <p:nvSpPr>
          <p:cNvPr id="3" name="Text Box 2"/>
          <p:cNvSpPr txBox="1"/>
          <p:nvPr/>
        </p:nvSpPr>
        <p:spPr>
          <a:xfrm>
            <a:off x="1031875" y="879475"/>
            <a:ext cx="8689340" cy="6907530"/>
          </a:xfrm>
          <a:prstGeom prst="rect">
            <a:avLst/>
          </a:prstGeom>
          <a:noFill/>
        </p:spPr>
        <p:txBody>
          <a:bodyPr wrap="square" rtlCol="0">
            <a:noAutofit/>
          </a:bodyPr>
          <a:p>
            <a:r>
              <a:rPr lang="en-IN" sz="1400" dirty="0" smtClean="0">
                <a:sym typeface="+mn-ea"/>
              </a:rPr>
              <a:t>1.Quantitative:</a:t>
            </a:r>
            <a:endParaRPr lang="en-IN" sz="1400" dirty="0" smtClean="0"/>
          </a:p>
          <a:p>
            <a:r>
              <a:rPr lang="en-IN" sz="1400" dirty="0" smtClean="0">
                <a:sym typeface="+mn-ea"/>
              </a:rPr>
              <a:t>The </a:t>
            </a:r>
            <a:r>
              <a:rPr lang="en-IN" sz="1400" dirty="0">
                <a:sym typeface="+mn-ea"/>
              </a:rPr>
              <a:t>sales team is experiencing a 20% decline in quarterly sales. </a:t>
            </a:r>
            <a:r>
              <a:rPr lang="en-IN" sz="1400" dirty="0" smtClean="0">
                <a:sym typeface="+mn-ea"/>
              </a:rPr>
              <a:t>Analysis </a:t>
            </a:r>
            <a:r>
              <a:rPr lang="en-IN" sz="1400" dirty="0">
                <a:sym typeface="+mn-ea"/>
              </a:rPr>
              <a:t>customer purchase history and sales data to identify key factors contributing to this decline</a:t>
            </a:r>
            <a:r>
              <a:rPr lang="en-IN" sz="1400" dirty="0" smtClean="0">
                <a:sym typeface="+mn-ea"/>
              </a:rPr>
              <a:t>.</a:t>
            </a:r>
            <a:endParaRPr lang="en-IN" sz="1400" dirty="0" smtClean="0"/>
          </a:p>
          <a:p>
            <a:endParaRPr lang="en-IN" sz="1400" dirty="0" smtClean="0"/>
          </a:p>
          <a:p>
            <a:r>
              <a:rPr lang="en-IN" sz="1400" dirty="0" smtClean="0">
                <a:sym typeface="+mn-ea"/>
              </a:rPr>
              <a:t>2. Qualitative:</a:t>
            </a:r>
            <a:endParaRPr lang="en-IN" sz="1400" dirty="0" smtClean="0"/>
          </a:p>
          <a:p>
            <a:r>
              <a:rPr lang="en-IN" sz="1400" dirty="0" smtClean="0">
                <a:sym typeface="+mn-ea"/>
              </a:rPr>
              <a:t>Employees </a:t>
            </a:r>
            <a:r>
              <a:rPr lang="en-IN" sz="1400" dirty="0">
                <a:sym typeface="+mn-ea"/>
              </a:rPr>
              <a:t>are expressing dissatisfaction with the company's remote work policy. Conduct interviews and surveys to understand the root causes of this dissatisfaction</a:t>
            </a:r>
            <a:r>
              <a:rPr lang="en-IN" sz="1400" dirty="0" smtClean="0">
                <a:sym typeface="+mn-ea"/>
              </a:rPr>
              <a:t>.</a:t>
            </a:r>
            <a:endParaRPr lang="en-IN" sz="1400" dirty="0" smtClean="0"/>
          </a:p>
          <a:p>
            <a:endParaRPr lang="en-IN" sz="1400" dirty="0" smtClean="0"/>
          </a:p>
          <a:p>
            <a:r>
              <a:rPr lang="en-IN" sz="1400" dirty="0" smtClean="0">
                <a:sym typeface="+mn-ea"/>
              </a:rPr>
              <a:t>3. Operational:</a:t>
            </a:r>
            <a:endParaRPr lang="en-IN" sz="1400" dirty="0" smtClean="0"/>
          </a:p>
          <a:p>
            <a:r>
              <a:rPr lang="en-IN" sz="1400" dirty="0" smtClean="0">
                <a:sym typeface="+mn-ea"/>
              </a:rPr>
              <a:t>The </a:t>
            </a:r>
            <a:r>
              <a:rPr lang="en-IN" sz="1400" dirty="0">
                <a:sym typeface="+mn-ea"/>
              </a:rPr>
              <a:t>customer service team is taking an average of 30 minutes to resolve customer complaints. Streamline the complaint resolution process to reduce resolution time by 50</a:t>
            </a:r>
            <a:r>
              <a:rPr lang="en-IN" sz="1400" dirty="0" smtClean="0">
                <a:sym typeface="+mn-ea"/>
              </a:rPr>
              <a:t>%.</a:t>
            </a:r>
            <a:endParaRPr lang="en-IN" sz="1400" dirty="0" smtClean="0"/>
          </a:p>
          <a:p>
            <a:endParaRPr lang="en-IN" sz="1400" dirty="0" smtClean="0"/>
          </a:p>
          <a:p>
            <a:r>
              <a:rPr lang="en-IN" sz="1400" dirty="0" smtClean="0">
                <a:sym typeface="+mn-ea"/>
              </a:rPr>
              <a:t>4</a:t>
            </a:r>
            <a:r>
              <a:rPr lang="en-IN" sz="1400" dirty="0">
                <a:sym typeface="+mn-ea"/>
              </a:rPr>
              <a:t>. Strategic</a:t>
            </a:r>
            <a:r>
              <a:rPr lang="en-IN" sz="1400" dirty="0" smtClean="0">
                <a:sym typeface="+mn-ea"/>
              </a:rPr>
              <a:t>:</a:t>
            </a:r>
            <a:endParaRPr lang="en-IN" sz="1400" dirty="0" smtClean="0"/>
          </a:p>
          <a:p>
            <a:r>
              <a:rPr lang="en-IN" sz="1400" dirty="0" smtClean="0">
                <a:sym typeface="+mn-ea"/>
              </a:rPr>
              <a:t>The </a:t>
            </a:r>
            <a:r>
              <a:rPr lang="en-IN" sz="1400" dirty="0">
                <a:sym typeface="+mn-ea"/>
              </a:rPr>
              <a:t>company is struggling to maintain market share in a rapidly changing industry. Develop a strategic plan to identify new business opportunities and stay competitive</a:t>
            </a:r>
            <a:r>
              <a:rPr lang="en-IN" sz="1400" dirty="0" smtClean="0">
                <a:sym typeface="+mn-ea"/>
              </a:rPr>
              <a:t>.</a:t>
            </a:r>
            <a:endParaRPr lang="en-IN" sz="1400" dirty="0" smtClean="0"/>
          </a:p>
          <a:p>
            <a:endParaRPr lang="en-IN" sz="1400" dirty="0" smtClean="0"/>
          </a:p>
          <a:p>
            <a:r>
              <a:rPr lang="en-IN" sz="1400" dirty="0" smtClean="0">
                <a:sym typeface="+mn-ea"/>
              </a:rPr>
              <a:t>5</a:t>
            </a:r>
            <a:r>
              <a:rPr lang="en-IN" sz="1400" dirty="0">
                <a:sym typeface="+mn-ea"/>
              </a:rPr>
              <a:t>. Employee Performance</a:t>
            </a:r>
            <a:r>
              <a:rPr lang="en-IN" sz="1400" dirty="0" smtClean="0">
                <a:sym typeface="+mn-ea"/>
              </a:rPr>
              <a:t>:</a:t>
            </a:r>
            <a:endParaRPr lang="en-IN" sz="1400" dirty="0" smtClean="0"/>
          </a:p>
          <a:p>
            <a:r>
              <a:rPr lang="en-IN" sz="1400" dirty="0" smtClean="0">
                <a:sym typeface="+mn-ea"/>
              </a:rPr>
              <a:t>New </a:t>
            </a:r>
            <a:r>
              <a:rPr lang="en-IN" sz="1400" dirty="0">
                <a:sym typeface="+mn-ea"/>
              </a:rPr>
              <a:t>hire turnover rates are higher than expected. </a:t>
            </a:r>
            <a:r>
              <a:rPr lang="en-IN" sz="1400" dirty="0" smtClean="0">
                <a:sym typeface="+mn-ea"/>
              </a:rPr>
              <a:t>Analysis </a:t>
            </a:r>
            <a:r>
              <a:rPr lang="en-IN" sz="1400" dirty="0">
                <a:sym typeface="+mn-ea"/>
              </a:rPr>
              <a:t>training programs, manager support, and employee feedback to identify areas for improvement</a:t>
            </a:r>
            <a:r>
              <a:rPr lang="en-IN" sz="1400" dirty="0" smtClean="0">
                <a:sym typeface="+mn-ea"/>
              </a:rPr>
              <a:t>.</a:t>
            </a:r>
            <a:endParaRPr lang="en-IN" sz="1400" dirty="0" smtClean="0"/>
          </a:p>
          <a:p>
            <a:endParaRPr lang="en-IN" sz="1400" dirty="0" smtClean="0"/>
          </a:p>
          <a:p>
            <a:r>
              <a:rPr lang="en-IN" sz="1400" dirty="0" smtClean="0">
                <a:sym typeface="+mn-ea"/>
              </a:rPr>
              <a:t>6</a:t>
            </a:r>
            <a:r>
              <a:rPr lang="en-IN" sz="1400" dirty="0">
                <a:sym typeface="+mn-ea"/>
              </a:rPr>
              <a:t>. Customer Retention</a:t>
            </a:r>
            <a:r>
              <a:rPr lang="en-IN" sz="1400" dirty="0" smtClean="0">
                <a:sym typeface="+mn-ea"/>
              </a:rPr>
              <a:t>:</a:t>
            </a:r>
            <a:endParaRPr lang="en-IN" sz="1400" dirty="0" smtClean="0"/>
          </a:p>
          <a:p>
            <a:r>
              <a:rPr lang="en-IN" sz="1400" dirty="0" smtClean="0">
                <a:sym typeface="+mn-ea"/>
              </a:rPr>
              <a:t>Customer </a:t>
            </a:r>
            <a:r>
              <a:rPr lang="en-IN" sz="1400" dirty="0">
                <a:sym typeface="+mn-ea"/>
              </a:rPr>
              <a:t>churn rates are increasing. </a:t>
            </a:r>
            <a:r>
              <a:rPr lang="en-IN" sz="1400" dirty="0" smtClean="0">
                <a:sym typeface="+mn-ea"/>
              </a:rPr>
              <a:t>Analysis </a:t>
            </a:r>
            <a:r>
              <a:rPr lang="en-IN" sz="1400" dirty="0">
                <a:sym typeface="+mn-ea"/>
              </a:rPr>
              <a:t>customer purchase history, engagement metrics, and feedback to identify key factors contributing to churn</a:t>
            </a:r>
            <a:r>
              <a:rPr lang="en-IN" sz="1400" dirty="0" smtClean="0">
                <a:sym typeface="+mn-ea"/>
              </a:rPr>
              <a:t>.</a:t>
            </a:r>
            <a:endParaRPr lang="en-GB"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47662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sym typeface="+mn-ea"/>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135" y="944245"/>
            <a:ext cx="5014595" cy="541655"/>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859155" y="1450975"/>
            <a:ext cx="9491345" cy="5366385"/>
          </a:xfrm>
          <a:prstGeom prst="rect">
            <a:avLst/>
          </a:prstGeom>
          <a:noFill/>
        </p:spPr>
        <p:txBody>
          <a:bodyPr wrap="square" rtlCol="0">
            <a:noAutofit/>
          </a:bodyPr>
          <a:p>
            <a:pPr marL="342900" indent="-342900">
              <a:buAutoNum type="arabicPeriod"/>
            </a:pPr>
            <a:r>
              <a:rPr lang="en-IN" sz="1600" b="1" dirty="0" smtClean="0">
                <a:sym typeface="+mn-ea"/>
              </a:rPr>
              <a:t>HR </a:t>
            </a:r>
            <a:r>
              <a:rPr lang="en-IN" sz="1600" b="1" dirty="0">
                <a:sym typeface="+mn-ea"/>
              </a:rPr>
              <a:t>Managers: </a:t>
            </a:r>
            <a:endParaRPr lang="en-IN" sz="1600" b="1" dirty="0" smtClean="0"/>
          </a:p>
          <a:p>
            <a:r>
              <a:rPr lang="en-IN" sz="1600" dirty="0" smtClean="0">
                <a:sym typeface="+mn-ea"/>
              </a:rPr>
              <a:t>Responsible </a:t>
            </a:r>
            <a:r>
              <a:rPr lang="en-IN" sz="1600" dirty="0">
                <a:sym typeface="+mn-ea"/>
              </a:rPr>
              <a:t>for talent development, performance management, and employee retention. They will use the insights and recommendations to inform HR strategies and programs</a:t>
            </a:r>
            <a:r>
              <a:rPr lang="en-IN" sz="1600" dirty="0" smtClean="0">
                <a:sym typeface="+mn-ea"/>
              </a:rPr>
              <a:t>.</a:t>
            </a:r>
            <a:endParaRPr lang="en-IN" sz="1600" dirty="0" smtClean="0"/>
          </a:p>
          <a:p>
            <a:endParaRPr lang="en-IN" sz="1600" b="1" dirty="0" smtClean="0"/>
          </a:p>
          <a:p>
            <a:r>
              <a:rPr lang="en-IN" sz="1600" b="1" dirty="0" smtClean="0">
                <a:sym typeface="+mn-ea"/>
              </a:rPr>
              <a:t>2</a:t>
            </a:r>
            <a:r>
              <a:rPr lang="en-IN" sz="1600" b="1" dirty="0">
                <a:sym typeface="+mn-ea"/>
              </a:rPr>
              <a:t>. Line Managers: </a:t>
            </a:r>
            <a:endParaRPr lang="en-IN" sz="1600" b="1" dirty="0" smtClean="0"/>
          </a:p>
          <a:p>
            <a:r>
              <a:rPr lang="en-IN" sz="1600" dirty="0" smtClean="0">
                <a:sym typeface="+mn-ea"/>
              </a:rPr>
              <a:t>Supervise </a:t>
            </a:r>
            <a:r>
              <a:rPr lang="en-IN" sz="1600" dirty="0">
                <a:sym typeface="+mn-ea"/>
              </a:rPr>
              <a:t>employees and are responsible for their performance and development. They will use the dashboard and insights to monitor employee performance, identify areas for improvement, and develop targeted development plans</a:t>
            </a:r>
            <a:r>
              <a:rPr lang="en-IN" sz="1600" dirty="0" smtClean="0">
                <a:sym typeface="+mn-ea"/>
              </a:rPr>
              <a:t>.</a:t>
            </a:r>
            <a:endParaRPr lang="en-IN" sz="1600" dirty="0" smtClean="0"/>
          </a:p>
          <a:p>
            <a:endParaRPr lang="en-IN" sz="1600" b="1" dirty="0" smtClean="0"/>
          </a:p>
          <a:p>
            <a:r>
              <a:rPr lang="en-IN" sz="1600" b="1" dirty="0" smtClean="0">
                <a:sym typeface="+mn-ea"/>
              </a:rPr>
              <a:t>3</a:t>
            </a:r>
            <a:r>
              <a:rPr lang="en-IN" sz="1600" b="1" dirty="0">
                <a:sym typeface="+mn-ea"/>
              </a:rPr>
              <a:t>. Senior Leadership</a:t>
            </a:r>
            <a:r>
              <a:rPr lang="en-IN" sz="1600" b="1" dirty="0" smtClean="0">
                <a:sym typeface="+mn-ea"/>
              </a:rPr>
              <a:t>:</a:t>
            </a:r>
            <a:endParaRPr lang="en-IN" sz="1600" b="1" dirty="0" smtClean="0"/>
          </a:p>
          <a:p>
            <a:r>
              <a:rPr lang="en-IN" sz="1600" dirty="0" smtClean="0">
                <a:sym typeface="+mn-ea"/>
              </a:rPr>
              <a:t>Make </a:t>
            </a:r>
            <a:r>
              <a:rPr lang="en-IN" sz="1600" dirty="0">
                <a:sym typeface="+mn-ea"/>
              </a:rPr>
              <a:t>strategic decisions about talent management, resource allocation, and business growth. They will use the insights and recommendations to inform strategic decisions and drive business outcomes</a:t>
            </a:r>
            <a:r>
              <a:rPr lang="en-IN" sz="1600" dirty="0" smtClean="0">
                <a:sym typeface="+mn-ea"/>
              </a:rPr>
              <a:t>.</a:t>
            </a:r>
            <a:endParaRPr lang="en-IN" sz="1600" dirty="0" smtClean="0"/>
          </a:p>
          <a:p>
            <a:endParaRPr lang="en-IN" sz="1600" dirty="0" smtClean="0"/>
          </a:p>
          <a:p>
            <a:r>
              <a:rPr lang="en-IN" sz="1600" b="1" dirty="0" smtClean="0">
                <a:sym typeface="+mn-ea"/>
              </a:rPr>
              <a:t>4</a:t>
            </a:r>
            <a:r>
              <a:rPr lang="en-IN" sz="1600" b="1" dirty="0">
                <a:sym typeface="+mn-ea"/>
              </a:rPr>
              <a:t>. Training and Development Team: </a:t>
            </a:r>
            <a:endParaRPr lang="en-IN" sz="1600" b="1" dirty="0" smtClean="0"/>
          </a:p>
          <a:p>
            <a:r>
              <a:rPr lang="en-IN" sz="1600" dirty="0" smtClean="0">
                <a:sym typeface="+mn-ea"/>
              </a:rPr>
              <a:t>Responsible </a:t>
            </a:r>
            <a:r>
              <a:rPr lang="en-IN" sz="1600" dirty="0">
                <a:sym typeface="+mn-ea"/>
              </a:rPr>
              <a:t>for designing and delivering training programs. They will use the insights to identify skill gaps and develop targeted training programs</a:t>
            </a:r>
            <a:r>
              <a:rPr lang="en-IN" sz="1600" dirty="0" smtClean="0">
                <a:sym typeface="+mn-ea"/>
              </a:rPr>
              <a:t>.</a:t>
            </a:r>
            <a:endParaRPr lang="en-IN" sz="1600" dirty="0" smtClean="0"/>
          </a:p>
          <a:p>
            <a:endParaRPr lang="en-IN" sz="1600" dirty="0" smtClean="0"/>
          </a:p>
          <a:p>
            <a:r>
              <a:rPr lang="en-IN" sz="1600" b="1" dirty="0" smtClean="0">
                <a:sym typeface="+mn-ea"/>
              </a:rPr>
              <a:t>5</a:t>
            </a:r>
            <a:r>
              <a:rPr lang="en-IN" sz="1600" b="1" dirty="0">
                <a:sym typeface="+mn-ea"/>
              </a:rPr>
              <a:t>. Employee Development Specialists: </a:t>
            </a:r>
            <a:endParaRPr lang="en-IN" sz="1600" b="1" dirty="0" smtClean="0"/>
          </a:p>
          <a:p>
            <a:r>
              <a:rPr lang="en-IN" sz="1600" dirty="0" smtClean="0">
                <a:sym typeface="+mn-ea"/>
              </a:rPr>
              <a:t>Work </a:t>
            </a:r>
            <a:r>
              <a:rPr lang="en-IN" sz="1600" dirty="0">
                <a:sym typeface="+mn-ea"/>
              </a:rPr>
              <a:t>with employees to create development plans and provide coaching. They will use the insights to identify areas for improvement and develop personalized development plans.</a:t>
            </a:r>
            <a:endParaRPr lang="en-IN" sz="1600" dirty="0"/>
          </a:p>
          <a:p>
            <a:endParaRPr lang="en-GB" alt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