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7" r:id="rId7"/>
    <p:sldId id="260" r:id="rId8"/>
    <p:sldId id="261" r:id="rId9"/>
    <p:sldId id="269" r:id="rId10"/>
    <p:sldId id="270" r:id="rId11"/>
    <p:sldId id="271" r:id="rId12"/>
    <p:sldId id="262"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61" autoAdjust="0"/>
    <p:restoredTop sz="95196" autoAdjust="0"/>
  </p:normalViewPr>
  <p:slideViewPr>
    <p:cSldViewPr snapToGrid="0" showGuides="1">
      <p:cViewPr varScale="1">
        <p:scale>
          <a:sx n="78" d="100"/>
          <a:sy n="78" d="100"/>
        </p:scale>
        <p:origin x="998"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965E-1BBC-6C4B-09D6-E892D60631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71156E-9F13-9105-5E29-28636B88E0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7E34A1-EACF-4914-2CD4-512CDB108586}"/>
              </a:ext>
            </a:extLst>
          </p:cNvPr>
          <p:cNvSpPr>
            <a:spLocks noGrp="1"/>
          </p:cNvSpPr>
          <p:nvPr>
            <p:ph type="dt" sz="half" idx="10"/>
          </p:nvPr>
        </p:nvSpPr>
        <p:spPr/>
        <p:txBody>
          <a:bodyPr/>
          <a:lstStyle/>
          <a:p>
            <a:fld id="{E30DFF81-2018-4465-85E8-82EEEAF184B0}" type="datetimeFigureOut">
              <a:rPr lang="en-IN" smtClean="0"/>
              <a:t>08-11-2022</a:t>
            </a:fld>
            <a:endParaRPr lang="en-IN"/>
          </a:p>
        </p:txBody>
      </p:sp>
      <p:sp>
        <p:nvSpPr>
          <p:cNvPr id="5" name="Footer Placeholder 4">
            <a:extLst>
              <a:ext uri="{FF2B5EF4-FFF2-40B4-BE49-F238E27FC236}">
                <a16:creationId xmlns:a16="http://schemas.microsoft.com/office/drawing/2014/main" id="{92D035BD-92A7-2FA1-3026-6FC57F4617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A398EC-CC5B-6685-7758-57B89AAB38BC}"/>
              </a:ext>
            </a:extLst>
          </p:cNvPr>
          <p:cNvSpPr>
            <a:spLocks noGrp="1"/>
          </p:cNvSpPr>
          <p:nvPr>
            <p:ph type="sldNum" sz="quarter" idx="12"/>
          </p:nvPr>
        </p:nvSpPr>
        <p:spPr/>
        <p:txBody>
          <a:bodyPr/>
          <a:lstStyle/>
          <a:p>
            <a:fld id="{8735ADCF-1923-40A7-8417-DE2F2E497122}" type="slidenum">
              <a:rPr lang="en-IN" smtClean="0"/>
              <a:t>‹#›</a:t>
            </a:fld>
            <a:endParaRPr lang="en-IN"/>
          </a:p>
        </p:txBody>
      </p:sp>
    </p:spTree>
    <p:extLst>
      <p:ext uri="{BB962C8B-B14F-4D97-AF65-F5344CB8AC3E}">
        <p14:creationId xmlns:p14="http://schemas.microsoft.com/office/powerpoint/2010/main" val="2507694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E5AD3-C0D9-2E75-9200-F777A0C1EA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DBA607-8484-9E0A-551A-5B39768A36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264CCC-1F67-E5EA-4DD6-68D7E9479B65}"/>
              </a:ext>
            </a:extLst>
          </p:cNvPr>
          <p:cNvSpPr>
            <a:spLocks noGrp="1"/>
          </p:cNvSpPr>
          <p:nvPr>
            <p:ph type="dt" sz="half" idx="10"/>
          </p:nvPr>
        </p:nvSpPr>
        <p:spPr/>
        <p:txBody>
          <a:bodyPr/>
          <a:lstStyle/>
          <a:p>
            <a:fld id="{E30DFF81-2018-4465-85E8-82EEEAF184B0}" type="datetimeFigureOut">
              <a:rPr lang="en-IN" smtClean="0"/>
              <a:t>08-11-2022</a:t>
            </a:fld>
            <a:endParaRPr lang="en-IN"/>
          </a:p>
        </p:txBody>
      </p:sp>
      <p:sp>
        <p:nvSpPr>
          <p:cNvPr id="5" name="Footer Placeholder 4">
            <a:extLst>
              <a:ext uri="{FF2B5EF4-FFF2-40B4-BE49-F238E27FC236}">
                <a16:creationId xmlns:a16="http://schemas.microsoft.com/office/drawing/2014/main" id="{B6A87060-5759-9557-3556-846EEC1FA0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385D13-2099-37AD-FC14-7843498BC53B}"/>
              </a:ext>
            </a:extLst>
          </p:cNvPr>
          <p:cNvSpPr>
            <a:spLocks noGrp="1"/>
          </p:cNvSpPr>
          <p:nvPr>
            <p:ph type="sldNum" sz="quarter" idx="12"/>
          </p:nvPr>
        </p:nvSpPr>
        <p:spPr/>
        <p:txBody>
          <a:bodyPr/>
          <a:lstStyle/>
          <a:p>
            <a:fld id="{8735ADCF-1923-40A7-8417-DE2F2E497122}" type="slidenum">
              <a:rPr lang="en-IN" smtClean="0"/>
              <a:t>‹#›</a:t>
            </a:fld>
            <a:endParaRPr lang="en-IN"/>
          </a:p>
        </p:txBody>
      </p:sp>
    </p:spTree>
    <p:extLst>
      <p:ext uri="{BB962C8B-B14F-4D97-AF65-F5344CB8AC3E}">
        <p14:creationId xmlns:p14="http://schemas.microsoft.com/office/powerpoint/2010/main" val="1004025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F0E2C2-33CB-0921-9A19-1087E42CE5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27A27E-C059-383E-78CB-50F74EF8F3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1EBEFE-E3D5-1A86-1042-479E780E784C}"/>
              </a:ext>
            </a:extLst>
          </p:cNvPr>
          <p:cNvSpPr>
            <a:spLocks noGrp="1"/>
          </p:cNvSpPr>
          <p:nvPr>
            <p:ph type="dt" sz="half" idx="10"/>
          </p:nvPr>
        </p:nvSpPr>
        <p:spPr/>
        <p:txBody>
          <a:bodyPr/>
          <a:lstStyle/>
          <a:p>
            <a:fld id="{E30DFF81-2018-4465-85E8-82EEEAF184B0}" type="datetimeFigureOut">
              <a:rPr lang="en-IN" smtClean="0"/>
              <a:t>08-11-2022</a:t>
            </a:fld>
            <a:endParaRPr lang="en-IN"/>
          </a:p>
        </p:txBody>
      </p:sp>
      <p:sp>
        <p:nvSpPr>
          <p:cNvPr id="5" name="Footer Placeholder 4">
            <a:extLst>
              <a:ext uri="{FF2B5EF4-FFF2-40B4-BE49-F238E27FC236}">
                <a16:creationId xmlns:a16="http://schemas.microsoft.com/office/drawing/2014/main" id="{6E325FAE-ED32-D1D5-240E-1E978A9A65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5B7226-6FD5-37B0-01A8-83EF28355C90}"/>
              </a:ext>
            </a:extLst>
          </p:cNvPr>
          <p:cNvSpPr>
            <a:spLocks noGrp="1"/>
          </p:cNvSpPr>
          <p:nvPr>
            <p:ph type="sldNum" sz="quarter" idx="12"/>
          </p:nvPr>
        </p:nvSpPr>
        <p:spPr/>
        <p:txBody>
          <a:bodyPr/>
          <a:lstStyle/>
          <a:p>
            <a:fld id="{8735ADCF-1923-40A7-8417-DE2F2E497122}" type="slidenum">
              <a:rPr lang="en-IN" smtClean="0"/>
              <a:t>‹#›</a:t>
            </a:fld>
            <a:endParaRPr lang="en-IN"/>
          </a:p>
        </p:txBody>
      </p:sp>
    </p:spTree>
    <p:extLst>
      <p:ext uri="{BB962C8B-B14F-4D97-AF65-F5344CB8AC3E}">
        <p14:creationId xmlns:p14="http://schemas.microsoft.com/office/powerpoint/2010/main" val="2604664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2E9B9-54E4-2492-0670-46095494BD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4CC02E-DBFA-D3F0-0AD0-F88B06ECE7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A71407-2C42-EBED-B60C-CAB09C65DDB9}"/>
              </a:ext>
            </a:extLst>
          </p:cNvPr>
          <p:cNvSpPr>
            <a:spLocks noGrp="1"/>
          </p:cNvSpPr>
          <p:nvPr>
            <p:ph type="dt" sz="half" idx="10"/>
          </p:nvPr>
        </p:nvSpPr>
        <p:spPr/>
        <p:txBody>
          <a:bodyPr/>
          <a:lstStyle/>
          <a:p>
            <a:fld id="{E30DFF81-2018-4465-85E8-82EEEAF184B0}" type="datetimeFigureOut">
              <a:rPr lang="en-IN" smtClean="0"/>
              <a:t>08-11-2022</a:t>
            </a:fld>
            <a:endParaRPr lang="en-IN"/>
          </a:p>
        </p:txBody>
      </p:sp>
      <p:sp>
        <p:nvSpPr>
          <p:cNvPr id="5" name="Footer Placeholder 4">
            <a:extLst>
              <a:ext uri="{FF2B5EF4-FFF2-40B4-BE49-F238E27FC236}">
                <a16:creationId xmlns:a16="http://schemas.microsoft.com/office/drawing/2014/main" id="{06D43EC1-C32E-FA30-379D-7D5DDC36B7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B249AE-31B7-D3FC-5CD6-34DA502E669E}"/>
              </a:ext>
            </a:extLst>
          </p:cNvPr>
          <p:cNvSpPr>
            <a:spLocks noGrp="1"/>
          </p:cNvSpPr>
          <p:nvPr>
            <p:ph type="sldNum" sz="quarter" idx="12"/>
          </p:nvPr>
        </p:nvSpPr>
        <p:spPr/>
        <p:txBody>
          <a:bodyPr/>
          <a:lstStyle/>
          <a:p>
            <a:fld id="{8735ADCF-1923-40A7-8417-DE2F2E497122}" type="slidenum">
              <a:rPr lang="en-IN" smtClean="0"/>
              <a:t>‹#›</a:t>
            </a:fld>
            <a:endParaRPr lang="en-IN"/>
          </a:p>
        </p:txBody>
      </p:sp>
    </p:spTree>
    <p:extLst>
      <p:ext uri="{BB962C8B-B14F-4D97-AF65-F5344CB8AC3E}">
        <p14:creationId xmlns:p14="http://schemas.microsoft.com/office/powerpoint/2010/main" val="60111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9B80-130D-712B-D1C1-EADCC37A4C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3C50E6-16E9-B4B3-2C44-D1971D4C33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3B0F2E-45E9-8C85-87A1-7047DE4FA6FC}"/>
              </a:ext>
            </a:extLst>
          </p:cNvPr>
          <p:cNvSpPr>
            <a:spLocks noGrp="1"/>
          </p:cNvSpPr>
          <p:nvPr>
            <p:ph type="dt" sz="half" idx="10"/>
          </p:nvPr>
        </p:nvSpPr>
        <p:spPr/>
        <p:txBody>
          <a:bodyPr/>
          <a:lstStyle/>
          <a:p>
            <a:fld id="{E30DFF81-2018-4465-85E8-82EEEAF184B0}" type="datetimeFigureOut">
              <a:rPr lang="en-IN" smtClean="0"/>
              <a:t>08-11-2022</a:t>
            </a:fld>
            <a:endParaRPr lang="en-IN"/>
          </a:p>
        </p:txBody>
      </p:sp>
      <p:sp>
        <p:nvSpPr>
          <p:cNvPr id="5" name="Footer Placeholder 4">
            <a:extLst>
              <a:ext uri="{FF2B5EF4-FFF2-40B4-BE49-F238E27FC236}">
                <a16:creationId xmlns:a16="http://schemas.microsoft.com/office/drawing/2014/main" id="{5E46DA1C-97AB-9802-646D-1331949D6A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425518-8D56-A9E7-D3DB-E2A79465BB12}"/>
              </a:ext>
            </a:extLst>
          </p:cNvPr>
          <p:cNvSpPr>
            <a:spLocks noGrp="1"/>
          </p:cNvSpPr>
          <p:nvPr>
            <p:ph type="sldNum" sz="quarter" idx="12"/>
          </p:nvPr>
        </p:nvSpPr>
        <p:spPr/>
        <p:txBody>
          <a:bodyPr/>
          <a:lstStyle/>
          <a:p>
            <a:fld id="{8735ADCF-1923-40A7-8417-DE2F2E497122}" type="slidenum">
              <a:rPr lang="en-IN" smtClean="0"/>
              <a:t>‹#›</a:t>
            </a:fld>
            <a:endParaRPr lang="en-IN"/>
          </a:p>
        </p:txBody>
      </p:sp>
    </p:spTree>
    <p:extLst>
      <p:ext uri="{BB962C8B-B14F-4D97-AF65-F5344CB8AC3E}">
        <p14:creationId xmlns:p14="http://schemas.microsoft.com/office/powerpoint/2010/main" val="2125928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1CE-C388-8AB6-37A0-1ABD7F3286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13E3AC-7C78-6BB8-D8F6-EDB72232B2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D3D17D-5371-E028-026F-A0AA882BFB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5C168F-E021-DBA7-D6F8-992269D16395}"/>
              </a:ext>
            </a:extLst>
          </p:cNvPr>
          <p:cNvSpPr>
            <a:spLocks noGrp="1"/>
          </p:cNvSpPr>
          <p:nvPr>
            <p:ph type="dt" sz="half" idx="10"/>
          </p:nvPr>
        </p:nvSpPr>
        <p:spPr/>
        <p:txBody>
          <a:bodyPr/>
          <a:lstStyle/>
          <a:p>
            <a:fld id="{E30DFF81-2018-4465-85E8-82EEEAF184B0}" type="datetimeFigureOut">
              <a:rPr lang="en-IN" smtClean="0"/>
              <a:t>08-11-2022</a:t>
            </a:fld>
            <a:endParaRPr lang="en-IN"/>
          </a:p>
        </p:txBody>
      </p:sp>
      <p:sp>
        <p:nvSpPr>
          <p:cNvPr id="6" name="Footer Placeholder 5">
            <a:extLst>
              <a:ext uri="{FF2B5EF4-FFF2-40B4-BE49-F238E27FC236}">
                <a16:creationId xmlns:a16="http://schemas.microsoft.com/office/drawing/2014/main" id="{36D10542-37AD-98C0-FE4D-D1D65D782C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B8910E-53D8-8386-2634-674C91E14FA3}"/>
              </a:ext>
            </a:extLst>
          </p:cNvPr>
          <p:cNvSpPr>
            <a:spLocks noGrp="1"/>
          </p:cNvSpPr>
          <p:nvPr>
            <p:ph type="sldNum" sz="quarter" idx="12"/>
          </p:nvPr>
        </p:nvSpPr>
        <p:spPr/>
        <p:txBody>
          <a:bodyPr/>
          <a:lstStyle/>
          <a:p>
            <a:fld id="{8735ADCF-1923-40A7-8417-DE2F2E497122}" type="slidenum">
              <a:rPr lang="en-IN" smtClean="0"/>
              <a:t>‹#›</a:t>
            </a:fld>
            <a:endParaRPr lang="en-IN"/>
          </a:p>
        </p:txBody>
      </p:sp>
    </p:spTree>
    <p:extLst>
      <p:ext uri="{BB962C8B-B14F-4D97-AF65-F5344CB8AC3E}">
        <p14:creationId xmlns:p14="http://schemas.microsoft.com/office/powerpoint/2010/main" val="3218046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1A92A-896C-46EC-6EBF-A550253832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C7F1C8-BD08-939F-6FB9-66E24E1682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0A4FAC-C23B-2FAD-9859-3562D17B20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F05281-F687-B502-B330-982EC6703D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B1DD74-6211-CBFB-12C2-EEE5016976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5F7A5D-84D8-89FC-55E3-CCA31B219FCF}"/>
              </a:ext>
            </a:extLst>
          </p:cNvPr>
          <p:cNvSpPr>
            <a:spLocks noGrp="1"/>
          </p:cNvSpPr>
          <p:nvPr>
            <p:ph type="dt" sz="half" idx="10"/>
          </p:nvPr>
        </p:nvSpPr>
        <p:spPr/>
        <p:txBody>
          <a:bodyPr/>
          <a:lstStyle/>
          <a:p>
            <a:fld id="{E30DFF81-2018-4465-85E8-82EEEAF184B0}" type="datetimeFigureOut">
              <a:rPr lang="en-IN" smtClean="0"/>
              <a:t>08-11-2022</a:t>
            </a:fld>
            <a:endParaRPr lang="en-IN"/>
          </a:p>
        </p:txBody>
      </p:sp>
      <p:sp>
        <p:nvSpPr>
          <p:cNvPr id="8" name="Footer Placeholder 7">
            <a:extLst>
              <a:ext uri="{FF2B5EF4-FFF2-40B4-BE49-F238E27FC236}">
                <a16:creationId xmlns:a16="http://schemas.microsoft.com/office/drawing/2014/main" id="{E868497A-22D6-5924-EDC6-0E8BDC81AE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3A87D1-74C4-10C2-E30B-4432815894C6}"/>
              </a:ext>
            </a:extLst>
          </p:cNvPr>
          <p:cNvSpPr>
            <a:spLocks noGrp="1"/>
          </p:cNvSpPr>
          <p:nvPr>
            <p:ph type="sldNum" sz="quarter" idx="12"/>
          </p:nvPr>
        </p:nvSpPr>
        <p:spPr/>
        <p:txBody>
          <a:bodyPr/>
          <a:lstStyle/>
          <a:p>
            <a:fld id="{8735ADCF-1923-40A7-8417-DE2F2E497122}" type="slidenum">
              <a:rPr lang="en-IN" smtClean="0"/>
              <a:t>‹#›</a:t>
            </a:fld>
            <a:endParaRPr lang="en-IN"/>
          </a:p>
        </p:txBody>
      </p:sp>
    </p:spTree>
    <p:extLst>
      <p:ext uri="{BB962C8B-B14F-4D97-AF65-F5344CB8AC3E}">
        <p14:creationId xmlns:p14="http://schemas.microsoft.com/office/powerpoint/2010/main" val="3448123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9F4F-DBD6-72C7-1FDE-3EC45276C3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D5F8F6-C599-94B8-19C3-6D0997EBA530}"/>
              </a:ext>
            </a:extLst>
          </p:cNvPr>
          <p:cNvSpPr>
            <a:spLocks noGrp="1"/>
          </p:cNvSpPr>
          <p:nvPr>
            <p:ph type="dt" sz="half" idx="10"/>
          </p:nvPr>
        </p:nvSpPr>
        <p:spPr/>
        <p:txBody>
          <a:bodyPr/>
          <a:lstStyle/>
          <a:p>
            <a:fld id="{E30DFF81-2018-4465-85E8-82EEEAF184B0}" type="datetimeFigureOut">
              <a:rPr lang="en-IN" smtClean="0"/>
              <a:t>08-11-2022</a:t>
            </a:fld>
            <a:endParaRPr lang="en-IN"/>
          </a:p>
        </p:txBody>
      </p:sp>
      <p:sp>
        <p:nvSpPr>
          <p:cNvPr id="4" name="Footer Placeholder 3">
            <a:extLst>
              <a:ext uri="{FF2B5EF4-FFF2-40B4-BE49-F238E27FC236}">
                <a16:creationId xmlns:a16="http://schemas.microsoft.com/office/drawing/2014/main" id="{8D3354E9-6D7B-9F3A-F4AC-FFD099AB06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56EB31-5B64-AA57-5279-9A8AAE9FC061}"/>
              </a:ext>
            </a:extLst>
          </p:cNvPr>
          <p:cNvSpPr>
            <a:spLocks noGrp="1"/>
          </p:cNvSpPr>
          <p:nvPr>
            <p:ph type="sldNum" sz="quarter" idx="12"/>
          </p:nvPr>
        </p:nvSpPr>
        <p:spPr/>
        <p:txBody>
          <a:bodyPr/>
          <a:lstStyle/>
          <a:p>
            <a:fld id="{8735ADCF-1923-40A7-8417-DE2F2E497122}" type="slidenum">
              <a:rPr lang="en-IN" smtClean="0"/>
              <a:t>‹#›</a:t>
            </a:fld>
            <a:endParaRPr lang="en-IN"/>
          </a:p>
        </p:txBody>
      </p:sp>
    </p:spTree>
    <p:extLst>
      <p:ext uri="{BB962C8B-B14F-4D97-AF65-F5344CB8AC3E}">
        <p14:creationId xmlns:p14="http://schemas.microsoft.com/office/powerpoint/2010/main" val="140184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77C0BC-58F6-8D6E-A3A4-959B8863FCC3}"/>
              </a:ext>
            </a:extLst>
          </p:cNvPr>
          <p:cNvSpPr>
            <a:spLocks noGrp="1"/>
          </p:cNvSpPr>
          <p:nvPr>
            <p:ph type="dt" sz="half" idx="10"/>
          </p:nvPr>
        </p:nvSpPr>
        <p:spPr/>
        <p:txBody>
          <a:bodyPr/>
          <a:lstStyle/>
          <a:p>
            <a:fld id="{E30DFF81-2018-4465-85E8-82EEEAF184B0}" type="datetimeFigureOut">
              <a:rPr lang="en-IN" smtClean="0"/>
              <a:t>08-11-2022</a:t>
            </a:fld>
            <a:endParaRPr lang="en-IN"/>
          </a:p>
        </p:txBody>
      </p:sp>
      <p:sp>
        <p:nvSpPr>
          <p:cNvPr id="3" name="Footer Placeholder 2">
            <a:extLst>
              <a:ext uri="{FF2B5EF4-FFF2-40B4-BE49-F238E27FC236}">
                <a16:creationId xmlns:a16="http://schemas.microsoft.com/office/drawing/2014/main" id="{5A562F1A-727B-31FC-3344-C941D191AD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F2EACC-208E-43CD-B948-079E433256CC}"/>
              </a:ext>
            </a:extLst>
          </p:cNvPr>
          <p:cNvSpPr>
            <a:spLocks noGrp="1"/>
          </p:cNvSpPr>
          <p:nvPr>
            <p:ph type="sldNum" sz="quarter" idx="12"/>
          </p:nvPr>
        </p:nvSpPr>
        <p:spPr/>
        <p:txBody>
          <a:bodyPr/>
          <a:lstStyle/>
          <a:p>
            <a:fld id="{8735ADCF-1923-40A7-8417-DE2F2E497122}" type="slidenum">
              <a:rPr lang="en-IN" smtClean="0"/>
              <a:t>‹#›</a:t>
            </a:fld>
            <a:endParaRPr lang="en-IN"/>
          </a:p>
        </p:txBody>
      </p:sp>
    </p:spTree>
    <p:extLst>
      <p:ext uri="{BB962C8B-B14F-4D97-AF65-F5344CB8AC3E}">
        <p14:creationId xmlns:p14="http://schemas.microsoft.com/office/powerpoint/2010/main" val="2344809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66E1-458F-4F33-92F7-14343718F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3A9F97-0ABB-5F53-FB7A-5759F3DF7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E3F32F-144B-1F47-FC90-EE843179B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0248D4-01BD-ECF6-75FB-3480426E0DB3}"/>
              </a:ext>
            </a:extLst>
          </p:cNvPr>
          <p:cNvSpPr>
            <a:spLocks noGrp="1"/>
          </p:cNvSpPr>
          <p:nvPr>
            <p:ph type="dt" sz="half" idx="10"/>
          </p:nvPr>
        </p:nvSpPr>
        <p:spPr/>
        <p:txBody>
          <a:bodyPr/>
          <a:lstStyle/>
          <a:p>
            <a:fld id="{E30DFF81-2018-4465-85E8-82EEEAF184B0}" type="datetimeFigureOut">
              <a:rPr lang="en-IN" smtClean="0"/>
              <a:t>08-11-2022</a:t>
            </a:fld>
            <a:endParaRPr lang="en-IN"/>
          </a:p>
        </p:txBody>
      </p:sp>
      <p:sp>
        <p:nvSpPr>
          <p:cNvPr id="6" name="Footer Placeholder 5">
            <a:extLst>
              <a:ext uri="{FF2B5EF4-FFF2-40B4-BE49-F238E27FC236}">
                <a16:creationId xmlns:a16="http://schemas.microsoft.com/office/drawing/2014/main" id="{6B8002EA-8F28-BF72-C826-D698C22D87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61A2FC-5F30-53E3-9C0A-9FEE0B68C90C}"/>
              </a:ext>
            </a:extLst>
          </p:cNvPr>
          <p:cNvSpPr>
            <a:spLocks noGrp="1"/>
          </p:cNvSpPr>
          <p:nvPr>
            <p:ph type="sldNum" sz="quarter" idx="12"/>
          </p:nvPr>
        </p:nvSpPr>
        <p:spPr/>
        <p:txBody>
          <a:bodyPr/>
          <a:lstStyle/>
          <a:p>
            <a:fld id="{8735ADCF-1923-40A7-8417-DE2F2E497122}" type="slidenum">
              <a:rPr lang="en-IN" smtClean="0"/>
              <a:t>‹#›</a:t>
            </a:fld>
            <a:endParaRPr lang="en-IN"/>
          </a:p>
        </p:txBody>
      </p:sp>
    </p:spTree>
    <p:extLst>
      <p:ext uri="{BB962C8B-B14F-4D97-AF65-F5344CB8AC3E}">
        <p14:creationId xmlns:p14="http://schemas.microsoft.com/office/powerpoint/2010/main" val="88968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36AB-D23E-D72C-5968-16F9C6C42D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9E2A4C-E226-E23F-A277-315084121E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AD0076-EBF2-AF0B-56C0-501D297FE5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6FB814-41C4-BAA8-B5BB-90D3A57473F7}"/>
              </a:ext>
            </a:extLst>
          </p:cNvPr>
          <p:cNvSpPr>
            <a:spLocks noGrp="1"/>
          </p:cNvSpPr>
          <p:nvPr>
            <p:ph type="dt" sz="half" idx="10"/>
          </p:nvPr>
        </p:nvSpPr>
        <p:spPr/>
        <p:txBody>
          <a:bodyPr/>
          <a:lstStyle/>
          <a:p>
            <a:fld id="{E30DFF81-2018-4465-85E8-82EEEAF184B0}" type="datetimeFigureOut">
              <a:rPr lang="en-IN" smtClean="0"/>
              <a:t>08-11-2022</a:t>
            </a:fld>
            <a:endParaRPr lang="en-IN"/>
          </a:p>
        </p:txBody>
      </p:sp>
      <p:sp>
        <p:nvSpPr>
          <p:cNvPr id="6" name="Footer Placeholder 5">
            <a:extLst>
              <a:ext uri="{FF2B5EF4-FFF2-40B4-BE49-F238E27FC236}">
                <a16:creationId xmlns:a16="http://schemas.microsoft.com/office/drawing/2014/main" id="{1A41EC8B-DDE1-7618-B949-8136F1CC26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7C6F27-D052-8A5E-BE6B-663C2FB3C9FC}"/>
              </a:ext>
            </a:extLst>
          </p:cNvPr>
          <p:cNvSpPr>
            <a:spLocks noGrp="1"/>
          </p:cNvSpPr>
          <p:nvPr>
            <p:ph type="sldNum" sz="quarter" idx="12"/>
          </p:nvPr>
        </p:nvSpPr>
        <p:spPr/>
        <p:txBody>
          <a:bodyPr/>
          <a:lstStyle/>
          <a:p>
            <a:fld id="{8735ADCF-1923-40A7-8417-DE2F2E497122}" type="slidenum">
              <a:rPr lang="en-IN" smtClean="0"/>
              <a:t>‹#›</a:t>
            </a:fld>
            <a:endParaRPr lang="en-IN"/>
          </a:p>
        </p:txBody>
      </p:sp>
    </p:spTree>
    <p:extLst>
      <p:ext uri="{BB962C8B-B14F-4D97-AF65-F5344CB8AC3E}">
        <p14:creationId xmlns:p14="http://schemas.microsoft.com/office/powerpoint/2010/main" val="3260442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0E3A56-5634-090A-00A6-2DC51AA5AF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2782AA-26D0-A27E-A848-BD70D42959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658ABC-9EB5-5CB0-F9FF-0FDF477D08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0DFF81-2018-4465-85E8-82EEEAF184B0}" type="datetimeFigureOut">
              <a:rPr lang="en-IN" smtClean="0"/>
              <a:t>08-11-2022</a:t>
            </a:fld>
            <a:endParaRPr lang="en-IN"/>
          </a:p>
        </p:txBody>
      </p:sp>
      <p:sp>
        <p:nvSpPr>
          <p:cNvPr id="5" name="Footer Placeholder 4">
            <a:extLst>
              <a:ext uri="{FF2B5EF4-FFF2-40B4-BE49-F238E27FC236}">
                <a16:creationId xmlns:a16="http://schemas.microsoft.com/office/drawing/2014/main" id="{438D0941-BC4E-3200-9972-BBECF13A26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6ED878-F490-3A3D-A176-33D9E123E9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5ADCF-1923-40A7-8417-DE2F2E497122}" type="slidenum">
              <a:rPr lang="en-IN" smtClean="0"/>
              <a:t>‹#›</a:t>
            </a:fld>
            <a:endParaRPr lang="en-IN"/>
          </a:p>
        </p:txBody>
      </p:sp>
    </p:spTree>
    <p:extLst>
      <p:ext uri="{BB962C8B-B14F-4D97-AF65-F5344CB8AC3E}">
        <p14:creationId xmlns:p14="http://schemas.microsoft.com/office/powerpoint/2010/main" val="2340479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irjet.net/archives/V7/i5/IRJET-V7I5144.pdf" TargetMode="External"/><Relationship Id="rId7" Type="http://schemas.openxmlformats.org/officeDocument/2006/relationships/image" Target="../media/image3.png"/><Relationship Id="rId2" Type="http://schemas.openxmlformats.org/officeDocument/2006/relationships/hyperlink" Target="https://ieeexplore.ieee.org/document/8463818" TargetMode="External"/><Relationship Id="rId1" Type="http://schemas.openxmlformats.org/officeDocument/2006/relationships/slideLayout" Target="../slideLayouts/slideLayout2.xml"/><Relationship Id="rId6" Type="http://schemas.openxmlformats.org/officeDocument/2006/relationships/hyperlink" Target="https://ieeexplore.ieee.org/document/9275957" TargetMode="External"/><Relationship Id="rId5" Type="http://schemas.openxmlformats.org/officeDocument/2006/relationships/hyperlink" Target="https://www.researchgate.net/publication/353109102_Phishing_Website_Detection_Based_on_URL" TargetMode="External"/><Relationship Id="rId4" Type="http://schemas.openxmlformats.org/officeDocument/2006/relationships/hyperlink" Target="https://www.section.io/engineering-education/detecting-malicious-url-using-machine-learni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jert.org/research/detection-of-phishing-websites-using-machine-learning-IJERTV10IS050235.pdf" TargetMode="External"/><Relationship Id="rId2" Type="http://schemas.openxmlformats.org/officeDocument/2006/relationships/hyperlink" Target="https://www.researchgate.net/institution/KJ_Somaiya_College_of_Physiotherapy" TargetMode="External"/><Relationship Id="rId1" Type="http://schemas.openxmlformats.org/officeDocument/2006/relationships/slideLayout" Target="../slideLayouts/slideLayout2.xml"/><Relationship Id="rId6" Type="http://schemas.openxmlformats.org/officeDocument/2006/relationships/hyperlink" Target="http://cs229.stanford.edu/proj2012/ChongLiu-MaliciousURLDetection.pdf" TargetMode="External"/><Relationship Id="rId5" Type="http://schemas.openxmlformats.org/officeDocument/2006/relationships/image" Target="../media/image3.png"/><Relationship Id="rId4" Type="http://schemas.openxmlformats.org/officeDocument/2006/relationships/hyperlink" Target="https://www.irjet.net/archives/V7/i5/IRJET-V7I5144.pdf"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10432A-B6CC-2B63-B68D-13CE13D39FE9}"/>
              </a:ext>
            </a:extLst>
          </p:cNvPr>
          <p:cNvPicPr>
            <a:picLocks noChangeAspect="1"/>
          </p:cNvPicPr>
          <p:nvPr/>
        </p:nvPicPr>
        <p:blipFill>
          <a:blip r:embed="rId2"/>
          <a:stretch>
            <a:fillRect/>
          </a:stretch>
        </p:blipFill>
        <p:spPr>
          <a:xfrm>
            <a:off x="199325" y="752301"/>
            <a:ext cx="4820731" cy="5656262"/>
          </a:xfrm>
          <a:prstGeom prst="rect">
            <a:avLst/>
          </a:prstGeom>
        </p:spPr>
      </p:pic>
      <p:sp>
        <p:nvSpPr>
          <p:cNvPr id="3" name="Subtitle 2">
            <a:extLst>
              <a:ext uri="{FF2B5EF4-FFF2-40B4-BE49-F238E27FC236}">
                <a16:creationId xmlns:a16="http://schemas.microsoft.com/office/drawing/2014/main" id="{9CEE0697-C2D4-47D9-C916-EBC69B934145}"/>
              </a:ext>
            </a:extLst>
          </p:cNvPr>
          <p:cNvSpPr>
            <a:spLocks noGrp="1"/>
          </p:cNvSpPr>
          <p:nvPr>
            <p:ph type="subTitle" idx="1"/>
          </p:nvPr>
        </p:nvSpPr>
        <p:spPr>
          <a:xfrm>
            <a:off x="3409950" y="1226677"/>
            <a:ext cx="9144000" cy="5656262"/>
          </a:xfrm>
        </p:spPr>
        <p:txBody>
          <a:bodyPr>
            <a:normAutofit lnSpcReduction="10000"/>
          </a:bodyPr>
          <a:lstStyle/>
          <a:p>
            <a:r>
              <a:rPr lang="en-IN" sz="5400" dirty="0">
                <a:latin typeface="Times New Roman" panose="02020603050405020304" pitchFamily="18" charset="0"/>
                <a:cs typeface="Times New Roman" panose="02020603050405020304" pitchFamily="18" charset="0"/>
              </a:rPr>
              <a:t>Phishing Website  Detection</a:t>
            </a:r>
          </a:p>
          <a:p>
            <a:endParaRPr lang="en-US" sz="2800" b="0" i="1" kern="1200" dirty="0">
              <a:solidFill>
                <a:schemeClr val="tx1"/>
              </a:solidFill>
              <a:effectLst/>
              <a:latin typeface="Times New Roman" panose="02020603050405020304" pitchFamily="18" charset="0"/>
              <a:cs typeface="Times New Roman" panose="02020603050405020304" pitchFamily="18" charset="0"/>
            </a:endParaRPr>
          </a:p>
          <a:p>
            <a:r>
              <a:rPr lang="en-US" sz="2800" b="0" i="1" kern="1200" dirty="0">
                <a:solidFill>
                  <a:schemeClr val="tx1"/>
                </a:solidFill>
                <a:effectLst/>
                <a:latin typeface="Times New Roman" panose="02020603050405020304" pitchFamily="18" charset="0"/>
                <a:cs typeface="Times New Roman" panose="02020603050405020304" pitchFamily="18" charset="0"/>
              </a:rPr>
              <a:t>Under the guidance of</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2800" b="1" i="1" kern="1200" dirty="0">
                <a:solidFill>
                  <a:schemeClr val="tx1"/>
                </a:solidFill>
                <a:effectLst/>
                <a:latin typeface="Times New Roman" panose="02020603050405020304" pitchFamily="18" charset="0"/>
                <a:cs typeface="Times New Roman" panose="02020603050405020304" pitchFamily="18" charset="0"/>
              </a:rPr>
              <a:t>                                          </a:t>
            </a:r>
            <a:r>
              <a:rPr lang="en-IN" sz="2800" b="1" kern="1200" dirty="0">
                <a:solidFill>
                  <a:schemeClr val="tx1"/>
                </a:solidFill>
                <a:effectLst/>
                <a:latin typeface="Times New Roman" panose="02020603050405020304" pitchFamily="18" charset="0"/>
                <a:cs typeface="Times New Roman" panose="02020603050405020304" pitchFamily="18" charset="0"/>
              </a:rPr>
              <a:t>Kavya G</a:t>
            </a:r>
          </a:p>
          <a:p>
            <a:pPr marL="0" marR="0" lvl="0" indent="0" algn="l" defTabSz="685800" rtl="0" eaLnBrk="1" fontAlgn="auto" latinLnBrk="0" hangingPunct="1">
              <a:lnSpc>
                <a:spcPct val="100000"/>
              </a:lnSpc>
              <a:spcBef>
                <a:spcPts val="0"/>
              </a:spcBef>
              <a:spcAft>
                <a:spcPts val="0"/>
              </a:spcAft>
              <a:buClrTx/>
              <a:buSzTx/>
              <a:buFontTx/>
              <a:buNone/>
              <a:tabLst/>
              <a:defRPr/>
            </a:pPr>
            <a:r>
              <a:rPr lang="en-IN" sz="2800" b="1" kern="1200" dirty="0">
                <a:solidFill>
                  <a:schemeClr val="tx1"/>
                </a:solidFill>
                <a:effectLst/>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  </a:t>
            </a:r>
            <a:r>
              <a:rPr lang="en-IN" sz="2800" b="0" kern="1200" dirty="0">
                <a:solidFill>
                  <a:schemeClr val="tx1"/>
                </a:solidFill>
                <a:effectLst/>
                <a:latin typeface="Times New Roman" panose="02020603050405020304" pitchFamily="18" charset="0"/>
                <a:cs typeface="Times New Roman" panose="02020603050405020304" pitchFamily="18" charset="0"/>
              </a:rPr>
              <a:t>Assistant Professor</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IN" sz="2800" b="0" kern="1200" dirty="0">
              <a:solidFill>
                <a:schemeClr val="tx1"/>
              </a:solidFill>
              <a:effectLst/>
              <a:latin typeface="Times New Roman" panose="02020603050405020304" pitchFamily="18" charset="0"/>
              <a:ea typeface="+mn-ea"/>
              <a:cs typeface="Times New Roman" panose="02020603050405020304" pitchFamily="18" charset="0"/>
            </a:endParaRPr>
          </a:p>
          <a:p>
            <a:r>
              <a:rPr lang="en-IN" sz="2800" b="0" kern="1200" dirty="0">
                <a:solidFill>
                  <a:schemeClr val="tx1"/>
                </a:solidFill>
                <a:effectLst/>
                <a:latin typeface="Times New Roman" panose="02020603050405020304" pitchFamily="18" charset="0"/>
                <a:ea typeface="+mn-ea"/>
                <a:cs typeface="Times New Roman" panose="02020603050405020304" pitchFamily="18" charset="0"/>
              </a:rPr>
              <a:t>TEAM MEMBERS</a:t>
            </a:r>
          </a:p>
          <a:p>
            <a:endParaRPr lang="en-IN" sz="2800" b="1" kern="1200" dirty="0">
              <a:solidFill>
                <a:schemeClr val="lt1"/>
              </a:solidFill>
              <a:effectLst/>
              <a:latin typeface="+mn-lt"/>
              <a:ea typeface="+mn-ea"/>
              <a:cs typeface="+mn-cs"/>
            </a:endParaRPr>
          </a:p>
          <a:p>
            <a:r>
              <a:rPr lang="en-IN" b="1" kern="1200" dirty="0">
                <a:solidFill>
                  <a:schemeClr val="tx1"/>
                </a:solidFill>
                <a:effectLst/>
                <a:latin typeface="+mn-lt"/>
                <a:ea typeface="+mn-ea"/>
                <a:cs typeface="+mn-cs"/>
              </a:rPr>
              <a:t>              </a:t>
            </a:r>
            <a:r>
              <a:rPr lang="en-IN" b="1" kern="1200" dirty="0">
                <a:solidFill>
                  <a:schemeClr val="tx1"/>
                </a:solidFill>
                <a:effectLst/>
                <a:latin typeface="Times New Roman" panose="02020603050405020304" pitchFamily="18" charset="0"/>
                <a:ea typeface="+mn-ea"/>
                <a:cs typeface="Times New Roman" panose="02020603050405020304" pitchFamily="18" charset="0"/>
              </a:rPr>
              <a:t>321910307015  –   G. Mahendra Reddy</a:t>
            </a:r>
          </a:p>
          <a:p>
            <a:r>
              <a:rPr lang="en-IN" b="1" kern="1200" dirty="0">
                <a:solidFill>
                  <a:schemeClr val="tx1"/>
                </a:solidFill>
                <a:effectLst/>
                <a:latin typeface="Times New Roman" panose="02020603050405020304" pitchFamily="18" charset="0"/>
                <a:ea typeface="+mn-ea"/>
                <a:cs typeface="Times New Roman" panose="02020603050405020304" pitchFamily="18" charset="0"/>
              </a:rPr>
              <a:t>                       321910307004  –   B. Harsha Vardhan Reddy</a:t>
            </a:r>
          </a:p>
          <a:p>
            <a:r>
              <a:rPr lang="en-IN" b="1" kern="1200" dirty="0">
                <a:solidFill>
                  <a:schemeClr val="tx1"/>
                </a:solidFill>
                <a:effectLst/>
                <a:latin typeface="Times New Roman" panose="02020603050405020304" pitchFamily="18" charset="0"/>
                <a:ea typeface="+mn-ea"/>
                <a:cs typeface="Times New Roman" panose="02020603050405020304" pitchFamily="18" charset="0"/>
              </a:rPr>
              <a:t>321910307039  –   A. Jagadeesh</a:t>
            </a:r>
          </a:p>
          <a:p>
            <a:r>
              <a:rPr lang="en-IN" b="1" kern="1200" dirty="0">
                <a:solidFill>
                  <a:schemeClr val="tx1"/>
                </a:solidFill>
                <a:effectLst/>
                <a:latin typeface="Times New Roman" panose="02020603050405020304" pitchFamily="18" charset="0"/>
                <a:ea typeface="+mn-ea"/>
                <a:cs typeface="Times New Roman" panose="02020603050405020304" pitchFamily="18" charset="0"/>
              </a:rPr>
              <a:t>   321910307059  –  K. </a:t>
            </a:r>
            <a:r>
              <a:rPr lang="en-IN" b="1" kern="1200" dirty="0" err="1">
                <a:solidFill>
                  <a:schemeClr val="tx1"/>
                </a:solidFill>
                <a:effectLst/>
                <a:latin typeface="Times New Roman" panose="02020603050405020304" pitchFamily="18" charset="0"/>
                <a:ea typeface="+mn-ea"/>
                <a:cs typeface="Times New Roman" panose="02020603050405020304" pitchFamily="18" charset="0"/>
              </a:rPr>
              <a:t>Balu</a:t>
            </a:r>
            <a:r>
              <a:rPr lang="en-IN" b="1" kern="1200" dirty="0">
                <a:solidFill>
                  <a:schemeClr val="tx1"/>
                </a:solidFill>
                <a:effectLst/>
                <a:latin typeface="Times New Roman" panose="02020603050405020304" pitchFamily="18" charset="0"/>
                <a:ea typeface="+mn-ea"/>
                <a:cs typeface="Times New Roman" panose="02020603050405020304" pitchFamily="18" charset="0"/>
              </a:rPr>
              <a:t> Reddy</a:t>
            </a:r>
            <a:endParaRPr lang="en-IN" dirty="0">
              <a:solidFill>
                <a:schemeClr val="tx1"/>
              </a:solidFill>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IN"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7A10350-1624-FFB5-9673-7C07872A0F0D}"/>
              </a:ext>
            </a:extLst>
          </p:cNvPr>
          <p:cNvPicPr>
            <a:picLocks noChangeAspect="1"/>
          </p:cNvPicPr>
          <p:nvPr/>
        </p:nvPicPr>
        <p:blipFill>
          <a:blip r:embed="rId3"/>
          <a:stretch>
            <a:fillRect/>
          </a:stretch>
        </p:blipFill>
        <p:spPr>
          <a:xfrm>
            <a:off x="11179629" y="36989"/>
            <a:ext cx="952500" cy="952500"/>
          </a:xfrm>
          <a:prstGeom prst="rect">
            <a:avLst/>
          </a:prstGeom>
        </p:spPr>
      </p:pic>
      <p:graphicFrame>
        <p:nvGraphicFramePr>
          <p:cNvPr id="4" name="Table 5">
            <a:extLst>
              <a:ext uri="{FF2B5EF4-FFF2-40B4-BE49-F238E27FC236}">
                <a16:creationId xmlns:a16="http://schemas.microsoft.com/office/drawing/2014/main" id="{597B44AA-A315-E1B3-70C3-27A53D49911D}"/>
              </a:ext>
            </a:extLst>
          </p:cNvPr>
          <p:cNvGraphicFramePr>
            <a:graphicFrameLocks noGrp="1"/>
          </p:cNvGraphicFramePr>
          <p:nvPr>
            <p:extLst>
              <p:ext uri="{D42A27DB-BD31-4B8C-83A1-F6EECF244321}">
                <p14:modId xmlns:p14="http://schemas.microsoft.com/office/powerpoint/2010/main" val="2503302106"/>
              </p:ext>
            </p:extLst>
          </p:nvPr>
        </p:nvGraphicFramePr>
        <p:xfrm>
          <a:off x="11552903" y="6512099"/>
          <a:ext cx="580104" cy="396240"/>
        </p:xfrm>
        <a:graphic>
          <a:graphicData uri="http://schemas.openxmlformats.org/drawingml/2006/table">
            <a:tbl>
              <a:tblPr firstRow="1" bandRow="1">
                <a:tableStyleId>{5C22544A-7EE6-4342-B048-85BDC9FD1C3A}</a:tableStyleId>
              </a:tblPr>
              <a:tblGrid>
                <a:gridCol w="580104">
                  <a:extLst>
                    <a:ext uri="{9D8B030D-6E8A-4147-A177-3AD203B41FA5}">
                      <a16:colId xmlns:a16="http://schemas.microsoft.com/office/drawing/2014/main" val="1827086908"/>
                    </a:ext>
                  </a:extLst>
                </a:gridCol>
              </a:tblGrid>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1</a:t>
                      </a: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086351531"/>
                  </a:ext>
                </a:extLst>
              </a:tr>
            </a:tbl>
          </a:graphicData>
        </a:graphic>
      </p:graphicFrame>
    </p:spTree>
    <p:extLst>
      <p:ext uri="{BB962C8B-B14F-4D97-AF65-F5344CB8AC3E}">
        <p14:creationId xmlns:p14="http://schemas.microsoft.com/office/powerpoint/2010/main" val="2330127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22">
            <a:extLst>
              <a:ext uri="{FF2B5EF4-FFF2-40B4-BE49-F238E27FC236}">
                <a16:creationId xmlns:a16="http://schemas.microsoft.com/office/drawing/2014/main" id="{93DE4208-E209-6F6C-4E48-52F5E0571613}"/>
              </a:ext>
            </a:extLst>
          </p:cNvPr>
          <p:cNvPicPr>
            <a:picLocks noGrp="1" noChangeAspect="1"/>
          </p:cNvPicPr>
          <p:nvPr>
            <p:ph idx="1"/>
          </p:nvPr>
        </p:nvPicPr>
        <p:blipFill>
          <a:blip r:embed="rId2"/>
          <a:stretch>
            <a:fillRect/>
          </a:stretch>
        </p:blipFill>
        <p:spPr>
          <a:xfrm>
            <a:off x="11240942" y="0"/>
            <a:ext cx="951058" cy="951058"/>
          </a:xfrm>
          <a:prstGeom prst="rect">
            <a:avLst/>
          </a:prstGeom>
        </p:spPr>
      </p:pic>
      <p:sp>
        <p:nvSpPr>
          <p:cNvPr id="4" name="Rectangle: Rounded Corners 3">
            <a:extLst>
              <a:ext uri="{FF2B5EF4-FFF2-40B4-BE49-F238E27FC236}">
                <a16:creationId xmlns:a16="http://schemas.microsoft.com/office/drawing/2014/main" id="{BE93B6D6-5204-644F-0D2A-25BF667234B1}"/>
              </a:ext>
            </a:extLst>
          </p:cNvPr>
          <p:cNvSpPr/>
          <p:nvPr/>
        </p:nvSpPr>
        <p:spPr>
          <a:xfrm>
            <a:off x="4949421" y="768803"/>
            <a:ext cx="1436914" cy="5878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Dataset</a:t>
            </a:r>
          </a:p>
        </p:txBody>
      </p:sp>
      <p:sp>
        <p:nvSpPr>
          <p:cNvPr id="5" name="Rectangle 4">
            <a:extLst>
              <a:ext uri="{FF2B5EF4-FFF2-40B4-BE49-F238E27FC236}">
                <a16:creationId xmlns:a16="http://schemas.microsoft.com/office/drawing/2014/main" id="{92DD36C8-9908-BD14-38AD-DFA6AA96B5F1}"/>
              </a:ext>
            </a:extLst>
          </p:cNvPr>
          <p:cNvSpPr/>
          <p:nvPr/>
        </p:nvSpPr>
        <p:spPr>
          <a:xfrm>
            <a:off x="4944138" y="1589595"/>
            <a:ext cx="1436914" cy="4945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Dataset Cleaning</a:t>
            </a:r>
          </a:p>
        </p:txBody>
      </p:sp>
      <p:sp>
        <p:nvSpPr>
          <p:cNvPr id="6" name="Flowchart: Alternate Process 5">
            <a:extLst>
              <a:ext uri="{FF2B5EF4-FFF2-40B4-BE49-F238E27FC236}">
                <a16:creationId xmlns:a16="http://schemas.microsoft.com/office/drawing/2014/main" id="{AAC8BDBB-B12A-5300-71D6-8C838AA38FDA}"/>
              </a:ext>
            </a:extLst>
          </p:cNvPr>
          <p:cNvSpPr/>
          <p:nvPr/>
        </p:nvSpPr>
        <p:spPr>
          <a:xfrm>
            <a:off x="4389197" y="4242129"/>
            <a:ext cx="998376" cy="634481"/>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Training</a:t>
            </a:r>
            <a:r>
              <a:rPr lang="en-IN" sz="1600" dirty="0">
                <a:latin typeface="Times New Roman" panose="02020603050405020304" pitchFamily="18" charset="0"/>
                <a:cs typeface="Times New Roman" panose="02020603050405020304" pitchFamily="18" charset="0"/>
              </a:rPr>
              <a:t> </a:t>
            </a:r>
          </a:p>
        </p:txBody>
      </p:sp>
      <p:sp>
        <p:nvSpPr>
          <p:cNvPr id="7" name="Flowchart: Alternate Process 6">
            <a:extLst>
              <a:ext uri="{FF2B5EF4-FFF2-40B4-BE49-F238E27FC236}">
                <a16:creationId xmlns:a16="http://schemas.microsoft.com/office/drawing/2014/main" id="{93D3C23A-7819-5A5E-5071-E8F836346A89}"/>
              </a:ext>
            </a:extLst>
          </p:cNvPr>
          <p:cNvSpPr/>
          <p:nvPr/>
        </p:nvSpPr>
        <p:spPr>
          <a:xfrm>
            <a:off x="6096000" y="4187600"/>
            <a:ext cx="998376" cy="634481"/>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Testing</a:t>
            </a:r>
          </a:p>
        </p:txBody>
      </p:sp>
      <p:sp>
        <p:nvSpPr>
          <p:cNvPr id="8" name="Oval 7">
            <a:extLst>
              <a:ext uri="{FF2B5EF4-FFF2-40B4-BE49-F238E27FC236}">
                <a16:creationId xmlns:a16="http://schemas.microsoft.com/office/drawing/2014/main" id="{A8A183EF-63BF-0818-E4EE-85D236D450E8}"/>
              </a:ext>
            </a:extLst>
          </p:cNvPr>
          <p:cNvSpPr/>
          <p:nvPr/>
        </p:nvSpPr>
        <p:spPr>
          <a:xfrm>
            <a:off x="4949421" y="2292306"/>
            <a:ext cx="1436914" cy="6951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Features </a:t>
            </a:r>
          </a:p>
        </p:txBody>
      </p:sp>
      <p:sp>
        <p:nvSpPr>
          <p:cNvPr id="9" name="Rectangle 8">
            <a:extLst>
              <a:ext uri="{FF2B5EF4-FFF2-40B4-BE49-F238E27FC236}">
                <a16:creationId xmlns:a16="http://schemas.microsoft.com/office/drawing/2014/main" id="{5BCBBBBE-5BDA-E620-90E6-14281772658C}"/>
              </a:ext>
            </a:extLst>
          </p:cNvPr>
          <p:cNvSpPr/>
          <p:nvPr/>
        </p:nvSpPr>
        <p:spPr>
          <a:xfrm>
            <a:off x="4951753" y="3333844"/>
            <a:ext cx="1436914" cy="6158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Logistic Regressions</a:t>
            </a:r>
            <a:r>
              <a:rPr lang="en-IN" dirty="0"/>
              <a:t> </a:t>
            </a:r>
          </a:p>
        </p:txBody>
      </p:sp>
      <p:sp>
        <p:nvSpPr>
          <p:cNvPr id="10" name="Rectangle: Single Corner Rounded 9">
            <a:extLst>
              <a:ext uri="{FF2B5EF4-FFF2-40B4-BE49-F238E27FC236}">
                <a16:creationId xmlns:a16="http://schemas.microsoft.com/office/drawing/2014/main" id="{EDAD3860-0B2C-AF57-4D01-F32557B09B63}"/>
              </a:ext>
            </a:extLst>
          </p:cNvPr>
          <p:cNvSpPr/>
          <p:nvPr/>
        </p:nvSpPr>
        <p:spPr>
          <a:xfrm>
            <a:off x="5135884" y="5201734"/>
            <a:ext cx="1334278" cy="695132"/>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Input URL</a:t>
            </a:r>
          </a:p>
        </p:txBody>
      </p:sp>
      <p:sp>
        <p:nvSpPr>
          <p:cNvPr id="11" name="Flowchart: Alternate Process 10">
            <a:extLst>
              <a:ext uri="{FF2B5EF4-FFF2-40B4-BE49-F238E27FC236}">
                <a16:creationId xmlns:a16="http://schemas.microsoft.com/office/drawing/2014/main" id="{4E7CB546-D3B7-41FB-28E7-4BDD054755F8}"/>
              </a:ext>
            </a:extLst>
          </p:cNvPr>
          <p:cNvSpPr/>
          <p:nvPr/>
        </p:nvSpPr>
        <p:spPr>
          <a:xfrm>
            <a:off x="4320928" y="6206638"/>
            <a:ext cx="998376" cy="634481"/>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Bad</a:t>
            </a:r>
          </a:p>
        </p:txBody>
      </p:sp>
      <p:sp>
        <p:nvSpPr>
          <p:cNvPr id="12" name="Flowchart: Alternate Process 11">
            <a:extLst>
              <a:ext uri="{FF2B5EF4-FFF2-40B4-BE49-F238E27FC236}">
                <a16:creationId xmlns:a16="http://schemas.microsoft.com/office/drawing/2014/main" id="{C6D3EEB6-9033-D184-BD5D-BD32E5A5E41E}"/>
              </a:ext>
            </a:extLst>
          </p:cNvPr>
          <p:cNvSpPr/>
          <p:nvPr/>
        </p:nvSpPr>
        <p:spPr>
          <a:xfrm flipH="1">
            <a:off x="6254931" y="6263667"/>
            <a:ext cx="998376" cy="634481"/>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Good</a:t>
            </a:r>
          </a:p>
        </p:txBody>
      </p:sp>
      <p:sp>
        <p:nvSpPr>
          <p:cNvPr id="13" name="Arrow: Down 12">
            <a:extLst>
              <a:ext uri="{FF2B5EF4-FFF2-40B4-BE49-F238E27FC236}">
                <a16:creationId xmlns:a16="http://schemas.microsoft.com/office/drawing/2014/main" id="{2F91BD70-B21C-138B-60AA-AF8E98B6C266}"/>
              </a:ext>
            </a:extLst>
          </p:cNvPr>
          <p:cNvSpPr/>
          <p:nvPr/>
        </p:nvSpPr>
        <p:spPr>
          <a:xfrm>
            <a:off x="5387573" y="2081775"/>
            <a:ext cx="520960" cy="247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A2C265AC-662D-2A37-B061-5622279AED3C}"/>
              </a:ext>
            </a:extLst>
          </p:cNvPr>
          <p:cNvSpPr/>
          <p:nvPr/>
        </p:nvSpPr>
        <p:spPr>
          <a:xfrm>
            <a:off x="5329024" y="1366557"/>
            <a:ext cx="559837" cy="230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Arrow: Down 15">
            <a:extLst>
              <a:ext uri="{FF2B5EF4-FFF2-40B4-BE49-F238E27FC236}">
                <a16:creationId xmlns:a16="http://schemas.microsoft.com/office/drawing/2014/main" id="{1BE764E6-DFA8-077C-9159-DD8F38854ACA}"/>
              </a:ext>
            </a:extLst>
          </p:cNvPr>
          <p:cNvSpPr/>
          <p:nvPr/>
        </p:nvSpPr>
        <p:spPr>
          <a:xfrm>
            <a:off x="4820116" y="4892378"/>
            <a:ext cx="715347" cy="3093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FEEB06C6-D7EA-489B-7975-BB16AF3511DE}"/>
              </a:ext>
            </a:extLst>
          </p:cNvPr>
          <p:cNvSpPr/>
          <p:nvPr/>
        </p:nvSpPr>
        <p:spPr>
          <a:xfrm>
            <a:off x="6001139" y="3930871"/>
            <a:ext cx="447869" cy="2755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856B59D8-9F8D-DEEA-1B8A-46B0495376D0}"/>
              </a:ext>
            </a:extLst>
          </p:cNvPr>
          <p:cNvSpPr/>
          <p:nvPr/>
        </p:nvSpPr>
        <p:spPr>
          <a:xfrm>
            <a:off x="4888385" y="3959005"/>
            <a:ext cx="349899" cy="298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C3C60298-C287-4295-A83D-CEAAE8A46EDA}"/>
              </a:ext>
            </a:extLst>
          </p:cNvPr>
          <p:cNvSpPr/>
          <p:nvPr/>
        </p:nvSpPr>
        <p:spPr>
          <a:xfrm>
            <a:off x="6128969" y="4848569"/>
            <a:ext cx="344298" cy="3284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Arrow: Down 19">
            <a:extLst>
              <a:ext uri="{FF2B5EF4-FFF2-40B4-BE49-F238E27FC236}">
                <a16:creationId xmlns:a16="http://schemas.microsoft.com/office/drawing/2014/main" id="{D7A9A092-FA9D-580C-23EE-C3DC5738EB8E}"/>
              </a:ext>
            </a:extLst>
          </p:cNvPr>
          <p:cNvSpPr/>
          <p:nvPr/>
        </p:nvSpPr>
        <p:spPr>
          <a:xfrm>
            <a:off x="5512528" y="2977439"/>
            <a:ext cx="300133" cy="3470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B9B7C631-0240-5C42-DD01-3FE87CA43115}"/>
              </a:ext>
            </a:extLst>
          </p:cNvPr>
          <p:cNvSpPr/>
          <p:nvPr/>
        </p:nvSpPr>
        <p:spPr>
          <a:xfrm>
            <a:off x="4824782" y="5912634"/>
            <a:ext cx="562791" cy="2837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90F98570-BC1D-EEC1-502C-AB7BADAAEDE8}"/>
              </a:ext>
            </a:extLst>
          </p:cNvPr>
          <p:cNvSpPr/>
          <p:nvPr/>
        </p:nvSpPr>
        <p:spPr>
          <a:xfrm>
            <a:off x="6276859" y="5885776"/>
            <a:ext cx="344298" cy="3284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Table 2">
            <a:extLst>
              <a:ext uri="{FF2B5EF4-FFF2-40B4-BE49-F238E27FC236}">
                <a16:creationId xmlns:a16="http://schemas.microsoft.com/office/drawing/2014/main" id="{993DDB61-0BAA-61E7-45E1-243755BE1AC6}"/>
              </a:ext>
            </a:extLst>
          </p:cNvPr>
          <p:cNvGraphicFramePr>
            <a:graphicFrameLocks noGrp="1"/>
          </p:cNvGraphicFramePr>
          <p:nvPr>
            <p:extLst>
              <p:ext uri="{D42A27DB-BD31-4B8C-83A1-F6EECF244321}">
                <p14:modId xmlns:p14="http://schemas.microsoft.com/office/powerpoint/2010/main" val="2780245713"/>
              </p:ext>
            </p:extLst>
          </p:nvPr>
        </p:nvGraphicFramePr>
        <p:xfrm>
          <a:off x="0" y="20394"/>
          <a:ext cx="11240942" cy="701040"/>
        </p:xfrm>
        <a:graphic>
          <a:graphicData uri="http://schemas.openxmlformats.org/drawingml/2006/table">
            <a:tbl>
              <a:tblPr firstRow="1" bandRow="1">
                <a:tableStyleId>{5C22544A-7EE6-4342-B048-85BDC9FD1C3A}</a:tableStyleId>
              </a:tblPr>
              <a:tblGrid>
                <a:gridCol w="11240942">
                  <a:extLst>
                    <a:ext uri="{9D8B030D-6E8A-4147-A177-3AD203B41FA5}">
                      <a16:colId xmlns:a16="http://schemas.microsoft.com/office/drawing/2014/main" val="976149901"/>
                    </a:ext>
                  </a:extLst>
                </a:gridCol>
              </a:tblGrid>
              <a:tr h="370840">
                <a:tc>
                  <a:txBody>
                    <a:bodyPr/>
                    <a:lstStyle/>
                    <a:p>
                      <a:r>
                        <a:rPr lang="en-IN" dirty="0">
                          <a:latin typeface="Times New Roman" panose="02020603050405020304" pitchFamily="18" charset="0"/>
                          <a:cs typeface="Times New Roman" panose="02020603050405020304" pitchFamily="18" charset="0"/>
                        </a:rPr>
                        <a:t>                                                                               </a:t>
                      </a:r>
                      <a:r>
                        <a:rPr lang="en-IN" sz="4000" dirty="0">
                          <a:solidFill>
                            <a:schemeClr val="tx1"/>
                          </a:solidFill>
                          <a:latin typeface="Times New Roman" panose="02020603050405020304" pitchFamily="18" charset="0"/>
                          <a:cs typeface="Times New Roman" panose="02020603050405020304" pitchFamily="18" charset="0"/>
                        </a:rPr>
                        <a:t>Architecture</a:t>
                      </a:r>
                    </a:p>
                  </a:txBody>
                  <a:tcPr>
                    <a:solidFill>
                      <a:schemeClr val="bg1"/>
                    </a:solidFill>
                  </a:tcPr>
                </a:tc>
                <a:extLst>
                  <a:ext uri="{0D108BD9-81ED-4DB2-BD59-A6C34878D82A}">
                    <a16:rowId xmlns:a16="http://schemas.microsoft.com/office/drawing/2014/main" val="1124495012"/>
                  </a:ext>
                </a:extLst>
              </a:tr>
            </a:tbl>
          </a:graphicData>
        </a:graphic>
      </p:graphicFrame>
      <p:graphicFrame>
        <p:nvGraphicFramePr>
          <p:cNvPr id="3" name="Table 14">
            <a:extLst>
              <a:ext uri="{FF2B5EF4-FFF2-40B4-BE49-F238E27FC236}">
                <a16:creationId xmlns:a16="http://schemas.microsoft.com/office/drawing/2014/main" id="{87AEAE8B-BADB-1A8A-A12C-EFFDDCB0CE6F}"/>
              </a:ext>
            </a:extLst>
          </p:cNvPr>
          <p:cNvGraphicFramePr>
            <a:graphicFrameLocks noGrp="1"/>
          </p:cNvGraphicFramePr>
          <p:nvPr>
            <p:extLst>
              <p:ext uri="{D42A27DB-BD31-4B8C-83A1-F6EECF244321}">
                <p14:modId xmlns:p14="http://schemas.microsoft.com/office/powerpoint/2010/main" val="3593544819"/>
              </p:ext>
            </p:extLst>
          </p:nvPr>
        </p:nvGraphicFramePr>
        <p:xfrm>
          <a:off x="11729884" y="6474359"/>
          <a:ext cx="462116" cy="396240"/>
        </p:xfrm>
        <a:graphic>
          <a:graphicData uri="http://schemas.openxmlformats.org/drawingml/2006/table">
            <a:tbl>
              <a:tblPr firstRow="1" bandRow="1">
                <a:tableStyleId>{5C22544A-7EE6-4342-B048-85BDC9FD1C3A}</a:tableStyleId>
              </a:tblPr>
              <a:tblGrid>
                <a:gridCol w="462116">
                  <a:extLst>
                    <a:ext uri="{9D8B030D-6E8A-4147-A177-3AD203B41FA5}">
                      <a16:colId xmlns:a16="http://schemas.microsoft.com/office/drawing/2014/main" val="158144076"/>
                    </a:ext>
                  </a:extLst>
                </a:gridCol>
              </a:tblGrid>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10</a:t>
                      </a: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132763438"/>
                  </a:ext>
                </a:extLst>
              </a:tr>
            </a:tbl>
          </a:graphicData>
        </a:graphic>
      </p:graphicFrame>
    </p:spTree>
    <p:extLst>
      <p:ext uri="{BB962C8B-B14F-4D97-AF65-F5344CB8AC3E}">
        <p14:creationId xmlns:p14="http://schemas.microsoft.com/office/powerpoint/2010/main" val="175631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DA2DAE-5A94-6470-1979-F27D407DB8A5}"/>
              </a:ext>
            </a:extLst>
          </p:cNvPr>
          <p:cNvSpPr>
            <a:spLocks noGrp="1"/>
          </p:cNvSpPr>
          <p:nvPr>
            <p:ph idx="1"/>
          </p:nvPr>
        </p:nvSpPr>
        <p:spPr>
          <a:xfrm>
            <a:off x="494522" y="93663"/>
            <a:ext cx="11196735" cy="6764337"/>
          </a:xfrm>
        </p:spPr>
        <p:txBody>
          <a:bodyPr>
            <a:normAutofit/>
          </a:bodyPr>
          <a:lstStyle/>
          <a:p>
            <a:pPr marL="0" indent="0">
              <a:buNone/>
            </a:pPr>
            <a:r>
              <a:rPr lang="en-IN" sz="4000" b="1" i="0" dirty="0" err="1">
                <a:effectLst/>
                <a:latin typeface="Times New Roman" panose="02020603050405020304" pitchFamily="18" charset="0"/>
                <a:cs typeface="Times New Roman" panose="02020603050405020304" pitchFamily="18" charset="0"/>
              </a:rPr>
              <a:t>LogisticRegression</a:t>
            </a:r>
            <a:r>
              <a:rPr lang="en-IN" sz="4000" b="1" dirty="0">
                <a:latin typeface="Times New Roman" panose="02020603050405020304" pitchFamily="18" charset="0"/>
                <a:cs typeface="Times New Roman" panose="02020603050405020304" pitchFamily="18" charset="0"/>
              </a:rPr>
              <a:t> </a:t>
            </a:r>
            <a:r>
              <a:rPr lang="en-IN" sz="4000" b="1" i="0" dirty="0">
                <a:effectLst/>
                <a:latin typeface="Times New Roman" panose="02020603050405020304" pitchFamily="18" charset="0"/>
                <a:cs typeface="Times New Roman" panose="02020603050405020304" pitchFamily="18" charset="0"/>
              </a:rPr>
              <a:t>Algorithm</a:t>
            </a:r>
          </a:p>
          <a:p>
            <a:pPr marL="0" indent="0">
              <a:buNone/>
            </a:pPr>
            <a:r>
              <a:rPr lang="en-IN" sz="4000" b="1" dirty="0">
                <a:solidFill>
                  <a:srgbClr val="404040"/>
                </a:solidFill>
                <a:latin typeface="Times New Roman" panose="02020603050405020304" pitchFamily="18" charset="0"/>
                <a:cs typeface="Times New Roman" panose="02020603050405020304" pitchFamily="18" charset="0"/>
              </a:rPr>
              <a:t>  </a:t>
            </a:r>
          </a:p>
          <a:p>
            <a:pPr marL="0" indent="0">
              <a:buNone/>
            </a:pPr>
            <a:r>
              <a:rPr lang="en-US" sz="2800" b="0" i="0" dirty="0">
                <a:solidFill>
                  <a:srgbClr val="000000"/>
                </a:solidFill>
                <a:effectLst/>
                <a:latin typeface="Times New Roman" panose="02020603050405020304" pitchFamily="18" charset="0"/>
                <a:cs typeface="Times New Roman" panose="02020603050405020304" pitchFamily="18" charset="0"/>
              </a:rPr>
              <a:t>Logistic regression is one of the most popular Machine Learning algorithms, which comes under the Supervised Learning technique. It is used for predicting the categorical dependent variable using a given set of independent variables.</a:t>
            </a:r>
          </a:p>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Logistic regression predicts the output of a categorical dependent variable. Therefore the outcome must be a categorical or discrete value. It can be either Yes or No, 0 or 1, true or False etc.</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sz="4000" b="1" dirty="0">
              <a:solidFill>
                <a:srgbClr val="404040"/>
              </a:solidFill>
              <a:latin typeface="Times New Roman" panose="02020603050405020304" pitchFamily="18" charset="0"/>
              <a:cs typeface="Times New Roman" panose="02020603050405020304" pitchFamily="18" charset="0"/>
            </a:endParaRPr>
          </a:p>
          <a:p>
            <a:pPr marL="0" indent="0">
              <a:buNone/>
            </a:pPr>
            <a:r>
              <a:rPr lang="en-US" sz="2800" i="0" dirty="0">
                <a:effectLst/>
                <a:latin typeface="Times New Roman" panose="02020603050405020304" pitchFamily="18" charset="0"/>
                <a:cs typeface="Times New Roman" panose="02020603050405020304" pitchFamily="18" charset="0"/>
              </a:rPr>
              <a:t>This is a Logistic Regression algorithm that we will use to train our model. This algorithm will enable our model to understand patterns and relationships in our dataset. The model will gain useful knowledge, which it will use to make predictions.</a:t>
            </a:r>
            <a:endParaRPr lang="en-IN" sz="4000"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23814626-EB7C-3437-0AD0-01138E46772D}"/>
              </a:ext>
            </a:extLst>
          </p:cNvPr>
          <p:cNvGraphicFramePr>
            <a:graphicFrameLocks noGrp="1"/>
          </p:cNvGraphicFramePr>
          <p:nvPr>
            <p:extLst>
              <p:ext uri="{D42A27DB-BD31-4B8C-83A1-F6EECF244321}">
                <p14:modId xmlns:p14="http://schemas.microsoft.com/office/powerpoint/2010/main" val="3299892554"/>
              </p:ext>
            </p:extLst>
          </p:nvPr>
        </p:nvGraphicFramePr>
        <p:xfrm>
          <a:off x="11691256" y="6487160"/>
          <a:ext cx="500743" cy="396240"/>
        </p:xfrm>
        <a:graphic>
          <a:graphicData uri="http://schemas.openxmlformats.org/drawingml/2006/table">
            <a:tbl>
              <a:tblPr firstRow="1" bandRow="1">
                <a:tableStyleId>{5C22544A-7EE6-4342-B048-85BDC9FD1C3A}</a:tableStyleId>
              </a:tblPr>
              <a:tblGrid>
                <a:gridCol w="500743">
                  <a:extLst>
                    <a:ext uri="{9D8B030D-6E8A-4147-A177-3AD203B41FA5}">
                      <a16:colId xmlns:a16="http://schemas.microsoft.com/office/drawing/2014/main" val="663765910"/>
                    </a:ext>
                  </a:extLst>
                </a:gridCol>
              </a:tblGrid>
              <a:tr h="336427">
                <a:tc>
                  <a:txBody>
                    <a:bodyPr/>
                    <a:lstStyle/>
                    <a:p>
                      <a:r>
                        <a:rPr lang="en-US" sz="2000" dirty="0">
                          <a:solidFill>
                            <a:schemeClr val="tx1"/>
                          </a:solidFill>
                          <a:latin typeface="Times New Roman" panose="02020603050405020304" pitchFamily="18" charset="0"/>
                          <a:cs typeface="Times New Roman" panose="02020603050405020304" pitchFamily="18" charset="0"/>
                        </a:rPr>
                        <a:t>11</a:t>
                      </a: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535122337"/>
                  </a:ext>
                </a:extLst>
              </a:tr>
            </a:tbl>
          </a:graphicData>
        </a:graphic>
      </p:graphicFrame>
    </p:spTree>
    <p:extLst>
      <p:ext uri="{BB962C8B-B14F-4D97-AF65-F5344CB8AC3E}">
        <p14:creationId xmlns:p14="http://schemas.microsoft.com/office/powerpoint/2010/main" val="1620992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EEA0-EE62-EA59-A7E1-1CA0FCC49503}"/>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                          REFERENCES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7C964B-EF2D-FD65-DA24-EEE4AE176F0D}"/>
              </a:ext>
            </a:extLst>
          </p:cNvPr>
          <p:cNvSpPr>
            <a:spLocks noGrp="1"/>
          </p:cNvSpPr>
          <p:nvPr>
            <p:ph idx="1"/>
          </p:nvPr>
        </p:nvSpPr>
        <p:spPr/>
        <p:txBody>
          <a:bodyPr>
            <a:noAutofit/>
          </a:bodyPr>
          <a:lstStyle/>
          <a:p>
            <a:r>
              <a:rPr lang="en-US" sz="2500" dirty="0">
                <a:latin typeface="Times New Roman" panose="02020603050405020304" pitchFamily="18" charset="0"/>
                <a:cs typeface="Times New Roman" panose="02020603050405020304" pitchFamily="18" charset="0"/>
              </a:rPr>
              <a:t>"MALICIOUS URL DETECTION WITH MACHINE LEARNING | by Jayant </a:t>
            </a:r>
            <a:r>
              <a:rPr lang="en-US" sz="2500" dirty="0" err="1">
                <a:latin typeface="Times New Roman" panose="02020603050405020304" pitchFamily="18" charset="0"/>
                <a:cs typeface="Times New Roman" panose="02020603050405020304" pitchFamily="18" charset="0"/>
              </a:rPr>
              <a:t>Gadge</a:t>
            </a:r>
            <a:r>
              <a:rPr lang="en-US" sz="2500" dirty="0">
                <a:latin typeface="Times New Roman" panose="02020603050405020304" pitchFamily="18" charset="0"/>
                <a:cs typeface="Times New Roman" panose="02020603050405020304" pitchFamily="18" charset="0"/>
              </a:rPr>
              <a:t>| IEE" </a:t>
            </a:r>
            <a:r>
              <a:rPr lang="en-US" sz="2500" dirty="0">
                <a:latin typeface="Times New Roman" panose="02020603050405020304" pitchFamily="18" charset="0"/>
                <a:cs typeface="Times New Roman" panose="02020603050405020304" pitchFamily="18" charset="0"/>
                <a:hlinkClick r:id="rId2"/>
              </a:rPr>
              <a:t>Phishing Sites Detection Based on C4.5 Decision Tree Algorithm | IEEE Conference Publication | IEEE Xplore</a:t>
            </a:r>
            <a:r>
              <a:rPr lang="en-US" sz="2500" dirty="0">
                <a:latin typeface="Times New Roman" panose="02020603050405020304" pitchFamily="18" charset="0"/>
                <a:cs typeface="Times New Roman" panose="02020603050405020304" pitchFamily="18" charset="0"/>
              </a:rPr>
              <a:t>“</a:t>
            </a:r>
          </a:p>
          <a:p>
            <a:r>
              <a:rPr lang="en-US" sz="2500" dirty="0"/>
              <a:t>Malicious URL Detection using M</a:t>
            </a:r>
            <a:r>
              <a:rPr lang="en-US" sz="2500" dirty="0">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hlinkClick r:id="rId3"/>
              </a:rPr>
              <a:t>IRJET-V7I5144.pdf</a:t>
            </a: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hlinkClick r:id="rId4"/>
              </a:rPr>
              <a:t>Detecting Malicious URL using Machine Learning | Engineering Education (</a:t>
            </a:r>
            <a:r>
              <a:rPr lang="en-US" sz="2500" dirty="0" err="1">
                <a:latin typeface="Times New Roman" panose="02020603050405020304" pitchFamily="18" charset="0"/>
                <a:cs typeface="Times New Roman" panose="02020603050405020304" pitchFamily="18" charset="0"/>
                <a:hlinkClick r:id="rId4"/>
              </a:rPr>
              <a:t>EngEd</a:t>
            </a:r>
            <a:r>
              <a:rPr lang="en-US" sz="2500" dirty="0">
                <a:latin typeface="Times New Roman" panose="02020603050405020304" pitchFamily="18" charset="0"/>
                <a:cs typeface="Times New Roman" panose="02020603050405020304" pitchFamily="18" charset="0"/>
                <a:hlinkClick r:id="rId4"/>
              </a:rPr>
              <a:t>) Program | Section</a:t>
            </a: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hlinkClick r:id="rId5"/>
              </a:rPr>
              <a:t>(PDF) Phishing Website Detection Based on URL (researchgate.net)</a:t>
            </a: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hlinkClick r:id="rId6"/>
              </a:rPr>
              <a:t>Phishing Website Detection Based on Machine Learning Algorithm | IEEE Conference Publication | IEEE Xplore</a:t>
            </a:r>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pPr marL="0" indent="0">
              <a:buNone/>
            </a:pPr>
            <a:endParaRPr lang="en-IN" sz="25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ABCCDA9-5B26-04B0-A345-722582E920DA}"/>
              </a:ext>
            </a:extLst>
          </p:cNvPr>
          <p:cNvPicPr>
            <a:picLocks noChangeAspect="1"/>
          </p:cNvPicPr>
          <p:nvPr/>
        </p:nvPicPr>
        <p:blipFill>
          <a:blip r:embed="rId7"/>
          <a:stretch>
            <a:fillRect/>
          </a:stretch>
        </p:blipFill>
        <p:spPr>
          <a:xfrm>
            <a:off x="11240942" y="0"/>
            <a:ext cx="951058" cy="951058"/>
          </a:xfrm>
          <a:prstGeom prst="rect">
            <a:avLst/>
          </a:prstGeom>
        </p:spPr>
      </p:pic>
      <p:graphicFrame>
        <p:nvGraphicFramePr>
          <p:cNvPr id="4" name="Table 4">
            <a:extLst>
              <a:ext uri="{FF2B5EF4-FFF2-40B4-BE49-F238E27FC236}">
                <a16:creationId xmlns:a16="http://schemas.microsoft.com/office/drawing/2014/main" id="{D7C761A1-988E-A3C5-012B-FC69A9CEF439}"/>
              </a:ext>
            </a:extLst>
          </p:cNvPr>
          <p:cNvGraphicFramePr>
            <a:graphicFrameLocks noGrp="1"/>
          </p:cNvGraphicFramePr>
          <p:nvPr>
            <p:extLst>
              <p:ext uri="{D42A27DB-BD31-4B8C-83A1-F6EECF244321}">
                <p14:modId xmlns:p14="http://schemas.microsoft.com/office/powerpoint/2010/main" val="3867435108"/>
              </p:ext>
            </p:extLst>
          </p:nvPr>
        </p:nvGraphicFramePr>
        <p:xfrm>
          <a:off x="11720052" y="6440610"/>
          <a:ext cx="471948" cy="396240"/>
        </p:xfrm>
        <a:graphic>
          <a:graphicData uri="http://schemas.openxmlformats.org/drawingml/2006/table">
            <a:tbl>
              <a:tblPr firstRow="1" bandRow="1">
                <a:tableStyleId>{5C22544A-7EE6-4342-B048-85BDC9FD1C3A}</a:tableStyleId>
              </a:tblPr>
              <a:tblGrid>
                <a:gridCol w="471948">
                  <a:extLst>
                    <a:ext uri="{9D8B030D-6E8A-4147-A177-3AD203B41FA5}">
                      <a16:colId xmlns:a16="http://schemas.microsoft.com/office/drawing/2014/main" val="3117151811"/>
                    </a:ext>
                  </a:extLst>
                </a:gridCol>
              </a:tblGrid>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12</a:t>
                      </a: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740641460"/>
                  </a:ext>
                </a:extLst>
              </a:tr>
            </a:tbl>
          </a:graphicData>
        </a:graphic>
      </p:graphicFrame>
    </p:spTree>
    <p:extLst>
      <p:ext uri="{BB962C8B-B14F-4D97-AF65-F5344CB8AC3E}">
        <p14:creationId xmlns:p14="http://schemas.microsoft.com/office/powerpoint/2010/main" val="112970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AD0DB5-6ED0-14CD-EF14-9A82A02C920D}"/>
              </a:ext>
            </a:extLst>
          </p:cNvPr>
          <p:cNvPicPr>
            <a:picLocks noChangeAspect="1"/>
          </p:cNvPicPr>
          <p:nvPr/>
        </p:nvPicPr>
        <p:blipFill>
          <a:blip r:embed="rId2"/>
          <a:stretch>
            <a:fillRect/>
          </a:stretch>
        </p:blipFill>
        <p:spPr>
          <a:xfrm>
            <a:off x="6766560" y="1330036"/>
            <a:ext cx="4621876" cy="4114800"/>
          </a:xfrm>
          <a:prstGeom prst="rect">
            <a:avLst/>
          </a:prstGeom>
        </p:spPr>
      </p:pic>
      <p:pic>
        <p:nvPicPr>
          <p:cNvPr id="4" name="Picture 3" descr="Shape, rectangle&#10;&#10;Description automatically generated">
            <a:extLst>
              <a:ext uri="{FF2B5EF4-FFF2-40B4-BE49-F238E27FC236}">
                <a16:creationId xmlns:a16="http://schemas.microsoft.com/office/drawing/2014/main" id="{CCF6DFA8-D444-EC31-5A9E-41EAB20C3FE1}"/>
              </a:ext>
            </a:extLst>
          </p:cNvPr>
          <p:cNvPicPr>
            <a:picLocks noChangeAspect="1"/>
          </p:cNvPicPr>
          <p:nvPr/>
        </p:nvPicPr>
        <p:blipFill>
          <a:blip r:embed="rId3"/>
          <a:stretch>
            <a:fillRect/>
          </a:stretch>
        </p:blipFill>
        <p:spPr>
          <a:xfrm>
            <a:off x="1240396" y="2304282"/>
            <a:ext cx="3011685" cy="1213209"/>
          </a:xfrm>
          <a:prstGeom prst="rect">
            <a:avLst/>
          </a:prstGeom>
        </p:spPr>
      </p:pic>
      <p:sp>
        <p:nvSpPr>
          <p:cNvPr id="5" name="object 35">
            <a:extLst>
              <a:ext uri="{FF2B5EF4-FFF2-40B4-BE49-F238E27FC236}">
                <a16:creationId xmlns:a16="http://schemas.microsoft.com/office/drawing/2014/main" id="{AB4FD5E3-25FE-0767-2A96-F2ADE4A06083}"/>
              </a:ext>
            </a:extLst>
          </p:cNvPr>
          <p:cNvSpPr txBox="1"/>
          <p:nvPr/>
        </p:nvSpPr>
        <p:spPr>
          <a:xfrm>
            <a:off x="1784554" y="2548562"/>
            <a:ext cx="2213889" cy="551433"/>
          </a:xfrm>
          <a:prstGeom prst="rect">
            <a:avLst/>
          </a:prstGeom>
        </p:spPr>
        <p:txBody>
          <a:bodyPr vert="horz" wrap="square" lIns="0" tIns="12700" rIns="0" bIns="0" rtlCol="0">
            <a:spAutoFit/>
          </a:bodyPr>
          <a:lstStyle/>
          <a:p>
            <a:pPr marL="12700">
              <a:lnSpc>
                <a:spcPct val="100000"/>
              </a:lnSpc>
              <a:spcBef>
                <a:spcPts val="100"/>
              </a:spcBef>
            </a:pPr>
            <a:r>
              <a:rPr sz="3500" b="1" spc="-60" dirty="0">
                <a:solidFill>
                  <a:srgbClr val="FFFFFF"/>
                </a:solidFill>
                <a:latin typeface="Times New Roman" panose="02020603050405020304" pitchFamily="18" charset="0"/>
                <a:cs typeface="Times New Roman" panose="02020603050405020304" pitchFamily="18" charset="0"/>
              </a:rPr>
              <a:t>Thank</a:t>
            </a:r>
            <a:r>
              <a:rPr sz="3500" b="1" spc="-295" dirty="0">
                <a:solidFill>
                  <a:srgbClr val="FFFFFF"/>
                </a:solidFill>
                <a:latin typeface="Times New Roman" panose="02020603050405020304" pitchFamily="18" charset="0"/>
                <a:cs typeface="Times New Roman" panose="02020603050405020304" pitchFamily="18" charset="0"/>
              </a:rPr>
              <a:t> </a:t>
            </a:r>
            <a:r>
              <a:rPr sz="3500" b="1" spc="-135" dirty="0">
                <a:solidFill>
                  <a:srgbClr val="FFFFFF"/>
                </a:solidFill>
                <a:latin typeface="Times New Roman" panose="02020603050405020304" pitchFamily="18" charset="0"/>
                <a:cs typeface="Times New Roman" panose="02020603050405020304" pitchFamily="18" charset="0"/>
              </a:rPr>
              <a:t>you!</a:t>
            </a:r>
            <a:endParaRPr sz="35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574FDAC-C9EA-4F3C-D906-8BE931B80047}"/>
              </a:ext>
            </a:extLst>
          </p:cNvPr>
          <p:cNvPicPr>
            <a:picLocks noChangeAspect="1"/>
          </p:cNvPicPr>
          <p:nvPr/>
        </p:nvPicPr>
        <p:blipFill>
          <a:blip r:embed="rId4"/>
          <a:stretch>
            <a:fillRect/>
          </a:stretch>
        </p:blipFill>
        <p:spPr>
          <a:xfrm>
            <a:off x="11240942" y="0"/>
            <a:ext cx="951058" cy="951058"/>
          </a:xfrm>
          <a:prstGeom prst="rect">
            <a:avLst/>
          </a:prstGeom>
        </p:spPr>
      </p:pic>
      <p:graphicFrame>
        <p:nvGraphicFramePr>
          <p:cNvPr id="6" name="Table 6">
            <a:extLst>
              <a:ext uri="{FF2B5EF4-FFF2-40B4-BE49-F238E27FC236}">
                <a16:creationId xmlns:a16="http://schemas.microsoft.com/office/drawing/2014/main" id="{8F46D121-5B2F-ADBC-FB78-2A1AD1C01A99}"/>
              </a:ext>
            </a:extLst>
          </p:cNvPr>
          <p:cNvGraphicFramePr>
            <a:graphicFrameLocks noGrp="1"/>
          </p:cNvGraphicFramePr>
          <p:nvPr>
            <p:extLst>
              <p:ext uri="{D42A27DB-BD31-4B8C-83A1-F6EECF244321}">
                <p14:modId xmlns:p14="http://schemas.microsoft.com/office/powerpoint/2010/main" val="932689265"/>
              </p:ext>
            </p:extLst>
          </p:nvPr>
        </p:nvGraphicFramePr>
        <p:xfrm>
          <a:off x="11611896" y="6487160"/>
          <a:ext cx="580103" cy="396240"/>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1357782304"/>
                    </a:ext>
                  </a:extLst>
                </a:gridCol>
              </a:tblGrid>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13</a:t>
                      </a: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559886623"/>
                  </a:ext>
                </a:extLst>
              </a:tr>
            </a:tbl>
          </a:graphicData>
        </a:graphic>
      </p:graphicFrame>
    </p:spTree>
    <p:extLst>
      <p:ext uri="{BB962C8B-B14F-4D97-AF65-F5344CB8AC3E}">
        <p14:creationId xmlns:p14="http://schemas.microsoft.com/office/powerpoint/2010/main" val="3678100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A744364E-4BCF-6213-E643-79BA0CA35DD7}"/>
              </a:ext>
            </a:extLst>
          </p:cNvPr>
          <p:cNvGraphicFramePr>
            <a:graphicFrameLocks noGrp="1"/>
          </p:cNvGraphicFramePr>
          <p:nvPr>
            <p:extLst>
              <p:ext uri="{D42A27DB-BD31-4B8C-83A1-F6EECF244321}">
                <p14:modId xmlns:p14="http://schemas.microsoft.com/office/powerpoint/2010/main" val="1788108602"/>
              </p:ext>
            </p:extLst>
          </p:nvPr>
        </p:nvGraphicFramePr>
        <p:xfrm>
          <a:off x="2032000" y="719666"/>
          <a:ext cx="8128000" cy="7010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042323172"/>
                    </a:ext>
                  </a:extLst>
                </a:gridCol>
              </a:tblGrid>
              <a:tr h="370840">
                <a:tc>
                  <a:txBody>
                    <a:bodyPr/>
                    <a:lstStyle/>
                    <a:p>
                      <a:r>
                        <a:rPr lang="en-US" sz="4000" dirty="0">
                          <a:solidFill>
                            <a:schemeClr val="tx1"/>
                          </a:solidFill>
                          <a:latin typeface="Times New Roman" panose="02020603050405020304" pitchFamily="18" charset="0"/>
                          <a:cs typeface="Times New Roman" panose="02020603050405020304" pitchFamily="18" charset="0"/>
                        </a:rPr>
                        <a:t>                CONTENTS</a:t>
                      </a:r>
                      <a:endParaRPr lang="en-IN" sz="40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860270549"/>
                  </a:ext>
                </a:extLst>
              </a:tr>
            </a:tbl>
          </a:graphicData>
        </a:graphic>
      </p:graphicFrame>
      <p:graphicFrame>
        <p:nvGraphicFramePr>
          <p:cNvPr id="16" name="Table 16">
            <a:extLst>
              <a:ext uri="{FF2B5EF4-FFF2-40B4-BE49-F238E27FC236}">
                <a16:creationId xmlns:a16="http://schemas.microsoft.com/office/drawing/2014/main" id="{D7EEF038-8D05-8966-8E95-F94368A7CD7F}"/>
              </a:ext>
            </a:extLst>
          </p:cNvPr>
          <p:cNvGraphicFramePr>
            <a:graphicFrameLocks noGrp="1"/>
          </p:cNvGraphicFramePr>
          <p:nvPr>
            <p:extLst>
              <p:ext uri="{D42A27DB-BD31-4B8C-83A1-F6EECF244321}">
                <p14:modId xmlns:p14="http://schemas.microsoft.com/office/powerpoint/2010/main" val="2210287062"/>
              </p:ext>
            </p:extLst>
          </p:nvPr>
        </p:nvGraphicFramePr>
        <p:xfrm>
          <a:off x="334736" y="1853505"/>
          <a:ext cx="4948124" cy="3706374"/>
        </p:xfrm>
        <a:graphic>
          <a:graphicData uri="http://schemas.openxmlformats.org/drawingml/2006/table">
            <a:tbl>
              <a:tblPr firstRow="1" bandRow="1">
                <a:tableStyleId>{5C22544A-7EE6-4342-B048-85BDC9FD1C3A}</a:tableStyleId>
              </a:tblPr>
              <a:tblGrid>
                <a:gridCol w="4948124">
                  <a:extLst>
                    <a:ext uri="{9D8B030D-6E8A-4147-A177-3AD203B41FA5}">
                      <a16:colId xmlns:a16="http://schemas.microsoft.com/office/drawing/2014/main" val="624474971"/>
                    </a:ext>
                  </a:extLst>
                </a:gridCol>
              </a:tblGrid>
              <a:tr h="3706374">
                <a:tc>
                  <a:txBody>
                    <a:bodyPr/>
                    <a:lstStyle/>
                    <a:p>
                      <a:pPr marL="342900" indent="-3429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Abstract</a:t>
                      </a:r>
                    </a:p>
                    <a:p>
                      <a:pPr marL="342900" indent="-3429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Introduction</a:t>
                      </a:r>
                    </a:p>
                    <a:p>
                      <a:pPr marL="342900" indent="-3429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Literature Survey</a:t>
                      </a:r>
                    </a:p>
                    <a:p>
                      <a:pPr marL="342900" indent="-3429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Exiting System</a:t>
                      </a:r>
                    </a:p>
                    <a:p>
                      <a:pPr marL="342900" indent="-3429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Proposed System</a:t>
                      </a:r>
                    </a:p>
                    <a:p>
                      <a:pPr marL="342900" indent="-3429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Software Hardware</a:t>
                      </a:r>
                    </a:p>
                    <a:p>
                      <a:pPr marL="342900" indent="-3429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Architecture</a:t>
                      </a:r>
                    </a:p>
                    <a:p>
                      <a:pPr marL="342900" indent="-3429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Reference </a:t>
                      </a:r>
                    </a:p>
                    <a:p>
                      <a:endParaRPr lang="en-IN" sz="24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090425418"/>
                  </a:ext>
                </a:extLst>
              </a:tr>
            </a:tbl>
          </a:graphicData>
        </a:graphic>
      </p:graphicFrame>
      <p:pic>
        <p:nvPicPr>
          <p:cNvPr id="3" name="Picture 2">
            <a:extLst>
              <a:ext uri="{FF2B5EF4-FFF2-40B4-BE49-F238E27FC236}">
                <a16:creationId xmlns:a16="http://schemas.microsoft.com/office/drawing/2014/main" id="{24C8A1BF-7D5E-5F0C-90F9-FF9778EFF776}"/>
              </a:ext>
            </a:extLst>
          </p:cNvPr>
          <p:cNvPicPr>
            <a:picLocks noChangeAspect="1"/>
          </p:cNvPicPr>
          <p:nvPr/>
        </p:nvPicPr>
        <p:blipFill>
          <a:blip r:embed="rId2"/>
          <a:stretch>
            <a:fillRect/>
          </a:stretch>
        </p:blipFill>
        <p:spPr>
          <a:xfrm>
            <a:off x="11240942" y="0"/>
            <a:ext cx="951058" cy="951058"/>
          </a:xfrm>
          <a:prstGeom prst="rect">
            <a:avLst/>
          </a:prstGeom>
        </p:spPr>
      </p:pic>
      <p:graphicFrame>
        <p:nvGraphicFramePr>
          <p:cNvPr id="2" name="Table 3">
            <a:extLst>
              <a:ext uri="{FF2B5EF4-FFF2-40B4-BE49-F238E27FC236}">
                <a16:creationId xmlns:a16="http://schemas.microsoft.com/office/drawing/2014/main" id="{319C1A06-9901-458F-F9D6-0C33BB1C83DB}"/>
              </a:ext>
            </a:extLst>
          </p:cNvPr>
          <p:cNvGraphicFramePr>
            <a:graphicFrameLocks noGrp="1"/>
          </p:cNvGraphicFramePr>
          <p:nvPr>
            <p:extLst>
              <p:ext uri="{D42A27DB-BD31-4B8C-83A1-F6EECF244321}">
                <p14:modId xmlns:p14="http://schemas.microsoft.com/office/powerpoint/2010/main" val="2034131699"/>
              </p:ext>
            </p:extLst>
          </p:nvPr>
        </p:nvGraphicFramePr>
        <p:xfrm>
          <a:off x="11513573" y="6487160"/>
          <a:ext cx="707923" cy="396240"/>
        </p:xfrm>
        <a:graphic>
          <a:graphicData uri="http://schemas.openxmlformats.org/drawingml/2006/table">
            <a:tbl>
              <a:tblPr firstRow="1" bandRow="1">
                <a:tableStyleId>{5C22544A-7EE6-4342-B048-85BDC9FD1C3A}</a:tableStyleId>
              </a:tblPr>
              <a:tblGrid>
                <a:gridCol w="707923">
                  <a:extLst>
                    <a:ext uri="{9D8B030D-6E8A-4147-A177-3AD203B41FA5}">
                      <a16:colId xmlns:a16="http://schemas.microsoft.com/office/drawing/2014/main" val="993615835"/>
                    </a:ext>
                  </a:extLst>
                </a:gridCol>
              </a:tblGrid>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2</a:t>
                      </a: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291293136"/>
                  </a:ext>
                </a:extLst>
              </a:tr>
            </a:tbl>
          </a:graphicData>
        </a:graphic>
      </p:graphicFrame>
    </p:spTree>
    <p:extLst>
      <p:ext uri="{BB962C8B-B14F-4D97-AF65-F5344CB8AC3E}">
        <p14:creationId xmlns:p14="http://schemas.microsoft.com/office/powerpoint/2010/main" val="3662923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B0FA-59CB-3D09-C7F1-55C3789E4C42}"/>
              </a:ext>
            </a:extLst>
          </p:cNvPr>
          <p:cNvSpPr>
            <a:spLocks noGrp="1"/>
          </p:cNvSpPr>
          <p:nvPr>
            <p:ph type="title"/>
          </p:nvPr>
        </p:nvSpPr>
        <p:spPr/>
        <p:txBody>
          <a:bodyPr>
            <a:normAutofit/>
          </a:bodyPr>
          <a:lstStyle/>
          <a:p>
            <a:r>
              <a:rPr lang="en-IN" sz="4000" b="1" dirty="0">
                <a:solidFill>
                  <a:schemeClr val="tx1"/>
                </a:solidFill>
                <a:latin typeface="Times New Roman" panose="02020603050405020304" pitchFamily="18" charset="0"/>
                <a:cs typeface="Times New Roman" panose="02020603050405020304" pitchFamily="18" charset="0"/>
              </a:rPr>
              <a:t>                               Abstract</a:t>
            </a:r>
            <a:br>
              <a:rPr lang="en-IN" sz="4000" dirty="0">
                <a:solidFill>
                  <a:schemeClr val="tx1"/>
                </a:solidFill>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9DC482-1A34-CC60-FEFD-CBE973412C63}"/>
              </a:ext>
            </a:extLst>
          </p:cNvPr>
          <p:cNvSpPr>
            <a:spLocks noGrp="1"/>
          </p:cNvSpPr>
          <p:nvPr>
            <p:ph idx="1"/>
          </p:nvPr>
        </p:nvSpPr>
        <p:spPr>
          <a:xfrm>
            <a:off x="120407" y="1250301"/>
            <a:ext cx="11990728" cy="5738327"/>
          </a:xfrm>
        </p:spPr>
        <p:txBody>
          <a:bodyPr>
            <a:noAutofit/>
          </a:bodyPr>
          <a:lstStyle/>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Phishing is a common attack on credulous people by making them to disclose their unique information using counterfeit websites</a:t>
            </a:r>
          </a:p>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Phishers use the websites which are visually and semantically similar to those real websites. </a:t>
            </a:r>
          </a:p>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As technology continues to grow, phishing techniques started to progress rapidly and this needs to be prevented by using anti-phishing mechanisms to detect phishing. Machine learning is a powerful tool used to strive against phishing attacks.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this project we will create a model where the we will enter the URL in our List and the algorithm will tell whether the URL  is good or bad.</a:t>
            </a:r>
          </a:p>
          <a:p>
            <a:r>
              <a:rPr lang="en-US" dirty="0">
                <a:latin typeface="Times New Roman" panose="02020603050405020304" pitchFamily="18" charset="0"/>
                <a:cs typeface="Times New Roman" panose="02020603050405020304" pitchFamily="18" charset="0"/>
              </a:rPr>
              <a:t>When a new URL is entered, it checks the list and detects whether it’s a bad website or not. In addition, the model learns about the data set of the URLs that are enter.</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A7B69B9-1790-A0AA-2C4B-E834B8B48A61}"/>
              </a:ext>
            </a:extLst>
          </p:cNvPr>
          <p:cNvPicPr>
            <a:picLocks noChangeAspect="1"/>
          </p:cNvPicPr>
          <p:nvPr/>
        </p:nvPicPr>
        <p:blipFill>
          <a:blip r:embed="rId2"/>
          <a:stretch>
            <a:fillRect/>
          </a:stretch>
        </p:blipFill>
        <p:spPr>
          <a:xfrm>
            <a:off x="11240942" y="0"/>
            <a:ext cx="951058" cy="951058"/>
          </a:xfrm>
          <a:prstGeom prst="rect">
            <a:avLst/>
          </a:prstGeom>
        </p:spPr>
      </p:pic>
      <p:graphicFrame>
        <p:nvGraphicFramePr>
          <p:cNvPr id="4" name="Table 4">
            <a:extLst>
              <a:ext uri="{FF2B5EF4-FFF2-40B4-BE49-F238E27FC236}">
                <a16:creationId xmlns:a16="http://schemas.microsoft.com/office/drawing/2014/main" id="{076370C9-5F5D-F7C7-6305-1A63DE06796C}"/>
              </a:ext>
            </a:extLst>
          </p:cNvPr>
          <p:cNvGraphicFramePr>
            <a:graphicFrameLocks noGrp="1"/>
          </p:cNvGraphicFramePr>
          <p:nvPr>
            <p:extLst>
              <p:ext uri="{D42A27DB-BD31-4B8C-83A1-F6EECF244321}">
                <p14:modId xmlns:p14="http://schemas.microsoft.com/office/powerpoint/2010/main" val="3190696420"/>
              </p:ext>
            </p:extLst>
          </p:nvPr>
        </p:nvGraphicFramePr>
        <p:xfrm>
          <a:off x="11619058" y="6400800"/>
          <a:ext cx="572942" cy="396240"/>
        </p:xfrm>
        <a:graphic>
          <a:graphicData uri="http://schemas.openxmlformats.org/drawingml/2006/table">
            <a:tbl>
              <a:tblPr firstRow="1" bandRow="1">
                <a:tableStyleId>{5C22544A-7EE6-4342-B048-85BDC9FD1C3A}</a:tableStyleId>
              </a:tblPr>
              <a:tblGrid>
                <a:gridCol w="572942">
                  <a:extLst>
                    <a:ext uri="{9D8B030D-6E8A-4147-A177-3AD203B41FA5}">
                      <a16:colId xmlns:a16="http://schemas.microsoft.com/office/drawing/2014/main" val="2748040374"/>
                    </a:ext>
                  </a:extLst>
                </a:gridCol>
              </a:tblGrid>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3</a:t>
                      </a: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337503052"/>
                  </a:ext>
                </a:extLst>
              </a:tr>
            </a:tbl>
          </a:graphicData>
        </a:graphic>
      </p:graphicFrame>
    </p:spTree>
    <p:extLst>
      <p:ext uri="{BB962C8B-B14F-4D97-AF65-F5344CB8AC3E}">
        <p14:creationId xmlns:p14="http://schemas.microsoft.com/office/powerpoint/2010/main" val="94484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0540-8EF4-8B14-1DC2-416D78ACC770}"/>
              </a:ext>
            </a:extLst>
          </p:cNvPr>
          <p:cNvSpPr>
            <a:spLocks noGrp="1"/>
          </p:cNvSpPr>
          <p:nvPr>
            <p:ph type="title"/>
          </p:nvPr>
        </p:nvSpPr>
        <p:spPr/>
        <p:txBody>
          <a:bodyPr/>
          <a:lstStyle/>
          <a:p>
            <a:r>
              <a:rPr lang="en-IN" sz="4000" b="1" dirty="0">
                <a:solidFill>
                  <a:schemeClr val="tx1"/>
                </a:solidFill>
                <a:latin typeface="Times New Roman" panose="02020603050405020304" pitchFamily="18" charset="0"/>
                <a:cs typeface="Times New Roman" panose="02020603050405020304" pitchFamily="18" charset="0"/>
              </a:rPr>
              <a:t>                          Introduction</a:t>
            </a:r>
            <a:br>
              <a:rPr lang="en-IN" sz="4400"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FED62FC-D2F6-C667-B3D8-AE61F2ED6CEF}"/>
              </a:ext>
            </a:extLst>
          </p:cNvPr>
          <p:cNvSpPr>
            <a:spLocks noGrp="1"/>
          </p:cNvSpPr>
          <p:nvPr>
            <p:ph idx="1"/>
          </p:nvPr>
        </p:nvSpPr>
        <p:spPr>
          <a:xfrm>
            <a:off x="838199" y="1316182"/>
            <a:ext cx="11216951" cy="5464969"/>
          </a:xfrm>
        </p:spPr>
        <p:txBody>
          <a:bodyPr>
            <a:noAutofit/>
          </a:bodyPr>
          <a:lstStyle/>
          <a:p>
            <a:r>
              <a:rPr lang="en-IN" sz="2600" dirty="0">
                <a:effectLst/>
                <a:latin typeface="Times New Roman" panose="02020603050405020304" pitchFamily="18" charset="0"/>
                <a:ea typeface="Times New Roman" panose="02020603050405020304" pitchFamily="18" charset="0"/>
              </a:rPr>
              <a:t>Nowadays Phishing becomes a main area of concern for security researchers because it is not difficult to create the fake website which looks so close to Good website.</a:t>
            </a:r>
          </a:p>
          <a:p>
            <a:r>
              <a:rPr lang="en-IN" sz="2600" dirty="0">
                <a:effectLst/>
                <a:latin typeface="Times New Roman" panose="02020603050405020304" pitchFamily="18" charset="0"/>
                <a:ea typeface="Times New Roman" panose="02020603050405020304" pitchFamily="18" charset="0"/>
              </a:rPr>
              <a:t>Experts can identify fake websites but not all the users can identify the fake website and such users become the victim of phishing attack. </a:t>
            </a:r>
          </a:p>
          <a:p>
            <a:r>
              <a:rPr lang="en-IN" sz="2600" dirty="0">
                <a:effectLst/>
                <a:latin typeface="Times New Roman" panose="02020603050405020304" pitchFamily="18" charset="0"/>
                <a:ea typeface="Times New Roman" panose="02020603050405020304" pitchFamily="18" charset="0"/>
              </a:rPr>
              <a:t>Main aim of the attacker is to steal banks account credentials. </a:t>
            </a:r>
          </a:p>
          <a:p>
            <a:r>
              <a:rPr lang="en-IN" sz="2600" dirty="0">
                <a:effectLst/>
                <a:latin typeface="Times New Roman" panose="02020603050405020304" pitchFamily="18" charset="0"/>
                <a:ea typeface="Times New Roman" panose="02020603050405020304" pitchFamily="18" charset="0"/>
              </a:rPr>
              <a:t>Phishing attacks are becoming successful because lack of user awareness. .Since phishing attack exploits the weaknesses found in users, it is very difficult to mitigate them but it is very important to enhance phishing detection techniques.</a:t>
            </a:r>
          </a:p>
          <a:p>
            <a:r>
              <a:rPr lang="en-IN" sz="2600" dirty="0">
                <a:effectLst/>
                <a:latin typeface="Times New Roman" panose="02020603050405020304" pitchFamily="18" charset="0"/>
                <a:ea typeface="Times New Roman" panose="02020603050405020304" pitchFamily="18" charset="0"/>
              </a:rPr>
              <a:t>Phishing may be a style of broad extortion that happens once a pernicious web site act sort of a real one memory that the last word objective to accumulate unstable info, as an example, passwords, account focal points, or MasterCard numbers. </a:t>
            </a:r>
            <a:endParaRPr lang="en-IN" sz="2600" dirty="0"/>
          </a:p>
        </p:txBody>
      </p:sp>
      <p:pic>
        <p:nvPicPr>
          <p:cNvPr id="4" name="Picture 3">
            <a:extLst>
              <a:ext uri="{FF2B5EF4-FFF2-40B4-BE49-F238E27FC236}">
                <a16:creationId xmlns:a16="http://schemas.microsoft.com/office/drawing/2014/main" id="{BA8E75CD-7936-185E-294F-181D5D023EE9}"/>
              </a:ext>
            </a:extLst>
          </p:cNvPr>
          <p:cNvPicPr>
            <a:picLocks noChangeAspect="1"/>
          </p:cNvPicPr>
          <p:nvPr/>
        </p:nvPicPr>
        <p:blipFill>
          <a:blip r:embed="rId2"/>
          <a:stretch>
            <a:fillRect/>
          </a:stretch>
        </p:blipFill>
        <p:spPr>
          <a:xfrm>
            <a:off x="11240942" y="76848"/>
            <a:ext cx="951058" cy="951058"/>
          </a:xfrm>
          <a:prstGeom prst="rect">
            <a:avLst/>
          </a:prstGeom>
        </p:spPr>
      </p:pic>
      <p:graphicFrame>
        <p:nvGraphicFramePr>
          <p:cNvPr id="5" name="Table 5">
            <a:extLst>
              <a:ext uri="{FF2B5EF4-FFF2-40B4-BE49-F238E27FC236}">
                <a16:creationId xmlns:a16="http://schemas.microsoft.com/office/drawing/2014/main" id="{73A4AE60-E5F4-0A16-BE28-E67A985179CB}"/>
              </a:ext>
            </a:extLst>
          </p:cNvPr>
          <p:cNvGraphicFramePr>
            <a:graphicFrameLocks noGrp="1"/>
          </p:cNvGraphicFramePr>
          <p:nvPr>
            <p:extLst>
              <p:ext uri="{D42A27DB-BD31-4B8C-83A1-F6EECF244321}">
                <p14:modId xmlns:p14="http://schemas.microsoft.com/office/powerpoint/2010/main" val="3686767178"/>
              </p:ext>
            </p:extLst>
          </p:nvPr>
        </p:nvGraphicFramePr>
        <p:xfrm>
          <a:off x="11523406" y="6410311"/>
          <a:ext cx="668594" cy="396240"/>
        </p:xfrm>
        <a:graphic>
          <a:graphicData uri="http://schemas.openxmlformats.org/drawingml/2006/table">
            <a:tbl>
              <a:tblPr firstRow="1" bandRow="1">
                <a:tableStyleId>{5C22544A-7EE6-4342-B048-85BDC9FD1C3A}</a:tableStyleId>
              </a:tblPr>
              <a:tblGrid>
                <a:gridCol w="668594">
                  <a:extLst>
                    <a:ext uri="{9D8B030D-6E8A-4147-A177-3AD203B41FA5}">
                      <a16:colId xmlns:a16="http://schemas.microsoft.com/office/drawing/2014/main" val="1205476281"/>
                    </a:ext>
                  </a:extLst>
                </a:gridCol>
              </a:tblGrid>
              <a:tr h="370840">
                <a:tc>
                  <a:txBody>
                    <a:bodyPr/>
                    <a:lstStyle/>
                    <a:p>
                      <a:r>
                        <a:rPr lang="en-US" sz="2000" dirty="0"/>
                        <a:t>4</a:t>
                      </a:r>
                      <a:endParaRPr lang="en-IN" sz="2000" dirty="0"/>
                    </a:p>
                  </a:txBody>
                  <a:tcPr>
                    <a:solidFill>
                      <a:schemeClr val="bg1"/>
                    </a:solidFill>
                  </a:tcPr>
                </a:tc>
                <a:extLst>
                  <a:ext uri="{0D108BD9-81ED-4DB2-BD59-A6C34878D82A}">
                    <a16:rowId xmlns:a16="http://schemas.microsoft.com/office/drawing/2014/main" val="2052065851"/>
                  </a:ext>
                </a:extLst>
              </a:tr>
            </a:tbl>
          </a:graphicData>
        </a:graphic>
      </p:graphicFrame>
      <p:graphicFrame>
        <p:nvGraphicFramePr>
          <p:cNvPr id="6" name="Table 6">
            <a:extLst>
              <a:ext uri="{FF2B5EF4-FFF2-40B4-BE49-F238E27FC236}">
                <a16:creationId xmlns:a16="http://schemas.microsoft.com/office/drawing/2014/main" id="{D9DF58B5-50DF-8333-8614-79822DED430B}"/>
              </a:ext>
            </a:extLst>
          </p:cNvPr>
          <p:cNvGraphicFramePr>
            <a:graphicFrameLocks noGrp="1"/>
          </p:cNvGraphicFramePr>
          <p:nvPr>
            <p:extLst>
              <p:ext uri="{D42A27DB-BD31-4B8C-83A1-F6EECF244321}">
                <p14:modId xmlns:p14="http://schemas.microsoft.com/office/powerpoint/2010/main" val="3663768439"/>
              </p:ext>
            </p:extLst>
          </p:nvPr>
        </p:nvGraphicFramePr>
        <p:xfrm>
          <a:off x="11700386" y="6410311"/>
          <a:ext cx="491613" cy="396240"/>
        </p:xfrm>
        <a:graphic>
          <a:graphicData uri="http://schemas.openxmlformats.org/drawingml/2006/table">
            <a:tbl>
              <a:tblPr firstRow="1" bandRow="1">
                <a:tableStyleId>{5C22544A-7EE6-4342-B048-85BDC9FD1C3A}</a:tableStyleId>
              </a:tblPr>
              <a:tblGrid>
                <a:gridCol w="491613">
                  <a:extLst>
                    <a:ext uri="{9D8B030D-6E8A-4147-A177-3AD203B41FA5}">
                      <a16:colId xmlns:a16="http://schemas.microsoft.com/office/drawing/2014/main" val="2042809562"/>
                    </a:ext>
                  </a:extLst>
                </a:gridCol>
              </a:tblGrid>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4</a:t>
                      </a: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299837556"/>
                  </a:ext>
                </a:extLst>
              </a:tr>
            </a:tbl>
          </a:graphicData>
        </a:graphic>
      </p:graphicFrame>
    </p:spTree>
    <p:extLst>
      <p:ext uri="{BB962C8B-B14F-4D97-AF65-F5344CB8AC3E}">
        <p14:creationId xmlns:p14="http://schemas.microsoft.com/office/powerpoint/2010/main" val="253729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77C4-7357-FC95-EB10-6775BCF3949C}"/>
              </a:ext>
            </a:extLst>
          </p:cNvPr>
          <p:cNvSpPr>
            <a:spLocks noGrp="1"/>
          </p:cNvSpPr>
          <p:nvPr>
            <p:ph type="title"/>
          </p:nvPr>
        </p:nvSpPr>
        <p:spPr>
          <a:xfrm>
            <a:off x="763943" y="0"/>
            <a:ext cx="10515600" cy="951059"/>
          </a:xfrm>
        </p:spPr>
        <p:txBody>
          <a:bodyPr>
            <a:normAutofit fontScale="90000"/>
          </a:bodyPr>
          <a:lstStyle/>
          <a:p>
            <a:r>
              <a:rPr lang="en-IN" sz="4000" b="1">
                <a:solidFill>
                  <a:schemeClr val="tx1"/>
                </a:solidFill>
                <a:latin typeface="Times New Roman" panose="02020603050405020304" pitchFamily="18" charset="0"/>
                <a:cs typeface="Times New Roman" panose="02020603050405020304" pitchFamily="18" charset="0"/>
              </a:rPr>
              <a:t>                          Literature </a:t>
            </a:r>
            <a:r>
              <a:rPr lang="en-IN" sz="4000" b="1" dirty="0">
                <a:solidFill>
                  <a:schemeClr val="tx1"/>
                </a:solidFill>
                <a:latin typeface="Times New Roman" panose="02020603050405020304" pitchFamily="18" charset="0"/>
                <a:cs typeface="Times New Roman" panose="02020603050405020304" pitchFamily="18" charset="0"/>
              </a:rPr>
              <a:t>Survey</a:t>
            </a:r>
            <a:br>
              <a:rPr lang="en-IN" sz="4400" dirty="0">
                <a:solidFill>
                  <a:schemeClr val="tx1"/>
                </a:solidFill>
                <a:latin typeface="Times New Roman" panose="02020603050405020304" pitchFamily="18"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E7D9D5E7-A921-0F1D-D7CB-A538D30B94B7}"/>
              </a:ext>
            </a:extLst>
          </p:cNvPr>
          <p:cNvGraphicFramePr>
            <a:graphicFrameLocks noGrp="1"/>
          </p:cNvGraphicFramePr>
          <p:nvPr>
            <p:ph idx="1"/>
            <p:extLst>
              <p:ext uri="{D42A27DB-BD31-4B8C-83A1-F6EECF244321}">
                <p14:modId xmlns:p14="http://schemas.microsoft.com/office/powerpoint/2010/main" val="38874286"/>
              </p:ext>
            </p:extLst>
          </p:nvPr>
        </p:nvGraphicFramePr>
        <p:xfrm>
          <a:off x="870187" y="459200"/>
          <a:ext cx="10383804" cy="4575006"/>
        </p:xfrm>
        <a:graphic>
          <a:graphicData uri="http://schemas.openxmlformats.org/drawingml/2006/table">
            <a:tbl>
              <a:tblPr firstRow="1" firstCol="1" bandRow="1">
                <a:tableStyleId>{5C22544A-7EE6-4342-B048-85BDC9FD1C3A}</a:tableStyleId>
              </a:tblPr>
              <a:tblGrid>
                <a:gridCol w="2706454">
                  <a:extLst>
                    <a:ext uri="{9D8B030D-6E8A-4147-A177-3AD203B41FA5}">
                      <a16:colId xmlns:a16="http://schemas.microsoft.com/office/drawing/2014/main" val="74622188"/>
                    </a:ext>
                  </a:extLst>
                </a:gridCol>
                <a:gridCol w="2250609">
                  <a:extLst>
                    <a:ext uri="{9D8B030D-6E8A-4147-A177-3AD203B41FA5}">
                      <a16:colId xmlns:a16="http://schemas.microsoft.com/office/drawing/2014/main" val="840358103"/>
                    </a:ext>
                  </a:extLst>
                </a:gridCol>
                <a:gridCol w="2148489">
                  <a:extLst>
                    <a:ext uri="{9D8B030D-6E8A-4147-A177-3AD203B41FA5}">
                      <a16:colId xmlns:a16="http://schemas.microsoft.com/office/drawing/2014/main" val="2251439149"/>
                    </a:ext>
                  </a:extLst>
                </a:gridCol>
                <a:gridCol w="862089">
                  <a:extLst>
                    <a:ext uri="{9D8B030D-6E8A-4147-A177-3AD203B41FA5}">
                      <a16:colId xmlns:a16="http://schemas.microsoft.com/office/drawing/2014/main" val="2471457739"/>
                    </a:ext>
                  </a:extLst>
                </a:gridCol>
                <a:gridCol w="2416163">
                  <a:extLst>
                    <a:ext uri="{9D8B030D-6E8A-4147-A177-3AD203B41FA5}">
                      <a16:colId xmlns:a16="http://schemas.microsoft.com/office/drawing/2014/main" val="4220181131"/>
                    </a:ext>
                  </a:extLst>
                </a:gridCol>
              </a:tblGrid>
              <a:tr h="825062">
                <a:tc>
                  <a:txBody>
                    <a:bodyPr/>
                    <a:lstStyle/>
                    <a:p>
                      <a:pPr algn="just">
                        <a:lnSpc>
                          <a:spcPct val="150000"/>
                        </a:lnSpc>
                      </a:pPr>
                      <a:r>
                        <a:rPr lang="en-US" sz="2800" dirty="0">
                          <a:solidFill>
                            <a:schemeClr val="tx1"/>
                          </a:solidFill>
                          <a:effectLst/>
                          <a:latin typeface="Times New Roman" panose="02020603050405020304" pitchFamily="18" charset="0"/>
                          <a:cs typeface="Times New Roman" panose="02020603050405020304" pitchFamily="18" charset="0"/>
                        </a:rPr>
                        <a:t>Authors Name</a:t>
                      </a:r>
                      <a:endParaRPr lang="en-IN"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74" marR="65374" marT="0" marB="0">
                    <a:solidFill>
                      <a:schemeClr val="accent4">
                        <a:lumMod val="60000"/>
                        <a:lumOff val="40000"/>
                      </a:schemeClr>
                    </a:solidFill>
                  </a:tcPr>
                </a:tc>
                <a:tc>
                  <a:txBody>
                    <a:bodyPr/>
                    <a:lstStyle/>
                    <a:p>
                      <a:pPr algn="just">
                        <a:lnSpc>
                          <a:spcPct val="150000"/>
                        </a:lnSpc>
                      </a:pPr>
                      <a:r>
                        <a:rPr lang="en-US" sz="2800" dirty="0">
                          <a:solidFill>
                            <a:schemeClr val="tx1"/>
                          </a:solidFill>
                          <a:effectLst/>
                          <a:latin typeface="Times New Roman" panose="02020603050405020304" pitchFamily="18" charset="0"/>
                          <a:cs typeface="Times New Roman" panose="02020603050405020304" pitchFamily="18" charset="0"/>
                        </a:rPr>
                        <a:t>Title </a:t>
                      </a:r>
                      <a:endParaRPr lang="en-IN"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74" marR="65374" marT="0" marB="0">
                    <a:solidFill>
                      <a:schemeClr val="accent4">
                        <a:lumMod val="60000"/>
                        <a:lumOff val="40000"/>
                      </a:schemeClr>
                    </a:solidFill>
                  </a:tcPr>
                </a:tc>
                <a:tc>
                  <a:txBody>
                    <a:bodyPr/>
                    <a:lstStyle/>
                    <a:p>
                      <a:pPr algn="just">
                        <a:lnSpc>
                          <a:spcPct val="150000"/>
                        </a:lnSpc>
                      </a:pPr>
                      <a:r>
                        <a:rPr lang="en-US" sz="2800" dirty="0">
                          <a:solidFill>
                            <a:schemeClr val="tx1"/>
                          </a:solidFill>
                          <a:effectLst/>
                          <a:latin typeface="Times New Roman" panose="02020603050405020304" pitchFamily="18" charset="0"/>
                          <a:cs typeface="Times New Roman" panose="02020603050405020304" pitchFamily="18" charset="0"/>
                        </a:rPr>
                        <a:t>Algorithms</a:t>
                      </a:r>
                      <a:endParaRPr lang="en-IN"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74" marR="65374" marT="0" marB="0">
                    <a:solidFill>
                      <a:schemeClr val="accent4">
                        <a:lumMod val="60000"/>
                        <a:lumOff val="40000"/>
                      </a:schemeClr>
                    </a:solidFill>
                  </a:tcPr>
                </a:tc>
                <a:tc>
                  <a:txBody>
                    <a:bodyPr/>
                    <a:lstStyle/>
                    <a:p>
                      <a:pPr algn="just">
                        <a:lnSpc>
                          <a:spcPct val="150000"/>
                        </a:lnSpc>
                      </a:pPr>
                      <a:r>
                        <a:rPr lang="en-US" sz="2800" dirty="0">
                          <a:solidFill>
                            <a:schemeClr val="tx1"/>
                          </a:solidFill>
                          <a:effectLst/>
                          <a:latin typeface="Times New Roman" panose="02020603050405020304" pitchFamily="18" charset="0"/>
                          <a:cs typeface="Times New Roman" panose="02020603050405020304" pitchFamily="18" charset="0"/>
                        </a:rPr>
                        <a:t>Year</a:t>
                      </a:r>
                      <a:endParaRPr lang="en-IN"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74" marR="65374" marT="0" marB="0">
                    <a:solidFill>
                      <a:schemeClr val="accent4">
                        <a:lumMod val="60000"/>
                        <a:lumOff val="40000"/>
                      </a:schemeClr>
                    </a:solidFill>
                  </a:tcPr>
                </a:tc>
                <a:tc>
                  <a:txBody>
                    <a:bodyPr/>
                    <a:lstStyle/>
                    <a:p>
                      <a:pPr algn="just">
                        <a:lnSpc>
                          <a:spcPct val="150000"/>
                        </a:lnSpc>
                      </a:pPr>
                      <a:r>
                        <a:rPr lang="en-IN"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Accuracy </a:t>
                      </a:r>
                    </a:p>
                  </a:txBody>
                  <a:tcPr marL="65374" marR="65374" marT="0" marB="0">
                    <a:solidFill>
                      <a:schemeClr val="accent4">
                        <a:lumMod val="60000"/>
                        <a:lumOff val="40000"/>
                      </a:schemeClr>
                    </a:solidFill>
                  </a:tcPr>
                </a:tc>
                <a:extLst>
                  <a:ext uri="{0D108BD9-81ED-4DB2-BD59-A6C34878D82A}">
                    <a16:rowId xmlns:a16="http://schemas.microsoft.com/office/drawing/2014/main" val="2690963619"/>
                  </a:ext>
                </a:extLst>
              </a:tr>
              <a:tr h="2193559">
                <a:tc>
                  <a:txBody>
                    <a:bodyPr/>
                    <a:lstStyle/>
                    <a:p>
                      <a:pPr algn="just">
                        <a:lnSpc>
                          <a:spcPct val="150000"/>
                        </a:lnSpc>
                      </a:pPr>
                      <a:r>
                        <a:rPr lang="en-IN" sz="1800" dirty="0" err="1">
                          <a:solidFill>
                            <a:schemeClr val="tx1"/>
                          </a:solidFill>
                          <a:latin typeface="Times New Roman" panose="02020603050405020304" pitchFamily="18" charset="0"/>
                          <a:cs typeface="Times New Roman" panose="02020603050405020304" pitchFamily="18" charset="0"/>
                        </a:rPr>
                        <a:t>AtharvaDeshpande</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OmkarPedamkar</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NachiketChaudhary</a:t>
                      </a:r>
                      <a:r>
                        <a:rPr lang="en-IN" sz="1800" dirty="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IN" sz="1800" dirty="0" err="1">
                          <a:solidFill>
                            <a:schemeClr val="tx1"/>
                          </a:solidFill>
                          <a:latin typeface="Times New Roman" panose="02020603050405020304" pitchFamily="18" charset="0"/>
                          <a:cs typeface="Times New Roman" panose="02020603050405020304" pitchFamily="18" charset="0"/>
                        </a:rPr>
                        <a:t>Dr.SwapnaBorde</a:t>
                      </a:r>
                      <a:br>
                        <a:rPr lang="en-US" sz="1100" u="none" strike="noStrike" dirty="0">
                          <a:effectLst/>
                          <a:hlinkClick r:id="rId2"/>
                        </a:rPr>
                      </a:br>
                      <a:endParaRPr lang="en-IN" sz="1100" dirty="0">
                        <a:effectLst/>
                        <a:latin typeface="Times New Roman" panose="02020603050405020304" pitchFamily="18" charset="0"/>
                        <a:ea typeface="Times New Roman" panose="02020603050405020304" pitchFamily="18" charset="0"/>
                      </a:endParaRPr>
                    </a:p>
                  </a:txBody>
                  <a:tcPr marL="65374" marR="65374" marT="0" marB="0">
                    <a:solidFill>
                      <a:schemeClr val="accent4">
                        <a:lumMod val="60000"/>
                        <a:lumOff val="40000"/>
                      </a:schemeClr>
                    </a:solidFill>
                  </a:tcPr>
                </a:tc>
                <a:tc>
                  <a:txBody>
                    <a:bodyPr/>
                    <a:lstStyle/>
                    <a:p>
                      <a:r>
                        <a:rPr lang="en-US" sz="1800" dirty="0">
                          <a:latin typeface="Times New Roman" panose="02020603050405020304" pitchFamily="18" charset="0"/>
                          <a:cs typeface="Times New Roman" panose="02020603050405020304" pitchFamily="18" charset="0"/>
                        </a:rPr>
                        <a:t>Detection of Phishing Websites using Machine Learning (</a:t>
                      </a:r>
                      <a:r>
                        <a:rPr lang="en-US" sz="18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Detection of Phishing Websites using Machine Learning (ijert.org)</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74" marR="65374" marT="0" marB="0">
                    <a:solidFill>
                      <a:schemeClr val="accent4">
                        <a:lumMod val="60000"/>
                        <a:lumOff val="40000"/>
                      </a:schemeClr>
                    </a:solidFill>
                  </a:tcPr>
                </a:tc>
                <a:tc>
                  <a:txBody>
                    <a:bodyPr/>
                    <a:lstStyle/>
                    <a:p>
                      <a:pPr algn="just">
                        <a:lnSpc>
                          <a:spcPct val="150000"/>
                        </a:lnSpc>
                      </a:pPr>
                      <a:r>
                        <a:rPr lang="en-US" sz="1800" dirty="0">
                          <a:effectLst/>
                          <a:latin typeface="Times New Roman" panose="02020603050405020304" pitchFamily="18" charset="0"/>
                          <a:cs typeface="Times New Roman" panose="02020603050405020304" pitchFamily="18" charset="0"/>
                        </a:rPr>
                        <a:t>Decision Tree, random forest   algorithms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74" marR="65374" marT="0" marB="0">
                    <a:solidFill>
                      <a:schemeClr val="accent4">
                        <a:lumMod val="60000"/>
                        <a:lumOff val="40000"/>
                      </a:schemeClr>
                    </a:solidFill>
                  </a:tcPr>
                </a:tc>
                <a:tc>
                  <a:txBody>
                    <a:bodyPr/>
                    <a:lstStyle/>
                    <a:p>
                      <a:pPr algn="just">
                        <a:lnSpc>
                          <a:spcPct val="150000"/>
                        </a:lnSpc>
                      </a:pPr>
                      <a:r>
                        <a:rPr lang="en-US" sz="1800" dirty="0">
                          <a:effectLst/>
                          <a:latin typeface="Times New Roman" panose="02020603050405020304" pitchFamily="18" charset="0"/>
                          <a:cs typeface="Times New Roman" panose="02020603050405020304" pitchFamily="18" charset="0"/>
                        </a:rPr>
                        <a:t>2021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74" marR="65374" marT="0" marB="0">
                    <a:solidFill>
                      <a:schemeClr val="accent4">
                        <a:lumMod val="60000"/>
                        <a:lumOff val="40000"/>
                      </a:schemeClr>
                    </a:solidFill>
                  </a:tcPr>
                </a:tc>
                <a:tc>
                  <a:txBody>
                    <a:bodyPr/>
                    <a:lstStyle/>
                    <a:p>
                      <a:pPr algn="just">
                        <a:lnSpc>
                          <a:spcPct val="150000"/>
                        </a:lnSpc>
                      </a:pPr>
                      <a:r>
                        <a:rPr lang="en-US" sz="1800" dirty="0">
                          <a:effectLst/>
                          <a:latin typeface="Times New Roman" panose="02020603050405020304" pitchFamily="18" charset="0"/>
                          <a:cs typeface="Times New Roman" panose="02020603050405020304" pitchFamily="18" charset="0"/>
                        </a:rPr>
                        <a:t>95.01%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74" marR="65374" marT="0" marB="0">
                    <a:solidFill>
                      <a:schemeClr val="accent4">
                        <a:lumMod val="60000"/>
                        <a:lumOff val="40000"/>
                      </a:schemeClr>
                    </a:solidFill>
                  </a:tcPr>
                </a:tc>
                <a:extLst>
                  <a:ext uri="{0D108BD9-81ED-4DB2-BD59-A6C34878D82A}">
                    <a16:rowId xmlns:a16="http://schemas.microsoft.com/office/drawing/2014/main" val="179146687"/>
                  </a:ext>
                </a:extLst>
              </a:tr>
              <a:tr h="1515630">
                <a:tc>
                  <a:txBody>
                    <a:bodyPr/>
                    <a:lstStyle/>
                    <a:p>
                      <a:pPr algn="just">
                        <a:lnSpc>
                          <a:spcPct val="150000"/>
                        </a:lnSpc>
                      </a:pPr>
                      <a:r>
                        <a:rPr lang="en-IN" sz="1800" dirty="0">
                          <a:solidFill>
                            <a:schemeClr val="tx1"/>
                          </a:solidFill>
                          <a:latin typeface="Times New Roman" panose="02020603050405020304" pitchFamily="18" charset="0"/>
                          <a:cs typeface="Times New Roman" panose="02020603050405020304" pitchFamily="18" charset="0"/>
                        </a:rPr>
                        <a:t>Teena Varma, Pratik </a:t>
                      </a:r>
                      <a:r>
                        <a:rPr lang="en-IN" sz="1800" dirty="0" err="1">
                          <a:solidFill>
                            <a:schemeClr val="tx1"/>
                          </a:solidFill>
                          <a:latin typeface="Times New Roman" panose="02020603050405020304" pitchFamily="18" charset="0"/>
                          <a:cs typeface="Times New Roman" panose="02020603050405020304" pitchFamily="18" charset="0"/>
                        </a:rPr>
                        <a:t>Zinjad</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Shreeniket</a:t>
                      </a:r>
                      <a:r>
                        <a:rPr lang="en-IN" sz="1800" dirty="0">
                          <a:solidFill>
                            <a:schemeClr val="tx1"/>
                          </a:solidFill>
                          <a:latin typeface="Times New Roman" panose="02020603050405020304" pitchFamily="18" charset="0"/>
                          <a:cs typeface="Times New Roman" panose="02020603050405020304" pitchFamily="18" charset="0"/>
                        </a:rPr>
                        <a:t> Vast, Idrees </a:t>
                      </a:r>
                      <a:r>
                        <a:rPr lang="en-IN" sz="1600" dirty="0">
                          <a:solidFill>
                            <a:schemeClr val="tx1"/>
                          </a:solidFill>
                          <a:latin typeface="Times New Roman" panose="02020603050405020304" pitchFamily="18" charset="0"/>
                          <a:cs typeface="Times New Roman" panose="02020603050405020304" pitchFamily="18" charset="0"/>
                        </a:rPr>
                        <a:t>Vohra, </a:t>
                      </a:r>
                      <a:r>
                        <a:rPr lang="en-IN" sz="1600" dirty="0" err="1">
                          <a:solidFill>
                            <a:schemeClr val="tx1"/>
                          </a:solidFill>
                          <a:latin typeface="Times New Roman" panose="02020603050405020304" pitchFamily="18" charset="0"/>
                          <a:cs typeface="Times New Roman" panose="02020603050405020304" pitchFamily="18" charset="0"/>
                        </a:rPr>
                        <a:t>A.Hannan</a:t>
                      </a:r>
                      <a:r>
                        <a:rPr lang="en-IN" sz="1600" dirty="0">
                          <a:solidFill>
                            <a:schemeClr val="tx1"/>
                          </a:solidFill>
                          <a:latin typeface="Times New Roman" panose="02020603050405020304" pitchFamily="18" charset="0"/>
                          <a:cs typeface="Times New Roman" panose="02020603050405020304" pitchFamily="18" charset="0"/>
                        </a:rPr>
                        <a:t> </a:t>
                      </a:r>
                      <a:r>
                        <a:rPr lang="en-IN" sz="1600" dirty="0" err="1">
                          <a:solidFill>
                            <a:schemeClr val="tx1"/>
                          </a:solidFill>
                          <a:latin typeface="Times New Roman" panose="02020603050405020304" pitchFamily="18" charset="0"/>
                          <a:cs typeface="Times New Roman" panose="02020603050405020304" pitchFamily="18" charset="0"/>
                        </a:rPr>
                        <a:t>Sunsara</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74" marR="65374" marT="0" marB="0">
                    <a:solidFill>
                      <a:schemeClr val="accent4">
                        <a:lumMod val="60000"/>
                        <a:lumOff val="40000"/>
                      </a:schemeClr>
                    </a:solidFill>
                  </a:tcPr>
                </a:tc>
                <a:tc>
                  <a:txBody>
                    <a:bodyPr/>
                    <a:lstStyle/>
                    <a:p>
                      <a:pPr>
                        <a:spcBef>
                          <a:spcPts val="1200"/>
                        </a:spcBef>
                        <a:spcAft>
                          <a:spcPts val="600"/>
                        </a:spcAft>
                      </a:pPr>
                      <a:r>
                        <a:rPr lang="en-US" sz="1800" dirty="0">
                          <a:latin typeface="Times New Roman" panose="02020603050405020304" pitchFamily="18" charset="0"/>
                          <a:cs typeface="Times New Roman" panose="02020603050405020304" pitchFamily="18" charset="0"/>
                        </a:rPr>
                        <a:t>Malicious URL Detection using ML(</a:t>
                      </a:r>
                      <a:r>
                        <a:rPr lang="en-IN" sz="1800" dirty="0">
                          <a:solidFill>
                            <a:schemeClr val="tx1"/>
                          </a:solidFill>
                          <a:hlinkClick r:id="rId4">
                            <a:extLst>
                              <a:ext uri="{A12FA001-AC4F-418D-AE19-62706E023703}">
                                <ahyp:hlinkClr xmlns:ahyp="http://schemas.microsoft.com/office/drawing/2018/hyperlinkcolor" val="tx"/>
                              </a:ext>
                            </a:extLst>
                          </a:hlinkClick>
                        </a:rPr>
                        <a:t>IRJET-V7I5144.pdf</a:t>
                      </a:r>
                      <a:r>
                        <a:rPr lang="en-IN" sz="1800" dirty="0">
                          <a:solidFill>
                            <a:schemeClr val="tx1"/>
                          </a:solidFill>
                        </a:rPr>
                        <a:t>)</a:t>
                      </a:r>
                      <a:endParaRPr lang="en-IN" sz="1800" kern="1600" dirty="0">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lang="en-US" sz="1800" dirty="0">
                          <a:effectLst/>
                          <a:latin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74" marR="65374" marT="0" marB="0">
                    <a:solidFill>
                      <a:schemeClr val="accent4">
                        <a:lumMod val="60000"/>
                        <a:lumOff val="40000"/>
                      </a:schemeClr>
                    </a:solidFill>
                  </a:tcPr>
                </a:tc>
                <a:tc>
                  <a:txBody>
                    <a:bodyPr/>
                    <a:lstStyle/>
                    <a:p>
                      <a:pPr algn="just">
                        <a:lnSpc>
                          <a:spcPct val="150000"/>
                        </a:lnSpc>
                      </a:pPr>
                      <a:r>
                        <a:rPr lang="en-IN" sz="1800" dirty="0">
                          <a:latin typeface="Times New Roman" panose="02020603050405020304" pitchFamily="18" charset="0"/>
                          <a:cs typeface="Times New Roman" panose="02020603050405020304" pitchFamily="18" charset="0"/>
                        </a:rPr>
                        <a:t>Random Forest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74" marR="65374" marT="0" marB="0">
                    <a:solidFill>
                      <a:schemeClr val="accent4">
                        <a:lumMod val="60000"/>
                        <a:lumOff val="40000"/>
                      </a:schemeClr>
                    </a:solidFill>
                  </a:tcPr>
                </a:tc>
                <a:tc>
                  <a:txBody>
                    <a:bodyPr/>
                    <a:lstStyle/>
                    <a:p>
                      <a:pPr algn="just">
                        <a:lnSpc>
                          <a:spcPct val="150000"/>
                        </a:lnSpc>
                      </a:pPr>
                      <a:r>
                        <a:rPr lang="en-US" sz="1800" dirty="0">
                          <a:effectLst/>
                          <a:latin typeface="Times New Roman" panose="02020603050405020304" pitchFamily="18" charset="0"/>
                          <a:cs typeface="Times New Roman" panose="02020603050405020304" pitchFamily="18" charset="0"/>
                        </a:rPr>
                        <a:t>2020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74" marR="65374" marT="0" marB="0">
                    <a:solidFill>
                      <a:schemeClr val="accent4">
                        <a:lumMod val="60000"/>
                        <a:lumOff val="40000"/>
                      </a:schemeClr>
                    </a:solidFill>
                  </a:tcPr>
                </a:tc>
                <a:tc>
                  <a:txBody>
                    <a:bodyPr/>
                    <a:lstStyle/>
                    <a:p>
                      <a:pPr algn="just">
                        <a:lnSpc>
                          <a:spcPct val="150000"/>
                        </a:lnSpc>
                      </a:pPr>
                      <a:r>
                        <a:rPr lang="en-US" sz="1800" dirty="0">
                          <a:effectLst/>
                          <a:latin typeface="Times New Roman" panose="02020603050405020304" pitchFamily="18" charset="0"/>
                          <a:cs typeface="Times New Roman" panose="02020603050405020304" pitchFamily="18" charset="0"/>
                        </a:rPr>
                        <a:t>94.11%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374" marR="65374" marT="0" marB="0">
                    <a:solidFill>
                      <a:schemeClr val="accent4">
                        <a:lumMod val="60000"/>
                        <a:lumOff val="40000"/>
                      </a:schemeClr>
                    </a:solidFill>
                  </a:tcPr>
                </a:tc>
                <a:extLst>
                  <a:ext uri="{0D108BD9-81ED-4DB2-BD59-A6C34878D82A}">
                    <a16:rowId xmlns:a16="http://schemas.microsoft.com/office/drawing/2014/main" val="4017656294"/>
                  </a:ext>
                </a:extLst>
              </a:tr>
            </a:tbl>
          </a:graphicData>
        </a:graphic>
      </p:graphicFrame>
      <p:pic>
        <p:nvPicPr>
          <p:cNvPr id="5" name="Picture 4">
            <a:extLst>
              <a:ext uri="{FF2B5EF4-FFF2-40B4-BE49-F238E27FC236}">
                <a16:creationId xmlns:a16="http://schemas.microsoft.com/office/drawing/2014/main" id="{F411493A-82A2-1C82-C5AE-1801D4D50B34}"/>
              </a:ext>
            </a:extLst>
          </p:cNvPr>
          <p:cNvPicPr>
            <a:picLocks noChangeAspect="1"/>
          </p:cNvPicPr>
          <p:nvPr/>
        </p:nvPicPr>
        <p:blipFill>
          <a:blip r:embed="rId5"/>
          <a:stretch>
            <a:fillRect/>
          </a:stretch>
        </p:blipFill>
        <p:spPr>
          <a:xfrm>
            <a:off x="11240942" y="-16329"/>
            <a:ext cx="951058" cy="951058"/>
          </a:xfrm>
          <a:prstGeom prst="rect">
            <a:avLst/>
          </a:prstGeom>
        </p:spPr>
      </p:pic>
      <p:graphicFrame>
        <p:nvGraphicFramePr>
          <p:cNvPr id="9" name="Table 9">
            <a:extLst>
              <a:ext uri="{FF2B5EF4-FFF2-40B4-BE49-F238E27FC236}">
                <a16:creationId xmlns:a16="http://schemas.microsoft.com/office/drawing/2014/main" id="{58F213B0-2694-5A54-55BE-41B679F2160A}"/>
              </a:ext>
            </a:extLst>
          </p:cNvPr>
          <p:cNvGraphicFramePr>
            <a:graphicFrameLocks noGrp="1"/>
          </p:cNvGraphicFramePr>
          <p:nvPr>
            <p:extLst>
              <p:ext uri="{D42A27DB-BD31-4B8C-83A1-F6EECF244321}">
                <p14:modId xmlns:p14="http://schemas.microsoft.com/office/powerpoint/2010/main" val="4017040224"/>
              </p:ext>
            </p:extLst>
          </p:nvPr>
        </p:nvGraphicFramePr>
        <p:xfrm>
          <a:off x="895739" y="5346440"/>
          <a:ext cx="10345200" cy="1324947"/>
        </p:xfrm>
        <a:graphic>
          <a:graphicData uri="http://schemas.openxmlformats.org/drawingml/2006/table">
            <a:tbl>
              <a:tblPr firstRow="1" bandRow="1">
                <a:tableStyleId>{5C22544A-7EE6-4342-B048-85BDC9FD1C3A}</a:tableStyleId>
              </a:tblPr>
              <a:tblGrid>
                <a:gridCol w="2069040">
                  <a:extLst>
                    <a:ext uri="{9D8B030D-6E8A-4147-A177-3AD203B41FA5}">
                      <a16:colId xmlns:a16="http://schemas.microsoft.com/office/drawing/2014/main" val="1834835843"/>
                    </a:ext>
                  </a:extLst>
                </a:gridCol>
                <a:gridCol w="2069040">
                  <a:extLst>
                    <a:ext uri="{9D8B030D-6E8A-4147-A177-3AD203B41FA5}">
                      <a16:colId xmlns:a16="http://schemas.microsoft.com/office/drawing/2014/main" val="4161140929"/>
                    </a:ext>
                  </a:extLst>
                </a:gridCol>
                <a:gridCol w="2069040">
                  <a:extLst>
                    <a:ext uri="{9D8B030D-6E8A-4147-A177-3AD203B41FA5}">
                      <a16:colId xmlns:a16="http://schemas.microsoft.com/office/drawing/2014/main" val="1789096836"/>
                    </a:ext>
                  </a:extLst>
                </a:gridCol>
                <a:gridCol w="2069040">
                  <a:extLst>
                    <a:ext uri="{9D8B030D-6E8A-4147-A177-3AD203B41FA5}">
                      <a16:colId xmlns:a16="http://schemas.microsoft.com/office/drawing/2014/main" val="141548426"/>
                    </a:ext>
                  </a:extLst>
                </a:gridCol>
                <a:gridCol w="2069040">
                  <a:extLst>
                    <a:ext uri="{9D8B030D-6E8A-4147-A177-3AD203B41FA5}">
                      <a16:colId xmlns:a16="http://schemas.microsoft.com/office/drawing/2014/main" val="2914200464"/>
                    </a:ext>
                  </a:extLst>
                </a:gridCol>
              </a:tblGrid>
              <a:tr h="1324947">
                <a:tc>
                  <a:txBody>
                    <a:bodyPr/>
                    <a:lstStyle/>
                    <a:p>
                      <a:endParaRPr lang="en-IN" dirty="0"/>
                    </a:p>
                  </a:txBody>
                  <a:tcPr>
                    <a:solidFill>
                      <a:schemeClr val="bg1"/>
                    </a:solidFill>
                  </a:tcPr>
                </a:tc>
                <a:tc>
                  <a:txBody>
                    <a:bodyPr/>
                    <a:lstStyle/>
                    <a:p>
                      <a:endParaRPr lang="en-IN"/>
                    </a:p>
                  </a:txBody>
                  <a:tcPr>
                    <a:solidFill>
                      <a:schemeClr val="bg1"/>
                    </a:solidFill>
                  </a:tcPr>
                </a:tc>
                <a:tc>
                  <a:txBody>
                    <a:bodyPr/>
                    <a:lstStyle/>
                    <a:p>
                      <a:endParaRPr lang="en-IN" dirty="0"/>
                    </a:p>
                  </a:txBody>
                  <a:tcPr>
                    <a:solidFill>
                      <a:schemeClr val="bg1"/>
                    </a:solidFill>
                  </a:tcPr>
                </a:tc>
                <a:tc>
                  <a:txBody>
                    <a:bodyPr/>
                    <a:lstStyle/>
                    <a:p>
                      <a:endParaRPr lang="en-IN"/>
                    </a:p>
                  </a:txBody>
                  <a:tcPr>
                    <a:solidFill>
                      <a:schemeClr val="bg1"/>
                    </a:solidFill>
                  </a:tcPr>
                </a:tc>
                <a:tc>
                  <a:txBody>
                    <a:bodyPr/>
                    <a:lstStyle/>
                    <a:p>
                      <a:endParaRPr lang="en-IN" dirty="0"/>
                    </a:p>
                  </a:txBody>
                  <a:tcPr>
                    <a:solidFill>
                      <a:schemeClr val="bg1"/>
                    </a:solidFill>
                  </a:tcPr>
                </a:tc>
                <a:extLst>
                  <a:ext uri="{0D108BD9-81ED-4DB2-BD59-A6C34878D82A}">
                    <a16:rowId xmlns:a16="http://schemas.microsoft.com/office/drawing/2014/main" val="3263176529"/>
                  </a:ext>
                </a:extLst>
              </a:tr>
            </a:tbl>
          </a:graphicData>
        </a:graphic>
      </p:graphicFrame>
      <p:graphicFrame>
        <p:nvGraphicFramePr>
          <p:cNvPr id="11" name="Table 11">
            <a:extLst>
              <a:ext uri="{FF2B5EF4-FFF2-40B4-BE49-F238E27FC236}">
                <a16:creationId xmlns:a16="http://schemas.microsoft.com/office/drawing/2014/main" id="{9CC4B929-D729-E85F-58CE-251312AB0D86}"/>
              </a:ext>
            </a:extLst>
          </p:cNvPr>
          <p:cNvGraphicFramePr>
            <a:graphicFrameLocks noGrp="1"/>
          </p:cNvGraphicFramePr>
          <p:nvPr>
            <p:extLst>
              <p:ext uri="{D42A27DB-BD31-4B8C-83A1-F6EECF244321}">
                <p14:modId xmlns:p14="http://schemas.microsoft.com/office/powerpoint/2010/main" val="3725425886"/>
              </p:ext>
            </p:extLst>
          </p:nvPr>
        </p:nvGraphicFramePr>
        <p:xfrm>
          <a:off x="869635" y="5034206"/>
          <a:ext cx="10383804" cy="1737360"/>
        </p:xfrm>
        <a:graphic>
          <a:graphicData uri="http://schemas.openxmlformats.org/drawingml/2006/table">
            <a:tbl>
              <a:tblPr firstRow="1" bandRow="1">
                <a:tableStyleId>{5C22544A-7EE6-4342-B048-85BDC9FD1C3A}</a:tableStyleId>
              </a:tblPr>
              <a:tblGrid>
                <a:gridCol w="2720360">
                  <a:extLst>
                    <a:ext uri="{9D8B030D-6E8A-4147-A177-3AD203B41FA5}">
                      <a16:colId xmlns:a16="http://schemas.microsoft.com/office/drawing/2014/main" val="1208016945"/>
                    </a:ext>
                  </a:extLst>
                </a:gridCol>
                <a:gridCol w="2240324">
                  <a:extLst>
                    <a:ext uri="{9D8B030D-6E8A-4147-A177-3AD203B41FA5}">
                      <a16:colId xmlns:a16="http://schemas.microsoft.com/office/drawing/2014/main" val="4246480427"/>
                    </a:ext>
                  </a:extLst>
                </a:gridCol>
                <a:gridCol w="2167142">
                  <a:extLst>
                    <a:ext uri="{9D8B030D-6E8A-4147-A177-3AD203B41FA5}">
                      <a16:colId xmlns:a16="http://schemas.microsoft.com/office/drawing/2014/main" val="1570871542"/>
                    </a:ext>
                  </a:extLst>
                </a:gridCol>
                <a:gridCol w="898345">
                  <a:extLst>
                    <a:ext uri="{9D8B030D-6E8A-4147-A177-3AD203B41FA5}">
                      <a16:colId xmlns:a16="http://schemas.microsoft.com/office/drawing/2014/main" val="3589812465"/>
                    </a:ext>
                  </a:extLst>
                </a:gridCol>
                <a:gridCol w="2357633">
                  <a:extLst>
                    <a:ext uri="{9D8B030D-6E8A-4147-A177-3AD203B41FA5}">
                      <a16:colId xmlns:a16="http://schemas.microsoft.com/office/drawing/2014/main" val="1372891557"/>
                    </a:ext>
                  </a:extLst>
                </a:gridCol>
              </a:tblGrid>
              <a:tr h="1652882">
                <a:tc>
                  <a:txBody>
                    <a:bodyPr/>
                    <a:lstStyle/>
                    <a:p>
                      <a:r>
                        <a:rPr lang="en-IN" sz="1800" dirty="0">
                          <a:solidFill>
                            <a:schemeClr val="tx1"/>
                          </a:solidFill>
                          <a:latin typeface="Times New Roman" panose="02020603050405020304" pitchFamily="18" charset="0"/>
                          <a:cs typeface="Times New Roman" panose="02020603050405020304" pitchFamily="18" charset="0"/>
                        </a:rPr>
                        <a:t>Christophe Chong </a:t>
                      </a:r>
                      <a:r>
                        <a:rPr lang="en-IN" sz="1800" dirty="0">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Daniel Liu ,</a:t>
                      </a:r>
                      <a:r>
                        <a:rPr lang="en-IN" sz="1800" dirty="0">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Wonhong</a:t>
                      </a:r>
                      <a:r>
                        <a:rPr lang="en-IN" sz="1800" dirty="0">
                          <a:solidFill>
                            <a:schemeClr val="tx1"/>
                          </a:solidFill>
                          <a:latin typeface="Times New Roman" panose="02020603050405020304" pitchFamily="18" charset="0"/>
                          <a:cs typeface="Times New Roman" panose="02020603050405020304" pitchFamily="18" charset="0"/>
                        </a:rPr>
                        <a:t> Lee </a:t>
                      </a: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tx1"/>
                          </a:solidFill>
                          <a:latin typeface="Times New Roman" panose="02020603050405020304" pitchFamily="18" charset="0"/>
                          <a:cs typeface="Times New Roman" panose="02020603050405020304" pitchFamily="18" charset="0"/>
                        </a:rPr>
                        <a:t> </a:t>
                      </a:r>
                      <a:r>
                        <a:rPr lang="en-IN" sz="1800" b="0" dirty="0">
                          <a:solidFill>
                            <a:schemeClr val="tx1"/>
                          </a:solidFill>
                          <a:latin typeface="Times New Roman" panose="02020603050405020304" pitchFamily="18" charset="0"/>
                          <a:cs typeface="Times New Roman" panose="02020603050405020304" pitchFamily="18" charset="0"/>
                        </a:rPr>
                        <a:t>Malicious URL Detection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chemeClr val="tx1"/>
                          </a:solidFill>
                          <a:latin typeface="Times New Roman" panose="02020603050405020304" pitchFamily="18" charset="0"/>
                          <a:cs typeface="Times New Roman" panose="02020603050405020304" pitchFamily="18" charset="0"/>
                        </a:rPr>
                        <a:t>(</a:t>
                      </a:r>
                      <a:r>
                        <a:rPr lang="en-IN" sz="1800" b="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ChongLiu-MaliciousURLDetection.pdf (stanford.edu)</a:t>
                      </a:r>
                      <a:endParaRPr lang="en-IN" sz="1800" b="0" dirty="0">
                        <a:solidFill>
                          <a:schemeClr val="tx1"/>
                        </a:solidFill>
                        <a:latin typeface="Times New Roman" panose="02020603050405020304" pitchFamily="18" charset="0"/>
                        <a:cs typeface="Times New Roman" panose="02020603050405020304" pitchFamily="18" charset="0"/>
                      </a:endParaRPr>
                    </a:p>
                    <a:p>
                      <a:endParaRPr lang="en-IN" dirty="0"/>
                    </a:p>
                  </a:txBody>
                  <a:tcPr>
                    <a:solidFill>
                      <a:schemeClr val="accent4">
                        <a:lumMod val="60000"/>
                        <a:lumOff val="40000"/>
                      </a:schemeClr>
                    </a:solidFill>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SVM</a:t>
                      </a:r>
                      <a:endParaRPr lang="en-IN" sz="1800" b="0" dirty="0">
                        <a:solidFill>
                          <a:schemeClr val="tx1"/>
                        </a:solidFill>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r>
                        <a:rPr lang="en-IN" sz="1800" b="0" dirty="0">
                          <a:solidFill>
                            <a:schemeClr val="tx1"/>
                          </a:solidFill>
                          <a:latin typeface="Times New Roman" panose="02020603050405020304" pitchFamily="18" charset="0"/>
                          <a:cs typeface="Times New Roman" panose="02020603050405020304" pitchFamily="18" charset="0"/>
                        </a:rPr>
                        <a:t>2012</a:t>
                      </a:r>
                    </a:p>
                  </a:txBody>
                  <a:tcPr>
                    <a:solidFill>
                      <a:schemeClr val="accent4">
                        <a:lumMod val="60000"/>
                        <a:lumOff val="40000"/>
                      </a:schemeClr>
                    </a:solidFill>
                  </a:tcPr>
                </a:tc>
                <a:tc>
                  <a:txBody>
                    <a:bodyPr/>
                    <a:lstStyle/>
                    <a:p>
                      <a:r>
                        <a:rPr lang="en-IN" sz="1800" b="0" dirty="0">
                          <a:solidFill>
                            <a:schemeClr val="tx1"/>
                          </a:solidFill>
                          <a:latin typeface="Times New Roman" panose="02020603050405020304" pitchFamily="18" charset="0"/>
                          <a:cs typeface="Times New Roman" panose="02020603050405020304" pitchFamily="18" charset="0"/>
                        </a:rPr>
                        <a:t>80.1%</a:t>
                      </a:r>
                    </a:p>
                  </a:txBody>
                  <a:tcPr>
                    <a:solidFill>
                      <a:schemeClr val="accent4">
                        <a:lumMod val="60000"/>
                        <a:lumOff val="40000"/>
                      </a:schemeClr>
                    </a:solidFill>
                  </a:tcPr>
                </a:tc>
                <a:extLst>
                  <a:ext uri="{0D108BD9-81ED-4DB2-BD59-A6C34878D82A}">
                    <a16:rowId xmlns:a16="http://schemas.microsoft.com/office/drawing/2014/main" val="3771735281"/>
                  </a:ext>
                </a:extLst>
              </a:tr>
            </a:tbl>
          </a:graphicData>
        </a:graphic>
      </p:graphicFrame>
      <p:graphicFrame>
        <p:nvGraphicFramePr>
          <p:cNvPr id="3" name="Table 5">
            <a:extLst>
              <a:ext uri="{FF2B5EF4-FFF2-40B4-BE49-F238E27FC236}">
                <a16:creationId xmlns:a16="http://schemas.microsoft.com/office/drawing/2014/main" id="{FB66E2AF-1876-42DB-ED4A-07F5A36FE09E}"/>
              </a:ext>
            </a:extLst>
          </p:cNvPr>
          <p:cNvGraphicFramePr>
            <a:graphicFrameLocks noGrp="1"/>
          </p:cNvGraphicFramePr>
          <p:nvPr>
            <p:extLst>
              <p:ext uri="{D42A27DB-BD31-4B8C-83A1-F6EECF244321}">
                <p14:modId xmlns:p14="http://schemas.microsoft.com/office/powerpoint/2010/main" val="346773897"/>
              </p:ext>
            </p:extLst>
          </p:nvPr>
        </p:nvGraphicFramePr>
        <p:xfrm>
          <a:off x="11729884" y="6450816"/>
          <a:ext cx="462116" cy="396240"/>
        </p:xfrm>
        <a:graphic>
          <a:graphicData uri="http://schemas.openxmlformats.org/drawingml/2006/table">
            <a:tbl>
              <a:tblPr firstRow="1" bandRow="1">
                <a:tableStyleId>{5C22544A-7EE6-4342-B048-85BDC9FD1C3A}</a:tableStyleId>
              </a:tblPr>
              <a:tblGrid>
                <a:gridCol w="462116">
                  <a:extLst>
                    <a:ext uri="{9D8B030D-6E8A-4147-A177-3AD203B41FA5}">
                      <a16:colId xmlns:a16="http://schemas.microsoft.com/office/drawing/2014/main" val="2437908417"/>
                    </a:ext>
                  </a:extLst>
                </a:gridCol>
              </a:tblGrid>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5</a:t>
                      </a: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369585946"/>
                  </a:ext>
                </a:extLst>
              </a:tr>
            </a:tbl>
          </a:graphicData>
        </a:graphic>
      </p:graphicFrame>
    </p:spTree>
    <p:extLst>
      <p:ext uri="{BB962C8B-B14F-4D97-AF65-F5344CB8AC3E}">
        <p14:creationId xmlns:p14="http://schemas.microsoft.com/office/powerpoint/2010/main" val="295158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F5AD2-A29F-A491-7306-6280DBB08CDA}"/>
              </a:ext>
            </a:extLst>
          </p:cNvPr>
          <p:cNvSpPr>
            <a:spLocks noGrp="1"/>
          </p:cNvSpPr>
          <p:nvPr>
            <p:ph type="title"/>
          </p:nvPr>
        </p:nvSpPr>
        <p:spPr>
          <a:xfrm>
            <a:off x="838200" y="365125"/>
            <a:ext cx="10515600" cy="2256777"/>
          </a:xfrm>
        </p:spPr>
        <p:txBody>
          <a:bodyPr>
            <a:normAutofit fontScale="90000"/>
          </a:bodyPr>
          <a:lstStyle/>
          <a:p>
            <a:pPr marL="138430" indent="-126364">
              <a:lnSpc>
                <a:spcPct val="100000"/>
              </a:lnSpc>
              <a:spcBef>
                <a:spcPts val="930"/>
              </a:spcBef>
              <a:buFontTx/>
              <a:buChar char="-"/>
              <a:tabLst>
                <a:tab pos="139065" algn="l"/>
              </a:tabLst>
            </a:pPr>
            <a:br>
              <a:rPr lang="en-IN" sz="4000" b="1" dirty="0">
                <a:solidFill>
                  <a:schemeClr val="tx1"/>
                </a:solidFill>
                <a:latin typeface="Times New Roman" panose="02020603050405020304" pitchFamily="18" charset="0"/>
                <a:cs typeface="Times New Roman" panose="02020603050405020304" pitchFamily="18" charset="0"/>
              </a:rPr>
            </a:br>
            <a:r>
              <a:rPr lang="en-IN" sz="4000" b="1" dirty="0">
                <a:solidFill>
                  <a:schemeClr val="tx1"/>
                </a:solidFill>
                <a:latin typeface="Times New Roman" panose="02020603050405020304" pitchFamily="18" charset="0"/>
                <a:cs typeface="Times New Roman" panose="02020603050405020304" pitchFamily="18" charset="0"/>
              </a:rPr>
              <a:t>                        </a:t>
            </a:r>
            <a:br>
              <a:rPr lang="en-IN" sz="4000" b="1" dirty="0">
                <a:solidFill>
                  <a:schemeClr val="tx1"/>
                </a:solidFill>
                <a:latin typeface="Times New Roman" panose="02020603050405020304" pitchFamily="18" charset="0"/>
                <a:cs typeface="Times New Roman" panose="02020603050405020304" pitchFamily="18" charset="0"/>
              </a:rPr>
            </a:br>
            <a:br>
              <a:rPr lang="en-IN" sz="4000" b="1" dirty="0">
                <a:solidFill>
                  <a:schemeClr val="tx1"/>
                </a:solidFill>
                <a:latin typeface="Times New Roman" panose="02020603050405020304" pitchFamily="18" charset="0"/>
                <a:cs typeface="Times New Roman" panose="02020603050405020304" pitchFamily="18" charset="0"/>
              </a:rPr>
            </a:br>
            <a:r>
              <a:rPr lang="en-IN" sz="4000" b="1" dirty="0">
                <a:solidFill>
                  <a:schemeClr val="tx1"/>
                </a:solidFill>
                <a:latin typeface="Times New Roman" panose="02020603050405020304" pitchFamily="18" charset="0"/>
                <a:cs typeface="Times New Roman" panose="02020603050405020304" pitchFamily="18" charset="0"/>
              </a:rPr>
              <a:t>                             </a:t>
            </a:r>
            <a:br>
              <a:rPr lang="en-IN" sz="4000" b="1" dirty="0">
                <a:solidFill>
                  <a:schemeClr val="tx1"/>
                </a:solidFill>
                <a:latin typeface="Times New Roman" panose="02020603050405020304" pitchFamily="18" charset="0"/>
                <a:cs typeface="Times New Roman" panose="02020603050405020304" pitchFamily="18" charset="0"/>
              </a:rPr>
            </a:br>
            <a:r>
              <a:rPr lang="en-IN" sz="4000" b="1" dirty="0">
                <a:solidFill>
                  <a:schemeClr val="tx1"/>
                </a:solidFill>
                <a:latin typeface="Times New Roman" panose="02020603050405020304" pitchFamily="18" charset="0"/>
                <a:cs typeface="Times New Roman" panose="02020603050405020304" pitchFamily="18" charset="0"/>
              </a:rPr>
              <a:t>                             Exiting System</a:t>
            </a:r>
            <a:br>
              <a:rPr lang="en-IN" sz="4000" b="1" dirty="0">
                <a:solidFill>
                  <a:schemeClr val="tx1"/>
                </a:solidFill>
                <a:latin typeface="Times New Roman" panose="02020603050405020304" pitchFamily="18" charset="0"/>
                <a:cs typeface="Times New Roman" panose="02020603050405020304" pitchFamily="18" charset="0"/>
              </a:rPr>
            </a:br>
            <a:br>
              <a:rPr lang="en-IN" sz="4000" b="1" dirty="0">
                <a:solidFill>
                  <a:schemeClr val="tx1"/>
                </a:solidFill>
                <a:latin typeface="Times New Roman" panose="02020603050405020304" pitchFamily="18" charset="0"/>
                <a:cs typeface="Times New Roman" panose="02020603050405020304" pitchFamily="18" charset="0"/>
              </a:rPr>
            </a:br>
            <a:r>
              <a:rPr lang="en-US" sz="3100" dirty="0">
                <a:effectLst/>
                <a:latin typeface="Times New Roman" panose="02020603050405020304" pitchFamily="18" charset="0"/>
                <a:cs typeface="Times New Roman" panose="02020603050405020304" pitchFamily="18" charset="0"/>
              </a:rPr>
              <a:t>Decision Tree , Random Forest, – 95.01%</a:t>
            </a:r>
            <a:br>
              <a:rPr lang="en-US" sz="3100" dirty="0">
                <a:effectLst/>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Random Forest </a:t>
            </a:r>
            <a:r>
              <a:rPr lang="en-US" sz="3100" dirty="0">
                <a:effectLst/>
                <a:latin typeface="Times New Roman" panose="02020603050405020304" pitchFamily="18" charset="0"/>
                <a:cs typeface="Times New Roman" panose="02020603050405020304" pitchFamily="18" charset="0"/>
              </a:rPr>
              <a:t>– 94.11%</a:t>
            </a:r>
            <a:br>
              <a:rPr lang="en-US" sz="3100" dirty="0">
                <a:effectLst/>
                <a:latin typeface="Times New Roman" panose="02020603050405020304" pitchFamily="18" charset="0"/>
                <a:cs typeface="Times New Roman" panose="02020603050405020304" pitchFamily="18" charset="0"/>
              </a:rPr>
            </a:br>
            <a:r>
              <a:rPr lang="en-US" sz="3100" dirty="0">
                <a:effectLst/>
                <a:latin typeface="Times New Roman" panose="02020603050405020304" pitchFamily="18" charset="0"/>
                <a:cs typeface="Times New Roman" panose="02020603050405020304" pitchFamily="18" charset="0"/>
              </a:rPr>
              <a:t>SVM</a:t>
            </a:r>
            <a:r>
              <a:rPr lang="en-US" sz="3100" dirty="0">
                <a:latin typeface="Times New Roman" panose="02020603050405020304" pitchFamily="18" charset="0"/>
                <a:cs typeface="Times New Roman" panose="02020603050405020304" pitchFamily="18" charset="0"/>
              </a:rPr>
              <a:t>   -80.1%</a:t>
            </a:r>
            <a:br>
              <a:rPr lang="en-IN" sz="4000" b="1" dirty="0">
                <a:solidFill>
                  <a:schemeClr val="tx1"/>
                </a:solidFill>
                <a:latin typeface="Times New Roman" panose="02020603050405020304" pitchFamily="18" charset="0"/>
                <a:cs typeface="Times New Roman" panose="02020603050405020304" pitchFamily="18" charset="0"/>
              </a:rPr>
            </a:br>
            <a:br>
              <a:rPr lang="en-IN" sz="4000" b="1" dirty="0">
                <a:solidFill>
                  <a:schemeClr val="tx1"/>
                </a:solidFill>
                <a:latin typeface="Times New Roman" panose="02020603050405020304" pitchFamily="18" charset="0"/>
                <a:cs typeface="Times New Roman" panose="02020603050405020304" pitchFamily="18" charset="0"/>
              </a:rPr>
            </a:br>
            <a:br>
              <a:rPr lang="en-IN" sz="4400" spc="-80" dirty="0">
                <a:solidFill>
                  <a:srgbClr val="565656"/>
                </a:solidFill>
                <a:latin typeface="Verdana"/>
                <a:cs typeface="Verdana"/>
              </a:rPr>
            </a:br>
            <a:br>
              <a:rPr lang="en-IN" sz="4400"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8D4C0B9-761B-1794-B15B-884404539A63}"/>
              </a:ext>
            </a:extLst>
          </p:cNvPr>
          <p:cNvSpPr>
            <a:spLocks noGrp="1"/>
          </p:cNvSpPr>
          <p:nvPr>
            <p:ph idx="1"/>
          </p:nvPr>
        </p:nvSpPr>
        <p:spPr>
          <a:xfrm>
            <a:off x="838200" y="2696547"/>
            <a:ext cx="10515600" cy="3480415"/>
          </a:xfrm>
        </p:spPr>
        <p:txBody>
          <a:bodyPr/>
          <a:lstStyle/>
          <a:p>
            <a:pPr marL="0" indent="0">
              <a:buNone/>
            </a:pPr>
            <a:r>
              <a:rPr lang="en-IN" sz="3000" u="sng" dirty="0">
                <a:solidFill>
                  <a:schemeClr val="bg1"/>
                </a:solidFill>
                <a:latin typeface="Times New Roman" panose="02020603050405020304" pitchFamily="18" charset="0"/>
                <a:cs typeface="Times New Roman" panose="02020603050405020304" pitchFamily="18" charset="0"/>
              </a:rPr>
              <a:t>       </a:t>
            </a:r>
            <a:r>
              <a:rPr lang="en-IN" sz="3000" u="sng" dirty="0">
                <a:latin typeface="Times New Roman" panose="02020603050405020304" pitchFamily="18" charset="0"/>
                <a:cs typeface="Times New Roman" panose="02020603050405020304" pitchFamily="18" charset="0"/>
              </a:rPr>
              <a:t>Disadvantages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Time Complexity is high</a:t>
            </a:r>
          </a:p>
          <a:p>
            <a:r>
              <a:rPr lang="en-IN" dirty="0">
                <a:latin typeface="Times New Roman" panose="02020603050405020304" pitchFamily="18" charset="0"/>
                <a:cs typeface="Times New Roman" panose="02020603050405020304" pitchFamily="18" charset="0"/>
              </a:rPr>
              <a:t>Less Accuracy</a:t>
            </a:r>
          </a:p>
        </p:txBody>
      </p:sp>
      <p:pic>
        <p:nvPicPr>
          <p:cNvPr id="4" name="Picture 3">
            <a:extLst>
              <a:ext uri="{FF2B5EF4-FFF2-40B4-BE49-F238E27FC236}">
                <a16:creationId xmlns:a16="http://schemas.microsoft.com/office/drawing/2014/main" id="{1EA1D483-0CC0-7CED-FDB4-7AED6FCACDC3}"/>
              </a:ext>
            </a:extLst>
          </p:cNvPr>
          <p:cNvPicPr>
            <a:picLocks noChangeAspect="1"/>
          </p:cNvPicPr>
          <p:nvPr/>
        </p:nvPicPr>
        <p:blipFill>
          <a:blip r:embed="rId2"/>
          <a:stretch>
            <a:fillRect/>
          </a:stretch>
        </p:blipFill>
        <p:spPr>
          <a:xfrm>
            <a:off x="11240942" y="0"/>
            <a:ext cx="951058" cy="951058"/>
          </a:xfrm>
          <a:prstGeom prst="rect">
            <a:avLst/>
          </a:prstGeom>
        </p:spPr>
      </p:pic>
      <p:graphicFrame>
        <p:nvGraphicFramePr>
          <p:cNvPr id="5" name="Table 5">
            <a:extLst>
              <a:ext uri="{FF2B5EF4-FFF2-40B4-BE49-F238E27FC236}">
                <a16:creationId xmlns:a16="http://schemas.microsoft.com/office/drawing/2014/main" id="{27759451-64D9-B103-115B-F472C5DD895D}"/>
              </a:ext>
            </a:extLst>
          </p:cNvPr>
          <p:cNvGraphicFramePr>
            <a:graphicFrameLocks noGrp="1"/>
          </p:cNvGraphicFramePr>
          <p:nvPr>
            <p:extLst>
              <p:ext uri="{D42A27DB-BD31-4B8C-83A1-F6EECF244321}">
                <p14:modId xmlns:p14="http://schemas.microsoft.com/office/powerpoint/2010/main" val="2138432317"/>
              </p:ext>
            </p:extLst>
          </p:nvPr>
        </p:nvGraphicFramePr>
        <p:xfrm>
          <a:off x="11838038" y="6460274"/>
          <a:ext cx="353961" cy="397725"/>
        </p:xfrm>
        <a:graphic>
          <a:graphicData uri="http://schemas.openxmlformats.org/drawingml/2006/table">
            <a:tbl>
              <a:tblPr firstRow="1" bandRow="1">
                <a:tableStyleId>{5C22544A-7EE6-4342-B048-85BDC9FD1C3A}</a:tableStyleId>
              </a:tblPr>
              <a:tblGrid>
                <a:gridCol w="353961">
                  <a:extLst>
                    <a:ext uri="{9D8B030D-6E8A-4147-A177-3AD203B41FA5}">
                      <a16:colId xmlns:a16="http://schemas.microsoft.com/office/drawing/2014/main" val="3971382820"/>
                    </a:ext>
                  </a:extLst>
                </a:gridCol>
              </a:tblGrid>
              <a:tr h="397725">
                <a:tc>
                  <a:txBody>
                    <a:bodyPr/>
                    <a:lstStyle/>
                    <a:p>
                      <a:r>
                        <a:rPr lang="en-US" sz="2000" dirty="0">
                          <a:solidFill>
                            <a:schemeClr val="tx1"/>
                          </a:solidFill>
                        </a:rPr>
                        <a:t>6</a:t>
                      </a:r>
                      <a:endParaRPr lang="en-IN" sz="2000" dirty="0">
                        <a:solidFill>
                          <a:schemeClr val="tx1"/>
                        </a:solidFill>
                      </a:endParaRPr>
                    </a:p>
                  </a:txBody>
                  <a:tcPr>
                    <a:solidFill>
                      <a:schemeClr val="bg1"/>
                    </a:solidFill>
                  </a:tcPr>
                </a:tc>
                <a:extLst>
                  <a:ext uri="{0D108BD9-81ED-4DB2-BD59-A6C34878D82A}">
                    <a16:rowId xmlns:a16="http://schemas.microsoft.com/office/drawing/2014/main" val="3475604094"/>
                  </a:ext>
                </a:extLst>
              </a:tr>
            </a:tbl>
          </a:graphicData>
        </a:graphic>
      </p:graphicFrame>
    </p:spTree>
    <p:extLst>
      <p:ext uri="{BB962C8B-B14F-4D97-AF65-F5344CB8AC3E}">
        <p14:creationId xmlns:p14="http://schemas.microsoft.com/office/powerpoint/2010/main" val="338552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3806-90BA-758F-CD7C-A7C0C8E9AD98}"/>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                    </a:t>
            </a:r>
            <a:r>
              <a:rPr lang="en-IN" sz="4000" b="1" dirty="0">
                <a:solidFill>
                  <a:schemeClr val="tx1"/>
                </a:solidFill>
                <a:latin typeface="Times New Roman" panose="02020603050405020304" pitchFamily="18" charset="0"/>
                <a:cs typeface="Times New Roman" panose="02020603050405020304" pitchFamily="18" charset="0"/>
              </a:rPr>
              <a:t>Proposed System</a:t>
            </a:r>
            <a:br>
              <a:rPr lang="en-IN" sz="4000" dirty="0">
                <a:solidFill>
                  <a:schemeClr val="tx1"/>
                </a:solidFill>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519DBB-3965-5E15-F764-1E22E2495F84}"/>
              </a:ext>
            </a:extLst>
          </p:cNvPr>
          <p:cNvSpPr>
            <a:spLocks noGrp="1"/>
          </p:cNvSpPr>
          <p:nvPr>
            <p:ph idx="1"/>
          </p:nvPr>
        </p:nvSpPr>
        <p:spPr>
          <a:xfrm>
            <a:off x="838200" y="1825625"/>
            <a:ext cx="10515600" cy="4667250"/>
          </a:xfrm>
        </p:spPr>
        <p:txBody>
          <a:bodyPr>
            <a:normAutofit lnSpcReduction="10000"/>
          </a:bodyPr>
          <a:lstStyle/>
          <a:p>
            <a:r>
              <a:rPr lang="en-US" dirty="0">
                <a:latin typeface="Times New Roman"/>
                <a:ea typeface="Times New Roman"/>
                <a:cs typeface="Times New Roman"/>
                <a:sym typeface="Times New Roman"/>
              </a:rPr>
              <a:t>Our main objective is to detect fraudulent websites and reduce the cybercrime and data extraction by these sites. </a:t>
            </a:r>
          </a:p>
          <a:p>
            <a:r>
              <a:rPr lang="en-US" dirty="0">
                <a:latin typeface="Times New Roman"/>
                <a:ea typeface="Times New Roman"/>
                <a:cs typeface="Times New Roman"/>
                <a:sym typeface="Times New Roman"/>
              </a:rPr>
              <a:t>Under this project, using machine learning, we will train our model to the data set containing the features of the malicious websites.</a:t>
            </a:r>
          </a:p>
          <a:p>
            <a:r>
              <a:rPr lang="en-US" dirty="0">
                <a:latin typeface="Times New Roman"/>
                <a:ea typeface="Times New Roman"/>
                <a:cs typeface="Times New Roman"/>
                <a:sym typeface="Times New Roman"/>
              </a:rPr>
              <a:t> Once the system is trained using the machine learning and Logistic </a:t>
            </a:r>
            <a:r>
              <a:rPr lang="en-IN" dirty="0">
                <a:latin typeface="Times New Roman"/>
                <a:ea typeface="Times New Roman"/>
                <a:cs typeface="Times New Roman"/>
                <a:sym typeface="Times New Roman"/>
              </a:rPr>
              <a:t>regression Algorithm</a:t>
            </a:r>
            <a:r>
              <a:rPr lang="en-US" dirty="0">
                <a:latin typeface="Times New Roman"/>
                <a:ea typeface="Times New Roman"/>
                <a:cs typeface="Times New Roman"/>
                <a:sym typeface="Times New Roman"/>
              </a:rPr>
              <a:t>, we will be in a position to </a:t>
            </a:r>
            <a:r>
              <a:rPr lang="en-IN" dirty="0">
                <a:latin typeface="Times New Roman"/>
                <a:ea typeface="Times New Roman"/>
                <a:cs typeface="Times New Roman"/>
                <a:sym typeface="Times New Roman"/>
              </a:rPr>
              <a:t>analyse</a:t>
            </a:r>
            <a:r>
              <a:rPr lang="en-US" dirty="0">
                <a:latin typeface="Times New Roman"/>
                <a:ea typeface="Times New Roman"/>
                <a:cs typeface="Times New Roman"/>
                <a:sym typeface="Times New Roman"/>
              </a:rPr>
              <a:t> any URL and detect if it is an authentic website or not. At this point, we can take the input from the users, in the form of URL and </a:t>
            </a:r>
            <a:r>
              <a:rPr lang="en-IN" dirty="0">
                <a:latin typeface="Times New Roman"/>
                <a:ea typeface="Times New Roman"/>
                <a:cs typeface="Times New Roman"/>
                <a:sym typeface="Times New Roman"/>
              </a:rPr>
              <a:t>analyse</a:t>
            </a:r>
            <a:r>
              <a:rPr lang="en-US" dirty="0">
                <a:latin typeface="Times New Roman"/>
                <a:ea typeface="Times New Roman"/>
                <a:cs typeface="Times New Roman"/>
                <a:sym typeface="Times New Roman"/>
              </a:rPr>
              <a:t> through the different features of that website. We will then test this URL and display whether the URL is Good or Bad.</a:t>
            </a:r>
          </a:p>
          <a:p>
            <a:r>
              <a:rPr lang="en-IN" dirty="0">
                <a:latin typeface="Times New Roman" panose="02020603050405020304" pitchFamily="18" charset="0"/>
                <a:cs typeface="Times New Roman" panose="02020603050405020304" pitchFamily="18" charset="0"/>
              </a:rPr>
              <a:t>We chose the model with least time complexity and highest accuracy.</a:t>
            </a:r>
          </a:p>
          <a:p>
            <a:endParaRPr lang="en-IN" dirty="0"/>
          </a:p>
        </p:txBody>
      </p:sp>
      <p:pic>
        <p:nvPicPr>
          <p:cNvPr id="5" name="Picture 4">
            <a:extLst>
              <a:ext uri="{FF2B5EF4-FFF2-40B4-BE49-F238E27FC236}">
                <a16:creationId xmlns:a16="http://schemas.microsoft.com/office/drawing/2014/main" id="{A40076B0-6FD1-8F72-882D-31EDC58BA4D1}"/>
              </a:ext>
            </a:extLst>
          </p:cNvPr>
          <p:cNvPicPr>
            <a:picLocks noChangeAspect="1"/>
          </p:cNvPicPr>
          <p:nvPr/>
        </p:nvPicPr>
        <p:blipFill>
          <a:blip r:embed="rId2"/>
          <a:stretch>
            <a:fillRect/>
          </a:stretch>
        </p:blipFill>
        <p:spPr>
          <a:xfrm>
            <a:off x="11240942" y="0"/>
            <a:ext cx="951058" cy="951058"/>
          </a:xfrm>
          <a:prstGeom prst="rect">
            <a:avLst/>
          </a:prstGeom>
        </p:spPr>
      </p:pic>
      <p:graphicFrame>
        <p:nvGraphicFramePr>
          <p:cNvPr id="4" name="Table 5">
            <a:extLst>
              <a:ext uri="{FF2B5EF4-FFF2-40B4-BE49-F238E27FC236}">
                <a16:creationId xmlns:a16="http://schemas.microsoft.com/office/drawing/2014/main" id="{073EB37A-60EC-515D-1B5D-CE94B81E554F}"/>
              </a:ext>
            </a:extLst>
          </p:cNvPr>
          <p:cNvGraphicFramePr>
            <a:graphicFrameLocks noGrp="1"/>
          </p:cNvGraphicFramePr>
          <p:nvPr>
            <p:extLst>
              <p:ext uri="{D42A27DB-BD31-4B8C-83A1-F6EECF244321}">
                <p14:modId xmlns:p14="http://schemas.microsoft.com/office/powerpoint/2010/main" val="2911718135"/>
              </p:ext>
            </p:extLst>
          </p:nvPr>
        </p:nvGraphicFramePr>
        <p:xfrm>
          <a:off x="11710218" y="6442392"/>
          <a:ext cx="481781" cy="396240"/>
        </p:xfrm>
        <a:graphic>
          <a:graphicData uri="http://schemas.openxmlformats.org/drawingml/2006/table">
            <a:tbl>
              <a:tblPr firstRow="1" bandRow="1">
                <a:tableStyleId>{5C22544A-7EE6-4342-B048-85BDC9FD1C3A}</a:tableStyleId>
              </a:tblPr>
              <a:tblGrid>
                <a:gridCol w="481781">
                  <a:extLst>
                    <a:ext uri="{9D8B030D-6E8A-4147-A177-3AD203B41FA5}">
                      <a16:colId xmlns:a16="http://schemas.microsoft.com/office/drawing/2014/main" val="1389632307"/>
                    </a:ext>
                  </a:extLst>
                </a:gridCol>
              </a:tblGrid>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7</a:t>
                      </a: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272965096"/>
                  </a:ext>
                </a:extLst>
              </a:tr>
            </a:tbl>
          </a:graphicData>
        </a:graphic>
      </p:graphicFrame>
    </p:spTree>
    <p:extLst>
      <p:ext uri="{BB962C8B-B14F-4D97-AF65-F5344CB8AC3E}">
        <p14:creationId xmlns:p14="http://schemas.microsoft.com/office/powerpoint/2010/main" val="322044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986DD-EBE3-49C8-8B7E-A425F002569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                  Features for </a:t>
            </a:r>
            <a:r>
              <a:rPr lang="en-IN" sz="4000" b="1" dirty="0">
                <a:latin typeface="Times New Roman" panose="02020603050405020304" pitchFamily="18" charset="0"/>
                <a:cs typeface="Times New Roman" panose="02020603050405020304" pitchFamily="18" charset="0"/>
              </a:rPr>
              <a:t>Predicting URL</a:t>
            </a:r>
          </a:p>
        </p:txBody>
      </p:sp>
      <p:sp>
        <p:nvSpPr>
          <p:cNvPr id="3" name="Content Placeholder 2">
            <a:extLst>
              <a:ext uri="{FF2B5EF4-FFF2-40B4-BE49-F238E27FC236}">
                <a16:creationId xmlns:a16="http://schemas.microsoft.com/office/drawing/2014/main" id="{5DB22C62-F56A-F257-97BE-C4041E4F49D2}"/>
              </a:ext>
            </a:extLst>
          </p:cNvPr>
          <p:cNvSpPr>
            <a:spLocks noGrp="1"/>
          </p:cNvSpPr>
          <p:nvPr>
            <p:ph idx="1"/>
          </p:nvPr>
        </p:nvSpPr>
        <p:spPr/>
        <p:txBody>
          <a:bodyPr>
            <a:normAutofit/>
          </a:bodyPr>
          <a:lstStyle/>
          <a:p>
            <a:pPr marL="457200" lvl="0" indent="-323850" algn="l" rtl="0">
              <a:lnSpc>
                <a:spcPct val="115000"/>
              </a:lnSpc>
              <a:spcBef>
                <a:spcPts val="0"/>
              </a:spcBef>
              <a:spcAft>
                <a:spcPts val="0"/>
              </a:spcAft>
              <a:buSzPts val="1500"/>
              <a:buFont typeface="Times New Roman"/>
              <a:buChar char="●"/>
            </a:pPr>
            <a:r>
              <a:rPr lang="en-US" sz="2400" dirty="0">
                <a:latin typeface="Times New Roman"/>
                <a:ea typeface="Times New Roman"/>
                <a:cs typeface="Times New Roman"/>
                <a:sym typeface="Times New Roman"/>
              </a:rPr>
              <a:t>IP Address </a:t>
            </a:r>
          </a:p>
          <a:p>
            <a:pPr marL="457200" lvl="0" indent="-323850" algn="l" rtl="0">
              <a:lnSpc>
                <a:spcPct val="115000"/>
              </a:lnSpc>
              <a:spcBef>
                <a:spcPts val="0"/>
              </a:spcBef>
              <a:spcAft>
                <a:spcPts val="0"/>
              </a:spcAft>
              <a:buSzPts val="1500"/>
              <a:buFont typeface="Times New Roman"/>
              <a:buChar char="●"/>
            </a:pPr>
            <a:r>
              <a:rPr lang="en-US" sz="2400" dirty="0">
                <a:latin typeface="Times New Roman"/>
                <a:ea typeface="Times New Roman"/>
                <a:cs typeface="Times New Roman"/>
                <a:sym typeface="Times New Roman"/>
              </a:rPr>
              <a:t>URL length </a:t>
            </a:r>
          </a:p>
          <a:p>
            <a:pPr marL="457200" lvl="0" indent="-323850" algn="l" rtl="0">
              <a:lnSpc>
                <a:spcPct val="115000"/>
              </a:lnSpc>
              <a:spcBef>
                <a:spcPts val="0"/>
              </a:spcBef>
              <a:spcAft>
                <a:spcPts val="0"/>
              </a:spcAft>
              <a:buSzPts val="1500"/>
              <a:buFont typeface="Times New Roman"/>
              <a:buChar char="●"/>
            </a:pPr>
            <a:r>
              <a:rPr lang="en-US" sz="2400" dirty="0">
                <a:latin typeface="Times New Roman"/>
                <a:ea typeface="Times New Roman"/>
                <a:cs typeface="Times New Roman"/>
                <a:sym typeface="Times New Roman"/>
              </a:rPr>
              <a:t>@ Symbol in URL </a:t>
            </a:r>
          </a:p>
          <a:p>
            <a:pPr marL="457200" lvl="0" indent="-323850" algn="l" rtl="0">
              <a:lnSpc>
                <a:spcPct val="115000"/>
              </a:lnSpc>
              <a:spcBef>
                <a:spcPts val="0"/>
              </a:spcBef>
              <a:spcAft>
                <a:spcPts val="0"/>
              </a:spcAft>
              <a:buSzPts val="1500"/>
              <a:buFont typeface="Times New Roman"/>
              <a:buChar char="●"/>
            </a:pPr>
            <a:r>
              <a:rPr lang="en-US" sz="2400" dirty="0">
                <a:latin typeface="Times New Roman"/>
                <a:ea typeface="Times New Roman"/>
                <a:cs typeface="Times New Roman"/>
                <a:sym typeface="Times New Roman"/>
              </a:rPr>
              <a:t>‘//’ in URL </a:t>
            </a:r>
          </a:p>
          <a:p>
            <a:pPr marL="457200" lvl="0" indent="-323850" algn="l" rtl="0">
              <a:lnSpc>
                <a:spcPct val="115000"/>
              </a:lnSpc>
              <a:spcBef>
                <a:spcPts val="0"/>
              </a:spcBef>
              <a:spcAft>
                <a:spcPts val="0"/>
              </a:spcAft>
              <a:buSzPts val="1500"/>
              <a:buFont typeface="Times New Roman"/>
              <a:buChar char="●"/>
            </a:pPr>
            <a:r>
              <a:rPr lang="en-US" sz="2400" dirty="0">
                <a:latin typeface="Times New Roman"/>
                <a:ea typeface="Times New Roman"/>
                <a:cs typeface="Times New Roman"/>
                <a:sym typeface="Times New Roman"/>
              </a:rPr>
              <a:t>‘-‘ in URL </a:t>
            </a:r>
          </a:p>
          <a:p>
            <a:pPr marL="457200" lvl="0" indent="-323850" algn="l" rtl="0">
              <a:lnSpc>
                <a:spcPct val="115000"/>
              </a:lnSpc>
              <a:spcBef>
                <a:spcPts val="0"/>
              </a:spcBef>
              <a:spcAft>
                <a:spcPts val="0"/>
              </a:spcAft>
              <a:buSzPts val="1500"/>
              <a:buFont typeface="Times New Roman"/>
              <a:buChar char="●"/>
            </a:pPr>
            <a:r>
              <a:rPr lang="en-US" sz="2400" dirty="0">
                <a:latin typeface="Times New Roman"/>
                <a:ea typeface="Times New Roman"/>
                <a:cs typeface="Times New Roman"/>
                <a:sym typeface="Times New Roman"/>
              </a:rPr>
              <a:t>Number of domains and subdomains </a:t>
            </a:r>
          </a:p>
          <a:p>
            <a:pPr marL="457200" lvl="0" indent="-323850" algn="l" rtl="0">
              <a:lnSpc>
                <a:spcPct val="115000"/>
              </a:lnSpc>
              <a:spcBef>
                <a:spcPts val="0"/>
              </a:spcBef>
              <a:spcAft>
                <a:spcPts val="0"/>
              </a:spcAft>
              <a:buSzPts val="1500"/>
              <a:buFont typeface="Times New Roman"/>
              <a:buChar char="●"/>
            </a:pPr>
            <a:r>
              <a:rPr lang="en-US" sz="2400" dirty="0">
                <a:latin typeface="Times New Roman"/>
                <a:ea typeface="Times New Roman"/>
                <a:cs typeface="Times New Roman"/>
                <a:sym typeface="Times New Roman"/>
              </a:rPr>
              <a:t>Use of HTTPS </a:t>
            </a:r>
          </a:p>
        </p:txBody>
      </p:sp>
      <p:pic>
        <p:nvPicPr>
          <p:cNvPr id="5" name="Picture 4">
            <a:extLst>
              <a:ext uri="{FF2B5EF4-FFF2-40B4-BE49-F238E27FC236}">
                <a16:creationId xmlns:a16="http://schemas.microsoft.com/office/drawing/2014/main" id="{579003A1-C5BF-DCCF-262A-9C5B10E8DDF6}"/>
              </a:ext>
            </a:extLst>
          </p:cNvPr>
          <p:cNvPicPr>
            <a:picLocks noChangeAspect="1"/>
          </p:cNvPicPr>
          <p:nvPr/>
        </p:nvPicPr>
        <p:blipFill>
          <a:blip r:embed="rId2"/>
          <a:stretch>
            <a:fillRect/>
          </a:stretch>
        </p:blipFill>
        <p:spPr>
          <a:xfrm>
            <a:off x="11240942" y="0"/>
            <a:ext cx="951058" cy="951058"/>
          </a:xfrm>
          <a:prstGeom prst="rect">
            <a:avLst/>
          </a:prstGeom>
        </p:spPr>
      </p:pic>
      <p:graphicFrame>
        <p:nvGraphicFramePr>
          <p:cNvPr id="4" name="Table 5">
            <a:extLst>
              <a:ext uri="{FF2B5EF4-FFF2-40B4-BE49-F238E27FC236}">
                <a16:creationId xmlns:a16="http://schemas.microsoft.com/office/drawing/2014/main" id="{BC67E4D7-8235-A60E-6642-3C6A74BE091A}"/>
              </a:ext>
            </a:extLst>
          </p:cNvPr>
          <p:cNvGraphicFramePr>
            <a:graphicFrameLocks noGrp="1"/>
          </p:cNvGraphicFramePr>
          <p:nvPr>
            <p:extLst>
              <p:ext uri="{D42A27DB-BD31-4B8C-83A1-F6EECF244321}">
                <p14:modId xmlns:p14="http://schemas.microsoft.com/office/powerpoint/2010/main" val="2253077347"/>
              </p:ext>
            </p:extLst>
          </p:nvPr>
        </p:nvGraphicFramePr>
        <p:xfrm>
          <a:off x="11788876" y="6492875"/>
          <a:ext cx="403123" cy="396240"/>
        </p:xfrm>
        <a:graphic>
          <a:graphicData uri="http://schemas.openxmlformats.org/drawingml/2006/table">
            <a:tbl>
              <a:tblPr firstRow="1" bandRow="1">
                <a:tableStyleId>{5C22544A-7EE6-4342-B048-85BDC9FD1C3A}</a:tableStyleId>
              </a:tblPr>
              <a:tblGrid>
                <a:gridCol w="403123">
                  <a:extLst>
                    <a:ext uri="{9D8B030D-6E8A-4147-A177-3AD203B41FA5}">
                      <a16:colId xmlns:a16="http://schemas.microsoft.com/office/drawing/2014/main" val="2436440275"/>
                    </a:ext>
                  </a:extLst>
                </a:gridCol>
              </a:tblGrid>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8</a:t>
                      </a: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157135989"/>
                  </a:ext>
                </a:extLst>
              </a:tr>
            </a:tbl>
          </a:graphicData>
        </a:graphic>
      </p:graphicFrame>
    </p:spTree>
    <p:extLst>
      <p:ext uri="{BB962C8B-B14F-4D97-AF65-F5344CB8AC3E}">
        <p14:creationId xmlns:p14="http://schemas.microsoft.com/office/powerpoint/2010/main" val="1258558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D613-9612-EC4A-6FE9-B2AAC5C1C02E}"/>
              </a:ext>
            </a:extLst>
          </p:cNvPr>
          <p:cNvSpPr>
            <a:spLocks noGrp="1"/>
          </p:cNvSpPr>
          <p:nvPr>
            <p:ph type="title"/>
          </p:nvPr>
        </p:nvSpPr>
        <p:spPr/>
        <p:txBody>
          <a:bodyPr>
            <a:normAutofit fontScale="90000"/>
          </a:bodyPr>
          <a:lstStyle/>
          <a:p>
            <a:br>
              <a:rPr lang="en-IN" sz="4400" dirty="0">
                <a:solidFill>
                  <a:schemeClr val="tx1"/>
                </a:solidFill>
                <a:latin typeface="Times New Roman" panose="02020603050405020304" pitchFamily="18" charset="0"/>
                <a:cs typeface="Times New Roman" panose="02020603050405020304" pitchFamily="18" charset="0"/>
              </a:rPr>
            </a:br>
            <a:r>
              <a:rPr lang="en-IN" sz="4400" dirty="0">
                <a:solidFill>
                  <a:schemeClr val="tx1"/>
                </a:solidFill>
                <a:latin typeface="Times New Roman" panose="02020603050405020304" pitchFamily="18" charset="0"/>
                <a:cs typeface="Times New Roman" panose="02020603050405020304" pitchFamily="18" charset="0"/>
              </a:rPr>
              <a:t>                      </a:t>
            </a:r>
            <a:r>
              <a:rPr lang="en-IN" sz="4400" b="1" dirty="0">
                <a:solidFill>
                  <a:schemeClr val="tx1"/>
                </a:solidFill>
                <a:latin typeface="Times New Roman" panose="02020603050405020304" pitchFamily="18" charset="0"/>
                <a:cs typeface="Times New Roman" panose="02020603050405020304" pitchFamily="18" charset="0"/>
              </a:rPr>
              <a:t>Software Hardware</a:t>
            </a:r>
            <a:br>
              <a:rPr lang="en-IN" sz="4400" dirty="0">
                <a:solidFill>
                  <a:schemeClr val="tx1"/>
                </a:solidFill>
                <a:latin typeface="Times New Roman" panose="02020603050405020304" pitchFamily="18" charset="0"/>
                <a:cs typeface="Times New Roman" panose="02020603050405020304" pitchFamily="18" charset="0"/>
              </a:rPr>
            </a:br>
            <a:br>
              <a:rPr lang="en-IN" sz="4400"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B815906-15C9-45F9-5D48-250E069AD974}"/>
              </a:ext>
            </a:extLst>
          </p:cNvPr>
          <p:cNvSpPr>
            <a:spLocks noGrp="1"/>
          </p:cNvSpPr>
          <p:nvPr>
            <p:ph idx="1"/>
          </p:nvPr>
        </p:nvSpPr>
        <p:spPr/>
        <p:txBody>
          <a:bodyPr/>
          <a:lstStyle/>
          <a:p>
            <a:pPr marL="0" indent="0" algn="just">
              <a:lnSpc>
                <a:spcPct val="150000"/>
              </a:lnSpc>
              <a:buNone/>
            </a:pPr>
            <a:r>
              <a:rPr lang="en-IN" sz="1800" u="sng" dirty="0">
                <a:solidFill>
                  <a:schemeClr val="bg1"/>
                </a:solidFill>
                <a:effectLst/>
                <a:latin typeface="Times New Roman" panose="02020603050405020304" pitchFamily="18" charset="0"/>
                <a:ea typeface="Times New Roman" panose="02020603050405020304" pitchFamily="18" charset="0"/>
              </a:rPr>
              <a:t>     </a:t>
            </a:r>
            <a:r>
              <a:rPr lang="en-IN" sz="2700" u="sng" dirty="0">
                <a:effectLst/>
                <a:latin typeface="Times New Roman" panose="02020603050405020304" pitchFamily="18" charset="0"/>
                <a:ea typeface="Times New Roman" panose="02020603050405020304" pitchFamily="18" charset="0"/>
              </a:rPr>
              <a:t>Hardware Requirements: -</a:t>
            </a:r>
          </a:p>
          <a:p>
            <a:pPr algn="just">
              <a:lnSpc>
                <a:spcPct val="150000"/>
              </a:lnSpc>
            </a:pPr>
            <a:r>
              <a:rPr lang="en-IN" sz="1800" dirty="0">
                <a:effectLst/>
                <a:latin typeface="Times New Roman" panose="02020603050405020304" pitchFamily="18" charset="0"/>
                <a:ea typeface="Times New Roman" panose="02020603050405020304" pitchFamily="18" charset="0"/>
              </a:rPr>
              <a:t> 2GB RAM (minimum) </a:t>
            </a:r>
          </a:p>
          <a:p>
            <a:pPr algn="just">
              <a:lnSpc>
                <a:spcPct val="150000"/>
              </a:lnSpc>
            </a:pPr>
            <a:r>
              <a:rPr lang="en-IN" sz="1800" dirty="0">
                <a:effectLst/>
                <a:latin typeface="Times New Roman" panose="02020603050405020304" pitchFamily="18" charset="0"/>
                <a:ea typeface="Times New Roman" panose="02020603050405020304" pitchFamily="18" charset="0"/>
              </a:rPr>
              <a:t> 100GB HDD (minimum) </a:t>
            </a:r>
          </a:p>
          <a:p>
            <a:pPr algn="just">
              <a:lnSpc>
                <a:spcPct val="150000"/>
              </a:lnSpc>
            </a:pPr>
            <a:r>
              <a:rPr lang="en-IN" sz="1800" dirty="0">
                <a:effectLst/>
                <a:latin typeface="Times New Roman" panose="02020603050405020304" pitchFamily="18" charset="0"/>
                <a:ea typeface="Times New Roman" panose="02020603050405020304" pitchFamily="18" charset="0"/>
              </a:rPr>
              <a:t> Intel 1.66 GHz Processor Pentium 4 (minimum) </a:t>
            </a:r>
          </a:p>
          <a:p>
            <a:pPr marL="0" indent="0" algn="just">
              <a:lnSpc>
                <a:spcPct val="150000"/>
              </a:lnSpc>
              <a:buNone/>
            </a:pPr>
            <a:r>
              <a:rPr lang="en-IN" sz="1800" dirty="0">
                <a:effectLst/>
                <a:latin typeface="Times New Roman" panose="02020603050405020304" pitchFamily="18" charset="0"/>
                <a:ea typeface="Times New Roman" panose="02020603050405020304" pitchFamily="18" charset="0"/>
              </a:rPr>
              <a:t>    </a:t>
            </a:r>
            <a:r>
              <a:rPr lang="en-IN" sz="2700" u="sng" dirty="0">
                <a:effectLst/>
                <a:latin typeface="Times New Roman" panose="02020603050405020304" pitchFamily="18" charset="0"/>
                <a:ea typeface="Times New Roman" panose="02020603050405020304" pitchFamily="18" charset="0"/>
              </a:rPr>
              <a:t>Software Requirements: -</a:t>
            </a:r>
          </a:p>
          <a:p>
            <a:pPr marL="0" indent="0" algn="just">
              <a:lnSpc>
                <a:spcPct val="150000"/>
              </a:lnSpc>
              <a:buNone/>
            </a:pPr>
            <a:r>
              <a:rPr lang="en-IN" sz="1800" dirty="0">
                <a:effectLst/>
                <a:latin typeface="Times New Roman" panose="02020603050405020304" pitchFamily="18" charset="0"/>
                <a:ea typeface="Times New Roman" panose="02020603050405020304" pitchFamily="18" charset="0"/>
              </a:rPr>
              <a:t> • WINDOWS 7 </a:t>
            </a:r>
          </a:p>
          <a:p>
            <a:pPr marL="0" indent="0" algn="just">
              <a:lnSpc>
                <a:spcPct val="150000"/>
              </a:lnSpc>
              <a:buNone/>
            </a:pPr>
            <a:r>
              <a:rPr lang="en-IN" sz="1800" dirty="0">
                <a:effectLst/>
                <a:latin typeface="Times New Roman" panose="02020603050405020304" pitchFamily="18" charset="0"/>
                <a:ea typeface="Times New Roman" panose="02020603050405020304" pitchFamily="18" charset="0"/>
              </a:rPr>
              <a:t>• Jupiter Notebook</a:t>
            </a:r>
          </a:p>
          <a:p>
            <a:pPr marL="0" indent="0" algn="just">
              <a:lnSpc>
                <a:spcPct val="150000"/>
              </a:lnSpc>
              <a:buNone/>
            </a:pPr>
            <a:endParaRPr lang="en-IN" sz="27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FC40BD8-2A33-7252-C0CF-B5241ECBA62D}"/>
              </a:ext>
            </a:extLst>
          </p:cNvPr>
          <p:cNvPicPr>
            <a:picLocks noChangeAspect="1"/>
          </p:cNvPicPr>
          <p:nvPr/>
        </p:nvPicPr>
        <p:blipFill>
          <a:blip r:embed="rId2"/>
          <a:stretch>
            <a:fillRect/>
          </a:stretch>
        </p:blipFill>
        <p:spPr>
          <a:xfrm>
            <a:off x="11240942" y="0"/>
            <a:ext cx="951058" cy="951058"/>
          </a:xfrm>
          <a:prstGeom prst="rect">
            <a:avLst/>
          </a:prstGeom>
        </p:spPr>
      </p:pic>
      <p:graphicFrame>
        <p:nvGraphicFramePr>
          <p:cNvPr id="5" name="Table 5">
            <a:extLst>
              <a:ext uri="{FF2B5EF4-FFF2-40B4-BE49-F238E27FC236}">
                <a16:creationId xmlns:a16="http://schemas.microsoft.com/office/drawing/2014/main" id="{840F233B-BBA9-7143-4D85-ABD66ECD3F5C}"/>
              </a:ext>
            </a:extLst>
          </p:cNvPr>
          <p:cNvGraphicFramePr>
            <a:graphicFrameLocks noGrp="1"/>
          </p:cNvGraphicFramePr>
          <p:nvPr>
            <p:extLst>
              <p:ext uri="{D42A27DB-BD31-4B8C-83A1-F6EECF244321}">
                <p14:modId xmlns:p14="http://schemas.microsoft.com/office/powerpoint/2010/main" val="1359862827"/>
              </p:ext>
            </p:extLst>
          </p:nvPr>
        </p:nvGraphicFramePr>
        <p:xfrm>
          <a:off x="11808542" y="6456157"/>
          <a:ext cx="373380" cy="396240"/>
        </p:xfrm>
        <a:graphic>
          <a:graphicData uri="http://schemas.openxmlformats.org/drawingml/2006/table">
            <a:tbl>
              <a:tblPr firstRow="1" bandRow="1">
                <a:tableStyleId>{5C22544A-7EE6-4342-B048-85BDC9FD1C3A}</a:tableStyleId>
              </a:tblPr>
              <a:tblGrid>
                <a:gridCol w="373380">
                  <a:extLst>
                    <a:ext uri="{9D8B030D-6E8A-4147-A177-3AD203B41FA5}">
                      <a16:colId xmlns:a16="http://schemas.microsoft.com/office/drawing/2014/main" val="2296488352"/>
                    </a:ext>
                  </a:extLst>
                </a:gridCol>
              </a:tblGrid>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9</a:t>
                      </a:r>
                      <a:endParaRPr lang="en-IN" sz="20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358687709"/>
                  </a:ext>
                </a:extLst>
              </a:tr>
            </a:tbl>
          </a:graphicData>
        </a:graphic>
      </p:graphicFrame>
    </p:spTree>
    <p:extLst>
      <p:ext uri="{BB962C8B-B14F-4D97-AF65-F5344CB8AC3E}">
        <p14:creationId xmlns:p14="http://schemas.microsoft.com/office/powerpoint/2010/main" val="2364098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1067</TotalTime>
  <Words>966</Words>
  <Application>Microsoft Office PowerPoint</Application>
  <PresentationFormat>Widescreen</PresentationFormat>
  <Paragraphs>121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Verdana</vt:lpstr>
      <vt:lpstr>Office Theme</vt:lpstr>
      <vt:lpstr>PowerPoint Presentation</vt:lpstr>
      <vt:lpstr>PowerPoint Presentation</vt:lpstr>
      <vt:lpstr>                               Abstract </vt:lpstr>
      <vt:lpstr>                          Introduction </vt:lpstr>
      <vt:lpstr>                          Literature Survey </vt:lpstr>
      <vt:lpstr>                                                                                      Exiting System  Decision Tree , Random Forest, – 95.01% Random Forest – 94.11% SVM   -80.1%    </vt:lpstr>
      <vt:lpstr>                    Proposed System </vt:lpstr>
      <vt:lpstr>                  Features for Predicting URL</vt:lpstr>
      <vt:lpstr>                       Software Hardware  </vt:lpstr>
      <vt:lpstr>PowerPoint Presentation</vt:lpstr>
      <vt:lpstr>PowerPoint Presentation</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GANAPAM MAHENDRA</dc:creator>
  <cp:lastModifiedBy>GANAPAM MAHENDRA</cp:lastModifiedBy>
  <cp:revision>105</cp:revision>
  <dcterms:created xsi:type="dcterms:W3CDTF">2022-09-07T05:01:09Z</dcterms:created>
  <dcterms:modified xsi:type="dcterms:W3CDTF">2022-11-08T04:34:58Z</dcterms:modified>
</cp:coreProperties>
</file>