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1B2CBA-2F03-4BD0-B6A0-910666A61FF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FB788F3-C7E8-4708-8AED-0B6C243CF88B}">
      <dgm:prSet/>
      <dgm:spPr/>
      <dgm:t>
        <a:bodyPr/>
        <a:lstStyle/>
        <a:p>
          <a:pPr rtl="0"/>
          <a:r>
            <a:rPr lang="en-US" baseline="0" smtClean="0"/>
            <a:t>INTRODUCTION/BUSINESS PROBLEM</a:t>
          </a:r>
          <a:endParaRPr lang="en-US"/>
        </a:p>
      </dgm:t>
    </dgm:pt>
    <dgm:pt modelId="{D3051085-DF61-4E44-B0D1-004055D54400}" type="parTrans" cxnId="{5FF45616-01EB-4C11-A2DD-8BC0BF11674B}">
      <dgm:prSet/>
      <dgm:spPr/>
      <dgm:t>
        <a:bodyPr/>
        <a:lstStyle/>
        <a:p>
          <a:endParaRPr lang="en-US"/>
        </a:p>
      </dgm:t>
    </dgm:pt>
    <dgm:pt modelId="{8EA7AA5C-213F-4451-84AD-03BE010AEF99}" type="sibTrans" cxnId="{5FF45616-01EB-4C11-A2DD-8BC0BF11674B}">
      <dgm:prSet/>
      <dgm:spPr/>
      <dgm:t>
        <a:bodyPr/>
        <a:lstStyle/>
        <a:p>
          <a:endParaRPr lang="en-US"/>
        </a:p>
      </dgm:t>
    </dgm:pt>
    <dgm:pt modelId="{66CF2B12-A164-4C1E-879F-6F33FA107322}">
      <dgm:prSet/>
      <dgm:spPr/>
      <dgm:t>
        <a:bodyPr/>
        <a:lstStyle/>
        <a:p>
          <a:pPr rtl="0"/>
          <a:r>
            <a:rPr lang="en-US" baseline="0" smtClean="0"/>
            <a:t>DATA COLLECTION</a:t>
          </a:r>
          <a:endParaRPr lang="en-US"/>
        </a:p>
      </dgm:t>
    </dgm:pt>
    <dgm:pt modelId="{8F5C633A-F1D2-49B8-8DDF-7BC32C397290}" type="parTrans" cxnId="{54727642-4E39-4A15-972D-9D1EEF95FD73}">
      <dgm:prSet/>
      <dgm:spPr/>
      <dgm:t>
        <a:bodyPr/>
        <a:lstStyle/>
        <a:p>
          <a:endParaRPr lang="en-US"/>
        </a:p>
      </dgm:t>
    </dgm:pt>
    <dgm:pt modelId="{CF174603-62FE-4C53-86DE-5A6FD5314E3C}" type="sibTrans" cxnId="{54727642-4E39-4A15-972D-9D1EEF95FD73}">
      <dgm:prSet/>
      <dgm:spPr/>
      <dgm:t>
        <a:bodyPr/>
        <a:lstStyle/>
        <a:p>
          <a:endParaRPr lang="en-US"/>
        </a:p>
      </dgm:t>
    </dgm:pt>
    <dgm:pt modelId="{C5B9E6F3-D617-4F9D-A5C2-CC631925ECD5}">
      <dgm:prSet/>
      <dgm:spPr/>
      <dgm:t>
        <a:bodyPr/>
        <a:lstStyle/>
        <a:p>
          <a:pPr rtl="0"/>
          <a:r>
            <a:rPr lang="en-US" baseline="0" smtClean="0"/>
            <a:t>EXPLORATORY DATA ANAYSIS</a:t>
          </a:r>
          <a:endParaRPr lang="en-US"/>
        </a:p>
      </dgm:t>
    </dgm:pt>
    <dgm:pt modelId="{4E259E1C-3C1E-481E-A8FD-3F0EB3D843D2}" type="parTrans" cxnId="{8E6AAE4D-25A2-4DE1-9094-0EFD2E3F559A}">
      <dgm:prSet/>
      <dgm:spPr/>
      <dgm:t>
        <a:bodyPr/>
        <a:lstStyle/>
        <a:p>
          <a:endParaRPr lang="en-US"/>
        </a:p>
      </dgm:t>
    </dgm:pt>
    <dgm:pt modelId="{D6C9A0CD-C78A-402A-BF58-8A781F50E7DF}" type="sibTrans" cxnId="{8E6AAE4D-25A2-4DE1-9094-0EFD2E3F559A}">
      <dgm:prSet/>
      <dgm:spPr/>
      <dgm:t>
        <a:bodyPr/>
        <a:lstStyle/>
        <a:p>
          <a:endParaRPr lang="en-US"/>
        </a:p>
      </dgm:t>
    </dgm:pt>
    <dgm:pt modelId="{4A5C550D-8D52-4BE7-BADC-D1D087A96A65}">
      <dgm:prSet/>
      <dgm:spPr/>
      <dgm:t>
        <a:bodyPr/>
        <a:lstStyle/>
        <a:p>
          <a:pPr rtl="0"/>
          <a:r>
            <a:rPr lang="en-US" baseline="0" smtClean="0"/>
            <a:t>DATA PREPARATION AND PROCESSING</a:t>
          </a:r>
          <a:endParaRPr lang="en-US"/>
        </a:p>
      </dgm:t>
    </dgm:pt>
    <dgm:pt modelId="{A7A3C3A8-49F9-4182-ABB4-CE1DDB0D48B4}" type="parTrans" cxnId="{277E9975-E6E0-49FB-BFD4-C87240B18C39}">
      <dgm:prSet/>
      <dgm:spPr/>
      <dgm:t>
        <a:bodyPr/>
        <a:lstStyle/>
        <a:p>
          <a:endParaRPr lang="en-US"/>
        </a:p>
      </dgm:t>
    </dgm:pt>
    <dgm:pt modelId="{D6C1E5BF-52D1-4337-9E05-F17C646D8471}" type="sibTrans" cxnId="{277E9975-E6E0-49FB-BFD4-C87240B18C39}">
      <dgm:prSet/>
      <dgm:spPr/>
      <dgm:t>
        <a:bodyPr/>
        <a:lstStyle/>
        <a:p>
          <a:endParaRPr lang="en-US"/>
        </a:p>
      </dgm:t>
    </dgm:pt>
    <dgm:pt modelId="{204E3AED-DA23-43B9-AFA7-D3A8EADA6461}">
      <dgm:prSet/>
      <dgm:spPr/>
      <dgm:t>
        <a:bodyPr/>
        <a:lstStyle/>
        <a:p>
          <a:pPr rtl="0"/>
          <a:r>
            <a:rPr lang="en-US" baseline="0" smtClean="0"/>
            <a:t>MODELING</a:t>
          </a:r>
          <a:endParaRPr lang="en-US"/>
        </a:p>
      </dgm:t>
    </dgm:pt>
    <dgm:pt modelId="{04BAAF00-EA27-42B7-8B23-DEF45F1384EF}" type="parTrans" cxnId="{D0C708BF-3A92-4D41-9CD2-03B51A4F0138}">
      <dgm:prSet/>
      <dgm:spPr/>
      <dgm:t>
        <a:bodyPr/>
        <a:lstStyle/>
        <a:p>
          <a:endParaRPr lang="en-US"/>
        </a:p>
      </dgm:t>
    </dgm:pt>
    <dgm:pt modelId="{98A3B365-A1E8-436F-A32C-B2F4E688DD61}" type="sibTrans" cxnId="{D0C708BF-3A92-4D41-9CD2-03B51A4F0138}">
      <dgm:prSet/>
      <dgm:spPr/>
      <dgm:t>
        <a:bodyPr/>
        <a:lstStyle/>
        <a:p>
          <a:endParaRPr lang="en-US"/>
        </a:p>
      </dgm:t>
    </dgm:pt>
    <dgm:pt modelId="{0A3EC99E-778B-432E-91EF-F49CB121582F}">
      <dgm:prSet/>
      <dgm:spPr/>
      <dgm:t>
        <a:bodyPr/>
        <a:lstStyle/>
        <a:p>
          <a:pPr rtl="0"/>
          <a:r>
            <a:rPr lang="en-US" baseline="0" smtClean="0"/>
            <a:t>DISCUSSION/CONCLUSION</a:t>
          </a:r>
          <a:endParaRPr lang="en-US"/>
        </a:p>
      </dgm:t>
    </dgm:pt>
    <dgm:pt modelId="{5D4AC40F-69BF-45D9-8E23-794AD4A0C160}" type="parTrans" cxnId="{2DBDC4C3-5974-478E-8117-3F007D9AFEBB}">
      <dgm:prSet/>
      <dgm:spPr/>
      <dgm:t>
        <a:bodyPr/>
        <a:lstStyle/>
        <a:p>
          <a:endParaRPr lang="en-US"/>
        </a:p>
      </dgm:t>
    </dgm:pt>
    <dgm:pt modelId="{A77F67E3-1589-4433-8A94-1E1CC3827700}" type="sibTrans" cxnId="{2DBDC4C3-5974-478E-8117-3F007D9AFEBB}">
      <dgm:prSet/>
      <dgm:spPr/>
      <dgm:t>
        <a:bodyPr/>
        <a:lstStyle/>
        <a:p>
          <a:endParaRPr lang="en-US"/>
        </a:p>
      </dgm:t>
    </dgm:pt>
    <dgm:pt modelId="{2D58CFEF-9424-4A1F-822B-D53758679C36}" type="pres">
      <dgm:prSet presAssocID="{521B2CBA-2F03-4BD0-B6A0-910666A61FF8}" presName="linear" presStyleCnt="0">
        <dgm:presLayoutVars>
          <dgm:animLvl val="lvl"/>
          <dgm:resizeHandles val="exact"/>
        </dgm:presLayoutVars>
      </dgm:prSet>
      <dgm:spPr/>
      <dgm:t>
        <a:bodyPr/>
        <a:lstStyle/>
        <a:p>
          <a:endParaRPr lang="en-US"/>
        </a:p>
      </dgm:t>
    </dgm:pt>
    <dgm:pt modelId="{6768BD01-E090-4956-B35E-23A943A4D82B}" type="pres">
      <dgm:prSet presAssocID="{FFB788F3-C7E8-4708-8AED-0B6C243CF88B}" presName="parentText" presStyleLbl="node1" presStyleIdx="0" presStyleCnt="6">
        <dgm:presLayoutVars>
          <dgm:chMax val="0"/>
          <dgm:bulletEnabled val="1"/>
        </dgm:presLayoutVars>
      </dgm:prSet>
      <dgm:spPr/>
      <dgm:t>
        <a:bodyPr/>
        <a:lstStyle/>
        <a:p>
          <a:endParaRPr lang="en-US"/>
        </a:p>
      </dgm:t>
    </dgm:pt>
    <dgm:pt modelId="{9029AE7C-D435-4C3A-840C-346007BA0AFC}" type="pres">
      <dgm:prSet presAssocID="{8EA7AA5C-213F-4451-84AD-03BE010AEF99}" presName="spacer" presStyleCnt="0"/>
      <dgm:spPr/>
    </dgm:pt>
    <dgm:pt modelId="{EBA37670-A264-470F-996A-D93B5C889CBF}" type="pres">
      <dgm:prSet presAssocID="{66CF2B12-A164-4C1E-879F-6F33FA107322}" presName="parentText" presStyleLbl="node1" presStyleIdx="1" presStyleCnt="6">
        <dgm:presLayoutVars>
          <dgm:chMax val="0"/>
          <dgm:bulletEnabled val="1"/>
        </dgm:presLayoutVars>
      </dgm:prSet>
      <dgm:spPr/>
      <dgm:t>
        <a:bodyPr/>
        <a:lstStyle/>
        <a:p>
          <a:endParaRPr lang="en-US"/>
        </a:p>
      </dgm:t>
    </dgm:pt>
    <dgm:pt modelId="{073F7008-6287-4C63-ACF5-6E5C90A3763F}" type="pres">
      <dgm:prSet presAssocID="{CF174603-62FE-4C53-86DE-5A6FD5314E3C}" presName="spacer" presStyleCnt="0"/>
      <dgm:spPr/>
    </dgm:pt>
    <dgm:pt modelId="{AD944091-3EE1-4D18-B636-147F57F75C7D}" type="pres">
      <dgm:prSet presAssocID="{C5B9E6F3-D617-4F9D-A5C2-CC631925ECD5}" presName="parentText" presStyleLbl="node1" presStyleIdx="2" presStyleCnt="6">
        <dgm:presLayoutVars>
          <dgm:chMax val="0"/>
          <dgm:bulletEnabled val="1"/>
        </dgm:presLayoutVars>
      </dgm:prSet>
      <dgm:spPr/>
      <dgm:t>
        <a:bodyPr/>
        <a:lstStyle/>
        <a:p>
          <a:endParaRPr lang="en-US"/>
        </a:p>
      </dgm:t>
    </dgm:pt>
    <dgm:pt modelId="{7BA209E6-A4F9-453A-942A-489750BB654A}" type="pres">
      <dgm:prSet presAssocID="{D6C9A0CD-C78A-402A-BF58-8A781F50E7DF}" presName="spacer" presStyleCnt="0"/>
      <dgm:spPr/>
    </dgm:pt>
    <dgm:pt modelId="{0FB44269-130E-4E6D-B253-9E815398799B}" type="pres">
      <dgm:prSet presAssocID="{4A5C550D-8D52-4BE7-BADC-D1D087A96A65}" presName="parentText" presStyleLbl="node1" presStyleIdx="3" presStyleCnt="6">
        <dgm:presLayoutVars>
          <dgm:chMax val="0"/>
          <dgm:bulletEnabled val="1"/>
        </dgm:presLayoutVars>
      </dgm:prSet>
      <dgm:spPr/>
      <dgm:t>
        <a:bodyPr/>
        <a:lstStyle/>
        <a:p>
          <a:endParaRPr lang="en-US"/>
        </a:p>
      </dgm:t>
    </dgm:pt>
    <dgm:pt modelId="{29DC65C6-843C-4668-8225-1EE94E34E4F8}" type="pres">
      <dgm:prSet presAssocID="{D6C1E5BF-52D1-4337-9E05-F17C646D8471}" presName="spacer" presStyleCnt="0"/>
      <dgm:spPr/>
    </dgm:pt>
    <dgm:pt modelId="{C77758E7-48D6-4C25-A05B-BF71C373DB57}" type="pres">
      <dgm:prSet presAssocID="{204E3AED-DA23-43B9-AFA7-D3A8EADA6461}" presName="parentText" presStyleLbl="node1" presStyleIdx="4" presStyleCnt="6">
        <dgm:presLayoutVars>
          <dgm:chMax val="0"/>
          <dgm:bulletEnabled val="1"/>
        </dgm:presLayoutVars>
      </dgm:prSet>
      <dgm:spPr/>
      <dgm:t>
        <a:bodyPr/>
        <a:lstStyle/>
        <a:p>
          <a:endParaRPr lang="en-US"/>
        </a:p>
      </dgm:t>
    </dgm:pt>
    <dgm:pt modelId="{B76F684D-53A2-4C40-99AE-4165027E0D49}" type="pres">
      <dgm:prSet presAssocID="{98A3B365-A1E8-436F-A32C-B2F4E688DD61}" presName="spacer" presStyleCnt="0"/>
      <dgm:spPr/>
    </dgm:pt>
    <dgm:pt modelId="{39D4543B-6078-420C-B07E-E74E4459442B}" type="pres">
      <dgm:prSet presAssocID="{0A3EC99E-778B-432E-91EF-F49CB121582F}" presName="parentText" presStyleLbl="node1" presStyleIdx="5" presStyleCnt="6">
        <dgm:presLayoutVars>
          <dgm:chMax val="0"/>
          <dgm:bulletEnabled val="1"/>
        </dgm:presLayoutVars>
      </dgm:prSet>
      <dgm:spPr/>
      <dgm:t>
        <a:bodyPr/>
        <a:lstStyle/>
        <a:p>
          <a:endParaRPr lang="en-US"/>
        </a:p>
      </dgm:t>
    </dgm:pt>
  </dgm:ptLst>
  <dgm:cxnLst>
    <dgm:cxn modelId="{54727642-4E39-4A15-972D-9D1EEF95FD73}" srcId="{521B2CBA-2F03-4BD0-B6A0-910666A61FF8}" destId="{66CF2B12-A164-4C1E-879F-6F33FA107322}" srcOrd="1" destOrd="0" parTransId="{8F5C633A-F1D2-49B8-8DDF-7BC32C397290}" sibTransId="{CF174603-62FE-4C53-86DE-5A6FD5314E3C}"/>
    <dgm:cxn modelId="{277E9975-E6E0-49FB-BFD4-C87240B18C39}" srcId="{521B2CBA-2F03-4BD0-B6A0-910666A61FF8}" destId="{4A5C550D-8D52-4BE7-BADC-D1D087A96A65}" srcOrd="3" destOrd="0" parTransId="{A7A3C3A8-49F9-4182-ABB4-CE1DDB0D48B4}" sibTransId="{D6C1E5BF-52D1-4337-9E05-F17C646D8471}"/>
    <dgm:cxn modelId="{8E6AAE4D-25A2-4DE1-9094-0EFD2E3F559A}" srcId="{521B2CBA-2F03-4BD0-B6A0-910666A61FF8}" destId="{C5B9E6F3-D617-4F9D-A5C2-CC631925ECD5}" srcOrd="2" destOrd="0" parTransId="{4E259E1C-3C1E-481E-A8FD-3F0EB3D843D2}" sibTransId="{D6C9A0CD-C78A-402A-BF58-8A781F50E7DF}"/>
    <dgm:cxn modelId="{43E56152-57BA-4B1E-A78B-7E47A8CC1B1C}" type="presOf" srcId="{521B2CBA-2F03-4BD0-B6A0-910666A61FF8}" destId="{2D58CFEF-9424-4A1F-822B-D53758679C36}" srcOrd="0" destOrd="0" presId="urn:microsoft.com/office/officeart/2005/8/layout/vList2"/>
    <dgm:cxn modelId="{EE3B086A-C0F6-4859-9855-F5560F590F72}" type="presOf" srcId="{0A3EC99E-778B-432E-91EF-F49CB121582F}" destId="{39D4543B-6078-420C-B07E-E74E4459442B}" srcOrd="0" destOrd="0" presId="urn:microsoft.com/office/officeart/2005/8/layout/vList2"/>
    <dgm:cxn modelId="{CDD179F8-6E78-46EE-8F26-DACD88115D26}" type="presOf" srcId="{FFB788F3-C7E8-4708-8AED-0B6C243CF88B}" destId="{6768BD01-E090-4956-B35E-23A943A4D82B}" srcOrd="0" destOrd="0" presId="urn:microsoft.com/office/officeart/2005/8/layout/vList2"/>
    <dgm:cxn modelId="{DD97B2A7-6060-4988-9D45-FE272C1C8FA9}" type="presOf" srcId="{C5B9E6F3-D617-4F9D-A5C2-CC631925ECD5}" destId="{AD944091-3EE1-4D18-B636-147F57F75C7D}" srcOrd="0" destOrd="0" presId="urn:microsoft.com/office/officeart/2005/8/layout/vList2"/>
    <dgm:cxn modelId="{5FF45616-01EB-4C11-A2DD-8BC0BF11674B}" srcId="{521B2CBA-2F03-4BD0-B6A0-910666A61FF8}" destId="{FFB788F3-C7E8-4708-8AED-0B6C243CF88B}" srcOrd="0" destOrd="0" parTransId="{D3051085-DF61-4E44-B0D1-004055D54400}" sibTransId="{8EA7AA5C-213F-4451-84AD-03BE010AEF99}"/>
    <dgm:cxn modelId="{ACB5C0F6-D5C9-4ABD-A758-76A7EDC8F106}" type="presOf" srcId="{66CF2B12-A164-4C1E-879F-6F33FA107322}" destId="{EBA37670-A264-470F-996A-D93B5C889CBF}" srcOrd="0" destOrd="0" presId="urn:microsoft.com/office/officeart/2005/8/layout/vList2"/>
    <dgm:cxn modelId="{2DBDC4C3-5974-478E-8117-3F007D9AFEBB}" srcId="{521B2CBA-2F03-4BD0-B6A0-910666A61FF8}" destId="{0A3EC99E-778B-432E-91EF-F49CB121582F}" srcOrd="5" destOrd="0" parTransId="{5D4AC40F-69BF-45D9-8E23-794AD4A0C160}" sibTransId="{A77F67E3-1589-4433-8A94-1E1CC3827700}"/>
    <dgm:cxn modelId="{8EDF719F-6423-4656-AEBD-0B9C3135BDB7}" type="presOf" srcId="{4A5C550D-8D52-4BE7-BADC-D1D087A96A65}" destId="{0FB44269-130E-4E6D-B253-9E815398799B}" srcOrd="0" destOrd="0" presId="urn:microsoft.com/office/officeart/2005/8/layout/vList2"/>
    <dgm:cxn modelId="{FCAA0507-9EEC-4F55-88C4-00003898BF84}" type="presOf" srcId="{204E3AED-DA23-43B9-AFA7-D3A8EADA6461}" destId="{C77758E7-48D6-4C25-A05B-BF71C373DB57}" srcOrd="0" destOrd="0" presId="urn:microsoft.com/office/officeart/2005/8/layout/vList2"/>
    <dgm:cxn modelId="{D0C708BF-3A92-4D41-9CD2-03B51A4F0138}" srcId="{521B2CBA-2F03-4BD0-B6A0-910666A61FF8}" destId="{204E3AED-DA23-43B9-AFA7-D3A8EADA6461}" srcOrd="4" destOrd="0" parTransId="{04BAAF00-EA27-42B7-8B23-DEF45F1384EF}" sibTransId="{98A3B365-A1E8-436F-A32C-B2F4E688DD61}"/>
    <dgm:cxn modelId="{E5078CFC-E300-4523-A8BB-61110673C222}" type="presParOf" srcId="{2D58CFEF-9424-4A1F-822B-D53758679C36}" destId="{6768BD01-E090-4956-B35E-23A943A4D82B}" srcOrd="0" destOrd="0" presId="urn:microsoft.com/office/officeart/2005/8/layout/vList2"/>
    <dgm:cxn modelId="{6005AFFA-A5AC-4A4B-8B5C-562AFC2692F6}" type="presParOf" srcId="{2D58CFEF-9424-4A1F-822B-D53758679C36}" destId="{9029AE7C-D435-4C3A-840C-346007BA0AFC}" srcOrd="1" destOrd="0" presId="urn:microsoft.com/office/officeart/2005/8/layout/vList2"/>
    <dgm:cxn modelId="{AD547578-81EF-4259-B59A-C7931D6B7E02}" type="presParOf" srcId="{2D58CFEF-9424-4A1F-822B-D53758679C36}" destId="{EBA37670-A264-470F-996A-D93B5C889CBF}" srcOrd="2" destOrd="0" presId="urn:microsoft.com/office/officeart/2005/8/layout/vList2"/>
    <dgm:cxn modelId="{6F900A66-1B8C-4C38-8A5A-EF2DF65C3913}" type="presParOf" srcId="{2D58CFEF-9424-4A1F-822B-D53758679C36}" destId="{073F7008-6287-4C63-ACF5-6E5C90A3763F}" srcOrd="3" destOrd="0" presId="urn:microsoft.com/office/officeart/2005/8/layout/vList2"/>
    <dgm:cxn modelId="{D5D31490-097B-4E5C-A689-0493DF3A8F0E}" type="presParOf" srcId="{2D58CFEF-9424-4A1F-822B-D53758679C36}" destId="{AD944091-3EE1-4D18-B636-147F57F75C7D}" srcOrd="4" destOrd="0" presId="urn:microsoft.com/office/officeart/2005/8/layout/vList2"/>
    <dgm:cxn modelId="{E7271FD5-5A05-482C-A104-1570B9A62014}" type="presParOf" srcId="{2D58CFEF-9424-4A1F-822B-D53758679C36}" destId="{7BA209E6-A4F9-453A-942A-489750BB654A}" srcOrd="5" destOrd="0" presId="urn:microsoft.com/office/officeart/2005/8/layout/vList2"/>
    <dgm:cxn modelId="{9C572A97-0AFD-402A-91EA-1F8528C0DC0A}" type="presParOf" srcId="{2D58CFEF-9424-4A1F-822B-D53758679C36}" destId="{0FB44269-130E-4E6D-B253-9E815398799B}" srcOrd="6" destOrd="0" presId="urn:microsoft.com/office/officeart/2005/8/layout/vList2"/>
    <dgm:cxn modelId="{A10CA13F-ED29-428A-AA84-FBB5E7408A22}" type="presParOf" srcId="{2D58CFEF-9424-4A1F-822B-D53758679C36}" destId="{29DC65C6-843C-4668-8225-1EE94E34E4F8}" srcOrd="7" destOrd="0" presId="urn:microsoft.com/office/officeart/2005/8/layout/vList2"/>
    <dgm:cxn modelId="{59961057-C9B5-40E4-9C49-6F59B478A108}" type="presParOf" srcId="{2D58CFEF-9424-4A1F-822B-D53758679C36}" destId="{C77758E7-48D6-4C25-A05B-BF71C373DB57}" srcOrd="8" destOrd="0" presId="urn:microsoft.com/office/officeart/2005/8/layout/vList2"/>
    <dgm:cxn modelId="{949B0951-DEF1-4E3C-A98D-451C4BEE03F7}" type="presParOf" srcId="{2D58CFEF-9424-4A1F-822B-D53758679C36}" destId="{B76F684D-53A2-4C40-99AE-4165027E0D49}" srcOrd="9" destOrd="0" presId="urn:microsoft.com/office/officeart/2005/8/layout/vList2"/>
    <dgm:cxn modelId="{C4395132-C5A2-440A-B73C-E28DF1E3F206}" type="presParOf" srcId="{2D58CFEF-9424-4A1F-822B-D53758679C36}" destId="{39D4543B-6078-420C-B07E-E74E4459442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8BD01-E090-4956-B35E-23A943A4D82B}">
      <dsp:nvSpPr>
        <dsp:cNvPr id="0" name=""/>
        <dsp:cNvSpPr/>
      </dsp:nvSpPr>
      <dsp:spPr>
        <a:xfrm>
          <a:off x="0" y="50864"/>
          <a:ext cx="9601200" cy="524745"/>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baseline="0" smtClean="0"/>
            <a:t>INTRODUCTION/BUSINESS PROBLEM</a:t>
          </a:r>
          <a:endParaRPr lang="en-US" sz="2300" kern="1200"/>
        </a:p>
      </dsp:txBody>
      <dsp:txXfrm>
        <a:off x="25616" y="76480"/>
        <a:ext cx="9549968" cy="473513"/>
      </dsp:txXfrm>
    </dsp:sp>
    <dsp:sp modelId="{EBA37670-A264-470F-996A-D93B5C889CBF}">
      <dsp:nvSpPr>
        <dsp:cNvPr id="0" name=""/>
        <dsp:cNvSpPr/>
      </dsp:nvSpPr>
      <dsp:spPr>
        <a:xfrm>
          <a:off x="0" y="641849"/>
          <a:ext cx="9601200" cy="524745"/>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baseline="0" smtClean="0"/>
            <a:t>DATA COLLECTION</a:t>
          </a:r>
          <a:endParaRPr lang="en-US" sz="2300" kern="1200"/>
        </a:p>
      </dsp:txBody>
      <dsp:txXfrm>
        <a:off x="25616" y="667465"/>
        <a:ext cx="9549968" cy="473513"/>
      </dsp:txXfrm>
    </dsp:sp>
    <dsp:sp modelId="{AD944091-3EE1-4D18-B636-147F57F75C7D}">
      <dsp:nvSpPr>
        <dsp:cNvPr id="0" name=""/>
        <dsp:cNvSpPr/>
      </dsp:nvSpPr>
      <dsp:spPr>
        <a:xfrm>
          <a:off x="0" y="1232834"/>
          <a:ext cx="9601200" cy="524745"/>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baseline="0" smtClean="0"/>
            <a:t>EXPLORATORY DATA ANAYSIS</a:t>
          </a:r>
          <a:endParaRPr lang="en-US" sz="2300" kern="1200"/>
        </a:p>
      </dsp:txBody>
      <dsp:txXfrm>
        <a:off x="25616" y="1258450"/>
        <a:ext cx="9549968" cy="473513"/>
      </dsp:txXfrm>
    </dsp:sp>
    <dsp:sp modelId="{0FB44269-130E-4E6D-B253-9E815398799B}">
      <dsp:nvSpPr>
        <dsp:cNvPr id="0" name=""/>
        <dsp:cNvSpPr/>
      </dsp:nvSpPr>
      <dsp:spPr>
        <a:xfrm>
          <a:off x="0" y="1823820"/>
          <a:ext cx="9601200" cy="524745"/>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baseline="0" smtClean="0"/>
            <a:t>DATA PREPARATION AND PROCESSING</a:t>
          </a:r>
          <a:endParaRPr lang="en-US" sz="2300" kern="1200"/>
        </a:p>
      </dsp:txBody>
      <dsp:txXfrm>
        <a:off x="25616" y="1849436"/>
        <a:ext cx="9549968" cy="473513"/>
      </dsp:txXfrm>
    </dsp:sp>
    <dsp:sp modelId="{C77758E7-48D6-4C25-A05B-BF71C373DB57}">
      <dsp:nvSpPr>
        <dsp:cNvPr id="0" name=""/>
        <dsp:cNvSpPr/>
      </dsp:nvSpPr>
      <dsp:spPr>
        <a:xfrm>
          <a:off x="0" y="2414805"/>
          <a:ext cx="9601200" cy="524745"/>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baseline="0" smtClean="0"/>
            <a:t>MODELING</a:t>
          </a:r>
          <a:endParaRPr lang="en-US" sz="2300" kern="1200"/>
        </a:p>
      </dsp:txBody>
      <dsp:txXfrm>
        <a:off x="25616" y="2440421"/>
        <a:ext cx="9549968" cy="473513"/>
      </dsp:txXfrm>
    </dsp:sp>
    <dsp:sp modelId="{39D4543B-6078-420C-B07E-E74E4459442B}">
      <dsp:nvSpPr>
        <dsp:cNvPr id="0" name=""/>
        <dsp:cNvSpPr/>
      </dsp:nvSpPr>
      <dsp:spPr>
        <a:xfrm>
          <a:off x="0" y="3005790"/>
          <a:ext cx="9601200" cy="524745"/>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baseline="0" smtClean="0"/>
            <a:t>DISCUSSION/CONCLUSION</a:t>
          </a:r>
          <a:endParaRPr lang="en-US" sz="2300" kern="1200"/>
        </a:p>
      </dsp:txBody>
      <dsp:txXfrm>
        <a:off x="25616" y="3031406"/>
        <a:ext cx="9549968" cy="47351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90CF30E-AA70-499E-ACE6-4D0D8F66AAB1}" type="datetimeFigureOut">
              <a:rPr lang="en-US" smtClean="0"/>
              <a:t>10/17/2019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517AD1D-507B-418D-9E15-070ED3DFC440}"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43043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0CF30E-AA70-499E-ACE6-4D0D8F66AAB1}"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7AD1D-507B-418D-9E15-070ED3DFC440}" type="slidenum">
              <a:rPr lang="en-US" smtClean="0"/>
              <a:t>‹#›</a:t>
            </a:fld>
            <a:endParaRPr lang="en-US"/>
          </a:p>
        </p:txBody>
      </p:sp>
    </p:spTree>
    <p:extLst>
      <p:ext uri="{BB962C8B-B14F-4D97-AF65-F5344CB8AC3E}">
        <p14:creationId xmlns:p14="http://schemas.microsoft.com/office/powerpoint/2010/main" val="1665699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0CF30E-AA70-499E-ACE6-4D0D8F66AAB1}"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7AD1D-507B-418D-9E15-070ED3DFC440}" type="slidenum">
              <a:rPr lang="en-US" smtClean="0"/>
              <a:t>‹#›</a:t>
            </a:fld>
            <a:endParaRPr lang="en-US"/>
          </a:p>
        </p:txBody>
      </p:sp>
    </p:spTree>
    <p:extLst>
      <p:ext uri="{BB962C8B-B14F-4D97-AF65-F5344CB8AC3E}">
        <p14:creationId xmlns:p14="http://schemas.microsoft.com/office/powerpoint/2010/main" val="2107914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0CF30E-AA70-499E-ACE6-4D0D8F66AAB1}"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7AD1D-507B-418D-9E15-070ED3DFC440}" type="slidenum">
              <a:rPr lang="en-US" smtClean="0"/>
              <a:t>‹#›</a:t>
            </a:fld>
            <a:endParaRPr lang="en-US"/>
          </a:p>
        </p:txBody>
      </p:sp>
    </p:spTree>
    <p:extLst>
      <p:ext uri="{BB962C8B-B14F-4D97-AF65-F5344CB8AC3E}">
        <p14:creationId xmlns:p14="http://schemas.microsoft.com/office/powerpoint/2010/main" val="2187145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90CF30E-AA70-499E-ACE6-4D0D8F66AAB1}" type="datetimeFigureOut">
              <a:rPr lang="en-US" smtClean="0"/>
              <a:t>10/17/2019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517AD1D-507B-418D-9E15-070ED3DFC440}"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93437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0CF30E-AA70-499E-ACE6-4D0D8F66AAB1}"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7AD1D-507B-418D-9E15-070ED3DFC440}" type="slidenum">
              <a:rPr lang="en-US" smtClean="0"/>
              <a:t>‹#›</a:t>
            </a:fld>
            <a:endParaRPr lang="en-US"/>
          </a:p>
        </p:txBody>
      </p:sp>
    </p:spTree>
    <p:extLst>
      <p:ext uri="{BB962C8B-B14F-4D97-AF65-F5344CB8AC3E}">
        <p14:creationId xmlns:p14="http://schemas.microsoft.com/office/powerpoint/2010/main" val="125659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0CF30E-AA70-499E-ACE6-4D0D8F66AAB1}" type="datetimeFigureOut">
              <a:rPr lang="en-US" smtClean="0"/>
              <a:t>10/17/2019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17AD1D-507B-418D-9E15-070ED3DFC440}" type="slidenum">
              <a:rPr lang="en-US" smtClean="0"/>
              <a:t>‹#›</a:t>
            </a:fld>
            <a:endParaRPr lang="en-US"/>
          </a:p>
        </p:txBody>
      </p:sp>
    </p:spTree>
    <p:extLst>
      <p:ext uri="{BB962C8B-B14F-4D97-AF65-F5344CB8AC3E}">
        <p14:creationId xmlns:p14="http://schemas.microsoft.com/office/powerpoint/2010/main" val="120093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0CF30E-AA70-499E-ACE6-4D0D8F66AAB1}" type="datetimeFigureOut">
              <a:rPr lang="en-US" smtClean="0"/>
              <a:t>10/17/2019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17AD1D-507B-418D-9E15-070ED3DFC440}" type="slidenum">
              <a:rPr lang="en-US" smtClean="0"/>
              <a:t>‹#›</a:t>
            </a:fld>
            <a:endParaRPr lang="en-US"/>
          </a:p>
        </p:txBody>
      </p:sp>
    </p:spTree>
    <p:extLst>
      <p:ext uri="{BB962C8B-B14F-4D97-AF65-F5344CB8AC3E}">
        <p14:creationId xmlns:p14="http://schemas.microsoft.com/office/powerpoint/2010/main" val="2365346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CF30E-AA70-499E-ACE6-4D0D8F66AAB1}" type="datetimeFigureOut">
              <a:rPr lang="en-US" smtClean="0"/>
              <a:t>10/17/2019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17AD1D-507B-418D-9E15-070ED3DFC440}" type="slidenum">
              <a:rPr lang="en-US" smtClean="0"/>
              <a:t>‹#›</a:t>
            </a:fld>
            <a:endParaRPr lang="en-US"/>
          </a:p>
        </p:txBody>
      </p:sp>
    </p:spTree>
    <p:extLst>
      <p:ext uri="{BB962C8B-B14F-4D97-AF65-F5344CB8AC3E}">
        <p14:creationId xmlns:p14="http://schemas.microsoft.com/office/powerpoint/2010/main" val="371241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90CF30E-AA70-499E-ACE6-4D0D8F66AAB1}" type="datetimeFigureOut">
              <a:rPr lang="en-US" smtClean="0"/>
              <a:t>10/17/2019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517AD1D-507B-418D-9E15-070ED3DFC440}"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0107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90CF30E-AA70-499E-ACE6-4D0D8F66AAB1}" type="datetimeFigureOut">
              <a:rPr lang="en-US" smtClean="0"/>
              <a:t>10/17/2019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517AD1D-507B-418D-9E15-070ED3DFC440}"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07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90CF30E-AA70-499E-ACE6-4D0D8F66AAB1}" type="datetimeFigureOut">
              <a:rPr lang="en-US" smtClean="0"/>
              <a:t>10/17/2019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517AD1D-507B-418D-9E15-070ED3DFC440}"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75958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n.data.gov.i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a:t>
            </a:r>
            <a:endParaRPr lang="en-US" dirty="0"/>
          </a:p>
        </p:txBody>
      </p:sp>
      <p:sp>
        <p:nvSpPr>
          <p:cNvPr id="3" name="Subtitle 2"/>
          <p:cNvSpPr>
            <a:spLocks noGrp="1"/>
          </p:cNvSpPr>
          <p:nvPr>
            <p:ph type="subTitle" idx="1"/>
          </p:nvPr>
        </p:nvSpPr>
        <p:spPr/>
        <p:txBody>
          <a:bodyPr/>
          <a:lstStyle/>
          <a:p>
            <a:r>
              <a:rPr lang="en-US" b="1" dirty="0"/>
              <a:t>THE BATTLE OF NEIGHBOURHOODS</a:t>
            </a:r>
            <a:endParaRPr lang="en-US" dirty="0"/>
          </a:p>
        </p:txBody>
      </p:sp>
    </p:spTree>
    <p:extLst>
      <p:ext uri="{BB962C8B-B14F-4D97-AF65-F5344CB8AC3E}">
        <p14:creationId xmlns:p14="http://schemas.microsoft.com/office/powerpoint/2010/main" val="2199811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 &amp; PROCESSING (</a:t>
            </a:r>
            <a:r>
              <a:rPr lang="en-US" dirty="0" smtClean="0"/>
              <a:t>contd.)</a:t>
            </a:r>
            <a:endParaRPr lang="en-US" dirty="0"/>
          </a:p>
        </p:txBody>
      </p:sp>
      <p:sp>
        <p:nvSpPr>
          <p:cNvPr id="3" name="Content Placeholder 2"/>
          <p:cNvSpPr>
            <a:spLocks noGrp="1"/>
          </p:cNvSpPr>
          <p:nvPr>
            <p:ph idx="1"/>
          </p:nvPr>
        </p:nvSpPr>
        <p:spPr/>
        <p:txBody>
          <a:bodyPr/>
          <a:lstStyle/>
          <a:p>
            <a:r>
              <a:rPr lang="en-US" dirty="0" smtClean="0"/>
              <a:t>We get the nearby venues using </a:t>
            </a:r>
            <a:r>
              <a:rPr lang="en-US" dirty="0" err="1" smtClean="0"/>
              <a:t>FourSquare</a:t>
            </a:r>
            <a:r>
              <a:rPr lang="en-US" dirty="0" smtClean="0"/>
              <a:t> and append to our data. And the sample data looks like,</a:t>
            </a:r>
          </a:p>
          <a:p>
            <a:pPr marL="0" indent="0">
              <a:buNone/>
            </a:pPr>
            <a:endParaRPr lang="en-US" dirty="0"/>
          </a:p>
        </p:txBody>
      </p:sp>
      <p:pic>
        <p:nvPicPr>
          <p:cNvPr id="4" name="Picture 3"/>
          <p:cNvPicPr>
            <a:picLocks noChangeAspect="1"/>
          </p:cNvPicPr>
          <p:nvPr/>
        </p:nvPicPr>
        <p:blipFill>
          <a:blip r:embed="rId2"/>
          <a:stretch>
            <a:fillRect/>
          </a:stretch>
        </p:blipFill>
        <p:spPr>
          <a:xfrm>
            <a:off x="1371600" y="3337375"/>
            <a:ext cx="10401300" cy="3076575"/>
          </a:xfrm>
          <a:prstGeom prst="rect">
            <a:avLst/>
          </a:prstGeom>
        </p:spPr>
      </p:pic>
    </p:spTree>
    <p:extLst>
      <p:ext uri="{BB962C8B-B14F-4D97-AF65-F5344CB8AC3E}">
        <p14:creationId xmlns:p14="http://schemas.microsoft.com/office/powerpoint/2010/main" val="23210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1525"/>
            <a:ext cx="9601200" cy="1485900"/>
          </a:xfrm>
        </p:spPr>
        <p:txBody>
          <a:bodyPr/>
          <a:lstStyle/>
          <a:p>
            <a:r>
              <a:rPr lang="en-US" dirty="0" smtClean="0"/>
              <a:t>DATA PREPARATION &amp; PROCESSING (</a:t>
            </a:r>
            <a:r>
              <a:rPr lang="en-US" dirty="0"/>
              <a:t>contd.)</a:t>
            </a:r>
          </a:p>
        </p:txBody>
      </p:sp>
      <p:sp>
        <p:nvSpPr>
          <p:cNvPr id="3" name="Content Placeholder 2"/>
          <p:cNvSpPr>
            <a:spLocks noGrp="1"/>
          </p:cNvSpPr>
          <p:nvPr>
            <p:ph idx="1"/>
          </p:nvPr>
        </p:nvSpPr>
        <p:spPr>
          <a:xfrm>
            <a:off x="948519" y="1852111"/>
            <a:ext cx="3050275" cy="2501806"/>
          </a:xfrm>
        </p:spPr>
        <p:txBody>
          <a:bodyPr>
            <a:normAutofit/>
          </a:bodyPr>
          <a:lstStyle/>
          <a:p>
            <a:pPr marL="0" indent="0">
              <a:buNone/>
            </a:pPr>
            <a:r>
              <a:rPr lang="en-US" dirty="0" smtClean="0"/>
              <a:t>The processing of the data include </a:t>
            </a:r>
          </a:p>
          <a:p>
            <a:pPr marL="457200" indent="-457200">
              <a:buAutoNum type="arabicPeriod"/>
            </a:pPr>
            <a:r>
              <a:rPr lang="en-US" dirty="0" smtClean="0"/>
              <a:t>Grouping the venues</a:t>
            </a:r>
          </a:p>
          <a:p>
            <a:pPr marL="457200" indent="-457200">
              <a:buFont typeface="Franklin Gothic Book" panose="020B0503020102020204" pitchFamily="34" charset="0"/>
              <a:buAutoNum type="arabicPeriod"/>
            </a:pPr>
            <a:r>
              <a:rPr lang="en-US" dirty="0" smtClean="0"/>
              <a:t>Finding </a:t>
            </a:r>
            <a:r>
              <a:rPr lang="en-US" dirty="0"/>
              <a:t>the frequency of venues and the top venues with each </a:t>
            </a:r>
            <a:r>
              <a:rPr lang="en-US" dirty="0" smtClean="0"/>
              <a:t>district.</a:t>
            </a:r>
            <a:endParaRPr lang="en-US" dirty="0"/>
          </a:p>
        </p:txBody>
      </p:sp>
      <p:pic>
        <p:nvPicPr>
          <p:cNvPr id="4" name="Picture 3"/>
          <p:cNvPicPr>
            <a:picLocks noChangeAspect="1"/>
          </p:cNvPicPr>
          <p:nvPr/>
        </p:nvPicPr>
        <p:blipFill>
          <a:blip r:embed="rId2"/>
          <a:stretch>
            <a:fillRect/>
          </a:stretch>
        </p:blipFill>
        <p:spPr>
          <a:xfrm>
            <a:off x="2755854" y="4517409"/>
            <a:ext cx="9308767" cy="2176818"/>
          </a:xfrm>
          <a:prstGeom prst="rect">
            <a:avLst/>
          </a:prstGeom>
        </p:spPr>
      </p:pic>
      <p:pic>
        <p:nvPicPr>
          <p:cNvPr id="5" name="Picture 4"/>
          <p:cNvPicPr>
            <a:picLocks noChangeAspect="1"/>
          </p:cNvPicPr>
          <p:nvPr/>
        </p:nvPicPr>
        <p:blipFill>
          <a:blip r:embed="rId3"/>
          <a:stretch>
            <a:fillRect/>
          </a:stretch>
        </p:blipFill>
        <p:spPr>
          <a:xfrm>
            <a:off x="4148919" y="1428750"/>
            <a:ext cx="7670042" cy="2925167"/>
          </a:xfrm>
          <a:prstGeom prst="rect">
            <a:avLst/>
          </a:prstGeom>
        </p:spPr>
      </p:pic>
    </p:spTree>
    <p:extLst>
      <p:ext uri="{BB962C8B-B14F-4D97-AF65-F5344CB8AC3E}">
        <p14:creationId xmlns:p14="http://schemas.microsoft.com/office/powerpoint/2010/main" val="252333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a:xfrm>
            <a:off x="914400" y="2171700"/>
            <a:ext cx="4094328" cy="3581400"/>
          </a:xfrm>
        </p:spPr>
        <p:txBody>
          <a:bodyPr/>
          <a:lstStyle/>
          <a:p>
            <a:r>
              <a:rPr lang="en-US" dirty="0"/>
              <a:t>Using the </a:t>
            </a:r>
            <a:r>
              <a:rPr lang="en-US" dirty="0" smtClean="0"/>
              <a:t>data of Venue frequency, </a:t>
            </a:r>
            <a:r>
              <a:rPr lang="en-US" dirty="0"/>
              <a:t>we cluster the </a:t>
            </a:r>
            <a:r>
              <a:rPr lang="en-US" dirty="0" smtClean="0"/>
              <a:t>districts using </a:t>
            </a:r>
            <a:r>
              <a:rPr lang="en-US" dirty="0" err="1" smtClean="0"/>
              <a:t>Kmeans</a:t>
            </a:r>
            <a:r>
              <a:rPr lang="en-US" dirty="0" smtClean="0"/>
              <a:t> similarity.</a:t>
            </a:r>
          </a:p>
          <a:p>
            <a:r>
              <a:rPr lang="en-US" dirty="0" smtClean="0"/>
              <a:t>The clusters plotted on map as below,</a:t>
            </a:r>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5008728" y="1104218"/>
            <a:ext cx="7183272" cy="4648882"/>
          </a:xfrm>
          <a:prstGeom prst="rect">
            <a:avLst/>
          </a:prstGeom>
        </p:spPr>
      </p:pic>
    </p:spTree>
    <p:extLst>
      <p:ext uri="{BB962C8B-B14F-4D97-AF65-F5344CB8AC3E}">
        <p14:creationId xmlns:p14="http://schemas.microsoft.com/office/powerpoint/2010/main" val="3167202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DISCUSSION/CONCLUSION</a:t>
            </a:r>
            <a:endParaRPr lang="en-US" dirty="0"/>
          </a:p>
        </p:txBody>
      </p:sp>
      <p:sp>
        <p:nvSpPr>
          <p:cNvPr id="3" name="Content Placeholder 2"/>
          <p:cNvSpPr>
            <a:spLocks noGrp="1"/>
          </p:cNvSpPr>
          <p:nvPr>
            <p:ph idx="1"/>
          </p:nvPr>
        </p:nvSpPr>
        <p:spPr>
          <a:xfrm>
            <a:off x="1125940" y="1617260"/>
            <a:ext cx="9601200" cy="3581400"/>
          </a:xfrm>
        </p:spPr>
        <p:txBody>
          <a:bodyPr/>
          <a:lstStyle/>
          <a:p>
            <a:r>
              <a:rPr lang="en-US" dirty="0"/>
              <a:t>This is also appended to the data with venues listed in order of frequency</a:t>
            </a:r>
            <a:r>
              <a:rPr lang="en-US" dirty="0" smtClean="0"/>
              <a:t>.</a:t>
            </a:r>
          </a:p>
          <a:p>
            <a:r>
              <a:rPr lang="en-US" dirty="0" smtClean="0"/>
              <a:t>Considering all the clusters, we find the cluster’3’ is relatively </a:t>
            </a:r>
            <a:r>
              <a:rPr lang="en-US" dirty="0" smtClean="0"/>
              <a:t>equipped with amenities. </a:t>
            </a:r>
            <a:r>
              <a:rPr lang="en-US" dirty="0" smtClean="0"/>
              <a:t>And  considering the irrigated </a:t>
            </a:r>
            <a:r>
              <a:rPr lang="en-US" dirty="0" smtClean="0"/>
              <a:t>area</a:t>
            </a:r>
            <a:r>
              <a:rPr lang="en-US" dirty="0"/>
              <a:t> </a:t>
            </a:r>
            <a:r>
              <a:rPr lang="en-US" dirty="0" smtClean="0"/>
              <a:t>for </a:t>
            </a:r>
            <a:r>
              <a:rPr lang="en-US" dirty="0" err="1" smtClean="0"/>
              <a:t>Ragi</a:t>
            </a:r>
            <a:r>
              <a:rPr lang="en-US" dirty="0" smtClean="0"/>
              <a:t>, </a:t>
            </a:r>
            <a:r>
              <a:rPr lang="en-US" dirty="0" smtClean="0"/>
              <a:t>‘</a:t>
            </a:r>
            <a:r>
              <a:rPr lang="en-US" b="1" dirty="0" err="1" smtClean="0"/>
              <a:t>Tirunelveli</a:t>
            </a:r>
            <a:r>
              <a:rPr lang="en-US" dirty="0" smtClean="0"/>
              <a:t>’ could be a </a:t>
            </a:r>
            <a:r>
              <a:rPr lang="en-US" dirty="0" smtClean="0"/>
              <a:t>good choice </a:t>
            </a:r>
            <a:r>
              <a:rPr lang="en-US" dirty="0" smtClean="0"/>
              <a:t>to </a:t>
            </a:r>
            <a:r>
              <a:rPr lang="en-US" dirty="0"/>
              <a:t>invest or open a Finger Millet processing unit as a side business. </a:t>
            </a:r>
          </a:p>
          <a:p>
            <a:endParaRPr lang="en-US" dirty="0"/>
          </a:p>
        </p:txBody>
      </p:sp>
      <p:pic>
        <p:nvPicPr>
          <p:cNvPr id="4" name="Picture 3"/>
          <p:cNvPicPr>
            <a:picLocks noChangeAspect="1"/>
          </p:cNvPicPr>
          <p:nvPr/>
        </p:nvPicPr>
        <p:blipFill>
          <a:blip r:embed="rId2"/>
          <a:stretch>
            <a:fillRect/>
          </a:stretch>
        </p:blipFill>
        <p:spPr>
          <a:xfrm>
            <a:off x="1387330" y="3343772"/>
            <a:ext cx="10804670" cy="3514228"/>
          </a:xfrm>
          <a:prstGeom prst="rect">
            <a:avLst/>
          </a:prstGeom>
        </p:spPr>
      </p:pic>
    </p:spTree>
    <p:extLst>
      <p:ext uri="{BB962C8B-B14F-4D97-AF65-F5344CB8AC3E}">
        <p14:creationId xmlns:p14="http://schemas.microsoft.com/office/powerpoint/2010/main" val="3797472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INDEX</a:t>
            </a:r>
            <a:r>
              <a:rPr lang="en-US" dirty="0" smtClean="0"/>
              <a: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14635630"/>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0543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INTRODUCTION/BUSINESS PROBLEM</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This analysis explores the most suitable locations for a business personnel to invest or open a </a:t>
            </a:r>
            <a:r>
              <a:rPr lang="en-US" b="1" dirty="0" smtClean="0"/>
              <a:t>Finger Millet </a:t>
            </a:r>
            <a:r>
              <a:rPr lang="en-US" dirty="0" smtClean="0"/>
              <a:t>(locally known as ‘</a:t>
            </a:r>
            <a:r>
              <a:rPr lang="en-US" dirty="0" err="1" smtClean="0"/>
              <a:t>Ragi</a:t>
            </a:r>
            <a:r>
              <a:rPr lang="en-US" b="1" dirty="0" smtClean="0"/>
              <a:t>’</a:t>
            </a:r>
            <a:r>
              <a:rPr lang="en-US" dirty="0" smtClean="0"/>
              <a:t>)</a:t>
            </a:r>
            <a:r>
              <a:rPr lang="en-US" b="1" dirty="0" smtClean="0"/>
              <a:t> </a:t>
            </a:r>
            <a:r>
              <a:rPr lang="en-US" b="1" dirty="0"/>
              <a:t>processing unit </a:t>
            </a:r>
            <a:r>
              <a:rPr lang="en-US" dirty="0"/>
              <a:t>in the state of </a:t>
            </a:r>
            <a:r>
              <a:rPr lang="en-US" dirty="0" smtClean="0"/>
              <a:t>Tamil Nadu </a:t>
            </a:r>
            <a:r>
              <a:rPr lang="en-US" dirty="0"/>
              <a:t>in India. </a:t>
            </a:r>
            <a:endParaRPr lang="en-US" dirty="0" smtClean="0"/>
          </a:p>
          <a:p>
            <a:r>
              <a:rPr lang="en-US" dirty="0" smtClean="0"/>
              <a:t>Tamil </a:t>
            </a:r>
            <a:r>
              <a:rPr lang="en-US" dirty="0"/>
              <a:t>Nadu is the tenth largest Indian state by area and the sixth largest by population and comprise of 37 districts. </a:t>
            </a:r>
            <a:endParaRPr lang="en-US" dirty="0" smtClean="0"/>
          </a:p>
          <a:p>
            <a:r>
              <a:rPr lang="en-US" dirty="0" smtClean="0"/>
              <a:t>The </a:t>
            </a:r>
            <a:r>
              <a:rPr lang="en-US" dirty="0"/>
              <a:t>economy of Tamil Nadu is the second-largest state economy in India. Tamil Nadu has historically been an agricultural state and is a leading producer of agricultural products in India. </a:t>
            </a:r>
          </a:p>
        </p:txBody>
      </p:sp>
    </p:spTree>
    <p:extLst>
      <p:ext uri="{BB962C8B-B14F-4D97-AF65-F5344CB8AC3E}">
        <p14:creationId xmlns:p14="http://schemas.microsoft.com/office/powerpoint/2010/main" val="1529858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Scenario and Objective: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Business personnel who wants to invest or open a </a:t>
            </a:r>
            <a:r>
              <a:rPr lang="en-US" dirty="0" smtClean="0"/>
              <a:t>Finger Millet </a:t>
            </a:r>
            <a:r>
              <a:rPr lang="en-US" dirty="0"/>
              <a:t>processing unit as a side business. </a:t>
            </a:r>
            <a:endParaRPr lang="en-US" dirty="0" smtClean="0"/>
          </a:p>
          <a:p>
            <a:r>
              <a:rPr lang="en-US" dirty="0" smtClean="0"/>
              <a:t>The </a:t>
            </a:r>
            <a:r>
              <a:rPr lang="en-US" dirty="0"/>
              <a:t>objective is to find the best locations that has good amount of irrigated area of high-yield </a:t>
            </a:r>
            <a:r>
              <a:rPr lang="en-US" dirty="0" smtClean="0"/>
              <a:t>Finger Millet, with good </a:t>
            </a:r>
            <a:r>
              <a:rPr lang="en-US" dirty="0"/>
              <a:t>amenities/facilities and connectivity to other cities.</a:t>
            </a:r>
            <a:br>
              <a:rPr lang="en-US" dirty="0"/>
            </a:br>
            <a:endParaRPr lang="en-US" dirty="0"/>
          </a:p>
        </p:txBody>
      </p:sp>
    </p:spTree>
    <p:extLst>
      <p:ext uri="{BB962C8B-B14F-4D97-AF65-F5344CB8AC3E}">
        <p14:creationId xmlns:p14="http://schemas.microsoft.com/office/powerpoint/2010/main" val="640566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15454"/>
          </a:xfrm>
        </p:spPr>
        <p:txBody>
          <a:bodyPr/>
          <a:lstStyle/>
          <a:p>
            <a:r>
              <a:rPr lang="en-US" b="1" dirty="0" smtClean="0"/>
              <a:t>DATA COLLECTION</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For this project we need the following data:</a:t>
            </a:r>
            <a:endParaRPr lang="en-US" sz="1600" dirty="0"/>
          </a:p>
          <a:p>
            <a:pPr marL="457200" lvl="0" indent="-457200">
              <a:buFont typeface="+mj-lt"/>
              <a:buAutoNum type="arabicPeriod"/>
            </a:pPr>
            <a:r>
              <a:rPr lang="en-US" dirty="0"/>
              <a:t>The data that contains Finger millet irrigated area for each of the districts in </a:t>
            </a:r>
            <a:r>
              <a:rPr lang="en-US" dirty="0" err="1"/>
              <a:t>TamilNadu</a:t>
            </a:r>
            <a:r>
              <a:rPr lang="en-US" dirty="0"/>
              <a:t> is extracted,</a:t>
            </a:r>
            <a:endParaRPr lang="en-US" sz="1600" dirty="0"/>
          </a:p>
          <a:p>
            <a:pPr lvl="1"/>
            <a:r>
              <a:rPr lang="en-US" dirty="0"/>
              <a:t>Data Source: </a:t>
            </a:r>
            <a:r>
              <a:rPr lang="en-US" u="sng" dirty="0">
                <a:hlinkClick r:id="rId2"/>
              </a:rPr>
              <a:t>https://tn.data.gov.in</a:t>
            </a:r>
            <a:endParaRPr lang="en-US" sz="1600" dirty="0"/>
          </a:p>
          <a:p>
            <a:pPr lvl="1"/>
            <a:r>
              <a:rPr lang="en-US" dirty="0"/>
              <a:t>Description: This data set contains the required information. And we will use this data set to explore the Finger millet irrigated area. The geographical coordinates are appended to this data using the </a:t>
            </a:r>
            <a:r>
              <a:rPr lang="en-US" dirty="0" err="1"/>
              <a:t>geocoder</a:t>
            </a:r>
            <a:endParaRPr lang="en-US" sz="1600" dirty="0"/>
          </a:p>
          <a:p>
            <a:pPr marL="457200" lvl="0" indent="-457200">
              <a:buFont typeface="+mj-lt"/>
              <a:buAutoNum type="arabicPeriod"/>
            </a:pPr>
            <a:r>
              <a:rPr lang="en-US" dirty="0"/>
              <a:t>All the venues for each of the </a:t>
            </a:r>
            <a:r>
              <a:rPr lang="en-US" dirty="0" err="1"/>
              <a:t>distric</a:t>
            </a:r>
            <a:r>
              <a:rPr lang="en-US" dirty="0"/>
              <a:t> are extracted using Foursquare API</a:t>
            </a:r>
            <a:endParaRPr lang="en-US" sz="1600" dirty="0"/>
          </a:p>
          <a:p>
            <a:pPr lvl="1"/>
            <a:r>
              <a:rPr lang="en-US" dirty="0"/>
              <a:t>Data Source: Foursquare API</a:t>
            </a:r>
            <a:endParaRPr lang="en-US" sz="1600" dirty="0"/>
          </a:p>
          <a:p>
            <a:pPr lvl="1"/>
            <a:r>
              <a:rPr lang="en-US" dirty="0"/>
              <a:t>Description: By using this API we will get all the venues in each of the districts in Tamil Nadu </a:t>
            </a:r>
            <a:endParaRPr lang="en-US" sz="1600" dirty="0"/>
          </a:p>
          <a:p>
            <a:endParaRPr lang="en-US" dirty="0"/>
          </a:p>
        </p:txBody>
      </p:sp>
    </p:spTree>
    <p:extLst>
      <p:ext uri="{BB962C8B-B14F-4D97-AF65-F5344CB8AC3E}">
        <p14:creationId xmlns:p14="http://schemas.microsoft.com/office/powerpoint/2010/main" val="91777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Content Placeholder 2"/>
          <p:cNvSpPr>
            <a:spLocks noGrp="1"/>
          </p:cNvSpPr>
          <p:nvPr>
            <p:ph idx="1"/>
          </p:nvPr>
        </p:nvSpPr>
        <p:spPr/>
        <p:txBody>
          <a:bodyPr/>
          <a:lstStyle/>
          <a:p>
            <a:pPr marL="0" indent="0">
              <a:buNone/>
            </a:pPr>
            <a:r>
              <a:rPr lang="en-US" dirty="0" smtClean="0"/>
              <a:t>The raw data of ‘Finger millet irrigated area’ in 32 districts of </a:t>
            </a:r>
            <a:r>
              <a:rPr lang="en-US" dirty="0" err="1" smtClean="0"/>
              <a:t>Tamilnadu</a:t>
            </a:r>
            <a:r>
              <a:rPr lang="en-US" dirty="0" smtClean="0"/>
              <a:t>. There are 11 columns including data regarding irrigated, un-irrigated for high, local yield etc.,</a:t>
            </a:r>
            <a:endParaRPr lang="en-US" dirty="0"/>
          </a:p>
        </p:txBody>
      </p:sp>
      <p:pic>
        <p:nvPicPr>
          <p:cNvPr id="4" name="Picture 3"/>
          <p:cNvPicPr>
            <a:picLocks noChangeAspect="1"/>
          </p:cNvPicPr>
          <p:nvPr/>
        </p:nvPicPr>
        <p:blipFill>
          <a:blip r:embed="rId2"/>
          <a:stretch>
            <a:fillRect/>
          </a:stretch>
        </p:blipFill>
        <p:spPr>
          <a:xfrm>
            <a:off x="1419225" y="3105150"/>
            <a:ext cx="9553575" cy="2762250"/>
          </a:xfrm>
          <a:prstGeom prst="rect">
            <a:avLst/>
          </a:prstGeom>
        </p:spPr>
      </p:pic>
    </p:spTree>
    <p:extLst>
      <p:ext uri="{BB962C8B-B14F-4D97-AF65-F5344CB8AC3E}">
        <p14:creationId xmlns:p14="http://schemas.microsoft.com/office/powerpoint/2010/main" val="1527045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a:t>
            </a:r>
            <a:r>
              <a:rPr lang="en-US" dirty="0" smtClean="0"/>
              <a:t>contd.)</a:t>
            </a:r>
            <a:endParaRPr lang="en-US" dirty="0"/>
          </a:p>
        </p:txBody>
      </p:sp>
      <p:sp>
        <p:nvSpPr>
          <p:cNvPr id="3" name="Content Placeholder 2"/>
          <p:cNvSpPr>
            <a:spLocks noGrp="1"/>
          </p:cNvSpPr>
          <p:nvPr>
            <p:ph idx="1"/>
          </p:nvPr>
        </p:nvSpPr>
        <p:spPr/>
        <p:txBody>
          <a:bodyPr/>
          <a:lstStyle/>
          <a:p>
            <a:r>
              <a:rPr lang="en-US" dirty="0" smtClean="0"/>
              <a:t>Since the objective is determine the districts with high </a:t>
            </a:r>
            <a:r>
              <a:rPr lang="en-US" dirty="0"/>
              <a:t>proportion of irrigated area for high yielding variety of </a:t>
            </a:r>
            <a:r>
              <a:rPr lang="en-US" dirty="0" err="1"/>
              <a:t>ragi</a:t>
            </a:r>
            <a:r>
              <a:rPr lang="en-US" dirty="0"/>
              <a:t> and decently equipped with </a:t>
            </a:r>
            <a:r>
              <a:rPr lang="en-US" dirty="0" err="1"/>
              <a:t>ameneties</a:t>
            </a:r>
            <a:r>
              <a:rPr lang="en-US" dirty="0"/>
              <a:t>/facilities and has good connectivity</a:t>
            </a:r>
            <a:r>
              <a:rPr lang="en-US" dirty="0" smtClean="0"/>
              <a:t>.</a:t>
            </a:r>
            <a:endParaRPr lang="en-US" dirty="0"/>
          </a:p>
        </p:txBody>
      </p:sp>
      <p:pic>
        <p:nvPicPr>
          <p:cNvPr id="6" name="Picture 5"/>
          <p:cNvPicPr>
            <a:picLocks noChangeAspect="1"/>
          </p:cNvPicPr>
          <p:nvPr/>
        </p:nvPicPr>
        <p:blipFill>
          <a:blip r:embed="rId2"/>
          <a:stretch>
            <a:fillRect/>
          </a:stretch>
        </p:blipFill>
        <p:spPr>
          <a:xfrm>
            <a:off x="1926751" y="3370997"/>
            <a:ext cx="8288558" cy="1928315"/>
          </a:xfrm>
          <a:prstGeom prst="rect">
            <a:avLst/>
          </a:prstGeom>
        </p:spPr>
      </p:pic>
    </p:spTree>
    <p:extLst>
      <p:ext uri="{BB962C8B-B14F-4D97-AF65-F5344CB8AC3E}">
        <p14:creationId xmlns:p14="http://schemas.microsoft.com/office/powerpoint/2010/main" val="25099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a:t>
            </a:r>
            <a:r>
              <a:rPr lang="en-US" dirty="0"/>
              <a:t>contd.)</a:t>
            </a:r>
          </a:p>
        </p:txBody>
      </p:sp>
      <p:sp>
        <p:nvSpPr>
          <p:cNvPr id="3" name="Content Placeholder 2"/>
          <p:cNvSpPr>
            <a:spLocks noGrp="1"/>
          </p:cNvSpPr>
          <p:nvPr>
            <p:ph idx="1"/>
          </p:nvPr>
        </p:nvSpPr>
        <p:spPr>
          <a:xfrm>
            <a:off x="1132763" y="1340882"/>
            <a:ext cx="11238932" cy="1044052"/>
          </a:xfrm>
        </p:spPr>
        <p:txBody>
          <a:bodyPr>
            <a:normAutofit/>
          </a:bodyPr>
          <a:lstStyle/>
          <a:p>
            <a:pPr marL="0" indent="0">
              <a:buNone/>
            </a:pPr>
            <a:r>
              <a:rPr lang="en-US" dirty="0" smtClean="0"/>
              <a:t>To further the analyses, </a:t>
            </a:r>
            <a:r>
              <a:rPr lang="en-US" dirty="0"/>
              <a:t>those districts with proportion of </a:t>
            </a:r>
            <a:r>
              <a:rPr lang="en-US" dirty="0" smtClean="0"/>
              <a:t>at least </a:t>
            </a:r>
            <a:r>
              <a:rPr lang="en-US" dirty="0"/>
              <a:t>0.005 of </a:t>
            </a:r>
            <a:r>
              <a:rPr lang="en-US" dirty="0" err="1"/>
              <a:t>R</a:t>
            </a:r>
            <a:r>
              <a:rPr lang="en-US" dirty="0" err="1" smtClean="0"/>
              <a:t>agi</a:t>
            </a:r>
            <a:r>
              <a:rPr lang="en-US" dirty="0" smtClean="0"/>
              <a:t> </a:t>
            </a:r>
            <a:r>
              <a:rPr lang="en-US" dirty="0"/>
              <a:t>irrigated </a:t>
            </a:r>
            <a:r>
              <a:rPr lang="en-US" dirty="0" smtClean="0"/>
              <a:t>area were filtered.</a:t>
            </a:r>
          </a:p>
          <a:p>
            <a:pPr marL="0" indent="0">
              <a:buNone/>
            </a:pPr>
            <a:endParaRPr lang="en-US" dirty="0"/>
          </a:p>
          <a:p>
            <a:endParaRPr lang="en-US" dirty="0"/>
          </a:p>
        </p:txBody>
      </p:sp>
      <p:pic>
        <p:nvPicPr>
          <p:cNvPr id="5" name="Picture 4"/>
          <p:cNvPicPr>
            <a:picLocks noChangeAspect="1"/>
          </p:cNvPicPr>
          <p:nvPr/>
        </p:nvPicPr>
        <p:blipFill>
          <a:blip r:embed="rId2"/>
          <a:stretch>
            <a:fillRect/>
          </a:stretch>
        </p:blipFill>
        <p:spPr>
          <a:xfrm>
            <a:off x="6591869" y="1862908"/>
            <a:ext cx="5600131" cy="4995091"/>
          </a:xfrm>
          <a:prstGeom prst="rect">
            <a:avLst/>
          </a:prstGeom>
        </p:spPr>
      </p:pic>
      <p:sp>
        <p:nvSpPr>
          <p:cNvPr id="6" name="TextBox 5"/>
          <p:cNvSpPr txBox="1"/>
          <p:nvPr/>
        </p:nvSpPr>
        <p:spPr>
          <a:xfrm>
            <a:off x="1132763" y="2620369"/>
            <a:ext cx="5104263" cy="2862322"/>
          </a:xfrm>
          <a:prstGeom prst="rect">
            <a:avLst/>
          </a:prstGeom>
          <a:noFill/>
        </p:spPr>
        <p:txBody>
          <a:bodyPr wrap="square" rtlCol="0">
            <a:spAutoFit/>
          </a:bodyPr>
          <a:lstStyle/>
          <a:p>
            <a:r>
              <a:rPr lang="en-US" sz="2000" dirty="0">
                <a:solidFill>
                  <a:schemeClr val="tx2"/>
                </a:solidFill>
              </a:rPr>
              <a:t>It can be observed from the plots, that the districts '</a:t>
            </a:r>
            <a:r>
              <a:rPr lang="en-US" sz="2000" dirty="0" err="1">
                <a:solidFill>
                  <a:schemeClr val="tx2"/>
                </a:solidFill>
              </a:rPr>
              <a:t>Tirunelveli</a:t>
            </a:r>
            <a:r>
              <a:rPr lang="en-US" sz="2000" dirty="0">
                <a:solidFill>
                  <a:schemeClr val="tx2"/>
                </a:solidFill>
              </a:rPr>
              <a:t>' and '</a:t>
            </a:r>
            <a:r>
              <a:rPr lang="en-US" sz="2000" dirty="0" err="1">
                <a:solidFill>
                  <a:schemeClr val="tx2"/>
                </a:solidFill>
              </a:rPr>
              <a:t>Thanjavur</a:t>
            </a:r>
            <a:r>
              <a:rPr lang="en-US" sz="2000" dirty="0">
                <a:solidFill>
                  <a:schemeClr val="tx2"/>
                </a:solidFill>
              </a:rPr>
              <a:t>' has higher proportion of Irrigated Area for High Yielding variety of </a:t>
            </a:r>
            <a:r>
              <a:rPr lang="en-US" sz="2000" dirty="0" err="1">
                <a:solidFill>
                  <a:schemeClr val="tx2"/>
                </a:solidFill>
              </a:rPr>
              <a:t>Ragi</a:t>
            </a:r>
            <a:r>
              <a:rPr lang="en-US" sz="2000" dirty="0">
                <a:solidFill>
                  <a:schemeClr val="tx2"/>
                </a:solidFill>
              </a:rPr>
              <a:t>.</a:t>
            </a:r>
          </a:p>
          <a:p>
            <a:endParaRPr lang="en-US" sz="2000" dirty="0">
              <a:solidFill>
                <a:schemeClr val="tx2"/>
              </a:solidFill>
            </a:endParaRPr>
          </a:p>
          <a:p>
            <a:r>
              <a:rPr lang="en-US" sz="2000" dirty="0">
                <a:solidFill>
                  <a:schemeClr val="tx2"/>
                </a:solidFill>
              </a:rPr>
              <a:t>Further, to determine the feasible location for the settling, amenities, facilities and the connectivity need to be assessed.</a:t>
            </a:r>
          </a:p>
          <a:p>
            <a:endParaRPr lang="en-US" sz="2000" dirty="0">
              <a:solidFill>
                <a:schemeClr val="tx2"/>
              </a:solidFill>
            </a:endParaRPr>
          </a:p>
        </p:txBody>
      </p:sp>
    </p:spTree>
    <p:extLst>
      <p:ext uri="{BB962C8B-B14F-4D97-AF65-F5344CB8AC3E}">
        <p14:creationId xmlns:p14="http://schemas.microsoft.com/office/powerpoint/2010/main" val="2941758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 &amp; PROCESSING</a:t>
            </a:r>
            <a:endParaRPr lang="en-US" dirty="0"/>
          </a:p>
        </p:txBody>
      </p:sp>
      <p:sp>
        <p:nvSpPr>
          <p:cNvPr id="3" name="Content Placeholder 2"/>
          <p:cNvSpPr>
            <a:spLocks noGrp="1"/>
          </p:cNvSpPr>
          <p:nvPr>
            <p:ph idx="1"/>
          </p:nvPr>
        </p:nvSpPr>
        <p:spPr>
          <a:xfrm>
            <a:off x="1276066" y="1767385"/>
            <a:ext cx="9601200" cy="3581400"/>
          </a:xfrm>
        </p:spPr>
        <p:txBody>
          <a:bodyPr/>
          <a:lstStyle/>
          <a:p>
            <a:r>
              <a:rPr lang="en-US" dirty="0" smtClean="0"/>
              <a:t>We add the geographical coordinates to these 22 districts and plot them on the map,</a:t>
            </a:r>
            <a:endParaRPr lang="en-US" dirty="0"/>
          </a:p>
        </p:txBody>
      </p:sp>
      <p:pic>
        <p:nvPicPr>
          <p:cNvPr id="5" name="Picture 4"/>
          <p:cNvPicPr>
            <a:picLocks noChangeAspect="1"/>
          </p:cNvPicPr>
          <p:nvPr/>
        </p:nvPicPr>
        <p:blipFill>
          <a:blip r:embed="rId2"/>
          <a:stretch>
            <a:fillRect/>
          </a:stretch>
        </p:blipFill>
        <p:spPr>
          <a:xfrm>
            <a:off x="3684896" y="2358485"/>
            <a:ext cx="5791200" cy="4212912"/>
          </a:xfrm>
          <a:prstGeom prst="rect">
            <a:avLst/>
          </a:prstGeom>
        </p:spPr>
      </p:pic>
    </p:spTree>
    <p:extLst>
      <p:ext uri="{BB962C8B-B14F-4D97-AF65-F5344CB8AC3E}">
        <p14:creationId xmlns:p14="http://schemas.microsoft.com/office/powerpoint/2010/main" val="345818246"/>
      </p:ext>
    </p:extLst>
  </p:cSld>
  <p:clrMapOvr>
    <a:masterClrMapping/>
  </p:clrMapOvr>
</p:sld>
</file>

<file path=ppt/theme/theme1.xml><?xml version="1.0" encoding="utf-8"?>
<a:theme xmlns:a="http://schemas.openxmlformats.org/drawingml/2006/main" name="Crop">
  <a:themeElements>
    <a:clrScheme name="Custom 2">
      <a:dk1>
        <a:srgbClr val="405564"/>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1319</TotalTime>
  <Words>584</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Franklin Gothic Book</vt:lpstr>
      <vt:lpstr>Crop</vt:lpstr>
      <vt:lpstr>CAPSTONE PROJECT: </vt:lpstr>
      <vt:lpstr>INDEX:</vt:lpstr>
      <vt:lpstr>INTRODUCTION/BUSINESS PROBLEM </vt:lpstr>
      <vt:lpstr>Scenario and Objective: </vt:lpstr>
      <vt:lpstr>DATA COLLECTION</vt:lpstr>
      <vt:lpstr>EXPLORATORY DATA ANALYSIS</vt:lpstr>
      <vt:lpstr>EXPLORATORY DATA ANALYSIS (contd.)</vt:lpstr>
      <vt:lpstr>EXPLORATORY DATA ANALYSIS (contd.)</vt:lpstr>
      <vt:lpstr>DATA PREPARATION &amp; PROCESSING</vt:lpstr>
      <vt:lpstr>DATA PREPARATION &amp; PROCESSING (contd.)</vt:lpstr>
      <vt:lpstr>DATA PREPARATION &amp; PROCESSING (contd.)</vt:lpstr>
      <vt:lpstr>MODELING</vt:lpstr>
      <vt:lpstr>DISCUSSION/CONCLUSION</vt:lpstr>
    </vt:vector>
  </TitlesOfParts>
  <Company>University at Buffalo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Ganaparti Sujana</dc:creator>
  <cp:lastModifiedBy>Ganaparti Sujana</cp:lastModifiedBy>
  <cp:revision>18</cp:revision>
  <dcterms:created xsi:type="dcterms:W3CDTF">2019-10-10T11:08:44Z</dcterms:created>
  <dcterms:modified xsi:type="dcterms:W3CDTF">2019-10-17T08:23:00Z</dcterms:modified>
</cp:coreProperties>
</file>