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72" autoAdjust="0"/>
    <p:restoredTop sz="94660"/>
  </p:normalViewPr>
  <p:slideViewPr>
    <p:cSldViewPr snapToGrid="0">
      <p:cViewPr>
        <p:scale>
          <a:sx n="76" d="100"/>
          <a:sy n="76" d="100"/>
        </p:scale>
        <p:origin x="-50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2"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p>
            <a:fld id="{44362050-E875-4227-8C1B-9C6BC156C56E}" type="datetimeFigureOut">
              <a:rPr lang="en-IN" smtClean="0"/>
              <a:t>26-06-2025</a:t>
            </a:fld>
            <a:endParaRPr lang="en-IN"/>
          </a:p>
        </p:txBody>
      </p:sp>
      <p:sp>
        <p:nvSpPr>
          <p:cNvPr id="1048612" name="Footer Placeholder 4"/>
          <p:cNvSpPr>
            <a:spLocks noGrp="1"/>
          </p:cNvSpPr>
          <p:nvPr>
            <p:ph type="ftr" sz="quarter" idx="11"/>
          </p:nvPr>
        </p:nvSpPr>
        <p:spPr/>
        <p:txBody>
          <a:bodyPr/>
          <a:p>
            <a:endParaRPr lang="en-IN"/>
          </a:p>
        </p:txBody>
      </p:sp>
      <p:sp>
        <p:nvSpPr>
          <p:cNvPr id="1048613" name="Slide Number Placeholder 5"/>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29" name="Title 1"/>
          <p:cNvSpPr>
            <a:spLocks noGrp="1"/>
          </p:cNvSpPr>
          <p:nvPr>
            <p:ph type="title"/>
          </p:nvPr>
        </p:nvSpPr>
        <p:spPr/>
        <p:txBody>
          <a:bodyPr/>
          <a:p>
            <a:r>
              <a:rPr lang="en-US"/>
              <a:t>Click to edit Master title style</a:t>
            </a:r>
            <a:endParaRPr lang="en-IN"/>
          </a:p>
        </p:txBody>
      </p:sp>
      <p:sp>
        <p:nvSpPr>
          <p:cNvPr id="104863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p>
            <a:fld id="{44362050-E875-4227-8C1B-9C6BC156C56E}" type="datetimeFigureOut">
              <a:rPr lang="en-IN" smtClean="0"/>
              <a:t>26-06-2025</a:t>
            </a:fld>
            <a:endParaRPr lang="en-IN"/>
          </a:p>
        </p:txBody>
      </p:sp>
      <p:sp>
        <p:nvSpPr>
          <p:cNvPr id="1048632" name="Footer Placeholder 4"/>
          <p:cNvSpPr>
            <a:spLocks noGrp="1"/>
          </p:cNvSpPr>
          <p:nvPr>
            <p:ph type="ftr" sz="quarter" idx="11"/>
          </p:nvPr>
        </p:nvSpPr>
        <p:spPr/>
        <p:txBody>
          <a:bodyPr/>
          <a:p>
            <a:endParaRPr lang="en-IN"/>
          </a:p>
        </p:txBody>
      </p:sp>
      <p:sp>
        <p:nvSpPr>
          <p:cNvPr id="1048633" name="Slide Number Placeholder 5"/>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p>
            <a:fld id="{44362050-E875-4227-8C1B-9C6BC156C56E}" type="datetimeFigureOut">
              <a:rPr lang="en-IN" smtClean="0"/>
              <a:t>26-06-2025</a:t>
            </a:fld>
            <a:endParaRPr lang="en-IN"/>
          </a:p>
        </p:txBody>
      </p:sp>
      <p:sp>
        <p:nvSpPr>
          <p:cNvPr id="1048621" name="Footer Placeholder 4"/>
          <p:cNvSpPr>
            <a:spLocks noGrp="1"/>
          </p:cNvSpPr>
          <p:nvPr>
            <p:ph type="ftr" sz="quarter" idx="11"/>
          </p:nvPr>
        </p:nvSpPr>
        <p:spPr/>
        <p:txBody>
          <a:bodyPr/>
          <a:p>
            <a:endParaRPr lang="en-IN"/>
          </a:p>
        </p:txBody>
      </p:sp>
      <p:sp>
        <p:nvSpPr>
          <p:cNvPr id="1048622" name="Slide Number Placeholder 5"/>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lang="en-US"/>
              <a:t>Click to edit Master title style</a:t>
            </a:r>
            <a:endParaRPr lang="en-IN"/>
          </a:p>
        </p:txBody>
      </p:sp>
      <p:sp>
        <p:nvSpPr>
          <p:cNvPr id="104858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p>
            <a:fld id="{44362050-E875-4227-8C1B-9C6BC156C56E}" type="datetimeFigureOut">
              <a:rPr lang="en-IN" smtClean="0"/>
              <a:t>26-06-2025</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44362050-E875-4227-8C1B-9C6BC156C56E}" type="datetimeFigureOut">
              <a:rPr lang="en-IN" smtClean="0"/>
              <a:t>26-06-2025</a:t>
            </a:fld>
            <a:endParaRPr lang="en-IN"/>
          </a:p>
        </p:txBody>
      </p:sp>
      <p:sp>
        <p:nvSpPr>
          <p:cNvPr id="1048637" name="Footer Placeholder 4"/>
          <p:cNvSpPr>
            <a:spLocks noGrp="1"/>
          </p:cNvSpPr>
          <p:nvPr>
            <p:ph type="ftr" sz="quarter" idx="11"/>
          </p:nvPr>
        </p:nvSpPr>
        <p:spPr/>
        <p:txBody>
          <a:bodyPr/>
          <a:p>
            <a:endParaRPr lang="en-IN"/>
          </a:p>
        </p:txBody>
      </p:sp>
      <p:sp>
        <p:nvSpPr>
          <p:cNvPr id="1048638" name="Slide Number Placeholder 5"/>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39" name="Title 1"/>
          <p:cNvSpPr>
            <a:spLocks noGrp="1"/>
          </p:cNvSpPr>
          <p:nvPr>
            <p:ph type="title"/>
          </p:nvPr>
        </p:nvSpPr>
        <p:spPr/>
        <p:txBody>
          <a:bodyPr/>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p>
            <a:fld id="{44362050-E875-4227-8C1B-9C6BC156C56E}" type="datetimeFigureOut">
              <a:rPr lang="en-IN" smtClean="0"/>
              <a:t>26-06-2025</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p>
            <a:fld id="{44362050-E875-4227-8C1B-9C6BC156C56E}" type="datetimeFigureOut">
              <a:rPr lang="en-IN" smtClean="0"/>
              <a:t>26-06-2025</a:t>
            </a:fld>
            <a:endParaRPr lang="en-IN"/>
          </a:p>
        </p:txBody>
      </p:sp>
      <p:sp>
        <p:nvSpPr>
          <p:cNvPr id="1048651" name="Footer Placeholder 7"/>
          <p:cNvSpPr>
            <a:spLocks noGrp="1"/>
          </p:cNvSpPr>
          <p:nvPr>
            <p:ph type="ftr" sz="quarter" idx="11"/>
          </p:nvPr>
        </p:nvSpPr>
        <p:spPr/>
        <p:txBody>
          <a:bodyPr/>
          <a:p>
            <a:endParaRPr lang="en-IN"/>
          </a:p>
        </p:txBody>
      </p:sp>
      <p:sp>
        <p:nvSpPr>
          <p:cNvPr id="1048652" name="Slide Number Placeholder 8"/>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lang="en-IN"/>
          </a:p>
        </p:txBody>
      </p:sp>
      <p:sp>
        <p:nvSpPr>
          <p:cNvPr id="1048615" name="Date Placeholder 2"/>
          <p:cNvSpPr>
            <a:spLocks noGrp="1"/>
          </p:cNvSpPr>
          <p:nvPr>
            <p:ph type="dt" sz="half" idx="10"/>
          </p:nvPr>
        </p:nvSpPr>
        <p:spPr/>
        <p:txBody>
          <a:bodyPr/>
          <a:p>
            <a:fld id="{44362050-E875-4227-8C1B-9C6BC156C56E}" type="datetimeFigureOut">
              <a:rPr lang="en-IN" smtClean="0"/>
              <a:t>26-06-2025</a:t>
            </a:fld>
            <a:endParaRPr lang="en-IN"/>
          </a:p>
        </p:txBody>
      </p:sp>
      <p:sp>
        <p:nvSpPr>
          <p:cNvPr id="1048616" name="Footer Placeholder 3"/>
          <p:cNvSpPr>
            <a:spLocks noGrp="1"/>
          </p:cNvSpPr>
          <p:nvPr>
            <p:ph type="ftr" sz="quarter" idx="11"/>
          </p:nvPr>
        </p:nvSpPr>
        <p:spPr/>
        <p:txBody>
          <a:bodyPr/>
          <a:p>
            <a:endParaRPr lang="en-IN"/>
          </a:p>
        </p:txBody>
      </p:sp>
      <p:sp>
        <p:nvSpPr>
          <p:cNvPr id="1048617" name="Slide Number Placeholder 4"/>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53" name="Date Placeholder 1"/>
          <p:cNvSpPr>
            <a:spLocks noGrp="1"/>
          </p:cNvSpPr>
          <p:nvPr>
            <p:ph type="dt" sz="half" idx="10"/>
          </p:nvPr>
        </p:nvSpPr>
        <p:spPr/>
        <p:txBody>
          <a:bodyPr/>
          <a:p>
            <a:fld id="{44362050-E875-4227-8C1B-9C6BC156C56E}" type="datetimeFigureOut">
              <a:rPr lang="en-IN" smtClean="0"/>
              <a:t>26-06-2025</a:t>
            </a:fld>
            <a:endParaRPr lang="en-IN"/>
          </a:p>
        </p:txBody>
      </p:sp>
      <p:sp>
        <p:nvSpPr>
          <p:cNvPr id="1048654" name="Footer Placeholder 2"/>
          <p:cNvSpPr>
            <a:spLocks noGrp="1"/>
          </p:cNvSpPr>
          <p:nvPr>
            <p:ph type="ftr" sz="quarter" idx="11"/>
          </p:nvPr>
        </p:nvSpPr>
        <p:spPr/>
        <p:txBody>
          <a:bodyPr/>
          <a:p>
            <a:endParaRPr lang="en-IN"/>
          </a:p>
        </p:txBody>
      </p:sp>
      <p:sp>
        <p:nvSpPr>
          <p:cNvPr id="1048655" name="Slide Number Placeholder 3"/>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p>
            <a:fld id="{44362050-E875-4227-8C1B-9C6BC156C56E}" type="datetimeFigureOut">
              <a:rPr lang="en-IN" smtClean="0"/>
              <a:t>26-06-2025</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p>
            <a:fld id="{44362050-E875-4227-8C1B-9C6BC156C56E}" type="datetimeFigureOut">
              <a:rPr lang="en-IN" smtClean="0"/>
              <a:t>26-06-2025</a:t>
            </a:fld>
            <a:endParaRPr lang="en-IN"/>
          </a:p>
        </p:txBody>
      </p:sp>
      <p:sp>
        <p:nvSpPr>
          <p:cNvPr id="1048627" name="Footer Placeholder 5"/>
          <p:cNvSpPr>
            <a:spLocks noGrp="1"/>
          </p:cNvSpPr>
          <p:nvPr>
            <p:ph type="ftr" sz="quarter" idx="11"/>
          </p:nvPr>
        </p:nvSpPr>
        <p:spPr/>
        <p:txBody>
          <a:bodyPr/>
          <a:p>
            <a:endParaRPr lang="en-IN"/>
          </a:p>
        </p:txBody>
      </p:sp>
      <p:sp>
        <p:nvSpPr>
          <p:cNvPr id="1048628" name="Slide Number Placeholder 6"/>
          <p:cNvSpPr>
            <a:spLocks noGrp="1"/>
          </p:cNvSpPr>
          <p:nvPr>
            <p:ph type="sldNum" sz="quarter" idx="12"/>
          </p:nvPr>
        </p:nvSpPr>
        <p:spPr/>
        <p:txBody>
          <a:bodyPr/>
          <a:p>
            <a:fld id="{34C8A0F7-F5AD-4EC8-B3B9-1147004A0D0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44362050-E875-4227-8C1B-9C6BC156C56E}" type="datetimeFigureOut">
              <a:rPr lang="en-IN" smtClean="0"/>
              <a:t>26-06-2025</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34C8A0F7-F5AD-4EC8-B3B9-1147004A0D07}"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title"/>
          </p:nvPr>
        </p:nvSpPr>
        <p:spPr>
          <a:xfrm>
            <a:off x="838200" y="365125"/>
            <a:ext cx="10515600" cy="2073275"/>
          </a:xfrm>
        </p:spPr>
        <p:txBody>
          <a:bodyPr/>
          <a:p>
            <a:r>
              <a:rPr b="1" dirty="0" lang="en-IN"/>
              <a:t>           </a:t>
            </a:r>
            <a:r>
              <a:rPr b="1" dirty="0" sz="4800" lang="en-IN"/>
              <a:t>Online complaints management </a:t>
            </a:r>
            <a:br>
              <a:rPr b="1" dirty="0" sz="4800" lang="en-IN"/>
            </a:br>
            <a:r>
              <a:rPr b="1" dirty="0" sz="4800" lang="en-IN"/>
              <a:t>                                       system</a:t>
            </a:r>
          </a:p>
        </p:txBody>
      </p:sp>
      <p:sp>
        <p:nvSpPr>
          <p:cNvPr id="1048587" name="Content Placeholder 2"/>
          <p:cNvSpPr>
            <a:spLocks noGrp="1"/>
          </p:cNvSpPr>
          <p:nvPr>
            <p:ph idx="1"/>
          </p:nvPr>
        </p:nvSpPr>
        <p:spPr>
          <a:xfrm>
            <a:off x="838200" y="2711116"/>
            <a:ext cx="10515600" cy="3465847"/>
          </a:xfrm>
        </p:spPr>
        <p:txBody>
          <a:bodyPr>
            <a:normAutofit/>
          </a:bodyPr>
          <a:p>
            <a:pPr indent="0" marL="0">
              <a:buNone/>
            </a:pPr>
            <a:r>
              <a:rPr altLang="en-IN" b="1" dirty="0" sz="3200" lang="en-US"/>
              <a:t>INDIVIDUAL</a:t>
            </a:r>
            <a:r>
              <a:rPr altLang="en-IN" b="1" dirty="0" sz="3200" lang="en-US"/>
              <a:t> </a:t>
            </a:r>
            <a:r>
              <a:rPr b="1" dirty="0" sz="3200" lang="en-IN"/>
              <a:t>:</a:t>
            </a:r>
            <a:endParaRPr altLang="en-US" lang="zh-CN"/>
          </a:p>
          <a:p>
            <a:pPr indent="0" marL="0">
              <a:buNone/>
            </a:pPr>
            <a:r>
              <a:rPr b="1" dirty="0" lang="en-IN"/>
              <a:t>Member 1</a:t>
            </a:r>
            <a:r>
              <a:rPr altLang="en-IN" b="1" dirty="0" lang="en-US"/>
              <a:t>:</a:t>
            </a:r>
            <a:r>
              <a:rPr altLang="en-IN" b="1" dirty="0" lang="en-US"/>
              <a:t>S</a:t>
            </a:r>
            <a:r>
              <a:rPr altLang="en-IN" b="1" dirty="0" lang="en-US"/>
              <a:t>a</a:t>
            </a:r>
            <a:r>
              <a:rPr altLang="en-IN" b="1" dirty="0" lang="en-US"/>
              <a:t>n</a:t>
            </a:r>
            <a:r>
              <a:rPr altLang="en-IN" b="1" dirty="0" lang="en-US"/>
              <a:t>t</a:t>
            </a:r>
            <a:r>
              <a:rPr altLang="en-IN" b="1" dirty="0" lang="en-US"/>
              <a:t>h</a:t>
            </a:r>
            <a:r>
              <a:rPr altLang="en-IN" b="1" dirty="0" lang="en-US"/>
              <a:t>i</a:t>
            </a:r>
            <a:r>
              <a:rPr altLang="en-IN" b="1" dirty="0" lang="en-US"/>
              <a:t>s</a:t>
            </a:r>
            <a:r>
              <a:rPr altLang="en-IN" b="1" dirty="0" lang="en-US"/>
              <a:t>r</a:t>
            </a:r>
            <a:r>
              <a:rPr altLang="en-IN" b="1" dirty="0" lang="en-US"/>
              <a:t>i</a:t>
            </a:r>
            <a:r>
              <a:rPr altLang="en-IN" b="1" dirty="0" lang="en-US"/>
              <a:t> </a:t>
            </a:r>
            <a:r>
              <a:rPr altLang="en-IN" b="1" dirty="0" lang="en-US"/>
              <a:t>b</a:t>
            </a:r>
            <a:r>
              <a:rPr altLang="en-IN" b="1" dirty="0" lang="en-US"/>
              <a:t>a</a:t>
            </a:r>
            <a:r>
              <a:rPr altLang="en-IN" b="1" dirty="0" lang="en-US"/>
              <a:t>t</a:t>
            </a:r>
            <a:r>
              <a:rPr altLang="en-IN" b="1" dirty="0" lang="en-US"/>
              <a:t>h</a:t>
            </a:r>
            <a:r>
              <a:rPr altLang="en-IN" b="1" dirty="0" lang="en-US"/>
              <a:t>u</a:t>
            </a:r>
            <a:r>
              <a:rPr altLang="en-IN" b="1" dirty="0" lang="en-US"/>
              <a:t>l</a:t>
            </a:r>
            <a:r>
              <a:rPr altLang="en-IN" b="1" dirty="0" lang="en-US"/>
              <a:t>a</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itle 1"/>
          <p:cNvSpPr>
            <a:spLocks noGrp="1"/>
          </p:cNvSpPr>
          <p:nvPr>
            <p:ph type="title"/>
          </p:nvPr>
        </p:nvSpPr>
        <p:spPr>
          <a:xfrm>
            <a:off x="838200" y="365126"/>
            <a:ext cx="10515600" cy="725738"/>
          </a:xfrm>
        </p:spPr>
        <p:txBody>
          <a:bodyPr/>
          <a:p>
            <a:r>
              <a:rPr dirty="0" lang="en-IN"/>
              <a:t>PROJECT PLANNING &amp; SCHEDULING</a:t>
            </a:r>
          </a:p>
        </p:txBody>
      </p:sp>
      <p:sp>
        <p:nvSpPr>
          <p:cNvPr id="1048601" name="Content Placeholder 2"/>
          <p:cNvSpPr>
            <a:spLocks noGrp="1"/>
          </p:cNvSpPr>
          <p:nvPr>
            <p:ph idx="1"/>
          </p:nvPr>
        </p:nvSpPr>
        <p:spPr>
          <a:xfrm>
            <a:off x="838200" y="1090863"/>
            <a:ext cx="10515600" cy="5086100"/>
          </a:xfrm>
        </p:spPr>
        <p:txBody>
          <a:bodyPr>
            <a:normAutofit/>
          </a:bodyPr>
          <a:p>
            <a:pPr indent="0" marL="0">
              <a:buNone/>
            </a:pPr>
            <a:r>
              <a:rPr b="1" dirty="0" sz="3200" lang="en-IN"/>
              <a:t>Project Planning</a:t>
            </a:r>
          </a:p>
          <a:p>
            <a:endParaRPr dirty="0" sz="3200" lang="en-IN"/>
          </a:p>
          <a:p>
            <a:endParaRPr dirty="0" sz="3200" lang="en-IN"/>
          </a:p>
          <a:p>
            <a:endParaRPr dirty="0" sz="3200" lang="en-IN"/>
          </a:p>
        </p:txBody>
      </p:sp>
      <p:graphicFrame>
        <p:nvGraphicFramePr>
          <p:cNvPr id="4194304" name="Table 5"/>
          <p:cNvGraphicFramePr>
            <a:graphicFrameLocks noGrp="1"/>
          </p:cNvGraphicFramePr>
          <p:nvPr/>
        </p:nvGraphicFramePr>
        <p:xfrm>
          <a:off x="838200" y="1844841"/>
          <a:ext cx="10515600" cy="4332118"/>
        </p:xfrm>
        <a:graphic>
          <a:graphicData uri="http://schemas.openxmlformats.org/drawingml/2006/table">
            <a:tbl>
              <a:tblPr firstRow="1" firstCol="1" lastRow="1" lastCol="1" bandRow="1" bandCol="1">
                <a:tableStyleId>{3C2FFA5D-87B4-456A-9821-1D502468CF0F}</a:tableStyleId>
              </a:tblPr>
              <a:tblGrid>
                <a:gridCol w="5257800"/>
                <a:gridCol w="5257800"/>
              </a:tblGrid>
              <a:tr h="618874">
                <a:tc>
                  <a:txBody>
                    <a:bodyPr/>
                    <a:p>
                      <a:r>
                        <a:rPr dirty="0" lang="en-IN"/>
                        <a:t>Week</a:t>
                      </a:r>
                    </a:p>
                  </a:txBody>
                  <a:tcPr anchor="ctr"/>
                </a:tc>
                <a:tc>
                  <a:txBody>
                    <a:bodyPr/>
                    <a:p>
                      <a:r>
                        <a:rPr dirty="0" lang="en-IN"/>
                        <a:t>Activities</a:t>
                      </a:r>
                    </a:p>
                  </a:txBody>
                  <a:tcPr anchor="ctr"/>
                </a:tc>
              </a:tr>
              <a:tr h="618874">
                <a:tc>
                  <a:txBody>
                    <a:bodyPr/>
                    <a:p>
                      <a:r>
                        <a:rPr dirty="0" lang="en-IN"/>
                        <a:t>1</a:t>
                      </a:r>
                    </a:p>
                  </a:txBody>
                  <a:tcPr anchor="ctr"/>
                </a:tc>
                <a:tc>
                  <a:txBody>
                    <a:bodyPr/>
                    <a:p>
                      <a:r>
                        <a:rPr lang="en-US"/>
                        <a:t>Requirement Gathering, UI/UX Planning</a:t>
                      </a:r>
                    </a:p>
                  </a:txBody>
                  <a:tcPr anchor="ctr"/>
                </a:tc>
              </a:tr>
              <a:tr h="618874">
                <a:tc>
                  <a:txBody>
                    <a:bodyPr/>
                    <a:p>
                      <a:r>
                        <a:rPr lang="en-IN"/>
                        <a:t>2</a:t>
                      </a:r>
                    </a:p>
                  </a:txBody>
                  <a:tcPr anchor="ctr"/>
                </a:tc>
                <a:tc>
                  <a:txBody>
                    <a:bodyPr/>
                    <a:p>
                      <a:r>
                        <a:rPr lang="en-IN"/>
                        <a:t>Frontend Setup with React</a:t>
                      </a:r>
                    </a:p>
                  </a:txBody>
                  <a:tcPr anchor="ctr"/>
                </a:tc>
              </a:tr>
              <a:tr h="618874">
                <a:tc>
                  <a:txBody>
                    <a:bodyPr/>
                    <a:p>
                      <a:r>
                        <a:rPr lang="en-IN"/>
                        <a:t>3</a:t>
                      </a:r>
                    </a:p>
                  </a:txBody>
                  <a:tcPr anchor="ctr"/>
                </a:tc>
                <a:tc>
                  <a:txBody>
                    <a:bodyPr/>
                    <a:p>
                      <a:r>
                        <a:rPr lang="en-US"/>
                        <a:t>Backend Setup with Node &amp; Express</a:t>
                      </a:r>
                    </a:p>
                  </a:txBody>
                  <a:tcPr anchor="ctr"/>
                </a:tc>
              </a:tr>
              <a:tr h="618874">
                <a:tc>
                  <a:txBody>
                    <a:bodyPr/>
                    <a:p>
                      <a:r>
                        <a:rPr lang="en-IN"/>
                        <a:t>4</a:t>
                      </a:r>
                    </a:p>
                  </a:txBody>
                  <a:tcPr anchor="ctr"/>
                </a:tc>
                <a:tc>
                  <a:txBody>
                    <a:bodyPr/>
                    <a:p>
                      <a:r>
                        <a:rPr lang="en-IN"/>
                        <a:t>MongoDB Integration &amp; Complaint Model</a:t>
                      </a:r>
                    </a:p>
                  </a:txBody>
                  <a:tcPr anchor="ctr"/>
                </a:tc>
              </a:tr>
              <a:tr h="618874">
                <a:tc>
                  <a:txBody>
                    <a:bodyPr/>
                    <a:p>
                      <a:r>
                        <a:rPr lang="en-IN"/>
                        <a:t>5</a:t>
                      </a:r>
                    </a:p>
                  </a:txBody>
                  <a:tcPr anchor="ctr"/>
                </a:tc>
                <a:tc>
                  <a:txBody>
                    <a:bodyPr/>
                    <a:p>
                      <a:r>
                        <a:rPr lang="en-IN"/>
                        <a:t>Authentication &amp; Admin Panel</a:t>
                      </a:r>
                    </a:p>
                  </a:txBody>
                  <a:tcPr anchor="ctr"/>
                </a:tc>
              </a:tr>
              <a:tr h="618874">
                <a:tc>
                  <a:txBody>
                    <a:bodyPr/>
                    <a:p>
                      <a:r>
                        <a:rPr dirty="0" lang="en-IN"/>
                        <a:t>6</a:t>
                      </a:r>
                    </a:p>
                  </a:txBody>
                  <a:tcPr anchor="ctr"/>
                </a:tc>
                <a:tc>
                  <a:txBody>
                    <a:bodyPr/>
                    <a:p>
                      <a:r>
                        <a:rPr dirty="0" lang="en-IN"/>
                        <a:t>Testing, Deployment, and Documentation</a:t>
                      </a: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1"/>
          <p:cNvSpPr>
            <a:spLocks noGrp="1"/>
          </p:cNvSpPr>
          <p:nvPr>
            <p:ph type="title"/>
          </p:nvPr>
        </p:nvSpPr>
        <p:spPr>
          <a:xfrm>
            <a:off x="838200" y="365126"/>
            <a:ext cx="10515600" cy="709696"/>
          </a:xfrm>
        </p:spPr>
        <p:txBody>
          <a:bodyPr/>
          <a:p>
            <a:r>
              <a:rPr dirty="0" lang="en-IN"/>
              <a:t>FUNCTIONAL AND PERFORMANCE TESTING</a:t>
            </a:r>
          </a:p>
        </p:txBody>
      </p:sp>
      <p:sp>
        <p:nvSpPr>
          <p:cNvPr id="1048603" name="Content Placeholder 2"/>
          <p:cNvSpPr>
            <a:spLocks noGrp="1"/>
          </p:cNvSpPr>
          <p:nvPr>
            <p:ph idx="1"/>
          </p:nvPr>
        </p:nvSpPr>
        <p:spPr>
          <a:xfrm>
            <a:off x="838200" y="1074822"/>
            <a:ext cx="10515600" cy="5630778"/>
          </a:xfrm>
        </p:spPr>
        <p:txBody>
          <a:bodyPr>
            <a:normAutofit/>
          </a:bodyPr>
          <a:p>
            <a:pPr indent="0" marL="0">
              <a:buNone/>
            </a:pPr>
            <a:r>
              <a:rPr b="1" dirty="0" sz="3500" lang="en-IN"/>
              <a:t>Performance Testing:</a:t>
            </a:r>
          </a:p>
          <a:p>
            <a:r>
              <a:rPr dirty="0" lang="en-US"/>
              <a:t>Backend API tested with Postman and load testing tools.</a:t>
            </a:r>
          </a:p>
          <a:p>
            <a:r>
              <a:rPr dirty="0" lang="en-US"/>
              <a:t>Frontend rendering tested for responsiveness and speed.</a:t>
            </a:r>
          </a:p>
          <a:p>
            <a:r>
              <a:rPr dirty="0" lang="en-IN"/>
              <a:t>MongoDB queries optimized for fast data retrieval.</a:t>
            </a:r>
          </a:p>
          <a:p>
            <a:pPr indent="0" marL="0">
              <a:buNone/>
            </a:pPr>
            <a:r>
              <a:rPr b="1" dirty="0" sz="3500" lang="en-IN"/>
              <a:t>ADVANTAGES :</a:t>
            </a:r>
          </a:p>
          <a:p>
            <a:r>
              <a:rPr dirty="0" lang="en-US"/>
              <a:t>Easy to use and maintain</a:t>
            </a:r>
          </a:p>
          <a:p>
            <a:r>
              <a:rPr dirty="0" lang="en-IN"/>
              <a:t>Real-time status updates</a:t>
            </a:r>
          </a:p>
          <a:p>
            <a:r>
              <a:rPr dirty="0" lang="en-IN"/>
              <a:t>Admin-user communication</a:t>
            </a:r>
          </a:p>
          <a:p>
            <a:pPr indent="0" marL="0">
              <a:buNone/>
            </a:pPr>
            <a:r>
              <a:rPr b="1" dirty="0" sz="3500" lang="en-IN"/>
              <a:t>DISADVANTAGES:</a:t>
            </a:r>
          </a:p>
          <a:p>
            <a:r>
              <a:rPr dirty="0" lang="en-IN"/>
              <a:t>No mobile app version</a:t>
            </a:r>
          </a:p>
          <a:p>
            <a:r>
              <a:rPr dirty="0" lang="en-US"/>
              <a:t>Limited access control (admin vs user only)</a:t>
            </a:r>
          </a:p>
          <a:p>
            <a:r>
              <a:rPr dirty="0" lang="en-US"/>
              <a:t>Internet required to use system</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Title 1"/>
          <p:cNvSpPr>
            <a:spLocks noGrp="1"/>
          </p:cNvSpPr>
          <p:nvPr>
            <p:ph type="title"/>
          </p:nvPr>
        </p:nvSpPr>
        <p:spPr>
          <a:xfrm>
            <a:off x="838200" y="365126"/>
            <a:ext cx="10515600" cy="693654"/>
          </a:xfrm>
        </p:spPr>
        <p:txBody>
          <a:bodyPr>
            <a:normAutofit/>
          </a:bodyPr>
          <a:p>
            <a:r>
              <a:rPr dirty="0" lang="en-IN"/>
              <a:t>RESULTS</a:t>
            </a:r>
          </a:p>
        </p:txBody>
      </p:sp>
      <p:pic>
        <p:nvPicPr>
          <p:cNvPr id="2097154" name="Content Placeholder 4" descr="A person sitting at a computer  AI-generated content may be incorrect."/>
          <p:cNvPicPr>
            <a:picLocks noChangeAspect="1" noGrp="1"/>
          </p:cNvPicPr>
          <p:nvPr>
            <p:ph idx="1"/>
          </p:nvPr>
        </p:nvPicPr>
        <p:blipFill>
          <a:blip xmlns:r="http://schemas.openxmlformats.org/officeDocument/2006/relationships" r:embed="rId1"/>
          <a:stretch>
            <a:fillRect/>
          </a:stretch>
        </p:blipFill>
        <p:spPr>
          <a:xfrm>
            <a:off x="661738" y="1058780"/>
            <a:ext cx="4936958" cy="2711117"/>
          </a:xfrm>
        </p:spPr>
      </p:pic>
      <p:pic>
        <p:nvPicPr>
          <p:cNvPr id="2097155" name="Picture 6" descr="A screenshot of a sign up form  AI-generated content may be incorrect."/>
          <p:cNvPicPr>
            <a:picLocks noChangeAspect="1"/>
          </p:cNvPicPr>
          <p:nvPr/>
        </p:nvPicPr>
        <p:blipFill>
          <a:blip xmlns:r="http://schemas.openxmlformats.org/officeDocument/2006/relationships" r:embed="rId2"/>
          <a:stretch>
            <a:fillRect/>
          </a:stretch>
        </p:blipFill>
        <p:spPr>
          <a:xfrm>
            <a:off x="5914272" y="1058780"/>
            <a:ext cx="5315201" cy="2922002"/>
          </a:xfrm>
          <a:prstGeom prst="rect"/>
        </p:spPr>
      </p:pic>
      <p:pic>
        <p:nvPicPr>
          <p:cNvPr id="2097156" name="Picture 8" descr="A screenshot of a login screen  AI-generated content may be incorrect."/>
          <p:cNvPicPr>
            <a:picLocks noChangeAspect="1"/>
          </p:cNvPicPr>
          <p:nvPr/>
        </p:nvPicPr>
        <p:blipFill>
          <a:blip xmlns:r="http://schemas.openxmlformats.org/officeDocument/2006/relationships" r:embed="rId3"/>
          <a:stretch>
            <a:fillRect/>
          </a:stretch>
        </p:blipFill>
        <p:spPr>
          <a:xfrm>
            <a:off x="661739" y="4006767"/>
            <a:ext cx="4936958" cy="2711117"/>
          </a:xfrm>
          <a:prstGeom prst="rect"/>
        </p:spPr>
      </p:pic>
      <p:pic>
        <p:nvPicPr>
          <p:cNvPr id="2097157" name="Picture 10" descr="A screenshot of a computer  AI-generated content may be incorrect."/>
          <p:cNvPicPr>
            <a:picLocks noChangeAspect="1"/>
          </p:cNvPicPr>
          <p:nvPr/>
        </p:nvPicPr>
        <p:blipFill>
          <a:blip xmlns:r="http://schemas.openxmlformats.org/officeDocument/2006/relationships" r:embed="rId4"/>
          <a:stretch>
            <a:fillRect/>
          </a:stretch>
        </p:blipFill>
        <p:spPr>
          <a:xfrm>
            <a:off x="5914272" y="4205792"/>
            <a:ext cx="5315201" cy="2512092"/>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1"/>
          <p:cNvSpPr>
            <a:spLocks noGrp="1"/>
          </p:cNvSpPr>
          <p:nvPr>
            <p:ph type="title"/>
          </p:nvPr>
        </p:nvSpPr>
        <p:spPr>
          <a:xfrm>
            <a:off x="838200" y="365126"/>
            <a:ext cx="10515600" cy="677612"/>
          </a:xfrm>
        </p:spPr>
        <p:txBody>
          <a:bodyPr>
            <a:normAutofit/>
          </a:bodyPr>
          <a:p>
            <a:r>
              <a:rPr dirty="0" lang="en-IN"/>
              <a:t>CONCLUSION</a:t>
            </a:r>
          </a:p>
        </p:txBody>
      </p:sp>
      <p:sp>
        <p:nvSpPr>
          <p:cNvPr id="1048606" name="Content Placeholder 2"/>
          <p:cNvSpPr>
            <a:spLocks noGrp="1"/>
          </p:cNvSpPr>
          <p:nvPr>
            <p:ph idx="1"/>
          </p:nvPr>
        </p:nvSpPr>
        <p:spPr>
          <a:xfrm>
            <a:off x="838200" y="1042738"/>
            <a:ext cx="10515600" cy="5134225"/>
          </a:xfrm>
        </p:spPr>
        <p:txBody>
          <a:bodyPr>
            <a:normAutofit/>
          </a:bodyPr>
          <a:p>
            <a:pPr indent="0" marL="0">
              <a:buNone/>
            </a:pPr>
            <a:r>
              <a:rPr dirty="0" lang="en-US"/>
              <a:t>The Complaint Registry System effectively addresses issues in manual complaint handling by providing a digital solution that is organized, trackable, and efficient. It improves transparency, speeds up resolution, and increases trust between users and administrators.</a:t>
            </a:r>
          </a:p>
          <a:p>
            <a:pPr indent="0" marL="0">
              <a:buNone/>
            </a:pPr>
            <a:r>
              <a:rPr b="1" dirty="0" sz="3200" lang="en-IN"/>
              <a:t>FUTURE SCOPE:</a:t>
            </a:r>
          </a:p>
          <a:p>
            <a:pPr indent="0" marL="0">
              <a:buNone/>
            </a:pPr>
            <a:r>
              <a:rPr dirty="0" lang="en-IN"/>
              <a:t>Develop a mobile application</a:t>
            </a:r>
          </a:p>
          <a:p>
            <a:pPr indent="0" marL="0">
              <a:buNone/>
            </a:pPr>
            <a:r>
              <a:rPr dirty="0" lang="en-US"/>
              <a:t>Add notification features (Email/SMS)</a:t>
            </a:r>
          </a:p>
          <a:p>
            <a:pPr indent="0" marL="0">
              <a:buNone/>
            </a:pPr>
            <a:r>
              <a:rPr dirty="0" lang="en-US"/>
              <a:t>Enable role-based access (moderators, super-admins)</a:t>
            </a:r>
          </a:p>
          <a:p>
            <a:pPr indent="0" marL="0">
              <a:buNone/>
            </a:pPr>
            <a:r>
              <a:rPr dirty="0" lang="en-US"/>
              <a:t>Integrate AI for complaint classification and priority handling</a:t>
            </a:r>
          </a:p>
          <a:p>
            <a:pPr indent="0" marL="0">
              <a:buNone/>
            </a:pPr>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1"/>
          <p:cNvSpPr>
            <a:spLocks noGrp="1"/>
          </p:cNvSpPr>
          <p:nvPr>
            <p:ph type="title"/>
          </p:nvPr>
        </p:nvSpPr>
        <p:spPr/>
        <p:txBody>
          <a:bodyPr/>
          <a:p>
            <a:r>
              <a:rPr dirty="0" lang="en-IN"/>
              <a:t>APPENDIX</a:t>
            </a:r>
          </a:p>
        </p:txBody>
      </p:sp>
      <p:sp>
        <p:nvSpPr>
          <p:cNvPr id="1048608" name="Content Placeholder 2"/>
          <p:cNvSpPr>
            <a:spLocks noGrp="1"/>
          </p:cNvSpPr>
          <p:nvPr>
            <p:ph idx="1"/>
          </p:nvPr>
        </p:nvSpPr>
        <p:spPr/>
        <p:txBody>
          <a:bodyPr/>
          <a:p>
            <a:pPr indent="0" marL="0">
              <a:buNone/>
            </a:pPr>
            <a:r>
              <a:rPr b="1" dirty="0" lang="en-IN"/>
              <a:t>Source Code:</a:t>
            </a:r>
            <a:r>
              <a:rPr dirty="0" lang="en-IN"/>
              <a:t> </a:t>
            </a:r>
          </a:p>
          <a:p>
            <a:pPr indent="0" marL="0">
              <a:buNone/>
            </a:pPr>
            <a:r>
              <a:rPr b="1" dirty="0" lang="en-IN"/>
              <a:t>Dataset Link:</a:t>
            </a:r>
          </a:p>
          <a:p>
            <a:pPr indent="0" marL="0">
              <a:buNone/>
            </a:pPr>
            <a:r>
              <a:rPr b="1" dirty="0" lang="en-IN"/>
              <a:t>GitHub Link:</a:t>
            </a:r>
            <a:r>
              <a:rPr dirty="0" lang="en-IN"/>
              <a:t> </a:t>
            </a:r>
          </a:p>
          <a:p>
            <a:pPr indent="0" marL="0">
              <a:buNone/>
            </a:pPr>
            <a:r>
              <a:rPr b="1" dirty="0" lang="en-IN"/>
              <a:t>Live Demo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8" name="Title 1"/>
          <p:cNvSpPr>
            <a:spLocks noGrp="1"/>
          </p:cNvSpPr>
          <p:nvPr>
            <p:ph type="title"/>
          </p:nvPr>
        </p:nvSpPr>
        <p:spPr/>
        <p:txBody>
          <a:bodyPr/>
          <a:p>
            <a:r>
              <a:rPr dirty="0" lang="en-IN"/>
              <a:t>INTRODUCTION</a:t>
            </a:r>
          </a:p>
        </p:txBody>
      </p:sp>
      <p:sp>
        <p:nvSpPr>
          <p:cNvPr id="1048589" name="Content Placeholder 2"/>
          <p:cNvSpPr>
            <a:spLocks noGrp="1"/>
          </p:cNvSpPr>
          <p:nvPr>
            <p:ph idx="1"/>
          </p:nvPr>
        </p:nvSpPr>
        <p:spPr/>
        <p:txBody>
          <a:bodyPr>
            <a:normAutofit/>
          </a:bodyPr>
          <a:p>
            <a:pPr indent="0" marL="0">
              <a:buNone/>
            </a:pPr>
            <a:r>
              <a:rPr b="1" dirty="0" sz="3500" lang="en-IN"/>
              <a:t>Project Overview:</a:t>
            </a:r>
          </a:p>
          <a:p>
            <a:pPr indent="0" marL="0">
              <a:buNone/>
            </a:pPr>
            <a:r>
              <a:rPr dirty="0" lang="en-US"/>
              <a:t>The </a:t>
            </a:r>
            <a:r>
              <a:rPr b="1" dirty="0" lang="en-US"/>
              <a:t>Complaint Registry System</a:t>
            </a:r>
            <a:r>
              <a:rPr dirty="0" lang="en-US"/>
              <a:t> is a web-based full-stack application developed using the MERN stack (MongoDB, Express.js, React.js, and Node.js). It allows users to submit complaints and track their resolution, while enabling administrators to manage, prioritize, and resolve those complaints through an intuitive dashboard.</a:t>
            </a:r>
          </a:p>
          <a:p>
            <a:pPr indent="0" marL="0">
              <a:buNone/>
            </a:pPr>
            <a:r>
              <a:rPr b="1" dirty="0" sz="3500" lang="en-IN"/>
              <a:t>Purpose:</a:t>
            </a:r>
          </a:p>
          <a:p>
            <a:pPr indent="0" marL="0">
              <a:buNone/>
            </a:pPr>
            <a:r>
              <a:rPr dirty="0" lang="en-US"/>
              <a:t>The goal of this project is to digitalize the complaint handling process, ensuring faster resolutions, better tracking, and increased transparency between users and the authority managing the complaints.</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0" name="Title 1"/>
          <p:cNvSpPr>
            <a:spLocks noGrp="1"/>
          </p:cNvSpPr>
          <p:nvPr>
            <p:ph type="title"/>
          </p:nvPr>
        </p:nvSpPr>
        <p:spPr>
          <a:xfrm>
            <a:off x="838200" y="365126"/>
            <a:ext cx="10515600" cy="1046580"/>
          </a:xfrm>
        </p:spPr>
        <p:txBody>
          <a:bodyPr/>
          <a:p>
            <a:r>
              <a:rPr dirty="0" lang="en-IN"/>
              <a:t>IDEATION PHASE</a:t>
            </a:r>
          </a:p>
        </p:txBody>
      </p:sp>
      <p:sp>
        <p:nvSpPr>
          <p:cNvPr id="1048591" name="Content Placeholder 2"/>
          <p:cNvSpPr>
            <a:spLocks noGrp="1"/>
          </p:cNvSpPr>
          <p:nvPr>
            <p:ph idx="1"/>
          </p:nvPr>
        </p:nvSpPr>
        <p:spPr>
          <a:xfrm>
            <a:off x="838200" y="1411706"/>
            <a:ext cx="10515600" cy="4765257"/>
          </a:xfrm>
        </p:spPr>
        <p:txBody>
          <a:bodyPr>
            <a:normAutofit lnSpcReduction="10000"/>
          </a:bodyPr>
          <a:p>
            <a:pPr indent="0" marL="0">
              <a:buNone/>
            </a:pPr>
            <a:r>
              <a:rPr b="1" dirty="0" sz="3200" lang="en-IN"/>
              <a:t>Problem Statement:</a:t>
            </a:r>
          </a:p>
          <a:p>
            <a:pPr indent="0" marL="0">
              <a:buNone/>
            </a:pPr>
            <a:r>
              <a:rPr dirty="0" lang="en-US"/>
              <a:t>Manual complaint handling leads to inefficiencies, delays, and poor accountability. There is a lack of centralized systems to track complaint status, update users, and maintain history. A digital platform is needed to streamline and standardize this process.</a:t>
            </a:r>
          </a:p>
          <a:p>
            <a:pPr indent="0" marL="0">
              <a:buNone/>
            </a:pPr>
            <a:r>
              <a:rPr b="1" dirty="0" sz="3200" lang="en-IN"/>
              <a:t>Empathy Map Canvas:</a:t>
            </a:r>
          </a:p>
          <a:p>
            <a:pPr indent="0" marL="0">
              <a:buNone/>
            </a:pPr>
            <a:r>
              <a:rPr b="1" dirty="0" lang="en-US"/>
              <a:t>Users feel:</a:t>
            </a:r>
            <a:r>
              <a:rPr dirty="0" lang="en-US"/>
              <a:t> Frustrated due to delays and lack of updates.</a:t>
            </a:r>
          </a:p>
          <a:p>
            <a:pPr indent="0" marL="0">
              <a:buNone/>
            </a:pPr>
            <a:r>
              <a:rPr b="1" dirty="0" lang="en-US"/>
              <a:t>Users see:</a:t>
            </a:r>
            <a:r>
              <a:rPr dirty="0" lang="en-US"/>
              <a:t> No formal complaint follow-up process.</a:t>
            </a:r>
          </a:p>
          <a:p>
            <a:pPr indent="0" marL="0">
              <a:buNone/>
            </a:pPr>
            <a:r>
              <a:rPr b="1" dirty="0" lang="en-US"/>
              <a:t>Users hear:</a:t>
            </a:r>
            <a:r>
              <a:rPr dirty="0" lang="en-US"/>
              <a:t> "Nothing gets resolved on time.“</a:t>
            </a:r>
          </a:p>
          <a:p>
            <a:pPr indent="0" marL="0">
              <a:buNone/>
            </a:pPr>
            <a:r>
              <a:rPr b="1" dirty="0" lang="en-US"/>
              <a:t>Users do:</a:t>
            </a:r>
            <a:r>
              <a:rPr dirty="0" lang="en-US"/>
              <a:t> Repeatedly follow up or abandon the complaint.</a:t>
            </a:r>
          </a:p>
          <a:p>
            <a:pPr indent="0" marL="0">
              <a:buNone/>
            </a:pPr>
            <a:endParaRPr dirty="0" lang="en-IN"/>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Content Placeholder 8"/>
          <p:cNvSpPr>
            <a:spLocks noGrp="1"/>
          </p:cNvSpPr>
          <p:nvPr>
            <p:ph idx="1"/>
          </p:nvPr>
        </p:nvSpPr>
        <p:spPr>
          <a:xfrm>
            <a:off x="838200" y="770021"/>
            <a:ext cx="10515600" cy="5406942"/>
          </a:xfrm>
        </p:spPr>
        <p:txBody>
          <a:bodyPr/>
          <a:p>
            <a:r>
              <a:rPr b="1" dirty="0" lang="en-US"/>
              <a:t>Pain Points:</a:t>
            </a:r>
            <a:r>
              <a:rPr dirty="0" lang="en-US"/>
              <a:t> Lack of transparency and record.</a:t>
            </a:r>
          </a:p>
          <a:p>
            <a:r>
              <a:rPr b="1" dirty="0" lang="en-US"/>
              <a:t>Gain:</a:t>
            </a:r>
            <a:r>
              <a:rPr dirty="0" lang="en-US"/>
              <a:t> Structured, trackable complaint resolution system</a:t>
            </a:r>
          </a:p>
          <a:p>
            <a:pPr indent="0" marL="0">
              <a:buNone/>
            </a:pPr>
            <a:r>
              <a:rPr b="1" dirty="0" sz="3200" lang="en-IN"/>
              <a:t>Brainstorming:</a:t>
            </a:r>
          </a:p>
          <a:p>
            <a:r>
              <a:rPr dirty="0" lang="en-IN"/>
              <a:t>Complaint categorization</a:t>
            </a:r>
          </a:p>
          <a:p>
            <a:r>
              <a:rPr dirty="0" lang="en-IN"/>
              <a:t>Multi-user role access (admin/user)</a:t>
            </a:r>
          </a:p>
          <a:p>
            <a:r>
              <a:rPr dirty="0" lang="en-IN"/>
              <a:t>Email or notification alerts</a:t>
            </a:r>
          </a:p>
          <a:p>
            <a:r>
              <a:rPr dirty="0" lang="en-IN"/>
              <a:t>Anonymous complaint option</a:t>
            </a:r>
          </a:p>
          <a:p>
            <a:r>
              <a:rPr dirty="0" lang="en-IN"/>
              <a:t>Mobile 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3" name="Title 1"/>
          <p:cNvSpPr>
            <a:spLocks noGrp="1"/>
          </p:cNvSpPr>
          <p:nvPr>
            <p:ph type="title"/>
          </p:nvPr>
        </p:nvSpPr>
        <p:spPr/>
        <p:txBody>
          <a:bodyPr/>
          <a:p>
            <a:r>
              <a:rPr dirty="0" lang="en-IN"/>
              <a:t>REQUIREMENT ANALYSIS</a:t>
            </a:r>
          </a:p>
        </p:txBody>
      </p:sp>
      <p:sp>
        <p:nvSpPr>
          <p:cNvPr id="1048594" name="Content Placeholder 2"/>
          <p:cNvSpPr>
            <a:spLocks noGrp="1"/>
          </p:cNvSpPr>
          <p:nvPr>
            <p:ph idx="1"/>
          </p:nvPr>
        </p:nvSpPr>
        <p:spPr>
          <a:xfrm>
            <a:off x="838200" y="1427746"/>
            <a:ext cx="10515600" cy="5229727"/>
          </a:xfrm>
        </p:spPr>
        <p:txBody>
          <a:bodyPr>
            <a:normAutofit/>
          </a:bodyPr>
          <a:p>
            <a:pPr indent="0" marL="0">
              <a:buNone/>
            </a:pPr>
            <a:r>
              <a:rPr b="1" dirty="0" sz="3500" lang="en-IN"/>
              <a:t>Customer Journey Map:</a:t>
            </a:r>
          </a:p>
          <a:p>
            <a:pPr indent="0" marL="0">
              <a:buNone/>
            </a:pPr>
            <a:r>
              <a:rPr dirty="0" lang="en-US"/>
              <a:t>User signs up or logs in.</a:t>
            </a:r>
          </a:p>
          <a:p>
            <a:pPr indent="0" marL="0">
              <a:buNone/>
            </a:pPr>
            <a:r>
              <a:rPr dirty="0" lang="en-US"/>
              <a:t>Submits a complaint using the provided form.</a:t>
            </a:r>
          </a:p>
          <a:p>
            <a:pPr indent="0" marL="0">
              <a:buNone/>
            </a:pPr>
            <a:r>
              <a:rPr dirty="0" lang="en-US"/>
              <a:t>Admin receives the complaint in their dashboard.</a:t>
            </a:r>
          </a:p>
          <a:p>
            <a:pPr indent="0" marL="0">
              <a:buNone/>
            </a:pPr>
            <a:r>
              <a:rPr dirty="0" lang="en-US"/>
              <a:t>User views status updates in real time</a:t>
            </a:r>
          </a:p>
          <a:p>
            <a:pPr indent="0" marL="0">
              <a:buNone/>
            </a:pPr>
            <a:r>
              <a:rPr b="1" dirty="0" sz="3900" lang="en-IN"/>
              <a:t>Solution Requirement</a:t>
            </a:r>
          </a:p>
          <a:p>
            <a:pPr indent="0" marL="0">
              <a:buNone/>
            </a:pPr>
            <a:r>
              <a:rPr b="1" dirty="0" sz="3500" lang="en-IN"/>
              <a:t>Functional Requirements:</a:t>
            </a:r>
          </a:p>
          <a:p>
            <a:r>
              <a:rPr dirty="0" lang="en-IN"/>
              <a:t>User registration/login</a:t>
            </a:r>
          </a:p>
          <a:p>
            <a:r>
              <a:rPr dirty="0" lang="en-IN"/>
              <a:t>Complaint submission &amp; viewing</a:t>
            </a:r>
          </a:p>
          <a:p>
            <a:r>
              <a:rPr dirty="0" lang="en-IN"/>
              <a:t>Non-Functional Requirements:</a:t>
            </a:r>
          </a:p>
          <a:p>
            <a:r>
              <a:rPr dirty="0" lang="en-IN"/>
              <a:t>Secure login system</a:t>
            </a:r>
          </a:p>
          <a:p>
            <a:r>
              <a:rPr dirty="0" lang="en-IN"/>
              <a:t>Responsive interface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p:txBody>
          <a:bodyPr/>
          <a:p>
            <a:r>
              <a:rPr dirty="0" lang="en-IN"/>
              <a:t>Data Flow Diagram</a:t>
            </a:r>
          </a:p>
        </p:txBody>
      </p:sp>
      <p:pic>
        <p:nvPicPr>
          <p:cNvPr id="2097152" name="Picture 2" descr="Workflow of the digital complaint management system | Download High ..."/>
          <p:cNvPicPr>
            <a:picLocks noChangeAspect="1" noGrp="1" noChangeArrowheads="1"/>
          </p:cNvPicPr>
          <p:nvPr>
            <p:ph idx="1"/>
          </p:nvPr>
        </p:nvPicPr>
        <p:blipFill>
          <a:blip xmlns:r="http://schemas.openxmlformats.org/officeDocument/2006/relationships" r:embed="rId1"/>
          <a:srcRect/>
          <a:stretch>
            <a:fillRect/>
          </a:stretch>
        </p:blipFill>
        <p:spPr bwMode="auto">
          <a:xfrm>
            <a:off x="1604212" y="1411705"/>
            <a:ext cx="9095872" cy="4395537"/>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6" name="Content Placeholder 2"/>
          <p:cNvSpPr>
            <a:spLocks noGrp="1"/>
          </p:cNvSpPr>
          <p:nvPr>
            <p:ph idx="1"/>
          </p:nvPr>
        </p:nvSpPr>
        <p:spPr>
          <a:xfrm>
            <a:off x="838200" y="433137"/>
            <a:ext cx="10515600" cy="5743826"/>
          </a:xfrm>
        </p:spPr>
        <p:txBody>
          <a:bodyPr>
            <a:normAutofit/>
          </a:bodyPr>
          <a:p>
            <a:pPr indent="0" marL="0">
              <a:buNone/>
            </a:pPr>
            <a:r>
              <a:rPr b="1" dirty="0" sz="3600" lang="en-IN"/>
              <a:t>Technology Stack:</a:t>
            </a:r>
          </a:p>
          <a:p>
            <a:r>
              <a:rPr b="1" dirty="0" lang="en-IN"/>
              <a:t>Frontend:</a:t>
            </a:r>
            <a:r>
              <a:rPr dirty="0" lang="en-IN"/>
              <a:t> React.js, Bootstrap</a:t>
            </a:r>
          </a:p>
          <a:p>
            <a:r>
              <a:rPr b="1" dirty="0" lang="en-US"/>
              <a:t>Backend:</a:t>
            </a:r>
            <a:r>
              <a:rPr dirty="0" lang="en-US"/>
              <a:t> Node.js, Express.js</a:t>
            </a:r>
          </a:p>
          <a:p>
            <a:r>
              <a:rPr b="1" dirty="0" lang="en-IN"/>
              <a:t>Database:</a:t>
            </a:r>
            <a:r>
              <a:rPr dirty="0" lang="en-IN"/>
              <a:t> MongoDB with Mongoose</a:t>
            </a:r>
          </a:p>
          <a:p>
            <a:r>
              <a:rPr b="1" dirty="0" lang="en-US"/>
              <a:t>Others:</a:t>
            </a:r>
            <a:r>
              <a:rPr dirty="0" lang="en-US"/>
              <a:t> </a:t>
            </a:r>
            <a:r>
              <a:rPr dirty="0" lang="en-US" err="1"/>
              <a:t>bcrypt</a:t>
            </a:r>
            <a:r>
              <a:rPr dirty="0" lang="en-US"/>
              <a:t> (security), Postman (testing), Git (version control)</a:t>
            </a:r>
          </a:p>
          <a:p>
            <a:pPr indent="0" marL="0">
              <a:buNone/>
            </a:pPr>
            <a:r>
              <a:rPr b="1" dirty="0" sz="3600" lang="en-IN"/>
              <a:t>PROJECT DESIGN</a:t>
            </a:r>
          </a:p>
          <a:p>
            <a:pPr indent="0" marL="0">
              <a:buNone/>
            </a:pPr>
            <a:r>
              <a:rPr b="1" dirty="0" sz="3200" lang="en-IN"/>
              <a:t>Problem-Solution Fit:</a:t>
            </a:r>
          </a:p>
          <a:p>
            <a:pPr indent="0" marL="0">
              <a:buNone/>
            </a:pPr>
            <a:r>
              <a:rPr dirty="0" lang="en-US"/>
              <a:t>Digitizing complaint handling ensures all complaints are logged, managed, and tracked transparently. This eliminates manual delays and improves resolution efficiency.</a:t>
            </a:r>
            <a:endParaRPr b="1"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1"/>
          <p:cNvSpPr>
            <a:spLocks noGrp="1"/>
          </p:cNvSpPr>
          <p:nvPr>
            <p:ph type="title"/>
          </p:nvPr>
        </p:nvSpPr>
        <p:spPr>
          <a:xfrm>
            <a:off x="838200" y="365126"/>
            <a:ext cx="10515600" cy="741780"/>
          </a:xfrm>
        </p:spPr>
        <p:txBody>
          <a:bodyPr>
            <a:normAutofit fontScale="90000"/>
          </a:bodyPr>
          <a:p>
            <a:r>
              <a:rPr b="1" dirty="0" lang="en-IN"/>
              <a:t>Proposed Solution</a:t>
            </a:r>
            <a:br>
              <a:rPr b="1" dirty="0" lang="en-IN"/>
            </a:br>
            <a:endParaRPr dirty="0" lang="en-IN"/>
          </a:p>
        </p:txBody>
      </p:sp>
      <p:sp>
        <p:nvSpPr>
          <p:cNvPr id="1048598" name="Content Placeholder 2"/>
          <p:cNvSpPr>
            <a:spLocks noGrp="1"/>
          </p:cNvSpPr>
          <p:nvPr>
            <p:ph idx="1"/>
          </p:nvPr>
        </p:nvSpPr>
        <p:spPr>
          <a:xfrm>
            <a:off x="838200" y="994611"/>
            <a:ext cx="10515600" cy="5182352"/>
          </a:xfrm>
        </p:spPr>
        <p:txBody>
          <a:bodyPr/>
          <a:p>
            <a:pPr indent="0" marL="0">
              <a:buNone/>
            </a:pPr>
            <a:r>
              <a:rPr b="1" dirty="0" sz="3200" lang="en-US"/>
              <a:t>A responsive web portal with user and admin modules:</a:t>
            </a:r>
          </a:p>
          <a:p>
            <a:r>
              <a:rPr dirty="0" lang="en-US"/>
              <a:t>Users can file and view complaints.</a:t>
            </a:r>
          </a:p>
          <a:p>
            <a:r>
              <a:rPr dirty="0" lang="en-US"/>
              <a:t>Admins can view all complaints, change their status, and close them.</a:t>
            </a:r>
          </a:p>
          <a:p>
            <a:pPr indent="0" marL="0">
              <a:buNone/>
            </a:pPr>
            <a:r>
              <a:rPr b="1" dirty="0" sz="3600" lang="en-IN"/>
              <a:t>Architecture:</a:t>
            </a:r>
            <a:endParaRPr b="1" dirty="0" sz="3600" lang="en-US"/>
          </a:p>
          <a:p>
            <a:r>
              <a:rPr dirty="0" lang="en-IN"/>
              <a:t>Authentication via JWT/session</a:t>
            </a:r>
          </a:p>
          <a:p>
            <a:r>
              <a:rPr dirty="0" lang="en-IN"/>
              <a:t>CRUD APIs for complaint management</a:t>
            </a:r>
          </a:p>
          <a:p>
            <a:r>
              <a:rPr dirty="0" lang="en-US"/>
              <a:t>Separate admin and user logic</a:t>
            </a:r>
          </a:p>
          <a:p>
            <a:endParaRPr dirty="0" lang="en-US"/>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1"/>
          <p:cNvSpPr>
            <a:spLocks noGrp="1"/>
          </p:cNvSpPr>
          <p:nvPr>
            <p:ph type="title"/>
          </p:nvPr>
        </p:nvSpPr>
        <p:spPr/>
        <p:txBody>
          <a:bodyPr/>
          <a:p>
            <a:r>
              <a:rPr dirty="0" lang="en-IN"/>
              <a:t>Solution Architecture</a:t>
            </a:r>
          </a:p>
        </p:txBody>
      </p:sp>
      <p:pic>
        <p:nvPicPr>
          <p:cNvPr id="2097153" name="Picture 2" descr="Architecture Diagram For Complaint Management System Integra"/>
          <p:cNvPicPr>
            <a:picLocks noChangeAspect="1" noGrp="1" noChangeArrowheads="1"/>
          </p:cNvPicPr>
          <p:nvPr>
            <p:ph idx="1"/>
          </p:nvPr>
        </p:nvPicPr>
        <p:blipFill>
          <a:blip xmlns:r="http://schemas.openxmlformats.org/officeDocument/2006/relationships" r:embed="rId1"/>
          <a:srcRect/>
          <a:stretch>
            <a:fillRect/>
          </a:stretch>
        </p:blipFill>
        <p:spPr bwMode="auto">
          <a:xfrm>
            <a:off x="1748590" y="1347537"/>
            <a:ext cx="7988968" cy="4829426"/>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Online complaints management                                         system</dc:title>
  <dc:creator>Chapala Rajukumari</dc:creator>
  <cp:lastModifiedBy>LENOVO</cp:lastModifiedBy>
  <dcterms:created xsi:type="dcterms:W3CDTF">2025-06-26T00:01:05Z</dcterms:created>
  <dcterms:modified xsi:type="dcterms:W3CDTF">2025-07-20T13:23:53Z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8e24f81d352847e3a111326233c95880</vt:lpwstr>
  </property>
</Properties>
</file>