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7" r:id="rId2"/>
    <p:sldId id="258" r:id="rId3"/>
    <p:sldId id="259" r:id="rId4"/>
    <p:sldId id="266" r:id="rId5"/>
    <p:sldId id="256" r:id="rId6"/>
    <p:sldId id="260" r:id="rId7"/>
    <p:sldId id="264" r:id="rId8"/>
    <p:sldId id="261" r:id="rId9"/>
    <p:sldId id="263" r:id="rId10"/>
  </p:sldIdLst>
  <p:sldSz cx="9144000" cy="5143500" type="screen16x9"/>
  <p:notesSz cx="6858000" cy="9144000"/>
  <p:embeddedFontLst>
    <p:embeddedFont>
      <p:font typeface="Trebuchet MS" panose="020B0603020202020204" pitchFamily="3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Bookman Old Style" panose="02050604050505020204" pitchFamily="18"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152" userDrawn="1">
          <p15:clr>
            <a:srgbClr val="A4A3A4"/>
          </p15:clr>
        </p15:guide>
        <p15:guide id="2" pos="2880" userDrawn="1">
          <p15:clr>
            <a:srgbClr val="A4A3A4"/>
          </p15:clr>
        </p15:guide>
        <p15:guide id="3" orient="horz" pos="341"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0" d="100"/>
          <a:sy n="110" d="100"/>
        </p:scale>
        <p:origin x="658" y="6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23152764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9181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6698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8068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0480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18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8565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6038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6126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061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5"/>
              </a:spcBef>
              <a:spcAft>
                <a:spcPts val="0"/>
              </a:spcAft>
              <a:buClr>
                <a:schemeClr val="dk1"/>
              </a:buClr>
              <a:buSzPts val="13200"/>
              <a:buChar char="•"/>
              <a:defRPr sz="2900"/>
            </a:lvl1pPr>
            <a:lvl2pPr marL="914400" lvl="1" indent="-946150" algn="l">
              <a:lnSpc>
                <a:spcPct val="100000"/>
              </a:lnSpc>
              <a:spcBef>
                <a:spcPts val="495"/>
              </a:spcBef>
              <a:spcAft>
                <a:spcPts val="0"/>
              </a:spcAft>
              <a:buClr>
                <a:schemeClr val="dk1"/>
              </a:buClr>
              <a:buSzPts val="11300"/>
              <a:buChar char="–"/>
              <a:defRPr sz="2500"/>
            </a:lvl2pPr>
            <a:lvl3pPr marL="1371600" lvl="2" indent="-825500" algn="l">
              <a:lnSpc>
                <a:spcPct val="100000"/>
              </a:lnSpc>
              <a:spcBef>
                <a:spcPts val="410"/>
              </a:spcBef>
              <a:spcAft>
                <a:spcPts val="0"/>
              </a:spcAft>
              <a:buClr>
                <a:schemeClr val="dk1"/>
              </a:buClr>
              <a:buSzPts val="9400"/>
              <a:buChar char="•"/>
              <a:defRPr sz="2100"/>
            </a:lvl3pPr>
            <a:lvl4pPr marL="1828800" lvl="3" indent="-768350" algn="l">
              <a:lnSpc>
                <a:spcPct val="100000"/>
              </a:lnSpc>
              <a:spcBef>
                <a:spcPts val="370"/>
              </a:spcBef>
              <a:spcAft>
                <a:spcPts val="0"/>
              </a:spcAft>
              <a:buClr>
                <a:schemeClr val="dk1"/>
              </a:buClr>
              <a:buSzPts val="8500"/>
              <a:buChar char="–"/>
              <a:defRPr sz="1900"/>
            </a:lvl4pPr>
            <a:lvl5pPr marL="2286000" lvl="4" indent="-768350" algn="l">
              <a:lnSpc>
                <a:spcPct val="100000"/>
              </a:lnSpc>
              <a:spcBef>
                <a:spcPts val="370"/>
              </a:spcBef>
              <a:spcAft>
                <a:spcPts val="0"/>
              </a:spcAft>
              <a:buClr>
                <a:schemeClr val="dk1"/>
              </a:buClr>
              <a:buSzPts val="8500"/>
              <a:buChar char="»"/>
              <a:defRPr sz="1900"/>
            </a:lvl5pPr>
            <a:lvl6pPr marL="2743200" lvl="5" indent="-768350" algn="l">
              <a:lnSpc>
                <a:spcPct val="100000"/>
              </a:lnSpc>
              <a:spcBef>
                <a:spcPts val="370"/>
              </a:spcBef>
              <a:spcAft>
                <a:spcPts val="0"/>
              </a:spcAft>
              <a:buClr>
                <a:schemeClr val="dk1"/>
              </a:buClr>
              <a:buSzPts val="8500"/>
              <a:buChar char="•"/>
              <a:defRPr sz="1900"/>
            </a:lvl6pPr>
            <a:lvl7pPr marL="3200400" lvl="6" indent="-768350" algn="l">
              <a:lnSpc>
                <a:spcPct val="100000"/>
              </a:lnSpc>
              <a:spcBef>
                <a:spcPts val="370"/>
              </a:spcBef>
              <a:spcAft>
                <a:spcPts val="0"/>
              </a:spcAft>
              <a:buClr>
                <a:schemeClr val="dk1"/>
              </a:buClr>
              <a:buSzPts val="8500"/>
              <a:buChar char="•"/>
              <a:defRPr sz="1900"/>
            </a:lvl7pPr>
            <a:lvl8pPr marL="3657600" lvl="7" indent="-768350" algn="l">
              <a:lnSpc>
                <a:spcPct val="100000"/>
              </a:lnSpc>
              <a:spcBef>
                <a:spcPts val="370"/>
              </a:spcBef>
              <a:spcAft>
                <a:spcPts val="0"/>
              </a:spcAft>
              <a:buClr>
                <a:schemeClr val="dk1"/>
              </a:buClr>
              <a:buSzPts val="8500"/>
              <a:buChar char="•"/>
              <a:defRPr sz="1900"/>
            </a:lvl8pPr>
            <a:lvl9pPr marL="4114800" lvl="8" indent="-768350" algn="l">
              <a:lnSpc>
                <a:spcPct val="100000"/>
              </a:lnSpc>
              <a:spcBef>
                <a:spcPts val="370"/>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5"/>
              </a:spcBef>
              <a:spcAft>
                <a:spcPts val="0"/>
              </a:spcAft>
              <a:buClr>
                <a:schemeClr val="dk1"/>
              </a:buClr>
              <a:buSzPts val="13200"/>
              <a:buChar char="•"/>
              <a:defRPr sz="2900"/>
            </a:lvl1pPr>
            <a:lvl2pPr marL="914400" lvl="1" indent="-946150" algn="l">
              <a:lnSpc>
                <a:spcPct val="100000"/>
              </a:lnSpc>
              <a:spcBef>
                <a:spcPts val="495"/>
              </a:spcBef>
              <a:spcAft>
                <a:spcPts val="0"/>
              </a:spcAft>
              <a:buClr>
                <a:schemeClr val="dk1"/>
              </a:buClr>
              <a:buSzPts val="11300"/>
              <a:buChar char="–"/>
              <a:defRPr sz="2500"/>
            </a:lvl2pPr>
            <a:lvl3pPr marL="1371600" lvl="2" indent="-825500" algn="l">
              <a:lnSpc>
                <a:spcPct val="100000"/>
              </a:lnSpc>
              <a:spcBef>
                <a:spcPts val="410"/>
              </a:spcBef>
              <a:spcAft>
                <a:spcPts val="0"/>
              </a:spcAft>
              <a:buClr>
                <a:schemeClr val="dk1"/>
              </a:buClr>
              <a:buSzPts val="9400"/>
              <a:buChar char="•"/>
              <a:defRPr sz="2100"/>
            </a:lvl3pPr>
            <a:lvl4pPr marL="1828800" lvl="3" indent="-768350" algn="l">
              <a:lnSpc>
                <a:spcPct val="100000"/>
              </a:lnSpc>
              <a:spcBef>
                <a:spcPts val="370"/>
              </a:spcBef>
              <a:spcAft>
                <a:spcPts val="0"/>
              </a:spcAft>
              <a:buClr>
                <a:schemeClr val="dk1"/>
              </a:buClr>
              <a:buSzPts val="8500"/>
              <a:buChar char="–"/>
              <a:defRPr sz="1900"/>
            </a:lvl4pPr>
            <a:lvl5pPr marL="2286000" lvl="4" indent="-768350" algn="l">
              <a:lnSpc>
                <a:spcPct val="100000"/>
              </a:lnSpc>
              <a:spcBef>
                <a:spcPts val="370"/>
              </a:spcBef>
              <a:spcAft>
                <a:spcPts val="0"/>
              </a:spcAft>
              <a:buClr>
                <a:schemeClr val="dk1"/>
              </a:buClr>
              <a:buSzPts val="8500"/>
              <a:buChar char="»"/>
              <a:defRPr sz="1900"/>
            </a:lvl5pPr>
            <a:lvl6pPr marL="2743200" lvl="5" indent="-768350" algn="l">
              <a:lnSpc>
                <a:spcPct val="100000"/>
              </a:lnSpc>
              <a:spcBef>
                <a:spcPts val="370"/>
              </a:spcBef>
              <a:spcAft>
                <a:spcPts val="0"/>
              </a:spcAft>
              <a:buClr>
                <a:schemeClr val="dk1"/>
              </a:buClr>
              <a:buSzPts val="8500"/>
              <a:buChar char="•"/>
              <a:defRPr sz="1900"/>
            </a:lvl6pPr>
            <a:lvl7pPr marL="3200400" lvl="6" indent="-768350" algn="l">
              <a:lnSpc>
                <a:spcPct val="100000"/>
              </a:lnSpc>
              <a:spcBef>
                <a:spcPts val="370"/>
              </a:spcBef>
              <a:spcAft>
                <a:spcPts val="0"/>
              </a:spcAft>
              <a:buClr>
                <a:schemeClr val="dk1"/>
              </a:buClr>
              <a:buSzPts val="8500"/>
              <a:buChar char="•"/>
              <a:defRPr sz="1900"/>
            </a:lvl7pPr>
            <a:lvl8pPr marL="3657600" lvl="7" indent="-768350" algn="l">
              <a:lnSpc>
                <a:spcPct val="100000"/>
              </a:lnSpc>
              <a:spcBef>
                <a:spcPts val="370"/>
              </a:spcBef>
              <a:spcAft>
                <a:spcPts val="0"/>
              </a:spcAft>
              <a:buClr>
                <a:schemeClr val="dk1"/>
              </a:buClr>
              <a:buSzPts val="8500"/>
              <a:buChar char="•"/>
              <a:defRPr sz="1900"/>
            </a:lvl8pPr>
            <a:lvl9pPr marL="4114800" lvl="8" indent="-768350" algn="l">
              <a:lnSpc>
                <a:spcPct val="100000"/>
              </a:lnSpc>
              <a:spcBef>
                <a:spcPts val="370"/>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5"/>
              </a:spcBef>
              <a:spcAft>
                <a:spcPts val="0"/>
              </a:spcAft>
              <a:buClr>
                <a:schemeClr val="dk1"/>
              </a:buClr>
              <a:buSzPts val="13200"/>
              <a:buChar char="–"/>
              <a:defRPr sz="2900"/>
            </a:lvl2pPr>
            <a:lvl3pPr marL="1371600" lvl="2" indent="-946150" algn="l">
              <a:lnSpc>
                <a:spcPct val="100000"/>
              </a:lnSpc>
              <a:spcBef>
                <a:spcPts val="495"/>
              </a:spcBef>
              <a:spcAft>
                <a:spcPts val="0"/>
              </a:spcAft>
              <a:buClr>
                <a:schemeClr val="dk1"/>
              </a:buClr>
              <a:buSzPts val="11300"/>
              <a:buChar char="•"/>
              <a:defRPr sz="2500"/>
            </a:lvl3pPr>
            <a:lvl4pPr marL="1828800" lvl="3" indent="-825500" algn="l">
              <a:lnSpc>
                <a:spcPct val="100000"/>
              </a:lnSpc>
              <a:spcBef>
                <a:spcPts val="410"/>
              </a:spcBef>
              <a:spcAft>
                <a:spcPts val="0"/>
              </a:spcAft>
              <a:buClr>
                <a:schemeClr val="dk1"/>
              </a:buClr>
              <a:buSzPts val="9400"/>
              <a:buChar char="–"/>
              <a:defRPr sz="2100"/>
            </a:lvl4pPr>
            <a:lvl5pPr marL="2286000" lvl="4" indent="-825500" algn="l">
              <a:lnSpc>
                <a:spcPct val="100000"/>
              </a:lnSpc>
              <a:spcBef>
                <a:spcPts val="410"/>
              </a:spcBef>
              <a:spcAft>
                <a:spcPts val="0"/>
              </a:spcAft>
              <a:buClr>
                <a:schemeClr val="dk1"/>
              </a:buClr>
              <a:buSzPts val="9400"/>
              <a:buChar char="»"/>
              <a:defRPr sz="2100"/>
            </a:lvl5pPr>
            <a:lvl6pPr marL="2743200" lvl="5" indent="-825500" algn="l">
              <a:lnSpc>
                <a:spcPct val="100000"/>
              </a:lnSpc>
              <a:spcBef>
                <a:spcPts val="410"/>
              </a:spcBef>
              <a:spcAft>
                <a:spcPts val="0"/>
              </a:spcAft>
              <a:buClr>
                <a:schemeClr val="dk1"/>
              </a:buClr>
              <a:buSzPts val="9400"/>
              <a:buChar char="•"/>
              <a:defRPr sz="2100"/>
            </a:lvl6pPr>
            <a:lvl7pPr marL="3200400" lvl="6" indent="-825500" algn="l">
              <a:lnSpc>
                <a:spcPct val="100000"/>
              </a:lnSpc>
              <a:spcBef>
                <a:spcPts val="410"/>
              </a:spcBef>
              <a:spcAft>
                <a:spcPts val="0"/>
              </a:spcAft>
              <a:buClr>
                <a:schemeClr val="dk1"/>
              </a:buClr>
              <a:buSzPts val="9400"/>
              <a:buChar char="•"/>
              <a:defRPr sz="2100"/>
            </a:lvl7pPr>
            <a:lvl8pPr marL="3657600" lvl="7" indent="-825500" algn="l">
              <a:lnSpc>
                <a:spcPct val="100000"/>
              </a:lnSpc>
              <a:spcBef>
                <a:spcPts val="410"/>
              </a:spcBef>
              <a:spcAft>
                <a:spcPts val="0"/>
              </a:spcAft>
              <a:buClr>
                <a:schemeClr val="dk1"/>
              </a:buClr>
              <a:buSzPts val="9400"/>
              <a:buChar char="•"/>
              <a:defRPr sz="2100"/>
            </a:lvl8pPr>
            <a:lvl9pPr marL="4114800" lvl="8" indent="-825500" algn="l">
              <a:lnSpc>
                <a:spcPct val="100000"/>
              </a:lnSpc>
              <a:spcBef>
                <a:spcPts val="410"/>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panose="020B0604020202020204"/>
              <a:buChar char="•"/>
              <a:defRPr sz="15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1066800" algn="l" rtl="0">
              <a:lnSpc>
                <a:spcPct val="100000"/>
              </a:lnSpc>
              <a:spcBef>
                <a:spcPts val="2640"/>
              </a:spcBef>
              <a:spcAft>
                <a:spcPts val="0"/>
              </a:spcAft>
              <a:buClr>
                <a:schemeClr val="dk1"/>
              </a:buClr>
              <a:buSzPts val="13200"/>
              <a:buFont typeface="Arial" panose="020B0604020202020204"/>
              <a:buChar char="–"/>
              <a:defRPr sz="1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946150" algn="l" rtl="0">
              <a:lnSpc>
                <a:spcPct val="100000"/>
              </a:lnSpc>
              <a:spcBef>
                <a:spcPts val="2260"/>
              </a:spcBef>
              <a:spcAft>
                <a:spcPts val="0"/>
              </a:spcAft>
              <a:buClr>
                <a:schemeClr val="dk1"/>
              </a:buClr>
              <a:buSzPts val="11300"/>
              <a:buFont typeface="Arial" panose="020B0604020202020204"/>
              <a:buChar char="•"/>
              <a:defRPr sz="1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a:t>Department of Computer Science and Engineering</a:t>
            </a: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document/8944556" TargetMode="External"/><Relationship Id="rId7" Type="http://schemas.openxmlformats.org/officeDocument/2006/relationships/hyperlink" Target="https://dl.acm.org/doi/10.1145/3568923.3568925"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ieeexplore.ieee.org/document/9142988" TargetMode="External"/><Relationship Id="rId5" Type="http://schemas.openxmlformats.org/officeDocument/2006/relationships/hyperlink" Target="https://ieeexplore.ieee.org/document/8553913" TargetMode="External"/><Relationship Id="rId4" Type="http://schemas.openxmlformats.org/officeDocument/2006/relationships/hyperlink" Target="https://ieeexplore.ieee.org/document/905788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t>1</a:t>
            </a:fld>
            <a:endParaRPr>
              <a:latin typeface="Times New Roman" panose="02020603050405020304" pitchFamily="18" charset="0"/>
              <a:cs typeface="Times New Roman" panose="020206030504050203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p:txBody>
      </p:sp>
      <p:sp>
        <p:nvSpPr>
          <p:cNvPr id="2" name="Title 1"/>
          <p:cNvSpPr>
            <a:spLocks noGrp="1"/>
          </p:cNvSpPr>
          <p:nvPr>
            <p:ph type="title"/>
          </p:nvPr>
        </p:nvSpPr>
        <p:spPr>
          <a:xfrm>
            <a:off x="457200" y="694236"/>
            <a:ext cx="8229600" cy="1877514"/>
          </a:xfrm>
        </p:spPr>
        <p:txBody>
          <a:bodyPr/>
          <a:lstStyle/>
          <a:p>
            <a:r>
              <a:rPr lang="en-IN" altLang="en-US" sz="3600" dirty="0">
                <a:latin typeface="Times New Roman" panose="02020603050405020304" pitchFamily="18" charset="0"/>
                <a:cs typeface="Times New Roman" panose="02020603050405020304" pitchFamily="18" charset="0"/>
              </a:rPr>
              <a:t>Parkinson’s Disease Detection</a:t>
            </a:r>
          </a:p>
        </p:txBody>
      </p:sp>
      <p:sp>
        <p:nvSpPr>
          <p:cNvPr id="3" name="TextBox 2"/>
          <p:cNvSpPr txBox="1"/>
          <p:nvPr/>
        </p:nvSpPr>
        <p:spPr>
          <a:xfrm>
            <a:off x="666427" y="3192453"/>
            <a:ext cx="3552565" cy="95313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Details:</a:t>
            </a:r>
          </a:p>
          <a:p>
            <a:pPr marL="342900" indent="-342900">
              <a:buFont typeface="+mj-lt"/>
              <a:buAutoNum type="arabicPeriod"/>
            </a:pPr>
            <a:r>
              <a:rPr lang="en-IN" altLang="en-US" dirty="0">
                <a:latin typeface="Times New Roman" panose="02020603050405020304" pitchFamily="18" charset="0"/>
                <a:cs typeface="Times New Roman" panose="02020603050405020304" pitchFamily="18" charset="0"/>
              </a:rPr>
              <a:t>Ganapuram Ramya</a:t>
            </a:r>
            <a:r>
              <a:rPr lang="en-US" dirty="0">
                <a:latin typeface="Times New Roman" panose="02020603050405020304" pitchFamily="18" charset="0"/>
                <a:cs typeface="Times New Roman" panose="02020603050405020304" pitchFamily="18" charset="0"/>
              </a:rPr>
              <a:t>(2</a:t>
            </a:r>
            <a:r>
              <a:rPr lang="en-IN" altLang="en-US" dirty="0">
                <a:latin typeface="Times New Roman" panose="02020603050405020304" pitchFamily="18" charset="0"/>
                <a:cs typeface="Times New Roman" panose="02020603050405020304" pitchFamily="18" charset="0"/>
              </a:rPr>
              <a:t>1EG505823</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IN" altLang="en-US" dirty="0">
                <a:latin typeface="Times New Roman" panose="02020603050405020304" pitchFamily="18" charset="0"/>
                <a:cs typeface="Times New Roman" panose="02020603050405020304" pitchFamily="18" charset="0"/>
              </a:rPr>
              <a:t>G.Y</a:t>
            </a:r>
            <a:r>
              <a:rPr lang="en-US" altLang="en-IN" dirty="0">
                <a:latin typeface="Times New Roman" panose="02020603050405020304" pitchFamily="18" charset="0"/>
                <a:cs typeface="Times New Roman" panose="02020603050405020304" pitchFamily="18" charset="0"/>
              </a:rPr>
              <a:t>a</a:t>
            </a:r>
            <a:r>
              <a:rPr lang="en-IN" altLang="en-US" dirty="0">
                <a:latin typeface="Times New Roman" panose="02020603050405020304" pitchFamily="18" charset="0"/>
                <a:cs typeface="Times New Roman" panose="02020603050405020304" pitchFamily="18" charset="0"/>
              </a:rPr>
              <a:t>shwanth</a:t>
            </a:r>
            <a:r>
              <a:rPr lang="en-US" dirty="0">
                <a:latin typeface="Times New Roman" panose="02020603050405020304" pitchFamily="18" charset="0"/>
                <a:cs typeface="Times New Roman" panose="02020603050405020304" pitchFamily="18" charset="0"/>
              </a:rPr>
              <a:t>(2</a:t>
            </a:r>
            <a:r>
              <a:rPr lang="en-IN" altLang="en-US" dirty="0">
                <a:latin typeface="Times New Roman" panose="02020603050405020304" pitchFamily="18" charset="0"/>
                <a:cs typeface="Times New Roman" panose="02020603050405020304" pitchFamily="18" charset="0"/>
              </a:rPr>
              <a:t>1EG505827</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IN" altLang="en-US" dirty="0">
                <a:latin typeface="Times New Roman" panose="02020603050405020304" pitchFamily="18" charset="0"/>
                <a:cs typeface="Times New Roman" panose="02020603050405020304" pitchFamily="18" charset="0"/>
              </a:rPr>
              <a:t>A.Nagaraju</a:t>
            </a:r>
            <a:r>
              <a:rPr lang="en-US" dirty="0">
                <a:latin typeface="Times New Roman" panose="02020603050405020304" pitchFamily="18" charset="0"/>
                <a:cs typeface="Times New Roman" panose="02020603050405020304" pitchFamily="18" charset="0"/>
              </a:rPr>
              <a:t>(2</a:t>
            </a:r>
            <a:r>
              <a:rPr lang="en-IN" altLang="en-US" dirty="0">
                <a:latin typeface="Times New Roman" panose="02020603050405020304" pitchFamily="18" charset="0"/>
                <a:cs typeface="Times New Roman" panose="02020603050405020304" pitchFamily="18" charset="0"/>
              </a:rPr>
              <a:t>1EG505803</a:t>
            </a:r>
            <a:r>
              <a:rPr lang="en-US" dirty="0">
                <a:latin typeface="Times New Roman" panose="02020603050405020304" pitchFamily="18" charset="0"/>
                <a:cs typeface="Times New Roman" panose="02020603050405020304" pitchFamily="18" charset="0"/>
              </a:rPr>
              <a:t>)</a:t>
            </a:r>
          </a:p>
        </p:txBody>
      </p:sp>
      <p:sp>
        <p:nvSpPr>
          <p:cNvPr id="8" name="TextBox 7"/>
          <p:cNvSpPr txBox="1"/>
          <p:nvPr/>
        </p:nvSpPr>
        <p:spPr>
          <a:xfrm>
            <a:off x="5470632" y="3239550"/>
            <a:ext cx="3006941" cy="73723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Supervisor </a:t>
            </a:r>
          </a:p>
          <a:p>
            <a:r>
              <a:rPr lang="en-US" b="1" dirty="0">
                <a:latin typeface="Times New Roman" panose="02020603050405020304" pitchFamily="18" charset="0"/>
                <a:cs typeface="Times New Roman" panose="02020603050405020304" pitchFamily="18" charset="0"/>
              </a:rPr>
              <a:t>Name: </a:t>
            </a:r>
            <a:r>
              <a:rPr lang="en-US" dirty="0">
                <a:latin typeface="Times New Roman" panose="02020603050405020304" pitchFamily="18" charset="0"/>
                <a:cs typeface="Times New Roman" panose="02020603050405020304" pitchFamily="18" charset="0"/>
              </a:rPr>
              <a:t>M</a:t>
            </a:r>
            <a:r>
              <a:rPr lang="en-IN" altLang="en-US" dirty="0">
                <a:latin typeface="Times New Roman" panose="02020603050405020304" pitchFamily="18" charset="0"/>
                <a:cs typeface="Times New Roman" panose="02020603050405020304" pitchFamily="18" charset="0"/>
              </a:rPr>
              <a:t>s A.Durga Bhavani</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Designation: </a:t>
            </a:r>
            <a:r>
              <a:rPr lang="en-US" dirty="0">
                <a:latin typeface="Times New Roman" panose="02020603050405020304" pitchFamily="18" charset="0"/>
                <a:cs typeface="Times New Roman" panose="02020603050405020304" pitchFamily="18" charset="0"/>
              </a:rPr>
              <a:t>Assistant Professor</a:t>
            </a:r>
          </a:p>
        </p:txBody>
      </p:sp>
      <p:sp>
        <p:nvSpPr>
          <p:cNvPr id="4" name="Date Placeholder 3"/>
          <p:cNvSpPr>
            <a:spLocks noGrp="1"/>
          </p:cNvSpPr>
          <p:nvPr>
            <p:ph type="dt" idx="10"/>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a:xfrm>
            <a:off x="3124200" y="4672080"/>
            <a:ext cx="2895600" cy="369084"/>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2" name="Title 1"/>
          <p:cNvSpPr>
            <a:spLocks noGrp="1"/>
          </p:cNvSpPr>
          <p:nvPr>
            <p:ph type="title"/>
          </p:nvPr>
        </p:nvSpPr>
        <p:spPr>
          <a:xfrm>
            <a:off x="1295924" y="480448"/>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p>
        </p:txBody>
      </p:sp>
      <p:sp>
        <p:nvSpPr>
          <p:cNvPr id="5" name="TextBox 4"/>
          <p:cNvSpPr txBox="1"/>
          <p:nvPr/>
        </p:nvSpPr>
        <p:spPr>
          <a:xfrm>
            <a:off x="1026648" y="1556087"/>
            <a:ext cx="7109961" cy="22764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Parkinson's disease (PD), the second most common neurodegenerative illness following Alzheimer's disease, profoundly affects the nervous system. In India alone, more than 1 million people grapple with this condition each year. PD results from the loss of crucial brain cells responsible for dopamine production, leading to a gradual onset of symptoms. These symptoms encompass both motor issues, such as tremors and gait disturbances, and a range of non-motor challenges, including sleep disturbances, loss of smell, and cognitive difficulties. Parkinson's disease thus presents a complex and multifaceted health concern.</a:t>
            </a: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513284" y="171650"/>
            <a:ext cx="6117431" cy="627321"/>
          </a:xfrm>
        </p:spPr>
        <p:txBody>
          <a:bodyPr/>
          <a:lstStyle/>
          <a:p>
            <a:r>
              <a:rPr lang="en-US" sz="3600" dirty="0">
                <a:latin typeface="Times New Roman" panose="02020603050405020304" pitchFamily="18" charset="0"/>
                <a:cs typeface="Times New Roman" panose="02020603050405020304" pitchFamily="18" charset="0"/>
              </a:rPr>
              <a:t>Literature</a:t>
            </a:r>
            <a:r>
              <a:rPr lang="en-US" sz="3600" dirty="0"/>
              <a:t> </a:t>
            </a:r>
          </a:p>
        </p:txBody>
      </p:sp>
      <p:graphicFrame>
        <p:nvGraphicFramePr>
          <p:cNvPr id="3" name="Table 2"/>
          <p:cNvGraphicFramePr>
            <a:graphicFrameLocks noGrp="1"/>
          </p:cNvGraphicFramePr>
          <p:nvPr>
            <p:extLst>
              <p:ext uri="{D42A27DB-BD31-4B8C-83A1-F6EECF244321}">
                <p14:modId xmlns:p14="http://schemas.microsoft.com/office/powerpoint/2010/main" val="2233486359"/>
              </p:ext>
            </p:extLst>
          </p:nvPr>
        </p:nvGraphicFramePr>
        <p:xfrm>
          <a:off x="457200" y="847746"/>
          <a:ext cx="8229600" cy="4221785"/>
        </p:xfrm>
        <a:graphic>
          <a:graphicData uri="http://schemas.openxmlformats.org/drawingml/2006/table">
            <a:tbl>
              <a:tblPr firstRow="1" bandRow="1">
                <a:tableStyleId>{1D3205E1-8B83-452B-8570-0B3C4014EAE2}</a:tableStyleId>
              </a:tblPr>
              <a:tblGrid>
                <a:gridCol w="2057400"/>
                <a:gridCol w="2057400"/>
                <a:gridCol w="2057400"/>
                <a:gridCol w="2057400"/>
              </a:tblGrid>
              <a:tr h="518465">
                <a:tc>
                  <a:txBody>
                    <a:bodyPr/>
                    <a:lstStyle/>
                    <a:p>
                      <a:r>
                        <a:rPr lang="en-US" sz="1500" b="1" dirty="0">
                          <a:latin typeface="Times New Roman" panose="02020603050405020304" pitchFamily="18" charset="0"/>
                          <a:cs typeface="Times New Roman" panose="02020603050405020304" pitchFamily="18" charset="0"/>
                        </a:rPr>
                        <a:t>Author(s)</a:t>
                      </a:r>
                    </a:p>
                  </a:txBody>
                  <a:tcPr/>
                </a:tc>
                <a:tc>
                  <a:txBody>
                    <a:bodyPr/>
                    <a:lstStyle/>
                    <a:p>
                      <a:r>
                        <a:rPr lang="en-US" sz="1500" b="1" dirty="0">
                          <a:latin typeface="Times New Roman" panose="02020603050405020304" pitchFamily="18" charset="0"/>
                          <a:cs typeface="Times New Roman" panose="02020603050405020304" pitchFamily="18" charset="0"/>
                        </a:rPr>
                        <a:t>Method</a:t>
                      </a:r>
                    </a:p>
                  </a:txBody>
                  <a:tcPr/>
                </a:tc>
                <a:tc>
                  <a:txBody>
                    <a:bodyPr/>
                    <a:lstStyle/>
                    <a:p>
                      <a:r>
                        <a:rPr lang="en-US" sz="1500" b="1" dirty="0">
                          <a:latin typeface="Times New Roman" panose="02020603050405020304" pitchFamily="18" charset="0"/>
                          <a:cs typeface="Times New Roman" panose="02020603050405020304" pitchFamily="18" charset="0"/>
                        </a:rPr>
                        <a:t>Advantages</a:t>
                      </a:r>
                    </a:p>
                  </a:txBody>
                  <a:tcPr/>
                </a:tc>
                <a:tc>
                  <a:txBody>
                    <a:bodyPr/>
                    <a:lstStyle/>
                    <a:p>
                      <a:r>
                        <a:rPr lang="en-US" sz="1500" b="1" dirty="0">
                          <a:latin typeface="Times New Roman" panose="02020603050405020304" pitchFamily="18" charset="0"/>
                          <a:cs typeface="Times New Roman" panose="02020603050405020304" pitchFamily="18" charset="0"/>
                        </a:rPr>
                        <a:t>Disadvantages</a:t>
                      </a:r>
                    </a:p>
                  </a:txBody>
                  <a:tcPr/>
                </a:tc>
              </a:tr>
              <a:tr h="518465">
                <a:tc>
                  <a:txBody>
                    <a:bodyPr/>
                    <a:lstStyle/>
                    <a:p>
                      <a:r>
                        <a:rPr lang="en-IN" sz="1500" b="0" i="0" u="none" strike="noStrike" cap="none" dirty="0" err="1">
                          <a:solidFill>
                            <a:schemeClr val="tx1"/>
                          </a:solidFill>
                          <a:effectLst/>
                          <a:latin typeface="Times New Roman" panose="02020603050405020304" pitchFamily="18" charset="0"/>
                          <a:cs typeface="Times New Roman" panose="02020603050405020304" pitchFamily="18" charset="0"/>
                          <a:sym typeface="Arial" panose="020B0604020202020204"/>
                        </a:rPr>
                        <a:t>Tapan</a:t>
                      </a:r>
                      <a:r>
                        <a:rPr lang="en-IN" sz="1500" b="0" i="0" u="none" strike="noStrike" cap="none" dirty="0">
                          <a:solidFill>
                            <a:schemeClr val="tx1"/>
                          </a:solidFill>
                          <a:effectLst/>
                          <a:latin typeface="Times New Roman" panose="02020603050405020304" pitchFamily="18" charset="0"/>
                          <a:cs typeface="Times New Roman" panose="02020603050405020304" pitchFamily="18" charset="0"/>
                          <a:sym typeface="Arial" panose="020B0604020202020204"/>
                        </a:rPr>
                        <a:t> Kumar , </a:t>
                      </a:r>
                      <a:r>
                        <a:rPr lang="en-IN" sz="1500" b="0" i="0" u="none" strike="noStrike" cap="none" dirty="0" err="1">
                          <a:solidFill>
                            <a:schemeClr val="tx1"/>
                          </a:solidFill>
                          <a:effectLst/>
                          <a:latin typeface="Times New Roman" panose="02020603050405020304" pitchFamily="18" charset="0"/>
                          <a:cs typeface="Times New Roman" panose="02020603050405020304" pitchFamily="18" charset="0"/>
                          <a:sym typeface="Arial" panose="020B0604020202020204"/>
                        </a:rPr>
                        <a:t>Pradyumn</a:t>
                      </a:r>
                      <a:r>
                        <a:rPr lang="en-IN" sz="1500" b="0" i="0" u="none" strike="noStrike" cap="none" dirty="0">
                          <a:solidFill>
                            <a:schemeClr val="tx1"/>
                          </a:solidFill>
                          <a:effectLst/>
                          <a:latin typeface="Times New Roman" panose="02020603050405020304" pitchFamily="18" charset="0"/>
                          <a:cs typeface="Times New Roman" panose="02020603050405020304" pitchFamily="18" charset="0"/>
                          <a:sym typeface="Arial" panose="020B0604020202020204"/>
                        </a:rPr>
                        <a:t> </a:t>
                      </a:r>
                      <a:r>
                        <a:rPr lang="en-IN" sz="1500" b="0" i="0" u="none" strike="noStrike" cap="none" dirty="0" smtClean="0">
                          <a:solidFill>
                            <a:schemeClr val="tx1"/>
                          </a:solidFill>
                          <a:effectLst/>
                          <a:latin typeface="Times New Roman" panose="02020603050405020304" pitchFamily="18" charset="0"/>
                          <a:cs typeface="Times New Roman" panose="02020603050405020304" pitchFamily="18" charset="0"/>
                          <a:sym typeface="Arial" panose="020B0604020202020204"/>
                        </a:rPr>
                        <a:t>Sharma(2021)</a:t>
                      </a:r>
                      <a:endParaRPr lang="en-IN" sz="1500" b="0" i="0" u="none" strike="noStrike" cap="none" dirty="0">
                        <a:solidFill>
                          <a:schemeClr val="tx1"/>
                        </a:solidFill>
                        <a:effectLst/>
                        <a:latin typeface="Times New Roman" panose="02020603050405020304" pitchFamily="18" charset="0"/>
                        <a:cs typeface="Times New Roman" panose="02020603050405020304" pitchFamily="18" charset="0"/>
                        <a:sym typeface="Arial" panose="020B0604020202020204"/>
                      </a:endParaRPr>
                    </a:p>
                  </a:txBody>
                  <a:tcPr/>
                </a:tc>
                <a:tc>
                  <a:txBody>
                    <a:bodyPr/>
                    <a:lstStyle/>
                    <a:p>
                      <a:r>
                        <a:rPr lang="en-IN" altLang="en-US" sz="1500" dirty="0">
                          <a:latin typeface="Times New Roman" panose="02020603050405020304" pitchFamily="18" charset="0"/>
                          <a:cs typeface="Times New Roman" panose="02020603050405020304" pitchFamily="18" charset="0"/>
                        </a:rPr>
                        <a:t>R</a:t>
                      </a:r>
                      <a:r>
                        <a:rPr lang="en-US" sz="1500" dirty="0">
                          <a:latin typeface="Times New Roman" panose="02020603050405020304" pitchFamily="18" charset="0"/>
                          <a:cs typeface="Times New Roman" panose="02020603050405020304" pitchFamily="18" charset="0"/>
                        </a:rPr>
                        <a:t>andom forest, </a:t>
                      </a:r>
                      <a:r>
                        <a:rPr lang="en-IN" altLang="en-US" sz="1500" dirty="0">
                          <a:latin typeface="Times New Roman" panose="02020603050405020304" pitchFamily="18" charset="0"/>
                          <a:cs typeface="Times New Roman" panose="02020603050405020304" pitchFamily="18" charset="0"/>
                        </a:rPr>
                        <a:t>D</a:t>
                      </a:r>
                      <a:r>
                        <a:rPr lang="en-US" sz="1500" dirty="0">
                          <a:latin typeface="Times New Roman" panose="02020603050405020304" pitchFamily="18" charset="0"/>
                          <a:cs typeface="Times New Roman" panose="02020603050405020304" pitchFamily="18" charset="0"/>
                        </a:rPr>
                        <a:t>ecision tree</a:t>
                      </a:r>
                    </a:p>
                  </a:txBody>
                  <a:tcPr/>
                </a:tc>
                <a:tc>
                  <a:txBody>
                    <a:bodyPr/>
                    <a:lstStyle/>
                    <a:p>
                      <a:r>
                        <a:rPr lang="en-US" sz="1500" dirty="0">
                          <a:latin typeface="Times New Roman" panose="02020603050405020304" pitchFamily="18" charset="0"/>
                          <a:cs typeface="Times New Roman" panose="02020603050405020304" pitchFamily="18" charset="0"/>
                        </a:rPr>
                        <a:t>bagging classifier is</a:t>
                      </a:r>
                    </a:p>
                    <a:p>
                      <a:r>
                        <a:rPr lang="en-US" sz="1500" dirty="0">
                          <a:latin typeface="Times New Roman" panose="02020603050405020304" pitchFamily="18" charset="0"/>
                          <a:cs typeface="Times New Roman" panose="02020603050405020304" pitchFamily="18" charset="0"/>
                        </a:rPr>
                        <a:t>also over-fitted, with a training accuracy of 98.5%</a:t>
                      </a:r>
                    </a:p>
                  </a:txBody>
                  <a:tcPr/>
                </a:tc>
                <a:tc>
                  <a:txBody>
                    <a:bodyPr/>
                    <a:lstStyle/>
                    <a:p>
                      <a:r>
                        <a:rPr lang="en-US" sz="1500" dirty="0">
                          <a:latin typeface="Times New Roman" panose="02020603050405020304" pitchFamily="18" charset="0"/>
                          <a:cs typeface="Times New Roman" panose="02020603050405020304" pitchFamily="18" charset="0"/>
                        </a:rPr>
                        <a:t>The problem of over-fitting as seen in a</a:t>
                      </a:r>
                    </a:p>
                    <a:p>
                      <a:r>
                        <a:rPr lang="en-US" sz="1500" dirty="0">
                          <a:latin typeface="Times New Roman" panose="02020603050405020304" pitchFamily="18" charset="0"/>
                          <a:cs typeface="Times New Roman" panose="02020603050405020304" pitchFamily="18" charset="0"/>
                        </a:rPr>
                        <a:t>few models is also resulting due to a small dataset.</a:t>
                      </a:r>
                    </a:p>
                  </a:txBody>
                  <a:tcPr/>
                </a:tc>
              </a:tr>
              <a:tr h="518465">
                <a:tc>
                  <a:txBody>
                    <a:bodyPr/>
                    <a:lstStyle/>
                    <a:p>
                      <a:r>
                        <a:rPr lang="en-US" sz="1500" dirty="0" err="1">
                          <a:latin typeface="Times New Roman" panose="02020603050405020304" pitchFamily="18" charset="0"/>
                          <a:cs typeface="Times New Roman" panose="02020603050405020304" pitchFamily="18" charset="0"/>
                        </a:rPr>
                        <a:t>Nasif</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Wasek</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Fahim</a:t>
                      </a:r>
                      <a:r>
                        <a:rPr lang="en-IN" altLang="en-US" sz="1500" dirty="0">
                          <a:latin typeface="Times New Roman" panose="02020603050405020304" pitchFamily="18" charset="0"/>
                          <a:cs typeface="Times New Roman" panose="02020603050405020304" pitchFamily="18" charset="0"/>
                        </a:rPr>
                        <a:t>, </a:t>
                      </a:r>
                      <a:r>
                        <a:rPr lang="en-IN" altLang="en-US" sz="1500" dirty="0" err="1">
                          <a:latin typeface="Times New Roman" panose="02020603050405020304" pitchFamily="18" charset="0"/>
                          <a:cs typeface="Times New Roman" panose="02020603050405020304" pitchFamily="18" charset="0"/>
                        </a:rPr>
                        <a:t>Samik</a:t>
                      </a:r>
                      <a:r>
                        <a:rPr lang="en-IN" altLang="en-US" sz="1500" dirty="0">
                          <a:latin typeface="Times New Roman" panose="02020603050405020304" pitchFamily="18" charset="0"/>
                          <a:cs typeface="Times New Roman" panose="02020603050405020304" pitchFamily="18" charset="0"/>
                        </a:rPr>
                        <a:t> Ahmed </a:t>
                      </a:r>
                      <a:r>
                        <a:rPr lang="en-IN" altLang="en-US" sz="1500" dirty="0" err="1">
                          <a:latin typeface="Times New Roman" panose="02020603050405020304" pitchFamily="18" charset="0"/>
                          <a:cs typeface="Times New Roman" panose="02020603050405020304" pitchFamily="18" charset="0"/>
                        </a:rPr>
                        <a:t>Eshti,Khadiza</a:t>
                      </a:r>
                      <a:r>
                        <a:rPr lang="en-IN" altLang="en-US" sz="1500" dirty="0">
                          <a:latin typeface="Times New Roman" panose="02020603050405020304" pitchFamily="18" charset="0"/>
                          <a:cs typeface="Times New Roman" panose="02020603050405020304" pitchFamily="18" charset="0"/>
                        </a:rPr>
                        <a:t> </a:t>
                      </a:r>
                      <a:r>
                        <a:rPr lang="en-IN" altLang="en-US" sz="1500" dirty="0" err="1">
                          <a:latin typeface="Times New Roman" panose="02020603050405020304" pitchFamily="18" charset="0"/>
                          <a:cs typeface="Times New Roman" panose="02020603050405020304" pitchFamily="18" charset="0"/>
                        </a:rPr>
                        <a:t>Akter</a:t>
                      </a:r>
                      <a:r>
                        <a:rPr lang="en-IN" altLang="en-US" sz="1500" dirty="0">
                          <a:latin typeface="Times New Roman" panose="02020603050405020304" pitchFamily="18" charset="0"/>
                          <a:cs typeface="Times New Roman" panose="02020603050405020304" pitchFamily="18" charset="0"/>
                        </a:rPr>
                        <a:t> </a:t>
                      </a:r>
                      <a:r>
                        <a:rPr lang="en-IN" altLang="en-US" sz="1500" dirty="0" err="1" smtClean="0">
                          <a:latin typeface="Times New Roman" panose="02020603050405020304" pitchFamily="18" charset="0"/>
                          <a:cs typeface="Times New Roman" panose="02020603050405020304" pitchFamily="18" charset="0"/>
                        </a:rPr>
                        <a:t>Nura</a:t>
                      </a:r>
                      <a:r>
                        <a:rPr lang="en-IN" altLang="en-US" sz="1500" dirty="0" smtClean="0">
                          <a:latin typeface="Times New Roman" panose="02020603050405020304" pitchFamily="18" charset="0"/>
                          <a:cs typeface="Times New Roman" panose="02020603050405020304" pitchFamily="18" charset="0"/>
                        </a:rPr>
                        <a:t>(2019)</a:t>
                      </a:r>
                      <a:endParaRPr lang="en-IN" alt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XGBoost</a:t>
                      </a:r>
                      <a:r>
                        <a:rPr lang="en-IN" altLang="en-US"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Algorithm</a:t>
                      </a:r>
                    </a:p>
                  </a:txBody>
                  <a:tcPr/>
                </a:tc>
                <a:tc>
                  <a:txBody>
                    <a:bodyPr/>
                    <a:lstStyle/>
                    <a:p>
                      <a:r>
                        <a:rPr lang="en-US" sz="1500" dirty="0">
                          <a:latin typeface="Times New Roman" panose="02020603050405020304" pitchFamily="18" charset="0"/>
                          <a:cs typeface="Times New Roman" panose="02020603050405020304" pitchFamily="18" charset="0"/>
                        </a:rPr>
                        <a:t>XGBoost can solve real-world scale problems using a </a:t>
                      </a:r>
                    </a:p>
                    <a:p>
                      <a:r>
                        <a:rPr lang="en-US" sz="1500" dirty="0">
                          <a:latin typeface="Times New Roman" panose="02020603050405020304" pitchFamily="18" charset="0"/>
                          <a:cs typeface="Times New Roman" panose="02020603050405020304" pitchFamily="18" charset="0"/>
                        </a:rPr>
                        <a:t>minimal amount of resources.</a:t>
                      </a:r>
                    </a:p>
                  </a:txBody>
                  <a:tcPr/>
                </a:tc>
                <a:tc>
                  <a:txBody>
                    <a:bodyPr/>
                    <a:lstStyle/>
                    <a:p>
                      <a:r>
                        <a:rPr lang="en-IN" altLang="en-US" sz="1500" dirty="0">
                          <a:latin typeface="Times New Roman" panose="02020603050405020304" pitchFamily="18" charset="0"/>
                          <a:cs typeface="Times New Roman" panose="02020603050405020304" pitchFamily="18" charset="0"/>
                        </a:rPr>
                        <a:t>It is giving less accuracy than compared to others.</a:t>
                      </a:r>
                    </a:p>
                  </a:txBody>
                  <a:tcPr/>
                </a:tc>
              </a:tr>
              <a:tr h="518465">
                <a:tc>
                  <a:txBody>
                    <a:bodyPr/>
                    <a:lstStyle/>
                    <a:p>
                      <a:r>
                        <a:rPr lang="en-US" sz="1500" dirty="0">
                          <a:latin typeface="Times New Roman" panose="02020603050405020304" pitchFamily="18" charset="0"/>
                          <a:cs typeface="Times New Roman" panose="02020603050405020304" pitchFamily="18" charset="0"/>
                        </a:rPr>
                        <a:t>Anastasia Moshkova, Andrey Samorodov,</a:t>
                      </a:r>
                    </a:p>
                    <a:p>
                      <a:r>
                        <a:rPr lang="en-US" sz="1500" dirty="0">
                          <a:latin typeface="Times New Roman" panose="02020603050405020304" pitchFamily="18" charset="0"/>
                          <a:cs typeface="Times New Roman" panose="02020603050405020304" pitchFamily="18" charset="0"/>
                        </a:rPr>
                        <a:t>Natalia Voinova, </a:t>
                      </a:r>
                      <a:r>
                        <a:rPr lang="en-US" sz="1500" dirty="0" err="1" smtClean="0">
                          <a:latin typeface="Times New Roman" panose="02020603050405020304" pitchFamily="18" charset="0"/>
                          <a:cs typeface="Times New Roman" panose="02020603050405020304" pitchFamily="18" charset="0"/>
                        </a:rPr>
                        <a:t>AlexanderVolkov</a:t>
                      </a:r>
                      <a:r>
                        <a:rPr lang="en-US" sz="1500" dirty="0" smtClean="0">
                          <a:latin typeface="Times New Roman" panose="02020603050405020304" pitchFamily="18" charset="0"/>
                          <a:cs typeface="Times New Roman" panose="02020603050405020304" pitchFamily="18" charset="0"/>
                        </a:rPr>
                        <a:t> (2020)</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kNN,</a:t>
                      </a:r>
                      <a:r>
                        <a:rPr lang="en-IN" altLang="en-US"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SVM, Decision Tree (DT), Random Forest (RF)</a:t>
                      </a:r>
                    </a:p>
                  </a:txBody>
                  <a:tcPr/>
                </a:tc>
                <a:tc>
                  <a:txBody>
                    <a:bodyPr/>
                    <a:lstStyle/>
                    <a:p>
                      <a:r>
                        <a:rPr lang="en-US" sz="1500" dirty="0">
                          <a:latin typeface="Times New Roman" panose="02020603050405020304" pitchFamily="18" charset="0"/>
                          <a:cs typeface="Times New Roman" panose="02020603050405020304" pitchFamily="18" charset="0"/>
                        </a:rPr>
                        <a:t>Signals were obtained with</a:t>
                      </a:r>
                    </a:p>
                    <a:p>
                      <a:r>
                        <a:rPr lang="en-US" sz="1500" dirty="0">
                          <a:latin typeface="Times New Roman" panose="02020603050405020304" pitchFamily="18" charset="0"/>
                          <a:cs typeface="Times New Roman" panose="02020603050405020304" pitchFamily="18" charset="0"/>
                        </a:rPr>
                        <a:t>3D Leap Motion sensor.</a:t>
                      </a:r>
                    </a:p>
                  </a:txBody>
                  <a:tcPr/>
                </a:tc>
                <a:tc>
                  <a:txBody>
                    <a:bodyPr/>
                    <a:lstStyle/>
                    <a:p>
                      <a:r>
                        <a:rPr lang="en-IN" altLang="en-US" sz="1500" dirty="0">
                          <a:latin typeface="Times New Roman" panose="02020603050405020304" pitchFamily="18" charset="0"/>
                          <a:cs typeface="Times New Roman" panose="02020603050405020304" pitchFamily="18" charset="0"/>
                        </a:rPr>
                        <a:t>3 </a:t>
                      </a:r>
                      <a:r>
                        <a:rPr lang="en-US" sz="1500" dirty="0">
                          <a:latin typeface="Times New Roman" panose="02020603050405020304" pitchFamily="18" charset="0"/>
                          <a:cs typeface="Times New Roman" panose="02020603050405020304" pitchFamily="18" charset="0"/>
                        </a:rPr>
                        <a:t>motion parameters</a:t>
                      </a:r>
                      <a:r>
                        <a:rPr lang="en-IN" altLang="en-US" sz="1500" dirty="0">
                          <a:latin typeface="Times New Roman" panose="02020603050405020304" pitchFamily="18" charset="0"/>
                          <a:cs typeface="Times New Roman" panose="02020603050405020304" pitchFamily="18" charset="0"/>
                        </a:rPr>
                        <a:t> required</a:t>
                      </a:r>
                      <a:r>
                        <a:rPr lang="en-US" sz="1500" dirty="0">
                          <a:latin typeface="Times New Roman" panose="02020603050405020304" pitchFamily="18" charset="0"/>
                          <a:cs typeface="Times New Roman" panose="02020603050405020304" pitchFamily="18" charset="0"/>
                        </a:rPr>
                        <a:t> speed, amplitude, frequency.</a:t>
                      </a:r>
                    </a:p>
                  </a:txBody>
                  <a:tcPr/>
                </a:tc>
              </a:tr>
            </a:tbl>
          </a:graphicData>
        </a:graphic>
      </p:graphicFrame>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513284" y="171650"/>
            <a:ext cx="6117431" cy="627321"/>
          </a:xfrm>
        </p:spPr>
        <p:txBody>
          <a:bodyPr/>
          <a:lstStyle/>
          <a:p>
            <a:r>
              <a:rPr lang="en-US" sz="3600" dirty="0">
                <a:latin typeface="Times New Roman" panose="02020603050405020304" pitchFamily="18" charset="0"/>
                <a:cs typeface="Times New Roman" panose="02020603050405020304" pitchFamily="18" charset="0"/>
              </a:rPr>
              <a:t>Literature</a:t>
            </a:r>
            <a:r>
              <a:rPr lang="en-US" sz="3600" dirty="0"/>
              <a:t> </a:t>
            </a:r>
          </a:p>
        </p:txBody>
      </p:sp>
      <p:graphicFrame>
        <p:nvGraphicFramePr>
          <p:cNvPr id="3" name="Table 2"/>
          <p:cNvGraphicFramePr>
            <a:graphicFrameLocks noGrp="1"/>
          </p:cNvGraphicFramePr>
          <p:nvPr>
            <p:extLst>
              <p:ext uri="{D42A27DB-BD31-4B8C-83A1-F6EECF244321}">
                <p14:modId xmlns:p14="http://schemas.microsoft.com/office/powerpoint/2010/main" val="3933426009"/>
              </p:ext>
            </p:extLst>
          </p:nvPr>
        </p:nvGraphicFramePr>
        <p:xfrm>
          <a:off x="457200" y="991891"/>
          <a:ext cx="8229600" cy="3215945"/>
        </p:xfrm>
        <a:graphic>
          <a:graphicData uri="http://schemas.openxmlformats.org/drawingml/2006/table">
            <a:tbl>
              <a:tblPr firstRow="1" bandRow="1">
                <a:tableStyleId>{1D3205E1-8B83-452B-8570-0B3C4014EAE2}</a:tableStyleId>
              </a:tblPr>
              <a:tblGrid>
                <a:gridCol w="2347993"/>
                <a:gridCol w="1766807"/>
                <a:gridCol w="2057400"/>
                <a:gridCol w="2057400"/>
              </a:tblGrid>
              <a:tr h="518465">
                <a:tc>
                  <a:txBody>
                    <a:bodyPr/>
                    <a:lstStyle/>
                    <a:p>
                      <a:r>
                        <a:rPr lang="en-US" sz="1500" b="1" dirty="0">
                          <a:latin typeface="Times New Roman" panose="02020603050405020304" pitchFamily="18" charset="0"/>
                          <a:cs typeface="Times New Roman" panose="02020603050405020304" pitchFamily="18" charset="0"/>
                        </a:rPr>
                        <a:t>Author(s)</a:t>
                      </a:r>
                    </a:p>
                  </a:txBody>
                  <a:tcPr/>
                </a:tc>
                <a:tc>
                  <a:txBody>
                    <a:bodyPr/>
                    <a:lstStyle/>
                    <a:p>
                      <a:r>
                        <a:rPr lang="en-US" sz="1500" b="1" dirty="0">
                          <a:latin typeface="Times New Roman" panose="02020603050405020304" pitchFamily="18" charset="0"/>
                          <a:cs typeface="Times New Roman" panose="02020603050405020304" pitchFamily="18" charset="0"/>
                        </a:rPr>
                        <a:t>Method</a:t>
                      </a:r>
                    </a:p>
                  </a:txBody>
                  <a:tcPr/>
                </a:tc>
                <a:tc>
                  <a:txBody>
                    <a:bodyPr/>
                    <a:lstStyle/>
                    <a:p>
                      <a:r>
                        <a:rPr lang="en-US" sz="1500" b="1" dirty="0">
                          <a:latin typeface="Times New Roman" panose="02020603050405020304" pitchFamily="18" charset="0"/>
                          <a:cs typeface="Times New Roman" panose="02020603050405020304" pitchFamily="18" charset="0"/>
                        </a:rPr>
                        <a:t>Advantages</a:t>
                      </a:r>
                    </a:p>
                  </a:txBody>
                  <a:tcPr/>
                </a:tc>
                <a:tc>
                  <a:txBody>
                    <a:bodyPr/>
                    <a:lstStyle/>
                    <a:p>
                      <a:r>
                        <a:rPr lang="en-US" sz="1500" b="1" dirty="0">
                          <a:latin typeface="Times New Roman" panose="02020603050405020304" pitchFamily="18" charset="0"/>
                          <a:cs typeface="Times New Roman" panose="02020603050405020304" pitchFamily="18" charset="0"/>
                        </a:rPr>
                        <a:t>Disadvantages</a:t>
                      </a:r>
                    </a:p>
                  </a:txBody>
                  <a:tcPr/>
                </a:tc>
              </a:tr>
              <a:tr h="518465">
                <a:tc>
                  <a:txBody>
                    <a:bodyPr/>
                    <a:lstStyle/>
                    <a:p>
                      <a:r>
                        <a:rPr lang="en-IN" altLang="en-US" sz="1500" dirty="0" err="1">
                          <a:latin typeface="Times New Roman" panose="02020603050405020304" pitchFamily="18" charset="0"/>
                          <a:cs typeface="Times New Roman" panose="02020603050405020304" pitchFamily="18" charset="0"/>
                          <a:sym typeface="+mn-ea"/>
                        </a:rPr>
                        <a:t>Khadiza</a:t>
                      </a:r>
                      <a:r>
                        <a:rPr lang="en-IN" altLang="en-US" sz="1500" dirty="0">
                          <a:latin typeface="Times New Roman" panose="02020603050405020304" pitchFamily="18" charset="0"/>
                          <a:cs typeface="Times New Roman" panose="02020603050405020304" pitchFamily="18" charset="0"/>
                          <a:sym typeface="+mn-ea"/>
                        </a:rPr>
                        <a:t> </a:t>
                      </a:r>
                      <a:r>
                        <a:rPr lang="en-IN" altLang="en-US" sz="1500" dirty="0" err="1">
                          <a:latin typeface="Times New Roman" panose="02020603050405020304" pitchFamily="18" charset="0"/>
                          <a:cs typeface="Times New Roman" panose="02020603050405020304" pitchFamily="18" charset="0"/>
                          <a:sym typeface="+mn-ea"/>
                        </a:rPr>
                        <a:t>Akter</a:t>
                      </a:r>
                      <a:r>
                        <a:rPr lang="en-IN" altLang="en-US" sz="1500" dirty="0">
                          <a:latin typeface="Times New Roman" panose="02020603050405020304" pitchFamily="18" charset="0"/>
                          <a:cs typeface="Times New Roman" panose="02020603050405020304" pitchFamily="18" charset="0"/>
                          <a:sym typeface="+mn-ea"/>
                        </a:rPr>
                        <a:t> </a:t>
                      </a:r>
                      <a:r>
                        <a:rPr lang="en-IN" altLang="en-US" sz="1500" dirty="0" err="1" smtClean="0">
                          <a:latin typeface="Times New Roman" panose="02020603050405020304" pitchFamily="18" charset="0"/>
                          <a:cs typeface="Times New Roman" panose="02020603050405020304" pitchFamily="18" charset="0"/>
                          <a:sym typeface="+mn-ea"/>
                        </a:rPr>
                        <a:t>Nura</a:t>
                      </a:r>
                      <a:r>
                        <a:rPr lang="en-IN" altLang="en-US" sz="1500" dirty="0" smtClean="0">
                          <a:latin typeface="Times New Roman" panose="02020603050405020304" pitchFamily="18" charset="0"/>
                          <a:cs typeface="Times New Roman" panose="02020603050405020304" pitchFamily="18" charset="0"/>
                          <a:sym typeface="+mn-ea"/>
                        </a:rPr>
                        <a:t>(2019)</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Decision Tree Classifier</a:t>
                      </a:r>
                    </a:p>
                  </a:txBody>
                  <a:tcPr/>
                </a:tc>
                <a:tc>
                  <a:txBody>
                    <a:bodyPr/>
                    <a:lstStyle/>
                    <a:p>
                      <a:r>
                        <a:rPr lang="en-US" sz="1500" dirty="0">
                          <a:latin typeface="Times New Roman" panose="02020603050405020304" pitchFamily="18" charset="0"/>
                          <a:cs typeface="Times New Roman" panose="02020603050405020304" pitchFamily="18" charset="0"/>
                        </a:rPr>
                        <a:t>Less number of data preparation steps and highly versatile algorithm</a:t>
                      </a:r>
                    </a:p>
                  </a:txBody>
                  <a:tcPr/>
                </a:tc>
                <a:tc>
                  <a:txBody>
                    <a:bodyPr/>
                    <a:lstStyle/>
                    <a:p>
                      <a:r>
                        <a:rPr lang="en-US" sz="1500" dirty="0">
                          <a:latin typeface="Times New Roman" panose="02020603050405020304" pitchFamily="18" charset="0"/>
                          <a:cs typeface="Times New Roman" panose="02020603050405020304" pitchFamily="18" charset="0"/>
                        </a:rPr>
                        <a:t>Some changes in the data can dramatically change the predictions and doesn’t consider how the recent decision will affect the next few stages of splitting </a:t>
                      </a:r>
                    </a:p>
                  </a:txBody>
                  <a:tcPr/>
                </a:tc>
              </a:tr>
              <a:tr h="518465">
                <a:tc>
                  <a:txBody>
                    <a:bodyPr/>
                    <a:lstStyle/>
                    <a:p>
                      <a:r>
                        <a:rPr lang="en-IN" altLang="en-US" sz="1500" dirty="0">
                          <a:latin typeface="Times New Roman" panose="02020603050405020304" pitchFamily="18" charset="0"/>
                          <a:cs typeface="Times New Roman" panose="02020603050405020304" pitchFamily="18" charset="0"/>
                        </a:rPr>
                        <a:t>Nupur Prakash, </a:t>
                      </a:r>
                      <a:r>
                        <a:rPr lang="en-IN" altLang="en-US" sz="1500" dirty="0" err="1">
                          <a:latin typeface="Times New Roman" panose="02020603050405020304" pitchFamily="18" charset="0"/>
                          <a:cs typeface="Times New Roman" panose="02020603050405020304" pitchFamily="18" charset="0"/>
                        </a:rPr>
                        <a:t>Pradyumn</a:t>
                      </a:r>
                      <a:r>
                        <a:rPr lang="en-IN" altLang="en-US" sz="1500" dirty="0">
                          <a:latin typeface="Times New Roman" panose="02020603050405020304" pitchFamily="18" charset="0"/>
                          <a:cs typeface="Times New Roman" panose="02020603050405020304" pitchFamily="18" charset="0"/>
                        </a:rPr>
                        <a:t> </a:t>
                      </a:r>
                      <a:r>
                        <a:rPr lang="en-IN" altLang="en-US" sz="1500" dirty="0" smtClean="0">
                          <a:latin typeface="Times New Roman" panose="02020603050405020304" pitchFamily="18" charset="0"/>
                          <a:cs typeface="Times New Roman" panose="02020603050405020304" pitchFamily="18" charset="0"/>
                        </a:rPr>
                        <a:t>Sharma(2022)</a:t>
                      </a:r>
                      <a:endParaRPr lang="en-IN" alt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Convolutional Neural Networks</a:t>
                      </a:r>
                    </a:p>
                    <a:p>
                      <a:r>
                        <a:rPr lang="en-US" sz="1500" dirty="0">
                          <a:latin typeface="Times New Roman" panose="02020603050405020304" pitchFamily="18" charset="0"/>
                          <a:cs typeface="Times New Roman" panose="02020603050405020304" pitchFamily="18" charset="0"/>
                        </a:rPr>
                        <a:t>(CNN)</a:t>
                      </a:r>
                      <a:r>
                        <a:rPr lang="en-IN" altLang="en-US" sz="1500" dirty="0">
                          <a:latin typeface="Times New Roman" panose="02020603050405020304" pitchFamily="18" charset="0"/>
                          <a:cs typeface="Times New Roman" panose="02020603050405020304" pitchFamily="18" charset="0"/>
                        </a:rPr>
                        <a:t>,knn,svm</a:t>
                      </a:r>
                    </a:p>
                  </a:txBody>
                  <a:tcPr/>
                </a:tc>
                <a:tc>
                  <a:txBody>
                    <a:bodyPr/>
                    <a:lstStyle/>
                    <a:p>
                      <a:r>
                        <a:rPr lang="en-IN" altLang="en-US" sz="1500" dirty="0">
                          <a:latin typeface="Times New Roman" panose="02020603050405020304" pitchFamily="18" charset="0"/>
                          <a:cs typeface="Times New Roman" panose="02020603050405020304" pitchFamily="18" charset="0"/>
                        </a:rPr>
                        <a:t>By using this flask application and train &amp; test data it will get better accuracy </a:t>
                      </a:r>
                    </a:p>
                  </a:txBody>
                  <a:tcPr/>
                </a:tc>
                <a:tc>
                  <a:txBody>
                    <a:bodyPr/>
                    <a:lstStyle/>
                    <a:p>
                      <a:r>
                        <a:rPr lang="en-US" sz="1500" dirty="0">
                          <a:latin typeface="Times New Roman" panose="02020603050405020304" pitchFamily="18" charset="0"/>
                          <a:cs typeface="Times New Roman" panose="02020603050405020304" pitchFamily="18" charset="0"/>
                        </a:rPr>
                        <a:t>Lots of Training data is required and overfitting</a:t>
                      </a:r>
                    </a:p>
                  </a:txBody>
                  <a:tcPr/>
                </a:tc>
              </a:tr>
            </a:tbl>
          </a:graphicData>
        </a:graphic>
      </p:graphicFrame>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379513" y="625792"/>
            <a:ext cx="4546169" cy="627321"/>
          </a:xfrm>
        </p:spPr>
        <p:txBody>
          <a:bodyPr/>
          <a:lstStyle/>
          <a:p>
            <a:pPr algn="l"/>
            <a:r>
              <a:rPr lang="en-US" sz="3600" dirty="0">
                <a:latin typeface="Times New Roman" panose="02020603050405020304" pitchFamily="18" charset="0"/>
                <a:cs typeface="Times New Roman" panose="02020603050405020304" pitchFamily="18" charset="0"/>
              </a:rPr>
              <a:t>Problem Statement</a:t>
            </a:r>
          </a:p>
        </p:txBody>
      </p:sp>
      <p:sp>
        <p:nvSpPr>
          <p:cNvPr id="5" name="TextBox 4"/>
          <p:cNvSpPr txBox="1"/>
          <p:nvPr/>
        </p:nvSpPr>
        <p:spPr>
          <a:xfrm>
            <a:off x="1331022" y="3405483"/>
            <a:ext cx="6655982" cy="523220"/>
          </a:xfrm>
          <a:prstGeom prst="rect">
            <a:avLst/>
          </a:prstGeom>
          <a:noFill/>
        </p:spPr>
        <p:txBody>
          <a:bodyPr wrap="square" rtlCol="0">
            <a:spAutoFit/>
          </a:bodyPr>
          <a:lstStyle/>
          <a:p>
            <a:r>
              <a:rPr lang="en-US" b="0" i="0" dirty="0" smtClean="0">
                <a:solidFill>
                  <a:srgbClr val="374151"/>
                </a:solidFill>
                <a:effectLst/>
                <a:latin typeface="Times New Roman" panose="02020603050405020304" pitchFamily="18" charset="0"/>
                <a:cs typeface="Times New Roman" panose="02020603050405020304" pitchFamily="18" charset="0"/>
              </a:rPr>
              <a:t> To give the better treatment by early detection  by using this project and to get good accuracy than the previous existing ones.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13" name="Title 1"/>
          <p:cNvSpPr txBox="1"/>
          <p:nvPr/>
        </p:nvSpPr>
        <p:spPr>
          <a:xfrm>
            <a:off x="119961" y="2754647"/>
            <a:ext cx="4452039" cy="437477"/>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3600" dirty="0">
                <a:latin typeface="Times New Roman" panose="02020603050405020304" pitchFamily="18" charset="0"/>
                <a:cs typeface="Times New Roman" panose="02020603050405020304" pitchFamily="18" charset="0"/>
              </a:rPr>
              <a:t>Objective</a:t>
            </a:r>
          </a:p>
        </p:txBody>
      </p:sp>
      <p:sp>
        <p:nvSpPr>
          <p:cNvPr id="14" name="TextBox 13"/>
          <p:cNvSpPr txBox="1"/>
          <p:nvPr/>
        </p:nvSpPr>
        <p:spPr>
          <a:xfrm>
            <a:off x="1331022" y="1419680"/>
            <a:ext cx="6655982" cy="1168400"/>
          </a:xfrm>
          <a:prstGeom prst="rect">
            <a:avLst/>
          </a:prstGeom>
          <a:noFill/>
        </p:spPr>
        <p:txBody>
          <a:bodyPr wrap="square" rtlCol="0">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The problem at hand is the increasing prevalence of Parkinson's disease (PD) in India, affecting over 1 million individuals annually. PD, the second most common neurodegenerative disorder after Alzheimer's, leads to a loss of brain cells responsible for dopamine production. Addressing this complex and multifaceted health concern is essential to enhance the quality of life for those living with PD in India.</a:t>
            </a: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lang="en-US"/>
          </a:p>
        </p:txBody>
      </p:sp>
      <p:sp>
        <p:nvSpPr>
          <p:cNvPr id="2" name="Title 1"/>
          <p:cNvSpPr>
            <a:spLocks noGrp="1"/>
          </p:cNvSpPr>
          <p:nvPr>
            <p:ph type="title"/>
          </p:nvPr>
        </p:nvSpPr>
        <p:spPr>
          <a:xfrm>
            <a:off x="2224915" y="612284"/>
            <a:ext cx="4236970" cy="627321"/>
          </a:xfrm>
        </p:spPr>
        <p:txBody>
          <a:bodyPr/>
          <a:lstStyle/>
          <a:p>
            <a:r>
              <a:rPr lang="en-US" sz="3600" dirty="0">
                <a:latin typeface="Times New Roman" panose="02020603050405020304" pitchFamily="18" charset="0"/>
                <a:cs typeface="Times New Roman" panose="02020603050405020304" pitchFamily="18" charset="0"/>
              </a:rPr>
              <a:t>Proposed</a:t>
            </a:r>
            <a:r>
              <a:rPr lang="en-US" sz="3600" dirty="0">
                <a:latin typeface="Bookman Old Style" panose="02050604050505020204" pitchFamily="18" charset="0"/>
              </a:rPr>
              <a:t>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10" name="TextBox 9"/>
          <p:cNvSpPr txBox="1"/>
          <p:nvPr/>
        </p:nvSpPr>
        <p:spPr>
          <a:xfrm>
            <a:off x="1012767" y="1718887"/>
            <a:ext cx="7199630" cy="2569095"/>
          </a:xfrm>
          <a:prstGeom prst="rect">
            <a:avLst/>
          </a:prstGeom>
          <a:noFill/>
        </p:spPr>
        <p:txBody>
          <a:bodyPr wrap="square">
            <a:noAutofit/>
          </a:bodyPr>
          <a:lstStyle/>
          <a:p>
            <a:pPr marL="285750" indent="-285750">
              <a:buFont typeface="Arial" panose="020B0604020202020204" pitchFamily="34" charset="0"/>
              <a:buChar char="•"/>
            </a:pPr>
            <a:r>
              <a:rPr lang="en-US" sz="1600" i="0" dirty="0" smtClean="0">
                <a:effectLst/>
                <a:latin typeface="Times New Roman" panose="02020603050405020304" pitchFamily="18" charset="0"/>
                <a:cs typeface="Times New Roman" panose="02020603050405020304" pitchFamily="18" charset="0"/>
              </a:rPr>
              <a:t>Our proposed system is </a:t>
            </a:r>
            <a:r>
              <a:rPr lang="en-IN" altLang="en-US" sz="1600" dirty="0">
                <a:latin typeface="Times New Roman" panose="02020603050405020304" pitchFamily="18" charset="0"/>
                <a:cs typeface="Times New Roman" panose="02020603050405020304" pitchFamily="18" charset="0"/>
              </a:rPr>
              <a:t>Parkinson’s Disease </a:t>
            </a:r>
            <a:r>
              <a:rPr lang="en-IN" altLang="en-US" sz="1600" dirty="0" smtClean="0">
                <a:latin typeface="Times New Roman" panose="02020603050405020304" pitchFamily="18" charset="0"/>
                <a:cs typeface="Times New Roman" panose="02020603050405020304" pitchFamily="18" charset="0"/>
              </a:rPr>
              <a:t>Detection for the people who are suffering from the symptoms like </a:t>
            </a:r>
            <a:r>
              <a:rPr lang="en-IN" altLang="en-US" sz="1600" dirty="0">
                <a:latin typeface="Times New Roman" panose="02020603050405020304" pitchFamily="18" charset="0"/>
                <a:cs typeface="Times New Roman" panose="02020603050405020304" pitchFamily="18" charset="0"/>
              </a:rPr>
              <a:t>Parkinson’s Disease </a:t>
            </a:r>
            <a:r>
              <a:rPr lang="en-IN" altLang="en-US"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i="0" dirty="0" smtClean="0">
                <a:effectLst/>
                <a:latin typeface="Times New Roman" panose="02020603050405020304" pitchFamily="18" charset="0"/>
                <a:cs typeface="Times New Roman" panose="02020603050405020304" pitchFamily="18" charset="0"/>
              </a:rPr>
              <a:t>Our proposed system can give better accuracy by using the flask in previous only ML model is trained and get the accuracy but now we are using CNN and flask to get accuracy.</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Our proposed system can do voice  based prediction also. Thus our system is more robust in nature.</a:t>
            </a:r>
            <a:endParaRPr lang="en-US" sz="160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lang="en-US"/>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AutoShape 2" descr="leaf disease detection using image processing"/>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6" name="Picture Placeholder 5"/>
          <p:cNvPicPr>
            <a:picLocks noGrp="1" noChangeAspect="1"/>
          </p:cNvPicPr>
          <p:nvPr>
            <p:ph type="pic" idx="2"/>
          </p:nvPr>
        </p:nvPicPr>
        <p:blipFill>
          <a:blip r:embed="rId3"/>
          <a:stretch>
            <a:fillRect/>
          </a:stretch>
        </p:blipFill>
        <p:spPr>
          <a:xfrm>
            <a:off x="1025525" y="1214120"/>
            <a:ext cx="6860540" cy="3136265"/>
          </a:xfrm>
          <a:prstGeom prst="rect">
            <a:avLst/>
          </a:prstGeom>
        </p:spPr>
      </p:pic>
      <p:sp>
        <p:nvSpPr>
          <p:cNvPr id="10" name="Title 9"/>
          <p:cNvSpPr>
            <a:spLocks noGrp="1"/>
          </p:cNvSpPr>
          <p:nvPr>
            <p:ph type="title"/>
          </p:nvPr>
        </p:nvSpPr>
        <p:spPr>
          <a:xfrm>
            <a:off x="2453515" y="170481"/>
            <a:ext cx="4236970" cy="627321"/>
          </a:xfrm>
        </p:spPr>
        <p:txBody>
          <a:bodyPr/>
          <a:lstStyle/>
          <a:p>
            <a:r>
              <a:rPr lang="en-US" sz="3600" dirty="0">
                <a:latin typeface="Times New Roman" panose="02020603050405020304" pitchFamily="18" charset="0"/>
                <a:cs typeface="Times New Roman" panose="02020603050405020304" pitchFamily="18" charset="0"/>
              </a:rPr>
              <a:t>Proposed</a:t>
            </a:r>
            <a:r>
              <a:rPr lang="en-US" sz="3600" dirty="0">
                <a:latin typeface="Bookman Old Style" panose="02050604050505020204" pitchFamily="18" charset="0"/>
              </a:rPr>
              <a:t> Method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366021" y="251874"/>
            <a:ext cx="6117431" cy="627321"/>
          </a:xfrm>
        </p:spPr>
        <p:txBody>
          <a:bodyPr/>
          <a:lstStyle/>
          <a:p>
            <a:r>
              <a:rPr lang="en-US" sz="3600" dirty="0">
                <a:latin typeface="Times New Roman" panose="02020603050405020304" pitchFamily="18" charset="0"/>
                <a:cs typeface="Times New Roman" panose="02020603050405020304" pitchFamily="18" charset="0"/>
              </a:rPr>
              <a:t>Project</a:t>
            </a:r>
            <a:r>
              <a:rPr lang="en-US" sz="3600" dirty="0">
                <a:latin typeface="Bookman Old Style" panose="02050604050505020204" pitchFamily="18" charset="0"/>
              </a:rPr>
              <a:t> status</a:t>
            </a:r>
          </a:p>
        </p:txBody>
      </p:sp>
      <p:graphicFrame>
        <p:nvGraphicFramePr>
          <p:cNvPr id="4" name="Table 3"/>
          <p:cNvGraphicFramePr>
            <a:graphicFrameLocks noGrp="1"/>
          </p:cNvGraphicFramePr>
          <p:nvPr/>
        </p:nvGraphicFramePr>
        <p:xfrm>
          <a:off x="1123308" y="1279489"/>
          <a:ext cx="7083044" cy="2411441"/>
        </p:xfrm>
        <a:graphic>
          <a:graphicData uri="http://schemas.openxmlformats.org/drawingml/2006/table">
            <a:tbl>
              <a:tblPr firstRow="1" bandRow="1">
                <a:tableStyleId>{1D3205E1-8B83-452B-8570-0B3C4014EAE2}</a:tableStyleId>
              </a:tblPr>
              <a:tblGrid>
                <a:gridCol w="646584"/>
                <a:gridCol w="3274806"/>
                <a:gridCol w="3161654"/>
              </a:tblGrid>
              <a:tr h="551441">
                <a:tc>
                  <a:txBody>
                    <a:bodyPr/>
                    <a:lstStyle/>
                    <a:p>
                      <a:r>
                        <a:rPr lang="en-US" b="1" dirty="0">
                          <a:latin typeface="Times New Roman" panose="02020603050405020304" pitchFamily="18" charset="0"/>
                          <a:cs typeface="Times New Roman" panose="02020603050405020304" pitchFamily="18" charset="0"/>
                        </a:rPr>
                        <a:t>S. No</a:t>
                      </a:r>
                    </a:p>
                  </a:txBody>
                  <a:tcPr/>
                </a:tc>
                <a:tc>
                  <a:txBody>
                    <a:bodyPr/>
                    <a:lstStyle/>
                    <a:p>
                      <a:r>
                        <a:rPr lang="en-US" b="1" dirty="0">
                          <a:latin typeface="Times New Roman" panose="02020603050405020304" pitchFamily="18" charset="0"/>
                          <a:cs typeface="Times New Roman" panose="02020603050405020304" pitchFamily="18" charset="0"/>
                        </a:rPr>
                        <a:t>Functionality</a:t>
                      </a:r>
                    </a:p>
                  </a:txBody>
                  <a:tcPr/>
                </a:tc>
                <a:tc>
                  <a:txBody>
                    <a:bodyPr/>
                    <a:lstStyle/>
                    <a:p>
                      <a:r>
                        <a:rPr lang="en-US" sz="1400" b="1" dirty="0">
                          <a:latin typeface="Times New Roman" panose="02020603050405020304" pitchFamily="18" charset="0"/>
                          <a:cs typeface="Times New Roman" panose="02020603050405020304" pitchFamily="18" charset="0"/>
                        </a:rPr>
                        <a:t>Status</a:t>
                      </a:r>
                    </a:p>
                    <a:p>
                      <a:r>
                        <a:rPr lang="en-US" sz="1400" b="1" dirty="0">
                          <a:latin typeface="Times New Roman" panose="02020603050405020304" pitchFamily="18" charset="0"/>
                          <a:cs typeface="Times New Roman" panose="02020603050405020304" pitchFamily="18" charset="0"/>
                        </a:rPr>
                        <a:t>(Completed /in-progress/Not</a:t>
                      </a:r>
                      <a:r>
                        <a:rPr lang="en-US" sz="1400" b="1" baseline="0" dirty="0">
                          <a:latin typeface="Times New Roman" panose="02020603050405020304" pitchFamily="18" charset="0"/>
                          <a:cs typeface="Times New Roman" panose="02020603050405020304" pitchFamily="18" charset="0"/>
                        </a:rPr>
                        <a:t> started)</a:t>
                      </a:r>
                      <a:endParaRPr lang="en-US" sz="1400" b="1" dirty="0">
                        <a:latin typeface="Times New Roman" panose="02020603050405020304" pitchFamily="18" charset="0"/>
                        <a:cs typeface="Times New Roman" panose="02020603050405020304" pitchFamily="18" charset="0"/>
                      </a:endParaRPr>
                    </a:p>
                  </a:txBody>
                  <a:tcPr/>
                </a:tc>
              </a:tr>
              <a:tr h="447280">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Data Collection and preparation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latin typeface="Times New Roman" panose="02020603050405020304" pitchFamily="18" charset="0"/>
                          <a:cs typeface="Times New Roman" panose="02020603050405020304" pitchFamily="18" charset="0"/>
                        </a:rPr>
                        <a:t>Completed</a:t>
                      </a:r>
                    </a:p>
                  </a:txBody>
                  <a:tcPr/>
                </a:tc>
              </a:tr>
              <a:tr h="447280">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latin typeface="Times New Roman" panose="02020603050405020304" pitchFamily="18" charset="0"/>
                          <a:cs typeface="Times New Roman" panose="02020603050405020304" pitchFamily="18" charset="0"/>
                        </a:rPr>
                        <a:t>Creating a model and processing the data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latin typeface="Times New Roman" panose="02020603050405020304" pitchFamily="18" charset="0"/>
                          <a:cs typeface="Times New Roman" panose="02020603050405020304" pitchFamily="18" charset="0"/>
                        </a:rPr>
                        <a:t>Completed</a:t>
                      </a:r>
                    </a:p>
                  </a:txBody>
                  <a:tcPr/>
                </a:tc>
              </a:tr>
              <a:tr h="447280">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latin typeface="Times New Roman" panose="02020603050405020304" pitchFamily="18" charset="0"/>
                          <a:cs typeface="Times New Roman" panose="02020603050405020304" pitchFamily="18" charset="0"/>
                        </a:rPr>
                        <a:t>Training the model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latin typeface="Times New Roman" panose="02020603050405020304" pitchFamily="18" charset="0"/>
                          <a:cs typeface="Times New Roman" panose="02020603050405020304" pitchFamily="18" charset="0"/>
                        </a:rPr>
                        <a:t>In progress</a:t>
                      </a:r>
                    </a:p>
                  </a:txBody>
                  <a:tcPr/>
                </a:tc>
              </a:tr>
              <a:tr h="447280">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IN" altLang="en-US" dirty="0">
                          <a:latin typeface="Times New Roman" panose="02020603050405020304" pitchFamily="18" charset="0"/>
                          <a:cs typeface="Times New Roman" panose="02020603050405020304" pitchFamily="18" charset="0"/>
                        </a:rPr>
                        <a:t>Parkinson’s Disease Detection By extra 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altLang="en-US" dirty="0">
                          <a:latin typeface="Times New Roman" panose="02020603050405020304" pitchFamily="18" charset="0"/>
                          <a:cs typeface="Times New Roman" panose="02020603050405020304" pitchFamily="18" charset="0"/>
                        </a:rPr>
                        <a:t>In progress</a:t>
                      </a:r>
                    </a:p>
                  </a:txBody>
                  <a:tcPr/>
                </a:tc>
              </a:tr>
            </a:tbl>
          </a:graphicData>
        </a:graphic>
      </p:graphicFrame>
      <p:sp>
        <p:nvSpPr>
          <p:cNvPr id="5" name="TextBox 4"/>
          <p:cNvSpPr txBox="1"/>
          <p:nvPr/>
        </p:nvSpPr>
        <p:spPr>
          <a:xfrm>
            <a:off x="1212351" y="3956528"/>
            <a:ext cx="3020602" cy="323165"/>
          </a:xfrm>
          <a:prstGeom prst="rect">
            <a:avLst/>
          </a:prstGeom>
          <a:noFill/>
        </p:spPr>
        <p:txBody>
          <a:bodyPr wrap="square" rtlCol="0">
            <a:spAutoFit/>
          </a:bodyPr>
          <a:lstStyle/>
          <a:p>
            <a:r>
              <a:rPr lang="en-US" sz="1500" dirty="0">
                <a:solidFill>
                  <a:srgbClr val="FF0000"/>
                </a:solidFill>
                <a:latin typeface="Times New Roman" panose="02020603050405020304" pitchFamily="18" charset="0"/>
                <a:cs typeface="Times New Roman" panose="02020603050405020304" pitchFamily="18" charset="0"/>
              </a:rPr>
              <a:t>Note: Submit  Form 1,2 and 3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dirty="0"/>
              <a:t>Department of Computer Science and Engineering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References</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13" name="TextBox 12"/>
          <p:cNvSpPr txBox="1"/>
          <p:nvPr/>
        </p:nvSpPr>
        <p:spPr>
          <a:xfrm>
            <a:off x="838200" y="1190589"/>
            <a:ext cx="7476641" cy="3091815"/>
          </a:xfrm>
          <a:prstGeom prst="rect">
            <a:avLst/>
          </a:prstGeom>
          <a:noFill/>
        </p:spPr>
        <p:txBody>
          <a:bodyPr wrap="square">
            <a:spAutoFit/>
          </a:bodyPr>
          <a:lstStyle/>
          <a:p>
            <a:pPr marL="285750" indent="-285750">
              <a:buFont typeface="Arial" panose="020B0604020202020204" pitchFamily="34" charset="0"/>
              <a:buChar char="•"/>
            </a:pPr>
            <a:r>
              <a:rPr lang="en-US" sz="1300" b="1" i="0" dirty="0">
                <a:solidFill>
                  <a:srgbClr val="333333"/>
                </a:solidFill>
                <a:effectLst/>
                <a:latin typeface="Times New Roman" panose="02020603050405020304" pitchFamily="18" charset="0"/>
                <a:cs typeface="Times New Roman" panose="02020603050405020304" pitchFamily="18" charset="0"/>
              </a:rPr>
              <a:t>Comparison of Machine learning models for</a:t>
            </a:r>
            <a:r>
              <a:rPr lang="en-IN" altLang="en-US" sz="1300" b="1" i="0" dirty="0">
                <a:solidFill>
                  <a:srgbClr val="333333"/>
                </a:solidFill>
                <a:effectLst/>
                <a:latin typeface="Times New Roman" panose="02020603050405020304" pitchFamily="18" charset="0"/>
                <a:cs typeface="Times New Roman" panose="02020603050405020304" pitchFamily="18" charset="0"/>
              </a:rPr>
              <a:t> </a:t>
            </a:r>
            <a:r>
              <a:rPr lang="en-US" sz="1300" b="1" i="0" dirty="0">
                <a:solidFill>
                  <a:srgbClr val="333333"/>
                </a:solidFill>
                <a:effectLst/>
                <a:latin typeface="Times New Roman" panose="02020603050405020304" pitchFamily="18" charset="0"/>
                <a:cs typeface="Times New Roman" panose="02020603050405020304" pitchFamily="18" charset="0"/>
              </a:rPr>
              <a:t>Parkinson’s Disease</a:t>
            </a:r>
            <a:r>
              <a:rPr lang="en-IN" altLang="en-US" sz="1300" b="1" i="0" dirty="0">
                <a:solidFill>
                  <a:srgbClr val="333333"/>
                </a:solidFill>
                <a:effectLst/>
                <a:latin typeface="Times New Roman" panose="02020603050405020304" pitchFamily="18" charset="0"/>
                <a:cs typeface="Times New Roman" panose="02020603050405020304" pitchFamily="18" charset="0"/>
              </a:rPr>
              <a:t> </a:t>
            </a:r>
            <a:r>
              <a:rPr lang="en-US" sz="1300" b="1" i="0" dirty="0">
                <a:solidFill>
                  <a:srgbClr val="333333"/>
                </a:solidFill>
                <a:effectLst/>
                <a:latin typeface="Times New Roman" panose="02020603050405020304" pitchFamily="18" charset="0"/>
                <a:cs typeface="Times New Roman" panose="02020603050405020304" pitchFamily="18" charset="0"/>
              </a:rPr>
              <a:t>prediction</a:t>
            </a:r>
          </a:p>
          <a:p>
            <a:pPr marL="0" indent="0">
              <a:buFont typeface="Arial" panose="020B0604020202020204" pitchFamily="34" charset="0"/>
              <a:buNone/>
            </a:pPr>
            <a:r>
              <a:rPr lang="en-IN" altLang="en-US" sz="1300" b="1" i="0" dirty="0">
                <a:solidFill>
                  <a:srgbClr val="333333"/>
                </a:solidFill>
                <a:effectLst/>
                <a:latin typeface="Times New Roman" panose="02020603050405020304" pitchFamily="18" charset="0"/>
                <a:cs typeface="Times New Roman" panose="02020603050405020304" pitchFamily="18" charset="0"/>
              </a:rPr>
              <a:t>       </a:t>
            </a:r>
            <a:r>
              <a:rPr lang="en-US" sz="1300" b="1" i="0" dirty="0">
                <a:solidFill>
                  <a:srgbClr val="333333"/>
                </a:solidFill>
                <a:effectLst/>
                <a:latin typeface="Times New Roman" panose="02020603050405020304" pitchFamily="18" charset="0"/>
                <a:cs typeface="Times New Roman" panose="02020603050405020304" pitchFamily="18" charset="0"/>
                <a:hlinkClick r:id="rId3"/>
              </a:rPr>
              <a:t>https://ieeexplore.ieee.org/document/9298033</a:t>
            </a:r>
            <a:endParaRPr lang="en-US" sz="1300" b="1" i="0" dirty="0">
              <a:solidFill>
                <a:srgbClr val="333333"/>
              </a:solidFill>
              <a:effectLst/>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300" b="1" i="0" dirty="0">
                <a:solidFill>
                  <a:srgbClr val="333333"/>
                </a:solidFill>
                <a:effectLst/>
                <a:latin typeface="Times New Roman" panose="02020603050405020304" pitchFamily="18" charset="0"/>
                <a:cs typeface="Times New Roman" panose="02020603050405020304" pitchFamily="18" charset="0"/>
              </a:rPr>
              <a:t>Parkinson Disease Detection: Using XGBoost</a:t>
            </a:r>
            <a:r>
              <a:rPr lang="en-IN" altLang="en-US" sz="1300" b="1" i="0" dirty="0">
                <a:solidFill>
                  <a:srgbClr val="333333"/>
                </a:solidFill>
                <a:effectLst/>
                <a:latin typeface="Times New Roman" panose="02020603050405020304" pitchFamily="18" charset="0"/>
                <a:cs typeface="Times New Roman" panose="02020603050405020304" pitchFamily="18" charset="0"/>
              </a:rPr>
              <a:t> </a:t>
            </a:r>
            <a:r>
              <a:rPr lang="en-US" sz="1300" b="1" i="0" dirty="0">
                <a:solidFill>
                  <a:srgbClr val="333333"/>
                </a:solidFill>
                <a:effectLst/>
                <a:latin typeface="Times New Roman" panose="02020603050405020304" pitchFamily="18" charset="0"/>
                <a:cs typeface="Times New Roman" panose="02020603050405020304" pitchFamily="18" charset="0"/>
              </a:rPr>
              <a:t>Algorithm to Detect Early Onset Parkinson Disease</a:t>
            </a:r>
            <a:br>
              <a:rPr lang="en-US" sz="1300" b="1" i="0" dirty="0">
                <a:solidFill>
                  <a:srgbClr val="333333"/>
                </a:solidFill>
                <a:effectLst/>
                <a:latin typeface="Times New Roman" panose="02020603050405020304" pitchFamily="18" charset="0"/>
                <a:cs typeface="Times New Roman" panose="02020603050405020304" pitchFamily="18" charset="0"/>
              </a:rPr>
            </a:br>
            <a:r>
              <a:rPr lang="en-US" sz="1300" b="1" i="0" dirty="0">
                <a:solidFill>
                  <a:srgbClr val="333333"/>
                </a:solidFill>
                <a:effectLst/>
                <a:latin typeface="Times New Roman" panose="02020603050405020304" pitchFamily="18" charset="0"/>
                <a:cs typeface="Times New Roman" panose="02020603050405020304" pitchFamily="18" charset="0"/>
                <a:hlinkClick r:id="rId4"/>
              </a:rPr>
              <a:t>https://www.researchgate.net/publication/354835987</a:t>
            </a:r>
            <a:endParaRPr lang="en-US" sz="1300" b="1"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300" b="1" i="0" dirty="0">
                <a:solidFill>
                  <a:srgbClr val="333333"/>
                </a:solidFill>
                <a:effectLst/>
                <a:latin typeface="Times New Roman" panose="02020603050405020304" pitchFamily="18" charset="0"/>
                <a:cs typeface="Times New Roman" panose="02020603050405020304" pitchFamily="18" charset="0"/>
              </a:rPr>
              <a:t>Parkinson’s Disease Detection by Using Machine Learning Algorithms and Hand Movement Signal from LeapMotion Sensor</a:t>
            </a:r>
          </a:p>
          <a:p>
            <a:pPr marL="0" indent="0">
              <a:buFont typeface="Arial" panose="020B0604020202020204" pitchFamily="34" charset="0"/>
              <a:buNone/>
            </a:pPr>
            <a:r>
              <a:rPr lang="en-IN" altLang="en-US" sz="1300" b="1" i="0" dirty="0">
                <a:solidFill>
                  <a:srgbClr val="333333"/>
                </a:solidFill>
                <a:effectLst/>
                <a:latin typeface="Times New Roman" panose="02020603050405020304" pitchFamily="18" charset="0"/>
                <a:cs typeface="Times New Roman" panose="02020603050405020304" pitchFamily="18" charset="0"/>
              </a:rPr>
              <a:t>       </a:t>
            </a:r>
            <a:r>
              <a:rPr lang="en-US" sz="1300" b="1" i="0" dirty="0">
                <a:solidFill>
                  <a:srgbClr val="333333"/>
                </a:solidFill>
                <a:effectLst/>
                <a:latin typeface="Times New Roman" panose="02020603050405020304" pitchFamily="18" charset="0"/>
                <a:cs typeface="Times New Roman" panose="02020603050405020304" pitchFamily="18" charset="0"/>
                <a:hlinkClick r:id="rId5"/>
              </a:rPr>
              <a:t>https://ieeexplore.ieee.org/document/9087433</a:t>
            </a:r>
            <a:endParaRPr lang="en-US" sz="1300" b="1"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300" b="1"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300" b="1" i="0" dirty="0">
                <a:solidFill>
                  <a:srgbClr val="333333"/>
                </a:solidFill>
                <a:latin typeface="Times New Roman" panose="02020603050405020304" pitchFamily="18" charset="0"/>
                <a:cs typeface="Times New Roman" panose="02020603050405020304" pitchFamily="18" charset="0"/>
              </a:rPr>
              <a:t>Comparison of Machine learning models for</a:t>
            </a:r>
            <a:r>
              <a:rPr lang="en-IN" altLang="en-US" sz="1300" b="1" i="0" dirty="0">
                <a:solidFill>
                  <a:srgbClr val="333333"/>
                </a:solidFill>
                <a:latin typeface="Times New Roman" panose="02020603050405020304" pitchFamily="18" charset="0"/>
                <a:cs typeface="Times New Roman" panose="02020603050405020304" pitchFamily="18" charset="0"/>
              </a:rPr>
              <a:t> </a:t>
            </a:r>
            <a:r>
              <a:rPr lang="en-US" sz="1300" b="1" i="0" dirty="0">
                <a:solidFill>
                  <a:srgbClr val="333333"/>
                </a:solidFill>
                <a:latin typeface="Times New Roman" panose="02020603050405020304" pitchFamily="18" charset="0"/>
                <a:cs typeface="Times New Roman" panose="02020603050405020304" pitchFamily="18" charset="0"/>
              </a:rPr>
              <a:t>Parkinson’s Disease prediction</a:t>
            </a:r>
            <a:r>
              <a:rPr lang="en-US" sz="1300" b="1" dirty="0">
                <a:solidFill>
                  <a:srgbClr val="333333"/>
                </a:solidFill>
                <a:latin typeface="Times New Roman" panose="02020603050405020304" pitchFamily="18" charset="0"/>
                <a:cs typeface="Times New Roman" panose="02020603050405020304" pitchFamily="18" charset="0"/>
              </a:rPr>
              <a:t/>
            </a:r>
            <a:br>
              <a:rPr lang="en-US" sz="1300" b="1" dirty="0">
                <a:solidFill>
                  <a:srgbClr val="333333"/>
                </a:solidFill>
                <a:latin typeface="Times New Roman" panose="02020603050405020304" pitchFamily="18" charset="0"/>
                <a:cs typeface="Times New Roman" panose="02020603050405020304" pitchFamily="18" charset="0"/>
              </a:rPr>
            </a:br>
            <a:r>
              <a:rPr lang="en-US" sz="1300" b="1" dirty="0">
                <a:solidFill>
                  <a:srgbClr val="333333"/>
                </a:solidFill>
                <a:latin typeface="Times New Roman" panose="02020603050405020304" pitchFamily="18" charset="0"/>
                <a:cs typeface="Times New Roman" panose="02020603050405020304" pitchFamily="18" charset="0"/>
                <a:hlinkClick r:id="rId6"/>
              </a:rPr>
              <a:t>https://ieeexplore.ieee.org/document/9142988</a:t>
            </a:r>
            <a:endParaRPr lang="en-US" sz="1300" b="1"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300" b="1"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altLang="en-US" sz="1300" dirty="0">
                <a:latin typeface="Times New Roman" panose="02020603050405020304" pitchFamily="18" charset="0"/>
                <a:cs typeface="Times New Roman" panose="02020603050405020304" pitchFamily="18" charset="0"/>
                <a:sym typeface="+mn-ea"/>
              </a:rPr>
              <a:t>Parkinson’s Disease Detection By Flask application</a:t>
            </a:r>
            <a:r>
              <a:rPr lang="en-US" sz="1300" b="1" dirty="0">
                <a:solidFill>
                  <a:srgbClr val="333333"/>
                </a:solidFill>
                <a:latin typeface="Times New Roman" panose="02020603050405020304" pitchFamily="18" charset="0"/>
                <a:cs typeface="Times New Roman" panose="02020603050405020304" pitchFamily="18" charset="0"/>
              </a:rPr>
              <a:t/>
            </a:r>
            <a:br>
              <a:rPr lang="en-US" sz="1300" b="1" dirty="0">
                <a:solidFill>
                  <a:srgbClr val="333333"/>
                </a:solidFill>
                <a:latin typeface="Times New Roman" panose="02020603050405020304" pitchFamily="18" charset="0"/>
                <a:cs typeface="Times New Roman" panose="02020603050405020304" pitchFamily="18" charset="0"/>
              </a:rPr>
            </a:br>
            <a:r>
              <a:rPr lang="en-US" sz="1300" b="1" dirty="0">
                <a:solidFill>
                  <a:srgbClr val="333333"/>
                </a:solidFill>
                <a:latin typeface="Times New Roman" panose="02020603050405020304" pitchFamily="18" charset="0"/>
                <a:cs typeface="Times New Roman" panose="02020603050405020304" pitchFamily="18" charset="0"/>
                <a:hlinkClick r:id="rId7"/>
              </a:rPr>
              <a:t>https://ieeexplore.ieee.org/document/9298033</a:t>
            </a:r>
            <a:endParaRPr lang="en-US" sz="1300" b="1" dirty="0">
              <a:solidFill>
                <a:srgbClr val="333333"/>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TotalTime>
  <Words>668</Words>
  <Application>Microsoft Office PowerPoint</Application>
  <PresentationFormat>On-screen Show (16:9)</PresentationFormat>
  <Paragraphs>103</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Trebuchet MS</vt:lpstr>
      <vt:lpstr>Calibri</vt:lpstr>
      <vt:lpstr>Bookman Old Style</vt:lpstr>
      <vt:lpstr>Times New Roman</vt:lpstr>
      <vt:lpstr>Noto Sans Symbols</vt:lpstr>
      <vt:lpstr>Arial</vt:lpstr>
      <vt:lpstr>1_Office Theme</vt:lpstr>
      <vt:lpstr>Parkinson’s Disease Detection</vt:lpstr>
      <vt:lpstr>Introduction</vt:lpstr>
      <vt:lpstr>Literature </vt:lpstr>
      <vt:lpstr>Literature </vt:lpstr>
      <vt:lpstr>Problem Statement</vt:lpstr>
      <vt:lpstr>Proposed Method</vt:lpstr>
      <vt:lpstr>Proposed Method</vt:lpstr>
      <vt:lpstr>Project status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LENOVO</cp:lastModifiedBy>
  <cp:revision>22</cp:revision>
  <dcterms:created xsi:type="dcterms:W3CDTF">2023-09-01T06:35:00Z</dcterms:created>
  <dcterms:modified xsi:type="dcterms:W3CDTF">2023-09-06T04:18:44Z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40396EA6816C4DC39CDB9AD0CE73F489_13</vt:lpwstr>
  </property>
  <property fmtid="{D5CDD505-2E9C-101B-9397-08002B2CF9AE}" pid="3" name="KSOProductBuildVer">
    <vt:lpwstr>1033-12.2.0.13193</vt:lpwstr>
  </property>
</Properties>
</file>