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8" r:id="rId6"/>
    <p:sldId id="267" r:id="rId7"/>
    <p:sldId id="260" r:id="rId8"/>
    <p:sldId id="261" r:id="rId9"/>
    <p:sldId id="262" r:id="rId10"/>
    <p:sldId id="263" r:id="rId11"/>
    <p:sldId id="265" r:id="rId12"/>
    <p:sldId id="266" r:id="rId13"/>
  </p:sldIdLst>
  <p:sldSz cx="9144000" cy="5143500"/>
  <p:notesSz cx="6858000" cy="9144000"/>
  <p:embeddedFontLst>
    <p:embeddedFont>
      <p:font typeface="Calibri" panose="020F05020202040302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52" userDrawn="1">
          <p15:clr>
            <a:srgbClr val="A4A3A4"/>
          </p15:clr>
        </p15:guide>
        <p15:guide id="2" pos="2880" userDrawn="1">
          <p15:clr>
            <a:srgbClr val="A4A3A4"/>
          </p15:clr>
        </p15:guide>
        <p15:guide id="3" orient="horz" pos="366"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152"/>
        <p:guide pos="2880"/>
        <p:guide orient="horz" pos="36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2"/>
        <p:cNvGrpSpPr/>
        <p:nvPr/>
      </p:nvGrpSpPr>
      <p:grpSpPr>
        <a:xfrm>
          <a:off x="0" y="0"/>
          <a:ext cx="0" cy="0"/>
          <a:chOff x="0" y="0"/>
          <a:chExt cx="0" cy="0"/>
        </a:xfrm>
      </p:grpSpPr>
      <p:sp>
        <p:nvSpPr>
          <p:cNvPr id="53" name="Google Shape;53;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4" name="Google Shape;5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2566041b045_2_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0" name="Google Shape;150;g2566041b045_2_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66" name="Google Shape;66;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66" name="Google Shape;66;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66" name="Google Shape;66;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2b15f14767_2_7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3" name="Google Shape;93;g22b15f14767_2_7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3" name="Google Shape;103;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2b15f14767_2_9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3" name="Google Shape;113;g22b15f14767_2_9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22b15f14767_2_7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1" name="Google Shape;121;g22b15f14767_2_7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22b15f14767_2_6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9" name="Google Shape;139;g22b15f14767_2_6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1" name="Shape 11"/>
        <p:cNvGrpSpPr/>
        <p:nvPr/>
      </p:nvGrpSpPr>
      <p:grpSpPr>
        <a:xfrm>
          <a:off x="0" y="0"/>
          <a:ext cx="0" cy="0"/>
          <a:chOff x="0" y="0"/>
          <a:chExt cx="0" cy="0"/>
        </a:xfrm>
      </p:grpSpPr>
      <p:sp>
        <p:nvSpPr>
          <p:cNvPr id="12" name="Google Shape;12;p20"/>
          <p:cNvSpPr txBox="1"/>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p:txBody>
      </p:sp>
      <p:sp>
        <p:nvSpPr>
          <p:cNvPr id="14" name="Google Shape;14;p20"/>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7" name="Shape 17"/>
        <p:cNvGrpSpPr/>
        <p:nvPr/>
      </p:nvGrpSpPr>
      <p:grpSpPr>
        <a:xfrm>
          <a:off x="0" y="0"/>
          <a:ext cx="0" cy="0"/>
          <a:chOff x="0" y="0"/>
          <a:chExt cx="0" cy="0"/>
        </a:xfrm>
      </p:grpSpPr>
      <p:sp>
        <p:nvSpPr>
          <p:cNvPr id="18" name="Google Shape;18;p22"/>
          <p:cNvSpPr txBox="1"/>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0" name="Google Shape;20;p22"/>
          <p:cNvSpPr txBox="1"/>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1" name="Google Shape;21;p22"/>
          <p:cNvSpPr txBox="1"/>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2" name="Google Shape;22;p22"/>
          <p:cNvSpPr txBox="1"/>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3" name="Google Shape;23;p22"/>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24" name="Google Shape;24;p22"/>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25" name="Google Shape;25;p22"/>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26" name="Shape 26"/>
        <p:cNvGrpSpPr/>
        <p:nvPr/>
      </p:nvGrpSpPr>
      <p:grpSpPr>
        <a:xfrm>
          <a:off x="0" y="0"/>
          <a:ext cx="0" cy="0"/>
          <a:chOff x="0" y="0"/>
          <a:chExt cx="0" cy="0"/>
        </a:xfrm>
      </p:grpSpPr>
      <p:sp>
        <p:nvSpPr>
          <p:cNvPr id="27" name="Google Shape;27;p23"/>
          <p:cNvSpPr txBox="1"/>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p:txBody>
      </p:sp>
      <p:sp>
        <p:nvSpPr>
          <p:cNvPr id="29" name="Google Shape;29;p23"/>
          <p:cNvSpPr txBox="1"/>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0" name="Google Shape;30;p23"/>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1" name="Google Shape;31;p23"/>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2" name="Google Shape;32;p23"/>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3" name="Shape 33"/>
        <p:cNvGrpSpPr/>
        <p:nvPr/>
      </p:nvGrpSpPr>
      <p:grpSpPr>
        <a:xfrm>
          <a:off x="0" y="0"/>
          <a:ext cx="0" cy="0"/>
          <a:chOff x="0" y="0"/>
          <a:chExt cx="0" cy="0"/>
        </a:xfrm>
      </p:grpSpPr>
      <p:sp>
        <p:nvSpPr>
          <p:cNvPr id="34" name="Google Shape;34;p24"/>
          <p:cNvSpPr txBox="1"/>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p:nvPr>
            <p:ph type="pic" idx="2"/>
          </p:nvPr>
        </p:nvSpPr>
        <p:spPr>
          <a:xfrm>
            <a:off x="1792289" y="459581"/>
            <a:ext cx="5486400" cy="3086100"/>
          </a:xfrm>
          <a:prstGeom prst="rect">
            <a:avLst/>
          </a:prstGeom>
          <a:noFill/>
          <a:ln>
            <a:noFill/>
          </a:ln>
        </p:spPr>
      </p:sp>
      <p:sp>
        <p:nvSpPr>
          <p:cNvPr id="36" name="Google Shape;36;p24"/>
          <p:cNvSpPr txBox="1"/>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7" name="Google Shape;37;p24"/>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8" name="Google Shape;38;p24"/>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9" name="Google Shape;39;p24"/>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40" name="Shape 40"/>
        <p:cNvGrpSpPr/>
        <p:nvPr/>
      </p:nvGrpSpPr>
      <p:grpSpPr>
        <a:xfrm>
          <a:off x="0" y="0"/>
          <a:ext cx="0" cy="0"/>
          <a:chOff x="0" y="0"/>
          <a:chExt cx="0" cy="0"/>
        </a:xfrm>
      </p:grpSpPr>
      <p:sp>
        <p:nvSpPr>
          <p:cNvPr id="41" name="Google Shape;41;p25"/>
          <p:cNvSpPr txBox="1"/>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43" name="Google Shape;43;p25"/>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44" name="Google Shape;44;p25"/>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45" name="Google Shape;45;p25"/>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46" name="Shape 46"/>
        <p:cNvGrpSpPr/>
        <p:nvPr/>
      </p:nvGrpSpPr>
      <p:grpSpPr>
        <a:xfrm>
          <a:off x="0" y="0"/>
          <a:ext cx="0" cy="0"/>
          <a:chOff x="0" y="0"/>
          <a:chExt cx="0" cy="0"/>
        </a:xfrm>
      </p:grpSpPr>
      <p:sp>
        <p:nvSpPr>
          <p:cNvPr id="47" name="Google Shape;47;p26"/>
          <p:cNvSpPr txBox="1"/>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49" name="Google Shape;49;p26"/>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0" name="Google Shape;50;p26"/>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1" name="Google Shape;51;p26"/>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9"/>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9"/>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 name="Shape 55"/>
        <p:cNvGrpSpPr/>
        <p:nvPr/>
      </p:nvGrpSpPr>
      <p:grpSpPr>
        <a:xfrm>
          <a:off x="0" y="0"/>
          <a:ext cx="0" cy="0"/>
          <a:chOff x="0" y="0"/>
          <a:chExt cx="0" cy="0"/>
        </a:xfrm>
      </p:grpSpPr>
      <p:sp>
        <p:nvSpPr>
          <p:cNvPr id="56" name="Google Shape;56;p2"/>
          <p:cNvSpPr txBox="1"/>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p>
          <a:p>
            <a:pPr marL="457200" lvl="0" indent="501650" algn="l" rtl="0">
              <a:lnSpc>
                <a:spcPct val="100000"/>
              </a:lnSpc>
              <a:spcBef>
                <a:spcPts val="3020"/>
              </a:spcBef>
              <a:spcAft>
                <a:spcPts val="0"/>
              </a:spcAft>
              <a:buSzPts val="15100"/>
              <a:buNone/>
            </a:pPr>
          </a:p>
        </p:txBody>
      </p:sp>
      <p:sp>
        <p:nvSpPr>
          <p:cNvPr id="57" name="Google Shape;57;p2"/>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58" name="Google Shape;58;p2"/>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59" name="Google Shape;59;p2"/>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sp>
        <p:nvSpPr>
          <p:cNvPr id="60" name="Google Shape;60;p2"/>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2"/>
          <p:cNvSpPr txBox="1"/>
          <p:nvPr>
            <p:ph type="title"/>
          </p:nvPr>
        </p:nvSpPr>
        <p:spPr>
          <a:xfrm>
            <a:off x="457200" y="694236"/>
            <a:ext cx="8229600" cy="1877514"/>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a:ea typeface="Times New Roman" panose="02020603050405020304"/>
                <a:cs typeface="Times New Roman" panose="02020603050405020304"/>
                <a:sym typeface="Times New Roman" panose="02020603050405020304"/>
              </a:rPr>
              <a:t>Parkinson’s Disease Detection</a:t>
            </a:r>
            <a:endParaRPr lang="en-US"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62" name="Google Shape;62;p2"/>
          <p:cNvSpPr txBox="1"/>
          <p:nvPr/>
        </p:nvSpPr>
        <p:spPr>
          <a:xfrm>
            <a:off x="222042" y="3239541"/>
            <a:ext cx="3552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Team Details:</a:t>
            </a:r>
            <a:endPar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Clr>
                <a:schemeClr val="dk1"/>
              </a:buClr>
              <a:buSzPts val="1400"/>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Ganapuram Ramya(21EG505823)</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Clr>
                <a:schemeClr val="dk1"/>
              </a:buClr>
              <a:buSzPts val="1400"/>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G.Yashwanth(21EG505827)</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Clr>
                <a:schemeClr val="dk1"/>
              </a:buClr>
              <a:buSzPts val="1400"/>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A.Nagaraju(21EG505803)</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3" name="Google Shape;63;p2"/>
          <p:cNvSpPr txBox="1"/>
          <p:nvPr/>
        </p:nvSpPr>
        <p:spPr>
          <a:xfrm>
            <a:off x="5504932" y="3239550"/>
            <a:ext cx="30069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Supervisor </a:t>
            </a:r>
            <a:endPar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Font typeface="Arial" panose="020B06040202020202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Name: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Mrs A.Durga Bhavani</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Font typeface="Arial" panose="020B06040202020202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Designation: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g2566041b045_2_16"/>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53" name="Google Shape;153;g2566041b045_2_16"/>
          <p:cNvSpPr txBox="1"/>
          <p:nvPr>
            <p:ph type="title"/>
          </p:nvPr>
        </p:nvSpPr>
        <p:spPr>
          <a:xfrm>
            <a:off x="1182915" y="298194"/>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a:ea typeface="Times New Roman" panose="02020603050405020304"/>
                <a:cs typeface="Times New Roman" panose="02020603050405020304"/>
                <a:sym typeface="Times New Roman" panose="02020603050405020304"/>
              </a:rPr>
              <a:t>Justification </a:t>
            </a:r>
            <a:endParaRPr lang="en-US"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g2566041b045_2_16"/>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155" name="Google Shape;155;g2566041b045_2_16"/>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sp>
        <p:nvSpPr>
          <p:cNvPr id="156" name="Google Shape;156;g2566041b045_2_16"/>
          <p:cNvSpPr txBox="1"/>
          <p:nvPr/>
        </p:nvSpPr>
        <p:spPr>
          <a:xfrm>
            <a:off x="1182915" y="1339756"/>
            <a:ext cx="3801041" cy="13823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1.What are parameters improved by your method?</a:t>
            </a:r>
            <a:endPar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400"/>
              <a:buFont typeface="Noto Sans Symbols"/>
              <a:buChar char="⮚"/>
            </a:pPr>
            <a:r>
              <a:rPr lang="en-IN" alt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Vissulaization</a:t>
            </a:r>
            <a:endPar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2. why your parameter values improved?</a:t>
            </a:r>
            <a:endPar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400"/>
              <a:buFont typeface="Noto Sans Symbols"/>
              <a:buChar char="⮚"/>
            </a:pPr>
            <a:r>
              <a:rPr lang="en-IN" alt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Time</a:t>
            </a:r>
            <a:endParaRPr lang="en-IN" alt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400"/>
              <a:buFont typeface="Noto Sans Symbols"/>
              <a:buChar char="⮚"/>
            </a:pPr>
            <a:r>
              <a:rPr lang="en-IN" alt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Security</a:t>
            </a:r>
            <a:endPar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3"/>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fld>
            <a:endParaRPr>
              <a:latin typeface="Bookman Old Style"/>
              <a:ea typeface="Bookman Old Style"/>
              <a:cs typeface="Bookman Old Style"/>
              <a:sym typeface="Bookman Old Style"/>
            </a:endParaRPr>
          </a:p>
        </p:txBody>
      </p:sp>
      <p:sp>
        <p:nvSpPr>
          <p:cNvPr id="69" name="Google Shape;69;p3"/>
          <p:cNvSpPr txBox="1"/>
          <p:nvPr>
            <p:ph type="title"/>
          </p:nvPr>
        </p:nvSpPr>
        <p:spPr>
          <a:xfrm>
            <a:off x="1168741" y="431305"/>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a:ea typeface="Times New Roman" panose="02020603050405020304"/>
                <a:cs typeface="Times New Roman" panose="02020603050405020304"/>
                <a:sym typeface="Times New Roman" panose="02020603050405020304"/>
              </a:rPr>
              <a:t>Introduction</a:t>
            </a:r>
            <a:endParaRPr lang="en-US"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3"/>
          <p:cNvSpPr txBox="1"/>
          <p:nvPr/>
        </p:nvSpPr>
        <p:spPr>
          <a:xfrm>
            <a:off x="971274" y="1405621"/>
            <a:ext cx="6714000" cy="1785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panose="020B0604020202020204"/>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Parkinson's disease (PD), the second most common neurodegenerative illness following Alzheimer's disease, profoundly affects the nervous system. In India alone, more than 1 million people grapple with this condition each year. PD results from the loss of crucial brain cells responsible for dopamine production, leading to a gradual onset of symptoms. These symptoms encompass both motor issues, such as tremors and gait disturbances, and a range of non-motor challenges, including sleep disturbances, loss of smell, and cognitive difficulties. Parkinson's disease thus presents a complex and multifaceted health concern.</a:t>
            </a:r>
            <a:endParaRPr sz="1200"/>
          </a:p>
          <a:p>
            <a:pPr marL="0" marR="0" lvl="0" indent="0" algn="l" rtl="0">
              <a:lnSpc>
                <a:spcPct val="100000"/>
              </a:lnSpc>
              <a:spcBef>
                <a:spcPts val="0"/>
              </a:spcBef>
              <a:spcAft>
                <a:spcPts val="0"/>
              </a:spcAft>
              <a:buNone/>
            </a:pPr>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1" name="Google Shape;71;p3"/>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72" name="Google Shape;72;p3"/>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3"/>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fld>
            <a:endParaRPr>
              <a:latin typeface="Bookman Old Style"/>
              <a:ea typeface="Bookman Old Style"/>
              <a:cs typeface="Bookman Old Style"/>
              <a:sym typeface="Bookman Old Style"/>
            </a:endParaRPr>
          </a:p>
        </p:txBody>
      </p:sp>
      <p:sp>
        <p:nvSpPr>
          <p:cNvPr id="69" name="Google Shape;69;p3"/>
          <p:cNvSpPr txBox="1"/>
          <p:nvPr>
            <p:ph type="title"/>
          </p:nvPr>
        </p:nvSpPr>
        <p:spPr>
          <a:xfrm>
            <a:off x="1168741" y="431305"/>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a:ea typeface="Times New Roman" panose="02020603050405020304"/>
                <a:cs typeface="Times New Roman" panose="02020603050405020304"/>
                <a:sym typeface="Times New Roman" panose="02020603050405020304"/>
              </a:rPr>
              <a:t>Problem Statement</a:t>
            </a:r>
            <a:endParaRPr lang="en-US"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3"/>
          <p:cNvSpPr txBox="1"/>
          <p:nvPr/>
        </p:nvSpPr>
        <p:spPr>
          <a:xfrm>
            <a:off x="1168759" y="2095231"/>
            <a:ext cx="6714000" cy="9518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panose="020B0604020202020204"/>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project addresses late-stage Parkinson's disease diagnoses by using advanced deep learning to create a user-friendly application for early detection through symptoms, aiming for more effective and timely medical intervention.</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Font typeface="Arial" panose="020B0604020202020204"/>
              <a:buNone/>
            </a:pP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1" name="Google Shape;71;p3"/>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72" name="Google Shape;72;p3"/>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3"/>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fld>
            <a:endParaRPr>
              <a:latin typeface="Bookman Old Style"/>
              <a:ea typeface="Bookman Old Style"/>
              <a:cs typeface="Bookman Old Style"/>
              <a:sym typeface="Bookman Old Style"/>
            </a:endParaRPr>
          </a:p>
        </p:txBody>
      </p:sp>
      <p:sp>
        <p:nvSpPr>
          <p:cNvPr id="69" name="Google Shape;69;p3"/>
          <p:cNvSpPr txBox="1"/>
          <p:nvPr>
            <p:ph type="title"/>
          </p:nvPr>
        </p:nvSpPr>
        <p:spPr>
          <a:xfrm>
            <a:off x="1255101" y="9920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charset="0"/>
                <a:ea typeface="Times New Roman" panose="02020603050405020304"/>
                <a:cs typeface="Times New Roman" panose="02020603050405020304" charset="0"/>
                <a:sym typeface="Times New Roman" panose="02020603050405020304"/>
              </a:rPr>
              <a:t>Proposed</a:t>
            </a:r>
            <a:r>
              <a:rPr lang="en-US" sz="3600">
                <a:latin typeface="Times New Roman" panose="02020603050405020304" charset="0"/>
                <a:ea typeface="Bookman Old Style"/>
                <a:cs typeface="Times New Roman" panose="02020603050405020304" charset="0"/>
                <a:sym typeface="Bookman Old Style"/>
              </a:rPr>
              <a:t> Method</a:t>
            </a:r>
            <a:endParaRPr lang="en-US" sz="3600">
              <a:latin typeface="Times New Roman" panose="02020603050405020304" charset="0"/>
              <a:ea typeface="Times New Roman" panose="02020603050405020304"/>
              <a:cs typeface="Times New Roman" panose="02020603050405020304" charset="0"/>
              <a:sym typeface="Times New Roman" panose="02020603050405020304"/>
            </a:endParaRPr>
          </a:p>
        </p:txBody>
      </p:sp>
      <p:sp>
        <p:nvSpPr>
          <p:cNvPr id="70" name="Google Shape;70;p3"/>
          <p:cNvSpPr txBox="1"/>
          <p:nvPr/>
        </p:nvSpPr>
        <p:spPr>
          <a:xfrm>
            <a:off x="1255119" y="1137651"/>
            <a:ext cx="6714000" cy="2675255"/>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Clr>
                <a:schemeClr val="dk1"/>
              </a:buClr>
              <a:buFont typeface="Arial" panose="020B0604020202020204" pitchFamily="34" charset="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Data Collection:</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Font typeface="Arial" panose="020B0604020202020204"/>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Gather a dataset of medical and clinical data, including patient records, medical imaging (if available), and other relevant information. This dataset should include information on both patients with Parkinson's disease and healthy individuals for comparison.</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Font typeface="Arial" panose="020B0604020202020204"/>
              <a:buNone/>
            </a:pP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0"/>
              </a:spcBef>
              <a:spcAft>
                <a:spcPts val="0"/>
              </a:spcAft>
              <a:buClr>
                <a:schemeClr val="dk1"/>
              </a:buClr>
              <a:buFont typeface="Arial" panose="020B0604020202020204" pitchFamily="34" charset="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Feature Engineering:</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Font typeface="Arial" panose="020B0604020202020204"/>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Extract relevant features from the data that are indicative of Parkinson's disease. Features may include demographic information, clinical test results, voice recordings, and more.</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Font typeface="Arial" panose="020B0604020202020204"/>
              <a:buNone/>
            </a:pP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0"/>
              </a:spcBef>
              <a:spcAft>
                <a:spcPts val="0"/>
              </a:spcAft>
              <a:buClr>
                <a:schemeClr val="dk1"/>
              </a:buClr>
              <a:buFont typeface="Arial" panose="020B0604020202020204" pitchFamily="34" charset="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Deployment:</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Font typeface="Arial" panose="020B0604020202020204"/>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Develop a user-friendly web application that allows individuals to input their symptom information. The deep learning model should be integrated into this application.</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1" name="Google Shape;71;p3"/>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72" name="Google Shape;72;p3"/>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g22b15f14767_2_70"/>
          <p:cNvSpPr txBox="1"/>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96" name="Google Shape;96;g22b15f14767_2_70"/>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97" name="Google Shape;97;g22b15f14767_2_70"/>
          <p:cNvSpPr txBox="1"/>
          <p:nvPr>
            <p:ph type="title"/>
          </p:nvPr>
        </p:nvSpPr>
        <p:spPr>
          <a:xfrm>
            <a:off x="915799" y="267571"/>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a:ea typeface="Times New Roman" panose="02020603050405020304"/>
                <a:cs typeface="Times New Roman" panose="02020603050405020304"/>
                <a:sym typeface="Times New Roman" panose="02020603050405020304"/>
              </a:rPr>
              <a:t>Experiment Environment </a:t>
            </a:r>
            <a:endParaRPr lang="en-US"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g22b15f14767_2_70"/>
          <p:cNvSpPr txBox="1"/>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99" name="Google Shape;99;g22b15f14767_2_70"/>
          <p:cNvSpPr txBox="1"/>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sp>
        <p:nvSpPr>
          <p:cNvPr id="100" name="Google Shape;100;g22b15f14767_2_70"/>
          <p:cNvSpPr txBox="1"/>
          <p:nvPr/>
        </p:nvSpPr>
        <p:spPr>
          <a:xfrm>
            <a:off x="624114" y="1061363"/>
            <a:ext cx="8140200" cy="22440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Operating system</a:t>
            </a: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Windows </a:t>
            </a: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b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IDE </a:t>
            </a: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VS Code</a:t>
            </a: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b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Libraries </a:t>
            </a: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b="1">
                <a:latin typeface="Times New Roman" panose="02020603050405020304"/>
                <a:ea typeface="Times New Roman" panose="02020603050405020304"/>
                <a:cs typeface="Times New Roman" panose="02020603050405020304"/>
                <a:sym typeface="Times New Roman" panose="02020603050405020304"/>
              </a:rPr>
              <a:t>Flask</a:t>
            </a: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Flask: </a:t>
            </a: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Flask is used for </a:t>
            </a:r>
            <a:r>
              <a:rPr lang="en-US">
                <a:solidFill>
                  <a:srgbClr val="374151"/>
                </a:solidFill>
                <a:latin typeface="Times New Roman" panose="02020603050405020304"/>
                <a:ea typeface="Times New Roman" panose="02020603050405020304"/>
                <a:cs typeface="Times New Roman" panose="02020603050405020304"/>
                <a:sym typeface="Times New Roman" panose="02020603050405020304"/>
              </a:rPr>
              <a:t>parkinson</a:t>
            </a: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 disease detection applications due to its lightweight and flexible nature, making it ideal for building web-based interfaces to showcase and interact with machine learning or deep learning models that classify </a:t>
            </a:r>
            <a:r>
              <a:rPr lang="en-US">
                <a:solidFill>
                  <a:srgbClr val="374151"/>
                </a:solidFill>
                <a:latin typeface="Times New Roman" panose="02020603050405020304"/>
                <a:ea typeface="Times New Roman" panose="02020603050405020304"/>
                <a:cs typeface="Times New Roman" panose="02020603050405020304"/>
                <a:sym typeface="Times New Roman" panose="02020603050405020304"/>
              </a:rPr>
              <a:t>parkinson</a:t>
            </a: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 diseases, enabling easy deployment and accessibility for users.</a:t>
            </a:r>
            <a:endPar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b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Programming Languages</a:t>
            </a: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Python 3.10</a:t>
            </a: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4"/>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06" name="Google Shape;106;p4"/>
          <p:cNvSpPr txBox="1"/>
          <p:nvPr>
            <p:ph type="title"/>
          </p:nvPr>
        </p:nvSpPr>
        <p:spPr>
          <a:xfrm>
            <a:off x="1338264" y="217172"/>
            <a:ext cx="5486400" cy="4251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a:ea typeface="Times New Roman" panose="02020603050405020304"/>
                <a:cs typeface="Times New Roman" panose="02020603050405020304"/>
                <a:sym typeface="Times New Roman" panose="02020603050405020304"/>
              </a:rPr>
              <a:t>Experiment Screen shorts </a:t>
            </a:r>
            <a:endParaRPr lang="en-US"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4"/>
          <p:cNvSpPr txBox="1"/>
          <p:nvPr>
            <p:ph type="dt" idx="10"/>
          </p:nvPr>
        </p:nvSpPr>
        <p:spPr>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108" name="Google Shape;108;p4"/>
          <p:cNvSpPr txBox="1"/>
          <p:nvPr>
            <p:ph type="ftr" idx="11"/>
          </p:nvPr>
        </p:nvSpPr>
        <p:spPr>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pic>
        <p:nvPicPr>
          <p:cNvPr id="2" name="Picture Placeholder 1" descr="parkin1"/>
          <p:cNvPicPr>
            <a:picLocks noChangeAspect="1"/>
          </p:cNvPicPr>
          <p:nvPr>
            <p:ph type="pic" idx="2"/>
          </p:nvPr>
        </p:nvPicPr>
        <p:blipFill>
          <a:blip r:embed="rId1"/>
          <a:stretch>
            <a:fillRect/>
          </a:stretch>
        </p:blipFill>
        <p:spPr>
          <a:xfrm>
            <a:off x="1071245" y="953135"/>
            <a:ext cx="6207760" cy="35217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g22b15f14767_2_99"/>
          <p:cNvSpPr txBox="1"/>
          <p:nvPr>
            <p:ph type="title"/>
          </p:nvPr>
        </p:nvSpPr>
        <p:spPr>
          <a:xfrm>
            <a:off x="1352234" y="390527"/>
            <a:ext cx="5486400" cy="4251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a:ea typeface="Times New Roman" panose="02020603050405020304"/>
                <a:cs typeface="Times New Roman" panose="02020603050405020304"/>
                <a:sym typeface="Times New Roman" panose="02020603050405020304"/>
              </a:rPr>
              <a:t>Experiment Screen shorts </a:t>
            </a:r>
            <a:endParaRPr lang="en-US"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g22b15f14767_2_99"/>
          <p:cNvSpPr txBox="1"/>
          <p:nvPr>
            <p:ph type="dt" idx="10"/>
          </p:nvPr>
        </p:nvSpPr>
        <p:spPr>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117" name="Google Shape;117;g22b15f14767_2_99"/>
          <p:cNvSpPr txBox="1"/>
          <p:nvPr>
            <p:ph type="ftr" idx="11"/>
          </p:nvPr>
        </p:nvSpPr>
        <p:spPr>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pic>
        <p:nvPicPr>
          <p:cNvPr id="2" name="Picture Placeholder 1" descr="parkin 2"/>
          <p:cNvPicPr>
            <a:picLocks noChangeAspect="1"/>
          </p:cNvPicPr>
          <p:nvPr>
            <p:ph type="pic" idx="2"/>
          </p:nvPr>
        </p:nvPicPr>
        <p:blipFill>
          <a:blip r:embed="rId1"/>
          <a:stretch>
            <a:fillRect/>
          </a:stretch>
        </p:blipFill>
        <p:spPr>
          <a:xfrm>
            <a:off x="912495" y="1137920"/>
            <a:ext cx="6503670" cy="3253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g22b15f14767_2_75"/>
          <p:cNvSpPr txBox="1"/>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4" name="Google Shape;124;g22b15f14767_2_75"/>
          <p:cNvSpPr txBox="1"/>
          <p:nvPr>
            <p:ph type="title"/>
          </p:nvPr>
        </p:nvSpPr>
        <p:spPr>
          <a:xfrm>
            <a:off x="1474789" y="237492"/>
            <a:ext cx="5486400" cy="4251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a:ea typeface="Times New Roman" panose="02020603050405020304"/>
                <a:cs typeface="Times New Roman" panose="02020603050405020304"/>
                <a:sym typeface="Times New Roman" panose="02020603050405020304"/>
              </a:rPr>
              <a:t>Experiment Results </a:t>
            </a:r>
            <a:endParaRPr lang="en-US"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g22b15f14767_2_75"/>
          <p:cNvSpPr txBox="1"/>
          <p:nvPr>
            <p:ph type="dt" idx="10"/>
          </p:nvPr>
        </p:nvSpPr>
        <p:spPr>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126" name="Google Shape;126;g22b15f14767_2_75"/>
          <p:cNvSpPr txBox="1"/>
          <p:nvPr>
            <p:ph type="ftr" idx="11"/>
          </p:nvPr>
        </p:nvSpPr>
        <p:spPr>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pic>
        <p:nvPicPr>
          <p:cNvPr id="2" name="Picture Placeholder 1" descr="parkin 3"/>
          <p:cNvPicPr>
            <a:picLocks noChangeAspect="1"/>
          </p:cNvPicPr>
          <p:nvPr>
            <p:ph type="pic" idx="2"/>
          </p:nvPr>
        </p:nvPicPr>
        <p:blipFill>
          <a:blip r:embed="rId1"/>
          <a:stretch>
            <a:fillRect/>
          </a:stretch>
        </p:blipFill>
        <p:spPr>
          <a:xfrm>
            <a:off x="792480" y="1003300"/>
            <a:ext cx="6893560" cy="34963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g22b15f14767_2_60"/>
          <p:cNvSpPr txBox="1"/>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43" name="Google Shape;143;g22b15f14767_2_60"/>
          <p:cNvSpPr txBox="1"/>
          <p:nvPr>
            <p:ph type="title"/>
          </p:nvPr>
        </p:nvSpPr>
        <p:spPr>
          <a:xfrm>
            <a:off x="1423989" y="325122"/>
            <a:ext cx="5486400" cy="4251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panose="02020603050405020304"/>
                <a:ea typeface="Times New Roman" panose="02020603050405020304"/>
                <a:cs typeface="Times New Roman" panose="02020603050405020304"/>
                <a:sym typeface="Times New Roman" panose="02020603050405020304"/>
              </a:rPr>
              <a:t>Finding</a:t>
            </a:r>
            <a:r>
              <a:rPr lang="en-US" sz="3600">
                <a:latin typeface="Bookman Old Style"/>
                <a:ea typeface="Bookman Old Style"/>
                <a:cs typeface="Bookman Old Style"/>
                <a:sym typeface="Bookman Old Style"/>
              </a:rPr>
              <a:t> </a:t>
            </a:r>
            <a:endParaRPr lang="en-US" sz="3600">
              <a:latin typeface="Bookman Old Style"/>
              <a:ea typeface="Bookman Old Style"/>
              <a:cs typeface="Bookman Old Style"/>
              <a:sym typeface="Bookman Old Style"/>
            </a:endParaRPr>
          </a:p>
        </p:txBody>
      </p:sp>
      <p:sp>
        <p:nvSpPr>
          <p:cNvPr id="144" name="Google Shape;144;g22b15f14767_2_60"/>
          <p:cNvSpPr txBox="1"/>
          <p:nvPr>
            <p:ph type="dt" idx="10"/>
          </p:nvPr>
        </p:nvSpPr>
        <p:spPr>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p>
        </p:txBody>
      </p:sp>
      <p:sp>
        <p:nvSpPr>
          <p:cNvPr id="145" name="Google Shape;145;g22b15f14767_2_60"/>
          <p:cNvSpPr txBox="1"/>
          <p:nvPr>
            <p:ph type="ftr" idx="11"/>
          </p:nvPr>
        </p:nvSpPr>
        <p:spPr>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lang="en-US"/>
          </a:p>
        </p:txBody>
      </p:sp>
      <p:sp>
        <p:nvSpPr>
          <p:cNvPr id="147" name="Google Shape;147;g22b15f14767_2_60"/>
          <p:cNvSpPr txBox="1"/>
          <p:nvPr/>
        </p:nvSpPr>
        <p:spPr>
          <a:xfrm>
            <a:off x="3649980" y="1515745"/>
            <a:ext cx="4385310" cy="1427480"/>
          </a:xfrm>
          <a:prstGeom prst="rect">
            <a:avLst/>
          </a:prstGeo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IN" altLang="en-US" dirty="0">
                <a:sym typeface="+mn-ea"/>
              </a:rPr>
              <a:t>By giving input it is predicting whether a person has parkinson disease or not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Placeholder 1" descr="predicted parkin"/>
          <p:cNvPicPr>
            <a:picLocks noChangeAspect="1"/>
          </p:cNvPicPr>
          <p:nvPr>
            <p:ph type="pic" idx="2"/>
          </p:nvPr>
        </p:nvPicPr>
        <p:blipFill>
          <a:blip r:embed="rId1"/>
          <a:stretch>
            <a:fillRect/>
          </a:stretch>
        </p:blipFill>
        <p:spPr>
          <a:xfrm>
            <a:off x="532130" y="933450"/>
            <a:ext cx="2743200" cy="1636395"/>
          </a:xfrm>
          <a:prstGeom prst="rect">
            <a:avLst/>
          </a:prstGeom>
        </p:spPr>
      </p:pic>
      <p:pic>
        <p:nvPicPr>
          <p:cNvPr id="3" name="Picture 2" descr="predicted parkin2"/>
          <p:cNvPicPr>
            <a:picLocks noChangeAspect="1"/>
          </p:cNvPicPr>
          <p:nvPr/>
        </p:nvPicPr>
        <p:blipFill>
          <a:blip r:embed="rId2"/>
          <a:stretch>
            <a:fillRect/>
          </a:stretch>
        </p:blipFill>
        <p:spPr>
          <a:xfrm>
            <a:off x="467360" y="2747010"/>
            <a:ext cx="2807335" cy="155067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2921</Words>
  <Application>WPS Presentation</Application>
  <PresentationFormat/>
  <Paragraphs>97</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Arial</vt:lpstr>
      <vt:lpstr>Calibri</vt:lpstr>
      <vt:lpstr>Noto Sans Symbols</vt:lpstr>
      <vt:lpstr>Times New Roman</vt:lpstr>
      <vt:lpstr>Bookman Old Style</vt:lpstr>
      <vt:lpstr>Times New Roman</vt:lpstr>
      <vt:lpstr>Segoe Print</vt:lpstr>
      <vt:lpstr>Trebuchet MS</vt:lpstr>
      <vt:lpstr>Microsoft YaHei</vt:lpstr>
      <vt:lpstr>Arial Unicode MS</vt:lpstr>
      <vt:lpstr>1_Office Theme</vt:lpstr>
      <vt:lpstr>Parkinson’s Disease Detection</vt:lpstr>
      <vt:lpstr>Introduction</vt:lpstr>
      <vt:lpstr>Problem Statement</vt:lpstr>
      <vt:lpstr>Proposed Method</vt:lpstr>
      <vt:lpstr>Experiment Environment </vt:lpstr>
      <vt:lpstr>Experiment Screen shorts </vt:lpstr>
      <vt:lpstr>Experiment Screen shorts </vt:lpstr>
      <vt:lpstr>Experiment Results </vt:lpstr>
      <vt:lpstr>Finding </vt:lpstr>
      <vt:lpstr>Justification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dc:title>
  <dc:creator>Raj</dc:creator>
  <cp:lastModifiedBy>ANI REDDY SAI KIRAN REDDY</cp:lastModifiedBy>
  <cp:revision>3</cp:revision>
  <dcterms:created xsi:type="dcterms:W3CDTF">2023-09-28T09:42:00Z</dcterms:created>
  <dcterms:modified xsi:type="dcterms:W3CDTF">2023-10-19T04:50:24Z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AF604CA827A34A1EA2991CF33207D219_13</vt:lpwstr>
  </property>
  <property fmtid="{D5CDD505-2E9C-101B-9397-08002B2CF9AE}" pid="3" name="KSOProductBuildVer">
    <vt:lpwstr>1033-12.2.0.13266</vt:lpwstr>
  </property>
</Properties>
</file>