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61" r:id="rId7"/>
    <p:sldId id="264" r:id="rId8"/>
    <p:sldId id="265" r:id="rId9"/>
    <p:sldId id="266" r:id="rId10"/>
    <p:sldId id="267" r:id="rId11"/>
    <p:sldId id="268" r:id="rId12"/>
    <p:sldId id="269" r:id="rId13"/>
    <p:sldId id="270" r:id="rId14"/>
    <p:sldId id="271" r:id="rId15"/>
  </p:sldIdLst>
  <p:sldSz cx="18288000" cy="10287000"/>
  <p:notesSz cx="6858000" cy="9144000"/>
  <p:embeddedFontLst>
    <p:embeddedFont>
      <p:font typeface="Bahnschrift" panose="020B0502040204020203" pitchFamily="34" charset="0"/>
      <p:regular r:id="rId16"/>
      <p:bold r:id="rId17"/>
    </p:embeddedFont>
    <p:embeddedFont>
      <p:font typeface="Norwester" panose="020B0604020202020204" charset="0"/>
      <p:regular r:id="rId18"/>
    </p:embeddedFont>
    <p:embeddedFont>
      <p:font typeface="Poppins" panose="00000500000000000000" pitchFamily="2" charset="0"/>
      <p:regular r:id="rId19"/>
      <p:bold r:id="rId20"/>
      <p:italic r:id="rId21"/>
      <p:boldItalic r:id="rId22"/>
    </p:embeddedFont>
    <p:embeddedFont>
      <p:font typeface="Poppins Bold" panose="00000800000000000000"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7.png"/><Relationship Id="rId5" Type="http://schemas.openxmlformats.org/officeDocument/2006/relationships/image" Target="../media/image8.png"/><Relationship Id="rId10" Type="http://schemas.openxmlformats.org/officeDocument/2006/relationships/image" Target="../media/image26.png"/><Relationship Id="rId4" Type="http://schemas.openxmlformats.org/officeDocument/2006/relationships/image" Target="../media/image19.sv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30.png"/><Relationship Id="rId5" Type="http://schemas.openxmlformats.org/officeDocument/2006/relationships/image" Target="../media/image8.png"/><Relationship Id="rId10" Type="http://schemas.openxmlformats.org/officeDocument/2006/relationships/image" Target="../media/image29.png"/><Relationship Id="rId4" Type="http://schemas.openxmlformats.org/officeDocument/2006/relationships/image" Target="../media/image19.sv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3.svg"/><Relationship Id="rId4" Type="http://schemas.openxmlformats.org/officeDocument/2006/relationships/image" Target="../media/image11.svg"/><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5.sv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5.sv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8.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8.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9.sv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Freeform 3"/>
          <p:cNvSpPr/>
          <p:nvPr/>
        </p:nvSpPr>
        <p:spPr>
          <a:xfrm rot="-10800000">
            <a:off x="10939772" y="6361108"/>
            <a:ext cx="5388429" cy="4114800"/>
          </a:xfrm>
          <a:custGeom>
            <a:avLst/>
            <a:gdLst/>
            <a:ahLst/>
            <a:cxnLst/>
            <a:rect l="l" t="t" r="r" b="b"/>
            <a:pathLst>
              <a:path w="5388429" h="4114800">
                <a:moveTo>
                  <a:pt x="0" y="0"/>
                </a:moveTo>
                <a:lnTo>
                  <a:pt x="5388428" y="0"/>
                </a:lnTo>
                <a:lnTo>
                  <a:pt x="538842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6328200" y="693692"/>
            <a:ext cx="1406524" cy="670017"/>
          </a:xfrm>
          <a:custGeom>
            <a:avLst/>
            <a:gdLst/>
            <a:ahLst/>
            <a:cxnLst/>
            <a:rect l="l" t="t" r="r" b="b"/>
            <a:pathLst>
              <a:path w="1406524" h="670017">
                <a:moveTo>
                  <a:pt x="0" y="0"/>
                </a:moveTo>
                <a:lnTo>
                  <a:pt x="1406524" y="0"/>
                </a:lnTo>
                <a:lnTo>
                  <a:pt x="1406524" y="670016"/>
                </a:lnTo>
                <a:lnTo>
                  <a:pt x="0" y="6700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028700" y="-253990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5400000">
            <a:off x="1916637" y="6501872"/>
            <a:ext cx="1868492" cy="5701765"/>
          </a:xfrm>
          <a:custGeom>
            <a:avLst/>
            <a:gdLst/>
            <a:ahLst/>
            <a:cxnLst/>
            <a:rect l="l" t="t" r="r" b="b"/>
            <a:pathLst>
              <a:path w="1868492" h="5701765">
                <a:moveTo>
                  <a:pt x="0" y="0"/>
                </a:moveTo>
                <a:lnTo>
                  <a:pt x="1868491" y="0"/>
                </a:lnTo>
                <a:lnTo>
                  <a:pt x="1868491" y="5701765"/>
                </a:lnTo>
                <a:lnTo>
                  <a:pt x="0" y="570176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0" y="2630672"/>
            <a:ext cx="2613029" cy="2175346"/>
          </a:xfrm>
          <a:custGeom>
            <a:avLst/>
            <a:gdLst/>
            <a:ahLst/>
            <a:cxnLst/>
            <a:rect l="l" t="t" r="r" b="b"/>
            <a:pathLst>
              <a:path w="2613029" h="2175346">
                <a:moveTo>
                  <a:pt x="0" y="0"/>
                </a:moveTo>
                <a:lnTo>
                  <a:pt x="2613029" y="0"/>
                </a:lnTo>
                <a:lnTo>
                  <a:pt x="2613029" y="2175346"/>
                </a:lnTo>
                <a:lnTo>
                  <a:pt x="0" y="217534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TextBox 8"/>
          <p:cNvSpPr txBox="1"/>
          <p:nvPr/>
        </p:nvSpPr>
        <p:spPr>
          <a:xfrm>
            <a:off x="3791755" y="2213802"/>
            <a:ext cx="13467545" cy="1763395"/>
          </a:xfrm>
          <a:prstGeom prst="rect">
            <a:avLst/>
          </a:prstGeom>
        </p:spPr>
        <p:txBody>
          <a:bodyPr lIns="0" tIns="0" rIns="0" bIns="0" rtlCol="0" anchor="t">
            <a:spAutoFit/>
          </a:bodyPr>
          <a:lstStyle/>
          <a:p>
            <a:pPr algn="l">
              <a:lnSpc>
                <a:spcPts val="6800"/>
              </a:lnSpc>
            </a:pPr>
            <a:r>
              <a:rPr lang="en-US" sz="6800">
                <a:solidFill>
                  <a:srgbClr val="6B3000"/>
                </a:solidFill>
                <a:latin typeface="Norwester"/>
                <a:ea typeface="Norwester"/>
                <a:cs typeface="Norwester"/>
                <a:sym typeface="Norwester"/>
              </a:rPr>
              <a:t>AI powered regulatory compliance checker for contracts</a:t>
            </a:r>
          </a:p>
        </p:txBody>
      </p:sp>
      <p:sp>
        <p:nvSpPr>
          <p:cNvPr id="9" name="TextBox 9"/>
          <p:cNvSpPr txBox="1"/>
          <p:nvPr/>
        </p:nvSpPr>
        <p:spPr>
          <a:xfrm>
            <a:off x="3086100" y="5560946"/>
            <a:ext cx="4905970" cy="2433956"/>
          </a:xfrm>
          <a:prstGeom prst="rect">
            <a:avLst/>
          </a:prstGeom>
        </p:spPr>
        <p:txBody>
          <a:bodyPr lIns="0" tIns="0" rIns="0" bIns="0" rtlCol="0" anchor="t">
            <a:spAutoFit/>
          </a:bodyPr>
          <a:lstStyle/>
          <a:p>
            <a:pPr algn="just">
              <a:lnSpc>
                <a:spcPts val="5319"/>
              </a:lnSpc>
            </a:pPr>
            <a:r>
              <a:rPr lang="en-US" sz="3799" b="1">
                <a:solidFill>
                  <a:srgbClr val="6B3000"/>
                </a:solidFill>
                <a:latin typeface="Poppins Bold"/>
                <a:ea typeface="Poppins Bold"/>
                <a:cs typeface="Poppins Bold"/>
                <a:sym typeface="Poppins Bold"/>
              </a:rPr>
              <a:t>Presented by:</a:t>
            </a:r>
          </a:p>
          <a:p>
            <a:pPr algn="just">
              <a:lnSpc>
                <a:spcPts val="4619"/>
              </a:lnSpc>
            </a:pPr>
            <a:r>
              <a:rPr lang="en-US" sz="3299">
                <a:solidFill>
                  <a:srgbClr val="6B3000"/>
                </a:solidFill>
                <a:latin typeface="Poppins"/>
                <a:ea typeface="Poppins"/>
                <a:cs typeface="Poppins"/>
                <a:sym typeface="Poppins"/>
              </a:rPr>
              <a:t>Ganashree P M</a:t>
            </a:r>
          </a:p>
          <a:p>
            <a:pPr algn="just">
              <a:lnSpc>
                <a:spcPts val="4619"/>
              </a:lnSpc>
            </a:pPr>
            <a:r>
              <a:rPr lang="en-US" sz="3299">
                <a:solidFill>
                  <a:srgbClr val="6B3000"/>
                </a:solidFill>
                <a:latin typeface="Poppins"/>
                <a:ea typeface="Poppins"/>
                <a:cs typeface="Poppins"/>
                <a:sym typeface="Poppins"/>
              </a:rPr>
              <a:t>AI intern</a:t>
            </a:r>
          </a:p>
          <a:p>
            <a:pPr algn="just">
              <a:lnSpc>
                <a:spcPts val="4619"/>
              </a:lnSpc>
              <a:spcBef>
                <a:spcPct val="0"/>
              </a:spcBef>
            </a:pPr>
            <a:r>
              <a:rPr lang="en-US" sz="3299">
                <a:solidFill>
                  <a:srgbClr val="6B3000"/>
                </a:solidFill>
                <a:latin typeface="Poppins"/>
                <a:ea typeface="Poppins"/>
                <a:cs typeface="Poppins"/>
                <a:sym typeface="Poppins"/>
              </a:rPr>
              <a:t>Infosys Springboard 6.0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TextBox 3"/>
          <p:cNvSpPr txBox="1"/>
          <p:nvPr/>
        </p:nvSpPr>
        <p:spPr>
          <a:xfrm>
            <a:off x="8347633" y="1198035"/>
            <a:ext cx="8186355" cy="844462"/>
          </a:xfrm>
          <a:prstGeom prst="rect">
            <a:avLst/>
          </a:prstGeom>
        </p:spPr>
        <p:txBody>
          <a:bodyPr lIns="0" tIns="0" rIns="0" bIns="0" rtlCol="0" anchor="t">
            <a:spAutoFit/>
          </a:bodyPr>
          <a:lstStyle/>
          <a:p>
            <a:pPr algn="l">
              <a:lnSpc>
                <a:spcPts val="7480"/>
              </a:lnSpc>
            </a:pPr>
            <a:r>
              <a:rPr lang="en-US" sz="4800" dirty="0">
                <a:solidFill>
                  <a:srgbClr val="6B3000"/>
                </a:solidFill>
                <a:latin typeface="Norwester"/>
                <a:ea typeface="Norwester"/>
                <a:cs typeface="Norwester"/>
                <a:sym typeface="Norwester"/>
              </a:rPr>
              <a:t>Expected Outcomes</a:t>
            </a:r>
          </a:p>
        </p:txBody>
      </p:sp>
      <p:sp>
        <p:nvSpPr>
          <p:cNvPr id="4" name="Freeform 4"/>
          <p:cNvSpPr/>
          <p:nvPr/>
        </p:nvSpPr>
        <p:spPr>
          <a:xfrm>
            <a:off x="-994920" y="6122114"/>
            <a:ext cx="4766475" cy="7511636"/>
          </a:xfrm>
          <a:custGeom>
            <a:avLst/>
            <a:gdLst/>
            <a:ahLst/>
            <a:cxnLst/>
            <a:rect l="l" t="t" r="r" b="b"/>
            <a:pathLst>
              <a:path w="4766475" h="7511636">
                <a:moveTo>
                  <a:pt x="0" y="0"/>
                </a:moveTo>
                <a:lnTo>
                  <a:pt x="4766475" y="0"/>
                </a:lnTo>
                <a:lnTo>
                  <a:pt x="4766475" y="7511637"/>
                </a:lnTo>
                <a:lnTo>
                  <a:pt x="0" y="75116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a:off x="13813392" y="-3493931"/>
            <a:ext cx="4766475" cy="7511636"/>
          </a:xfrm>
          <a:custGeom>
            <a:avLst/>
            <a:gdLst/>
            <a:ahLst/>
            <a:cxnLst/>
            <a:rect l="l" t="t" r="r" b="b"/>
            <a:pathLst>
              <a:path w="4766475" h="7511636">
                <a:moveTo>
                  <a:pt x="0" y="0"/>
                </a:moveTo>
                <a:lnTo>
                  <a:pt x="4766475" y="0"/>
                </a:lnTo>
                <a:lnTo>
                  <a:pt x="4766475" y="7511636"/>
                </a:lnTo>
                <a:lnTo>
                  <a:pt x="0" y="75116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5400000" flipV="1">
            <a:off x="1640969" y="-1640969"/>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13" name="Picture 12">
            <a:extLst>
              <a:ext uri="{FF2B5EF4-FFF2-40B4-BE49-F238E27FC236}">
                <a16:creationId xmlns:a16="http://schemas.microsoft.com/office/drawing/2014/main" id="{5870C986-D811-CC08-1866-1498637B1C93}"/>
              </a:ext>
            </a:extLst>
          </p:cNvPr>
          <p:cNvPicPr>
            <a:picLocks noChangeAspect="1"/>
          </p:cNvPicPr>
          <p:nvPr/>
        </p:nvPicPr>
        <p:blipFill>
          <a:blip r:embed="rId9"/>
          <a:stretch>
            <a:fillRect/>
          </a:stretch>
        </p:blipFill>
        <p:spPr>
          <a:xfrm>
            <a:off x="7374" y="7328732"/>
            <a:ext cx="12841492" cy="2867425"/>
          </a:xfrm>
          <a:prstGeom prst="rect">
            <a:avLst/>
          </a:prstGeom>
        </p:spPr>
      </p:pic>
      <p:pic>
        <p:nvPicPr>
          <p:cNvPr id="17" name="Picture 16">
            <a:extLst>
              <a:ext uri="{FF2B5EF4-FFF2-40B4-BE49-F238E27FC236}">
                <a16:creationId xmlns:a16="http://schemas.microsoft.com/office/drawing/2014/main" id="{ACA114C0-4A08-6140-D89E-1DC1FB999326}"/>
              </a:ext>
            </a:extLst>
          </p:cNvPr>
          <p:cNvPicPr>
            <a:picLocks noChangeAspect="1"/>
          </p:cNvPicPr>
          <p:nvPr/>
        </p:nvPicPr>
        <p:blipFill>
          <a:blip r:embed="rId10"/>
          <a:stretch>
            <a:fillRect/>
          </a:stretch>
        </p:blipFill>
        <p:spPr>
          <a:xfrm>
            <a:off x="5931064" y="2781300"/>
            <a:ext cx="12403973" cy="4891102"/>
          </a:xfrm>
          <a:prstGeom prst="rect">
            <a:avLst/>
          </a:prstGeom>
        </p:spPr>
      </p:pic>
      <p:pic>
        <p:nvPicPr>
          <p:cNvPr id="9" name="Picture 8">
            <a:extLst>
              <a:ext uri="{FF2B5EF4-FFF2-40B4-BE49-F238E27FC236}">
                <a16:creationId xmlns:a16="http://schemas.microsoft.com/office/drawing/2014/main" id="{D34283AB-E46A-A8A9-11B3-5D8AEB6AB277}"/>
              </a:ext>
            </a:extLst>
          </p:cNvPr>
          <p:cNvPicPr>
            <a:picLocks noChangeAspect="1"/>
          </p:cNvPicPr>
          <p:nvPr/>
        </p:nvPicPr>
        <p:blipFill>
          <a:blip r:embed="rId11"/>
          <a:stretch>
            <a:fillRect/>
          </a:stretch>
        </p:blipFill>
        <p:spPr>
          <a:xfrm>
            <a:off x="-173" y="114563"/>
            <a:ext cx="5953359" cy="60075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TextBox 3"/>
          <p:cNvSpPr txBox="1"/>
          <p:nvPr/>
        </p:nvSpPr>
        <p:spPr>
          <a:xfrm>
            <a:off x="5050822" y="580707"/>
            <a:ext cx="9489949" cy="962660"/>
          </a:xfrm>
          <a:prstGeom prst="rect">
            <a:avLst/>
          </a:prstGeom>
        </p:spPr>
        <p:txBody>
          <a:bodyPr lIns="0" tIns="0" rIns="0" bIns="0" rtlCol="0" anchor="t">
            <a:spAutoFit/>
          </a:bodyPr>
          <a:lstStyle/>
          <a:p>
            <a:pPr algn="l">
              <a:lnSpc>
                <a:spcPts val="7480"/>
              </a:lnSpc>
            </a:pPr>
            <a:r>
              <a:rPr lang="en-US" sz="6800">
                <a:solidFill>
                  <a:srgbClr val="6B3000"/>
                </a:solidFill>
                <a:latin typeface="Norwester"/>
                <a:ea typeface="Norwester"/>
                <a:cs typeface="Norwester"/>
                <a:sym typeface="Norwester"/>
              </a:rPr>
              <a:t>Testing and Challenge</a:t>
            </a:r>
          </a:p>
        </p:txBody>
      </p:sp>
      <p:sp>
        <p:nvSpPr>
          <p:cNvPr id="4" name="Freeform 4"/>
          <p:cNvSpPr/>
          <p:nvPr/>
        </p:nvSpPr>
        <p:spPr>
          <a:xfrm>
            <a:off x="-994920" y="6122114"/>
            <a:ext cx="4766475" cy="7511636"/>
          </a:xfrm>
          <a:custGeom>
            <a:avLst/>
            <a:gdLst/>
            <a:ahLst/>
            <a:cxnLst/>
            <a:rect l="l" t="t" r="r" b="b"/>
            <a:pathLst>
              <a:path w="4766475" h="7511636">
                <a:moveTo>
                  <a:pt x="0" y="0"/>
                </a:moveTo>
                <a:lnTo>
                  <a:pt x="4766475" y="0"/>
                </a:lnTo>
                <a:lnTo>
                  <a:pt x="4766475" y="7511637"/>
                </a:lnTo>
                <a:lnTo>
                  <a:pt x="0" y="75116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a:off x="13813392" y="-3493931"/>
            <a:ext cx="4766475" cy="7511636"/>
          </a:xfrm>
          <a:custGeom>
            <a:avLst/>
            <a:gdLst/>
            <a:ahLst/>
            <a:cxnLst/>
            <a:rect l="l" t="t" r="r" b="b"/>
            <a:pathLst>
              <a:path w="4766475" h="7511636">
                <a:moveTo>
                  <a:pt x="0" y="0"/>
                </a:moveTo>
                <a:lnTo>
                  <a:pt x="4766475" y="0"/>
                </a:lnTo>
                <a:lnTo>
                  <a:pt x="4766475" y="7511636"/>
                </a:lnTo>
                <a:lnTo>
                  <a:pt x="0" y="75116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5400000" flipV="1">
            <a:off x="1640969" y="-1640969"/>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9" name="Picture 8">
            <a:extLst>
              <a:ext uri="{FF2B5EF4-FFF2-40B4-BE49-F238E27FC236}">
                <a16:creationId xmlns:a16="http://schemas.microsoft.com/office/drawing/2014/main" id="{230577EA-EC50-4424-139E-2A4BCDDDC07E}"/>
              </a:ext>
            </a:extLst>
          </p:cNvPr>
          <p:cNvPicPr>
            <a:picLocks noChangeAspect="1"/>
          </p:cNvPicPr>
          <p:nvPr/>
        </p:nvPicPr>
        <p:blipFill>
          <a:blip r:embed="rId9"/>
          <a:stretch>
            <a:fillRect/>
          </a:stretch>
        </p:blipFill>
        <p:spPr>
          <a:xfrm>
            <a:off x="699915" y="2054372"/>
            <a:ext cx="6886575" cy="4714875"/>
          </a:xfrm>
          <a:prstGeom prst="rect">
            <a:avLst/>
          </a:prstGeom>
        </p:spPr>
      </p:pic>
      <p:pic>
        <p:nvPicPr>
          <p:cNvPr id="10" name="Picture 9">
            <a:extLst>
              <a:ext uri="{FF2B5EF4-FFF2-40B4-BE49-F238E27FC236}">
                <a16:creationId xmlns:a16="http://schemas.microsoft.com/office/drawing/2014/main" id="{A060B8CE-D81E-D91F-AC31-47A777B0E5A6}"/>
              </a:ext>
            </a:extLst>
          </p:cNvPr>
          <p:cNvPicPr>
            <a:picLocks noChangeAspect="1"/>
          </p:cNvPicPr>
          <p:nvPr/>
        </p:nvPicPr>
        <p:blipFill>
          <a:blip r:embed="rId10"/>
          <a:stretch>
            <a:fillRect/>
          </a:stretch>
        </p:blipFill>
        <p:spPr>
          <a:xfrm>
            <a:off x="1219200" y="7000689"/>
            <a:ext cx="15588852" cy="1282374"/>
          </a:xfrm>
          <a:prstGeom prst="rect">
            <a:avLst/>
          </a:prstGeom>
        </p:spPr>
      </p:pic>
      <p:pic>
        <p:nvPicPr>
          <p:cNvPr id="12" name="Picture 11">
            <a:extLst>
              <a:ext uri="{FF2B5EF4-FFF2-40B4-BE49-F238E27FC236}">
                <a16:creationId xmlns:a16="http://schemas.microsoft.com/office/drawing/2014/main" id="{C1185D14-940F-7602-93FB-D3C7E8FDC012}"/>
              </a:ext>
            </a:extLst>
          </p:cNvPr>
          <p:cNvPicPr>
            <a:picLocks noChangeAspect="1"/>
          </p:cNvPicPr>
          <p:nvPr/>
        </p:nvPicPr>
        <p:blipFill>
          <a:blip r:embed="rId11"/>
          <a:stretch>
            <a:fillRect/>
          </a:stretch>
        </p:blipFill>
        <p:spPr>
          <a:xfrm>
            <a:off x="2532025" y="8678575"/>
            <a:ext cx="13965599" cy="11907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TextBox 3"/>
          <p:cNvSpPr txBox="1"/>
          <p:nvPr/>
        </p:nvSpPr>
        <p:spPr>
          <a:xfrm>
            <a:off x="4568071" y="1478572"/>
            <a:ext cx="8186355" cy="962660"/>
          </a:xfrm>
          <a:prstGeom prst="rect">
            <a:avLst/>
          </a:prstGeom>
        </p:spPr>
        <p:txBody>
          <a:bodyPr lIns="0" tIns="0" rIns="0" bIns="0" rtlCol="0" anchor="t">
            <a:spAutoFit/>
          </a:bodyPr>
          <a:lstStyle/>
          <a:p>
            <a:pPr algn="l">
              <a:lnSpc>
                <a:spcPts val="7480"/>
              </a:lnSpc>
            </a:pPr>
            <a:r>
              <a:rPr lang="en-US" sz="6800" dirty="0">
                <a:solidFill>
                  <a:srgbClr val="6B3000"/>
                </a:solidFill>
                <a:latin typeface="Norwester"/>
                <a:ea typeface="Norwester"/>
                <a:cs typeface="Norwester"/>
                <a:sym typeface="Norwester"/>
              </a:rPr>
              <a:t>Future Enhancements</a:t>
            </a:r>
          </a:p>
        </p:txBody>
      </p:sp>
      <p:sp>
        <p:nvSpPr>
          <p:cNvPr id="4" name="Freeform 4"/>
          <p:cNvSpPr/>
          <p:nvPr/>
        </p:nvSpPr>
        <p:spPr>
          <a:xfrm>
            <a:off x="-914400" y="6531182"/>
            <a:ext cx="4766475" cy="7511636"/>
          </a:xfrm>
          <a:custGeom>
            <a:avLst/>
            <a:gdLst/>
            <a:ahLst/>
            <a:cxnLst/>
            <a:rect l="l" t="t" r="r" b="b"/>
            <a:pathLst>
              <a:path w="4766475" h="7511636">
                <a:moveTo>
                  <a:pt x="0" y="0"/>
                </a:moveTo>
                <a:lnTo>
                  <a:pt x="4766475" y="0"/>
                </a:lnTo>
                <a:lnTo>
                  <a:pt x="4766475" y="7511637"/>
                </a:lnTo>
                <a:lnTo>
                  <a:pt x="0" y="75116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a:off x="13813392" y="-3493931"/>
            <a:ext cx="4766475" cy="7511636"/>
          </a:xfrm>
          <a:custGeom>
            <a:avLst/>
            <a:gdLst/>
            <a:ahLst/>
            <a:cxnLst/>
            <a:rect l="l" t="t" r="r" b="b"/>
            <a:pathLst>
              <a:path w="4766475" h="7511636">
                <a:moveTo>
                  <a:pt x="0" y="0"/>
                </a:moveTo>
                <a:lnTo>
                  <a:pt x="4766475" y="0"/>
                </a:lnTo>
                <a:lnTo>
                  <a:pt x="4766475" y="7511636"/>
                </a:lnTo>
                <a:lnTo>
                  <a:pt x="0" y="75116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5400000" flipV="1">
            <a:off x="1640969" y="-1640969"/>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Rectangle 1">
            <a:extLst>
              <a:ext uri="{FF2B5EF4-FFF2-40B4-BE49-F238E27FC236}">
                <a16:creationId xmlns:a16="http://schemas.microsoft.com/office/drawing/2014/main" id="{C60F6826-810C-EFC9-8D36-841B770820BD}"/>
              </a:ext>
            </a:extLst>
          </p:cNvPr>
          <p:cNvSpPr>
            <a:spLocks noChangeArrowheads="1"/>
          </p:cNvSpPr>
          <p:nvPr/>
        </p:nvSpPr>
        <p:spPr bwMode="auto">
          <a:xfrm>
            <a:off x="990600" y="3365433"/>
            <a:ext cx="15833791"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Interactive Visual Dashboard:</a:t>
            </a:r>
            <a:r>
              <a:rPr kumimoji="0" lang="en-US" altLang="en-US" sz="2800" b="0" i="0" u="none" strike="noStrike" cap="none" normalizeH="0" baseline="0" dirty="0">
                <a:ln>
                  <a:noFill/>
                </a:ln>
                <a:solidFill>
                  <a:schemeClr val="tx1"/>
                </a:solidFill>
                <a:effectLst/>
                <a:latin typeface="Arial" panose="020B0604020202020204" pitchFamily="34" charset="0"/>
              </a:rPr>
              <a:t> Add a graphical dashboard to display compliance percentage, clause-wise comparison, and improvement trends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Multi-File Batch Processing:</a:t>
            </a:r>
            <a:r>
              <a:rPr kumimoji="0" lang="en-US" altLang="en-US" sz="2800" b="0" i="0" u="none" strike="noStrike" cap="none" normalizeH="0" baseline="0" dirty="0">
                <a:ln>
                  <a:noFill/>
                </a:ln>
                <a:solidFill>
                  <a:schemeClr val="tx1"/>
                </a:solidFill>
                <a:effectLst/>
                <a:latin typeface="Arial" panose="020B0604020202020204" pitchFamily="34" charset="0"/>
              </a:rPr>
              <a:t> Enable bulk upload and comparison of multiple agreements simultaneously to save time in enterprise use cases.</a:t>
            </a:r>
          </a:p>
          <a:p>
            <a:pPr lvl="0" eaLnBrk="0" fontAlgn="base" hangingPunct="0">
              <a:spcBef>
                <a:spcPct val="0"/>
              </a:spcBef>
              <a:spcAft>
                <a:spcPct val="0"/>
              </a:spcAft>
              <a:buFontTx/>
              <a:buChar char="•"/>
            </a:pPr>
            <a:r>
              <a:rPr lang="en-US" sz="3200" b="1" dirty="0"/>
              <a:t>Smart Learning Engine:</a:t>
            </a:r>
            <a:r>
              <a:rPr lang="en-US" sz="3200" dirty="0"/>
              <a:t> Use feedback and previous comparison data to improve the accuracy of document type detection and clause interpretation.</a:t>
            </a:r>
          </a:p>
          <a:p>
            <a:pPr lvl="0" eaLnBrk="0" fontAlgn="base" hangingPunct="0">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94EA6EC6-1E32-148A-3535-0E18A723DC9B}"/>
              </a:ext>
            </a:extLst>
          </p:cNvPr>
          <p:cNvSpPr>
            <a:spLocks noChangeArrowheads="1"/>
          </p:cNvSpPr>
          <p:nvPr/>
        </p:nvSpPr>
        <p:spPr bwMode="auto">
          <a:xfrm>
            <a:off x="495299" y="6613224"/>
            <a:ext cx="17297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Automated Report Generation:</a:t>
            </a:r>
            <a:r>
              <a:rPr kumimoji="0" lang="en-US" altLang="en-US" sz="2800" b="0" i="0" u="none" strike="noStrike" cap="none" normalizeH="0" baseline="0" dirty="0">
                <a:ln>
                  <a:noFill/>
                </a:ln>
                <a:solidFill>
                  <a:schemeClr val="tx1"/>
                </a:solidFill>
                <a:effectLst/>
                <a:latin typeface="Arial" panose="020B0604020202020204" pitchFamily="34" charset="0"/>
              </a:rPr>
              <a:t> Generate downloadable </a:t>
            </a:r>
            <a:r>
              <a:rPr kumimoji="0" lang="en-US" altLang="en-US" sz="2800" b="1" i="0" u="none" strike="noStrike" cap="none" normalizeH="0" baseline="0" dirty="0">
                <a:ln>
                  <a:noFill/>
                </a:ln>
                <a:solidFill>
                  <a:schemeClr val="tx1"/>
                </a:solidFill>
                <a:effectLst/>
                <a:latin typeface="Arial" panose="020B0604020202020204" pitchFamily="34" charset="0"/>
              </a:rPr>
              <a:t>PDF compliance summaries</a:t>
            </a:r>
            <a:r>
              <a:rPr kumimoji="0" lang="en-US" altLang="en-US" sz="2800" b="0" i="0" u="none" strike="noStrike" cap="none" normalizeH="0" baseline="0" dirty="0">
                <a:ln>
                  <a:noFill/>
                </a:ln>
                <a:solidFill>
                  <a:schemeClr val="tx1"/>
                </a:solidFill>
                <a:effectLst/>
                <a:latin typeface="Arial" panose="020B0604020202020204" pitchFamily="34" charset="0"/>
              </a:rPr>
              <a:t> with highlights and suggested corrective actions.</a:t>
            </a:r>
          </a:p>
          <a:p>
            <a:pPr lvl="1"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Cloud Deployment &amp; Collaboration:</a:t>
            </a:r>
            <a:r>
              <a:rPr kumimoji="0" lang="en-US" altLang="en-US" sz="2800" b="0" i="0" u="none" strike="noStrike" cap="none" normalizeH="0" baseline="0" dirty="0">
                <a:ln>
                  <a:noFill/>
                </a:ln>
                <a:solidFill>
                  <a:schemeClr val="tx1"/>
                </a:solidFill>
                <a:effectLst/>
                <a:latin typeface="Arial" panose="020B0604020202020204" pitchFamily="34" charset="0"/>
              </a:rPr>
              <a:t> Host the system on a secure cloud platform, allowing multiple users to collaborate, review, and manage compliance reports remotely.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TextBox 3"/>
          <p:cNvSpPr txBox="1"/>
          <p:nvPr/>
        </p:nvSpPr>
        <p:spPr>
          <a:xfrm>
            <a:off x="6816106" y="580707"/>
            <a:ext cx="8186355" cy="962660"/>
          </a:xfrm>
          <a:prstGeom prst="rect">
            <a:avLst/>
          </a:prstGeom>
        </p:spPr>
        <p:txBody>
          <a:bodyPr lIns="0" tIns="0" rIns="0" bIns="0" rtlCol="0" anchor="t">
            <a:spAutoFit/>
          </a:bodyPr>
          <a:lstStyle/>
          <a:p>
            <a:pPr algn="l">
              <a:lnSpc>
                <a:spcPts val="7480"/>
              </a:lnSpc>
            </a:pPr>
            <a:r>
              <a:rPr lang="en-US" sz="6800">
                <a:solidFill>
                  <a:srgbClr val="6B3000"/>
                </a:solidFill>
                <a:latin typeface="Norwester"/>
                <a:ea typeface="Norwester"/>
                <a:cs typeface="Norwester"/>
                <a:sym typeface="Norwester"/>
              </a:rPr>
              <a:t>Conclusion</a:t>
            </a:r>
          </a:p>
        </p:txBody>
      </p:sp>
      <p:sp>
        <p:nvSpPr>
          <p:cNvPr id="4" name="Freeform 4"/>
          <p:cNvSpPr/>
          <p:nvPr/>
        </p:nvSpPr>
        <p:spPr>
          <a:xfrm>
            <a:off x="-994920" y="6122114"/>
            <a:ext cx="4766475" cy="7511636"/>
          </a:xfrm>
          <a:custGeom>
            <a:avLst/>
            <a:gdLst/>
            <a:ahLst/>
            <a:cxnLst/>
            <a:rect l="l" t="t" r="r" b="b"/>
            <a:pathLst>
              <a:path w="4766475" h="7511636">
                <a:moveTo>
                  <a:pt x="0" y="0"/>
                </a:moveTo>
                <a:lnTo>
                  <a:pt x="4766475" y="0"/>
                </a:lnTo>
                <a:lnTo>
                  <a:pt x="4766475" y="7511637"/>
                </a:lnTo>
                <a:lnTo>
                  <a:pt x="0" y="75116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a:off x="13813392" y="-3493931"/>
            <a:ext cx="4766475" cy="7511636"/>
          </a:xfrm>
          <a:custGeom>
            <a:avLst/>
            <a:gdLst/>
            <a:ahLst/>
            <a:cxnLst/>
            <a:rect l="l" t="t" r="r" b="b"/>
            <a:pathLst>
              <a:path w="4766475" h="7511636">
                <a:moveTo>
                  <a:pt x="0" y="0"/>
                </a:moveTo>
                <a:lnTo>
                  <a:pt x="4766475" y="0"/>
                </a:lnTo>
                <a:lnTo>
                  <a:pt x="4766475" y="7511636"/>
                </a:lnTo>
                <a:lnTo>
                  <a:pt x="0" y="75116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5400000" flipV="1">
            <a:off x="1640969" y="-1640969"/>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7">
            <a:extLst>
              <a:ext uri="{FF2B5EF4-FFF2-40B4-BE49-F238E27FC236}">
                <a16:creationId xmlns:a16="http://schemas.microsoft.com/office/drawing/2014/main" id="{5A7129A8-683A-31DF-A480-C1645D12BABE}"/>
              </a:ext>
            </a:extLst>
          </p:cNvPr>
          <p:cNvSpPr txBox="1"/>
          <p:nvPr/>
        </p:nvSpPr>
        <p:spPr>
          <a:xfrm>
            <a:off x="1219200" y="2273154"/>
            <a:ext cx="15697200" cy="6494085"/>
          </a:xfrm>
          <a:prstGeom prst="rect">
            <a:avLst/>
          </a:prstGeom>
          <a:noFill/>
        </p:spPr>
        <p:txBody>
          <a:bodyPr wrap="square" rtlCol="0">
            <a:spAutoFit/>
          </a:bodyPr>
          <a:lstStyle/>
          <a:p>
            <a:r>
              <a:rPr lang="en-US" sz="3200" dirty="0"/>
              <a:t>The AI Powered Compliance Checker successfully automates the complex process of evaluating data protection agreements using AI. By integrating clause extraction, document type detection, and intelligent comparison with standard templates, the system provides a clear, structured, and accurate compliance overview.</a:t>
            </a:r>
          </a:p>
          <a:p>
            <a:endParaRPr lang="en-US" sz="3200" dirty="0"/>
          </a:p>
          <a:p>
            <a:r>
              <a:rPr lang="en-US" sz="3200" dirty="0"/>
              <a:t>Through real-time notifications, scheduled template updates, and a user-friendly dashboard, it ensures organizations remain aligned with evolving regulatory standards. The project demonstrates how artificial intelligence can enhance legal compliance, reduce manual review time, and improve transparency in data governance.</a:t>
            </a:r>
          </a:p>
          <a:p>
            <a:endParaRPr lang="en-US" sz="3200" dirty="0"/>
          </a:p>
          <a:p>
            <a:r>
              <a:rPr lang="en-US" sz="3200" dirty="0"/>
              <a:t>Overall, this system represents a significant step towards smarter, faster, and more reliable GDPR compliance management — setting the foundation for scalable enterprise-level automation in the future.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TextBox 3"/>
          <p:cNvSpPr txBox="1"/>
          <p:nvPr/>
        </p:nvSpPr>
        <p:spPr>
          <a:xfrm>
            <a:off x="4506320" y="3704689"/>
            <a:ext cx="9563681" cy="1219200"/>
          </a:xfrm>
          <a:prstGeom prst="rect">
            <a:avLst/>
          </a:prstGeom>
        </p:spPr>
        <p:txBody>
          <a:bodyPr lIns="0" tIns="0" rIns="0" bIns="0" rtlCol="0" anchor="t">
            <a:spAutoFit/>
          </a:bodyPr>
          <a:lstStyle/>
          <a:p>
            <a:pPr marL="0" lvl="0" indent="0" algn="just">
              <a:lnSpc>
                <a:spcPts val="9599"/>
              </a:lnSpc>
              <a:spcBef>
                <a:spcPct val="0"/>
              </a:spcBef>
            </a:pPr>
            <a:r>
              <a:rPr lang="en-US" sz="7999" u="none" strike="noStrike">
                <a:solidFill>
                  <a:srgbClr val="6B3000"/>
                </a:solidFill>
                <a:latin typeface="Norwester"/>
                <a:ea typeface="Norwester"/>
                <a:cs typeface="Norwester"/>
                <a:sym typeface="Norwester"/>
              </a:rPr>
              <a:t>Thank You Very Much!</a:t>
            </a:r>
          </a:p>
        </p:txBody>
      </p:sp>
      <p:sp>
        <p:nvSpPr>
          <p:cNvPr id="4" name="Freeform 4"/>
          <p:cNvSpPr/>
          <p:nvPr/>
        </p:nvSpPr>
        <p:spPr>
          <a:xfrm>
            <a:off x="15007043" y="427361"/>
            <a:ext cx="2613029" cy="2175346"/>
          </a:xfrm>
          <a:custGeom>
            <a:avLst/>
            <a:gdLst/>
            <a:ahLst/>
            <a:cxnLst/>
            <a:rect l="l" t="t" r="r" b="b"/>
            <a:pathLst>
              <a:path w="2613029" h="2175346">
                <a:moveTo>
                  <a:pt x="0" y="0"/>
                </a:moveTo>
                <a:lnTo>
                  <a:pt x="2613029" y="0"/>
                </a:lnTo>
                <a:lnTo>
                  <a:pt x="2613029" y="2175346"/>
                </a:lnTo>
                <a:lnTo>
                  <a:pt x="0" y="21753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flipH="1" flipV="1">
            <a:off x="2314882" y="5691937"/>
            <a:ext cx="2256733" cy="6886497"/>
          </a:xfrm>
          <a:custGeom>
            <a:avLst/>
            <a:gdLst/>
            <a:ahLst/>
            <a:cxnLst/>
            <a:rect l="l" t="t" r="r" b="b"/>
            <a:pathLst>
              <a:path w="2256733" h="6886497">
                <a:moveTo>
                  <a:pt x="2256733" y="6886497"/>
                </a:moveTo>
                <a:lnTo>
                  <a:pt x="0" y="6886497"/>
                </a:lnTo>
                <a:lnTo>
                  <a:pt x="0" y="0"/>
                </a:lnTo>
                <a:lnTo>
                  <a:pt x="2256733" y="0"/>
                </a:lnTo>
                <a:lnTo>
                  <a:pt x="2256733" y="6886497"/>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6886497" y="853222"/>
            <a:ext cx="5227567" cy="2632793"/>
          </a:xfrm>
          <a:custGeom>
            <a:avLst/>
            <a:gdLst/>
            <a:ahLst/>
            <a:cxnLst/>
            <a:rect l="l" t="t" r="r" b="b"/>
            <a:pathLst>
              <a:path w="5227567" h="2632793">
                <a:moveTo>
                  <a:pt x="0" y="0"/>
                </a:moveTo>
                <a:lnTo>
                  <a:pt x="5227567" y="0"/>
                </a:lnTo>
                <a:lnTo>
                  <a:pt x="5227567" y="2632793"/>
                </a:lnTo>
                <a:lnTo>
                  <a:pt x="0" y="263279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10800000">
            <a:off x="13234200" y="6133564"/>
            <a:ext cx="5388429" cy="4114800"/>
          </a:xfrm>
          <a:custGeom>
            <a:avLst/>
            <a:gdLst/>
            <a:ahLst/>
            <a:cxnLst/>
            <a:rect l="l" t="t" r="r" b="b"/>
            <a:pathLst>
              <a:path w="5388429" h="4114800">
                <a:moveTo>
                  <a:pt x="0" y="0"/>
                </a:moveTo>
                <a:lnTo>
                  <a:pt x="5388429" y="0"/>
                </a:lnTo>
                <a:lnTo>
                  <a:pt x="538842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Freeform 3"/>
          <p:cNvSpPr/>
          <p:nvPr/>
        </p:nvSpPr>
        <p:spPr>
          <a:xfrm>
            <a:off x="12303421" y="8418705"/>
            <a:ext cx="232591" cy="232591"/>
          </a:xfrm>
          <a:custGeom>
            <a:avLst/>
            <a:gdLst/>
            <a:ahLst/>
            <a:cxnLst/>
            <a:rect l="l" t="t" r="r" b="b"/>
            <a:pathLst>
              <a:path w="232591" h="232591">
                <a:moveTo>
                  <a:pt x="0" y="0"/>
                </a:moveTo>
                <a:lnTo>
                  <a:pt x="232591" y="0"/>
                </a:lnTo>
                <a:lnTo>
                  <a:pt x="232591" y="232591"/>
                </a:lnTo>
                <a:lnTo>
                  <a:pt x="0" y="232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739140" y="-58973"/>
            <a:ext cx="3275717" cy="1649770"/>
          </a:xfrm>
          <a:custGeom>
            <a:avLst/>
            <a:gdLst/>
            <a:ahLst/>
            <a:cxnLst/>
            <a:rect l="l" t="t" r="r" b="b"/>
            <a:pathLst>
              <a:path w="3275717" h="1649770">
                <a:moveTo>
                  <a:pt x="0" y="0"/>
                </a:moveTo>
                <a:lnTo>
                  <a:pt x="3275717" y="0"/>
                </a:lnTo>
                <a:lnTo>
                  <a:pt x="3275717" y="1649770"/>
                </a:lnTo>
                <a:lnTo>
                  <a:pt x="0" y="16497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2509730" y="1657472"/>
            <a:ext cx="7414337" cy="962660"/>
          </a:xfrm>
          <a:prstGeom prst="rect">
            <a:avLst/>
          </a:prstGeom>
        </p:spPr>
        <p:txBody>
          <a:bodyPr lIns="0" tIns="0" rIns="0" bIns="0" rtlCol="0" anchor="t">
            <a:spAutoFit/>
          </a:bodyPr>
          <a:lstStyle/>
          <a:p>
            <a:pPr algn="l">
              <a:lnSpc>
                <a:spcPts val="7480"/>
              </a:lnSpc>
            </a:pPr>
            <a:r>
              <a:rPr lang="en-US" sz="6800">
                <a:solidFill>
                  <a:srgbClr val="6B3000"/>
                </a:solidFill>
                <a:latin typeface="Norwester"/>
                <a:ea typeface="Norwester"/>
                <a:cs typeface="Norwester"/>
                <a:sym typeface="Norwester"/>
              </a:rPr>
              <a:t>Problem Statement</a:t>
            </a:r>
          </a:p>
        </p:txBody>
      </p:sp>
      <p:sp>
        <p:nvSpPr>
          <p:cNvPr id="6" name="Freeform 6"/>
          <p:cNvSpPr/>
          <p:nvPr/>
        </p:nvSpPr>
        <p:spPr>
          <a:xfrm>
            <a:off x="13884379" y="0"/>
            <a:ext cx="8807241" cy="6725530"/>
          </a:xfrm>
          <a:custGeom>
            <a:avLst/>
            <a:gdLst/>
            <a:ahLst/>
            <a:cxnLst/>
            <a:rect l="l" t="t" r="r" b="b"/>
            <a:pathLst>
              <a:path w="8807241" h="6725530">
                <a:moveTo>
                  <a:pt x="0" y="0"/>
                </a:moveTo>
                <a:lnTo>
                  <a:pt x="8807242" y="0"/>
                </a:lnTo>
                <a:lnTo>
                  <a:pt x="8807242" y="6725530"/>
                </a:lnTo>
                <a:lnTo>
                  <a:pt x="0" y="67255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5400000">
            <a:off x="1372581" y="7349745"/>
            <a:ext cx="4766475" cy="7511636"/>
          </a:xfrm>
          <a:custGeom>
            <a:avLst/>
            <a:gdLst/>
            <a:ahLst/>
            <a:cxnLst/>
            <a:rect l="l" t="t" r="r" b="b"/>
            <a:pathLst>
              <a:path w="4766475" h="7511636">
                <a:moveTo>
                  <a:pt x="0" y="0"/>
                </a:moveTo>
                <a:lnTo>
                  <a:pt x="4766474" y="0"/>
                </a:lnTo>
                <a:lnTo>
                  <a:pt x="4766474" y="7511636"/>
                </a:lnTo>
                <a:lnTo>
                  <a:pt x="0" y="751163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a:off x="-873889" y="-58973"/>
            <a:ext cx="2613029" cy="2175346"/>
          </a:xfrm>
          <a:custGeom>
            <a:avLst/>
            <a:gdLst/>
            <a:ahLst/>
            <a:cxnLst/>
            <a:rect l="l" t="t" r="r" b="b"/>
            <a:pathLst>
              <a:path w="2613029" h="2175346">
                <a:moveTo>
                  <a:pt x="0" y="0"/>
                </a:moveTo>
                <a:lnTo>
                  <a:pt x="2613029" y="0"/>
                </a:lnTo>
                <a:lnTo>
                  <a:pt x="2613029" y="2175346"/>
                </a:lnTo>
                <a:lnTo>
                  <a:pt x="0" y="217534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Freeform 9"/>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0" name="TextBox 10"/>
          <p:cNvSpPr txBox="1"/>
          <p:nvPr/>
        </p:nvSpPr>
        <p:spPr>
          <a:xfrm>
            <a:off x="700774" y="3267515"/>
            <a:ext cx="16758405" cy="2335531"/>
          </a:xfrm>
          <a:prstGeom prst="rect">
            <a:avLst/>
          </a:prstGeom>
        </p:spPr>
        <p:txBody>
          <a:bodyPr lIns="0" tIns="0" rIns="0" bIns="0" rtlCol="0" anchor="t">
            <a:spAutoFit/>
          </a:bodyPr>
          <a:lstStyle/>
          <a:p>
            <a:pPr algn="just">
              <a:lnSpc>
                <a:spcPts val="4619"/>
              </a:lnSpc>
              <a:spcBef>
                <a:spcPct val="0"/>
              </a:spcBef>
            </a:pPr>
            <a:r>
              <a:rPr lang="en-US" sz="3299">
                <a:solidFill>
                  <a:srgbClr val="6B3000"/>
                </a:solidFill>
                <a:latin typeface="Poppins"/>
                <a:ea typeface="Poppins"/>
                <a:cs typeface="Poppins"/>
                <a:sym typeface="Poppins"/>
              </a:rPr>
              <a:t>Ensuring that legal contracts comply with the General Data Protection Regulation (GDPR) is often a complex and time-consuming process prone to human error. Manual reviews of lengthy agreements make it difficult to consistently identify missing or non-compliant clauses.</a:t>
            </a:r>
          </a:p>
        </p:txBody>
      </p:sp>
      <p:sp>
        <p:nvSpPr>
          <p:cNvPr id="11" name="TextBox 11"/>
          <p:cNvSpPr txBox="1"/>
          <p:nvPr/>
        </p:nvSpPr>
        <p:spPr>
          <a:xfrm>
            <a:off x="700774" y="6016499"/>
            <a:ext cx="16758405" cy="2335531"/>
          </a:xfrm>
          <a:prstGeom prst="rect">
            <a:avLst/>
          </a:prstGeom>
        </p:spPr>
        <p:txBody>
          <a:bodyPr lIns="0" tIns="0" rIns="0" bIns="0" rtlCol="0" anchor="t">
            <a:spAutoFit/>
          </a:bodyPr>
          <a:lstStyle/>
          <a:p>
            <a:pPr algn="just">
              <a:lnSpc>
                <a:spcPts val="4619"/>
              </a:lnSpc>
              <a:spcBef>
                <a:spcPct val="0"/>
              </a:spcBef>
            </a:pPr>
            <a:r>
              <a:rPr lang="en-US" sz="3299">
                <a:solidFill>
                  <a:srgbClr val="6B3000"/>
                </a:solidFill>
                <a:latin typeface="Poppins"/>
                <a:ea typeface="Poppins"/>
                <a:cs typeface="Poppins"/>
                <a:sym typeface="Poppins"/>
              </a:rPr>
              <a:t>To overcome this challenge, the Contract Compliance Checker automates the process using AI to extract, analyze, and compare contract clauses against standardized GDPR templates, enabling faster, more accurate, and consistent compliance verification.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Freeform 3"/>
          <p:cNvSpPr/>
          <p:nvPr/>
        </p:nvSpPr>
        <p:spPr>
          <a:xfrm rot="-5400000">
            <a:off x="9704543" y="-5553410"/>
            <a:ext cx="6664353" cy="10502561"/>
          </a:xfrm>
          <a:custGeom>
            <a:avLst/>
            <a:gdLst/>
            <a:ahLst/>
            <a:cxnLst/>
            <a:rect l="l" t="t" r="r" b="b"/>
            <a:pathLst>
              <a:path w="6664353" h="10502561">
                <a:moveTo>
                  <a:pt x="0" y="0"/>
                </a:moveTo>
                <a:lnTo>
                  <a:pt x="6664353" y="0"/>
                </a:lnTo>
                <a:lnTo>
                  <a:pt x="6664353" y="10502561"/>
                </a:lnTo>
                <a:lnTo>
                  <a:pt x="0" y="105025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880255" y="1695367"/>
            <a:ext cx="4177050" cy="962660"/>
          </a:xfrm>
          <a:prstGeom prst="rect">
            <a:avLst/>
          </a:prstGeom>
        </p:spPr>
        <p:txBody>
          <a:bodyPr lIns="0" tIns="0" rIns="0" bIns="0" rtlCol="0" anchor="t">
            <a:spAutoFit/>
          </a:bodyPr>
          <a:lstStyle/>
          <a:p>
            <a:pPr marL="0" lvl="0" indent="0" algn="l">
              <a:lnSpc>
                <a:spcPts val="7480"/>
              </a:lnSpc>
              <a:spcBef>
                <a:spcPct val="0"/>
              </a:spcBef>
            </a:pPr>
            <a:r>
              <a:rPr lang="en-US" sz="6800">
                <a:solidFill>
                  <a:srgbClr val="6B3000"/>
                </a:solidFill>
                <a:latin typeface="Norwester"/>
                <a:ea typeface="Norwester"/>
                <a:cs typeface="Norwester"/>
                <a:sym typeface="Norwester"/>
              </a:rPr>
              <a:t>Objectives</a:t>
            </a:r>
          </a:p>
        </p:txBody>
      </p:sp>
      <p:grpSp>
        <p:nvGrpSpPr>
          <p:cNvPr id="5" name="Group 5"/>
          <p:cNvGrpSpPr/>
          <p:nvPr/>
        </p:nvGrpSpPr>
        <p:grpSpPr>
          <a:xfrm>
            <a:off x="1175065" y="3551296"/>
            <a:ext cx="4698553" cy="5350280"/>
            <a:chOff x="0" y="0"/>
            <a:chExt cx="1039699" cy="1183945"/>
          </a:xfrm>
        </p:grpSpPr>
        <p:sp>
          <p:nvSpPr>
            <p:cNvPr id="6" name="Freeform 6"/>
            <p:cNvSpPr/>
            <p:nvPr/>
          </p:nvSpPr>
          <p:spPr>
            <a:xfrm>
              <a:off x="0" y="0"/>
              <a:ext cx="1039699" cy="1183945"/>
            </a:xfrm>
            <a:custGeom>
              <a:avLst/>
              <a:gdLst/>
              <a:ahLst/>
              <a:cxnLst/>
              <a:rect l="l" t="t" r="r" b="b"/>
              <a:pathLst>
                <a:path w="1039699" h="1183945">
                  <a:moveTo>
                    <a:pt x="1039699" y="164772"/>
                  </a:moveTo>
                  <a:lnTo>
                    <a:pt x="1039699" y="1019172"/>
                  </a:lnTo>
                  <a:cubicBezTo>
                    <a:pt x="1039699" y="1062873"/>
                    <a:pt x="1022339" y="1104783"/>
                    <a:pt x="991438" y="1135684"/>
                  </a:cubicBezTo>
                  <a:cubicBezTo>
                    <a:pt x="960537" y="1166585"/>
                    <a:pt x="918626" y="1183945"/>
                    <a:pt x="874926" y="1183945"/>
                  </a:cubicBezTo>
                  <a:lnTo>
                    <a:pt x="164772" y="1183945"/>
                  </a:lnTo>
                  <a:cubicBezTo>
                    <a:pt x="121072" y="1183945"/>
                    <a:pt x="79162" y="1166585"/>
                    <a:pt x="48261" y="1135684"/>
                  </a:cubicBezTo>
                  <a:cubicBezTo>
                    <a:pt x="17360" y="1104783"/>
                    <a:pt x="0" y="1062873"/>
                    <a:pt x="0" y="1019172"/>
                  </a:cubicBezTo>
                  <a:lnTo>
                    <a:pt x="0" y="164772"/>
                  </a:lnTo>
                  <a:cubicBezTo>
                    <a:pt x="0" y="121072"/>
                    <a:pt x="17360" y="79162"/>
                    <a:pt x="48261" y="48261"/>
                  </a:cubicBezTo>
                  <a:cubicBezTo>
                    <a:pt x="79162" y="17360"/>
                    <a:pt x="121072" y="0"/>
                    <a:pt x="164772" y="0"/>
                  </a:cubicBezTo>
                  <a:lnTo>
                    <a:pt x="874926" y="0"/>
                  </a:lnTo>
                  <a:cubicBezTo>
                    <a:pt x="918626" y="0"/>
                    <a:pt x="960537" y="17360"/>
                    <a:pt x="991438" y="48261"/>
                  </a:cubicBezTo>
                  <a:cubicBezTo>
                    <a:pt x="1022339" y="79162"/>
                    <a:pt x="1039699" y="121072"/>
                    <a:pt x="1039699" y="164772"/>
                  </a:cubicBezTo>
                  <a:close/>
                </a:path>
              </a:pathLst>
            </a:custGeom>
            <a:solidFill>
              <a:srgbClr val="DDC4A6"/>
            </a:solidFill>
          </p:spPr>
        </p:sp>
        <p:sp>
          <p:nvSpPr>
            <p:cNvPr id="7" name="TextBox 7"/>
            <p:cNvSpPr txBox="1"/>
            <p:nvPr/>
          </p:nvSpPr>
          <p:spPr>
            <a:xfrm>
              <a:off x="0" y="-57150"/>
              <a:ext cx="1039699" cy="1241095"/>
            </a:xfrm>
            <a:prstGeom prst="rect">
              <a:avLst/>
            </a:prstGeom>
          </p:spPr>
          <p:txBody>
            <a:bodyPr lIns="50800" tIns="50800" rIns="50800" bIns="50800" rtlCol="0" anchor="ctr"/>
            <a:lstStyle/>
            <a:p>
              <a:pPr algn="ctr">
                <a:lnSpc>
                  <a:spcPts val="3306"/>
                </a:lnSpc>
              </a:pPr>
              <a:endParaRPr/>
            </a:p>
          </p:txBody>
        </p:sp>
      </p:grpSp>
      <p:grpSp>
        <p:nvGrpSpPr>
          <p:cNvPr id="8" name="Group 8"/>
          <p:cNvGrpSpPr/>
          <p:nvPr/>
        </p:nvGrpSpPr>
        <p:grpSpPr>
          <a:xfrm>
            <a:off x="6711034" y="3551296"/>
            <a:ext cx="4698553" cy="5350280"/>
            <a:chOff x="0" y="0"/>
            <a:chExt cx="1039699" cy="1183945"/>
          </a:xfrm>
        </p:grpSpPr>
        <p:sp>
          <p:nvSpPr>
            <p:cNvPr id="9" name="Freeform 9"/>
            <p:cNvSpPr/>
            <p:nvPr/>
          </p:nvSpPr>
          <p:spPr>
            <a:xfrm>
              <a:off x="0" y="0"/>
              <a:ext cx="1039699" cy="1183945"/>
            </a:xfrm>
            <a:custGeom>
              <a:avLst/>
              <a:gdLst/>
              <a:ahLst/>
              <a:cxnLst/>
              <a:rect l="l" t="t" r="r" b="b"/>
              <a:pathLst>
                <a:path w="1039699" h="1183945">
                  <a:moveTo>
                    <a:pt x="1039699" y="164772"/>
                  </a:moveTo>
                  <a:lnTo>
                    <a:pt x="1039699" y="1019172"/>
                  </a:lnTo>
                  <a:cubicBezTo>
                    <a:pt x="1039699" y="1062873"/>
                    <a:pt x="1022339" y="1104783"/>
                    <a:pt x="991438" y="1135684"/>
                  </a:cubicBezTo>
                  <a:cubicBezTo>
                    <a:pt x="960537" y="1166585"/>
                    <a:pt x="918626" y="1183945"/>
                    <a:pt x="874926" y="1183945"/>
                  </a:cubicBezTo>
                  <a:lnTo>
                    <a:pt x="164772" y="1183945"/>
                  </a:lnTo>
                  <a:cubicBezTo>
                    <a:pt x="121072" y="1183945"/>
                    <a:pt x="79162" y="1166585"/>
                    <a:pt x="48261" y="1135684"/>
                  </a:cubicBezTo>
                  <a:cubicBezTo>
                    <a:pt x="17360" y="1104783"/>
                    <a:pt x="0" y="1062873"/>
                    <a:pt x="0" y="1019172"/>
                  </a:cubicBezTo>
                  <a:lnTo>
                    <a:pt x="0" y="164772"/>
                  </a:lnTo>
                  <a:cubicBezTo>
                    <a:pt x="0" y="121072"/>
                    <a:pt x="17360" y="79162"/>
                    <a:pt x="48261" y="48261"/>
                  </a:cubicBezTo>
                  <a:cubicBezTo>
                    <a:pt x="79162" y="17360"/>
                    <a:pt x="121072" y="0"/>
                    <a:pt x="164772" y="0"/>
                  </a:cubicBezTo>
                  <a:lnTo>
                    <a:pt x="874926" y="0"/>
                  </a:lnTo>
                  <a:cubicBezTo>
                    <a:pt x="918626" y="0"/>
                    <a:pt x="960537" y="17360"/>
                    <a:pt x="991438" y="48261"/>
                  </a:cubicBezTo>
                  <a:cubicBezTo>
                    <a:pt x="1022339" y="79162"/>
                    <a:pt x="1039699" y="121072"/>
                    <a:pt x="1039699" y="164772"/>
                  </a:cubicBezTo>
                  <a:close/>
                </a:path>
              </a:pathLst>
            </a:custGeom>
            <a:solidFill>
              <a:srgbClr val="DDC4A6"/>
            </a:solidFill>
          </p:spPr>
        </p:sp>
        <p:sp>
          <p:nvSpPr>
            <p:cNvPr id="10" name="TextBox 10"/>
            <p:cNvSpPr txBox="1"/>
            <p:nvPr/>
          </p:nvSpPr>
          <p:spPr>
            <a:xfrm>
              <a:off x="0" y="-57150"/>
              <a:ext cx="1039699" cy="1241095"/>
            </a:xfrm>
            <a:prstGeom prst="rect">
              <a:avLst/>
            </a:prstGeom>
          </p:spPr>
          <p:txBody>
            <a:bodyPr lIns="50800" tIns="50800" rIns="50800" bIns="50800" rtlCol="0" anchor="ctr"/>
            <a:lstStyle/>
            <a:p>
              <a:pPr algn="ctr">
                <a:lnSpc>
                  <a:spcPts val="3306"/>
                </a:lnSpc>
              </a:pPr>
              <a:endParaRPr/>
            </a:p>
          </p:txBody>
        </p:sp>
      </p:grpSp>
      <p:sp>
        <p:nvSpPr>
          <p:cNvPr id="11" name="TextBox 11"/>
          <p:cNvSpPr txBox="1"/>
          <p:nvPr/>
        </p:nvSpPr>
        <p:spPr>
          <a:xfrm>
            <a:off x="1617793" y="5207977"/>
            <a:ext cx="3928977" cy="2952071"/>
          </a:xfrm>
          <a:prstGeom prst="rect">
            <a:avLst/>
          </a:prstGeom>
        </p:spPr>
        <p:txBody>
          <a:bodyPr lIns="0" tIns="0" rIns="0" bIns="0" rtlCol="0" anchor="t">
            <a:spAutoFit/>
          </a:bodyPr>
          <a:lstStyle/>
          <a:p>
            <a:pPr algn="ctr">
              <a:lnSpc>
                <a:spcPts val="3332"/>
              </a:lnSpc>
            </a:pPr>
            <a:r>
              <a:rPr lang="en-US" sz="2380">
                <a:solidFill>
                  <a:srgbClr val="6B3000"/>
                </a:solidFill>
                <a:latin typeface="Poppins"/>
                <a:ea typeface="Poppins"/>
                <a:cs typeface="Poppins"/>
                <a:sym typeface="Poppins"/>
              </a:rPr>
              <a:t>To design an intelligent system that automatically extracts, analyzes, and compares clauses from GDPR-related agreements using AI</a:t>
            </a:r>
          </a:p>
        </p:txBody>
      </p:sp>
      <p:sp>
        <p:nvSpPr>
          <p:cNvPr id="12" name="TextBox 12"/>
          <p:cNvSpPr txBox="1"/>
          <p:nvPr/>
        </p:nvSpPr>
        <p:spPr>
          <a:xfrm>
            <a:off x="7236086" y="5207977"/>
            <a:ext cx="3648448" cy="2952071"/>
          </a:xfrm>
          <a:prstGeom prst="rect">
            <a:avLst/>
          </a:prstGeom>
        </p:spPr>
        <p:txBody>
          <a:bodyPr lIns="0" tIns="0" rIns="0" bIns="0" rtlCol="0" anchor="t">
            <a:spAutoFit/>
          </a:bodyPr>
          <a:lstStyle/>
          <a:p>
            <a:pPr algn="ctr">
              <a:lnSpc>
                <a:spcPts val="3332"/>
              </a:lnSpc>
            </a:pPr>
            <a:r>
              <a:rPr lang="en-US" sz="2380">
                <a:solidFill>
                  <a:srgbClr val="6B3000"/>
                </a:solidFill>
                <a:latin typeface="Poppins"/>
                <a:ea typeface="Poppins"/>
                <a:cs typeface="Poppins"/>
                <a:sym typeface="Poppins"/>
              </a:rPr>
              <a:t>To maintain up-to-date GDPR templates, detect missing or non-compliant clauses, assess potential risks through structured analysis and scoring</a:t>
            </a:r>
          </a:p>
        </p:txBody>
      </p:sp>
      <p:sp>
        <p:nvSpPr>
          <p:cNvPr id="13" name="TextBox 13"/>
          <p:cNvSpPr txBox="1"/>
          <p:nvPr/>
        </p:nvSpPr>
        <p:spPr>
          <a:xfrm>
            <a:off x="1617793" y="3880214"/>
            <a:ext cx="3928977" cy="1000210"/>
          </a:xfrm>
          <a:prstGeom prst="rect">
            <a:avLst/>
          </a:prstGeom>
        </p:spPr>
        <p:txBody>
          <a:bodyPr lIns="0" tIns="0" rIns="0" bIns="0" rtlCol="0" anchor="t">
            <a:spAutoFit/>
          </a:bodyPr>
          <a:lstStyle/>
          <a:p>
            <a:pPr algn="ctr">
              <a:lnSpc>
                <a:spcPts val="3999"/>
              </a:lnSpc>
              <a:spcBef>
                <a:spcPct val="0"/>
              </a:spcBef>
            </a:pPr>
            <a:r>
              <a:rPr lang="en-US" sz="2856" b="1" dirty="0">
                <a:solidFill>
                  <a:srgbClr val="6B3000"/>
                </a:solidFill>
                <a:latin typeface="Poppins Bold"/>
                <a:ea typeface="Poppins Bold"/>
                <a:cs typeface="Poppins Bold"/>
                <a:sym typeface="Poppins Bold"/>
              </a:rPr>
              <a:t>Automate Contract Review</a:t>
            </a:r>
          </a:p>
        </p:txBody>
      </p:sp>
      <p:sp>
        <p:nvSpPr>
          <p:cNvPr id="14" name="TextBox 14"/>
          <p:cNvSpPr txBox="1"/>
          <p:nvPr/>
        </p:nvSpPr>
        <p:spPr>
          <a:xfrm>
            <a:off x="7153931" y="3983596"/>
            <a:ext cx="3812759" cy="1010841"/>
          </a:xfrm>
          <a:prstGeom prst="rect">
            <a:avLst/>
          </a:prstGeom>
        </p:spPr>
        <p:txBody>
          <a:bodyPr lIns="0" tIns="0" rIns="0" bIns="0" rtlCol="0" anchor="t">
            <a:spAutoFit/>
          </a:bodyPr>
          <a:lstStyle/>
          <a:p>
            <a:pPr algn="ctr">
              <a:lnSpc>
                <a:spcPts val="3999"/>
              </a:lnSpc>
              <a:spcBef>
                <a:spcPct val="0"/>
              </a:spcBef>
            </a:pPr>
            <a:r>
              <a:rPr lang="en-US" sz="2856" b="1">
                <a:solidFill>
                  <a:srgbClr val="6B3000"/>
                </a:solidFill>
                <a:latin typeface="Poppins Bold"/>
                <a:ea typeface="Poppins Bold"/>
                <a:cs typeface="Poppins Bold"/>
                <a:sym typeface="Poppins Bold"/>
              </a:rPr>
              <a:t>Ensure Continuous Compliance</a:t>
            </a:r>
          </a:p>
        </p:txBody>
      </p:sp>
      <p:grpSp>
        <p:nvGrpSpPr>
          <p:cNvPr id="15" name="Group 15"/>
          <p:cNvGrpSpPr/>
          <p:nvPr/>
        </p:nvGrpSpPr>
        <p:grpSpPr>
          <a:xfrm>
            <a:off x="12247002" y="3551296"/>
            <a:ext cx="4698553" cy="5350280"/>
            <a:chOff x="0" y="0"/>
            <a:chExt cx="1039699" cy="1183945"/>
          </a:xfrm>
        </p:grpSpPr>
        <p:sp>
          <p:nvSpPr>
            <p:cNvPr id="16" name="Freeform 16"/>
            <p:cNvSpPr/>
            <p:nvPr/>
          </p:nvSpPr>
          <p:spPr>
            <a:xfrm>
              <a:off x="0" y="0"/>
              <a:ext cx="1039699" cy="1183945"/>
            </a:xfrm>
            <a:custGeom>
              <a:avLst/>
              <a:gdLst/>
              <a:ahLst/>
              <a:cxnLst/>
              <a:rect l="l" t="t" r="r" b="b"/>
              <a:pathLst>
                <a:path w="1039699" h="1183945">
                  <a:moveTo>
                    <a:pt x="1039699" y="164772"/>
                  </a:moveTo>
                  <a:lnTo>
                    <a:pt x="1039699" y="1019172"/>
                  </a:lnTo>
                  <a:cubicBezTo>
                    <a:pt x="1039699" y="1062873"/>
                    <a:pt x="1022339" y="1104783"/>
                    <a:pt x="991438" y="1135684"/>
                  </a:cubicBezTo>
                  <a:cubicBezTo>
                    <a:pt x="960537" y="1166585"/>
                    <a:pt x="918626" y="1183945"/>
                    <a:pt x="874926" y="1183945"/>
                  </a:cubicBezTo>
                  <a:lnTo>
                    <a:pt x="164772" y="1183945"/>
                  </a:lnTo>
                  <a:cubicBezTo>
                    <a:pt x="121072" y="1183945"/>
                    <a:pt x="79162" y="1166585"/>
                    <a:pt x="48261" y="1135684"/>
                  </a:cubicBezTo>
                  <a:cubicBezTo>
                    <a:pt x="17360" y="1104783"/>
                    <a:pt x="0" y="1062873"/>
                    <a:pt x="0" y="1019172"/>
                  </a:cubicBezTo>
                  <a:lnTo>
                    <a:pt x="0" y="164772"/>
                  </a:lnTo>
                  <a:cubicBezTo>
                    <a:pt x="0" y="121072"/>
                    <a:pt x="17360" y="79162"/>
                    <a:pt x="48261" y="48261"/>
                  </a:cubicBezTo>
                  <a:cubicBezTo>
                    <a:pt x="79162" y="17360"/>
                    <a:pt x="121072" y="0"/>
                    <a:pt x="164772" y="0"/>
                  </a:cubicBezTo>
                  <a:lnTo>
                    <a:pt x="874926" y="0"/>
                  </a:lnTo>
                  <a:cubicBezTo>
                    <a:pt x="918626" y="0"/>
                    <a:pt x="960537" y="17360"/>
                    <a:pt x="991438" y="48261"/>
                  </a:cubicBezTo>
                  <a:cubicBezTo>
                    <a:pt x="1022339" y="79162"/>
                    <a:pt x="1039699" y="121072"/>
                    <a:pt x="1039699" y="164772"/>
                  </a:cubicBezTo>
                  <a:close/>
                </a:path>
              </a:pathLst>
            </a:custGeom>
            <a:solidFill>
              <a:srgbClr val="DDC4A6"/>
            </a:solidFill>
          </p:spPr>
        </p:sp>
        <p:sp>
          <p:nvSpPr>
            <p:cNvPr id="17" name="TextBox 17"/>
            <p:cNvSpPr txBox="1"/>
            <p:nvPr/>
          </p:nvSpPr>
          <p:spPr>
            <a:xfrm>
              <a:off x="0" y="-57150"/>
              <a:ext cx="1039699" cy="1241095"/>
            </a:xfrm>
            <a:prstGeom prst="rect">
              <a:avLst/>
            </a:prstGeom>
          </p:spPr>
          <p:txBody>
            <a:bodyPr lIns="50800" tIns="50800" rIns="50800" bIns="50800" rtlCol="0" anchor="ctr"/>
            <a:lstStyle/>
            <a:p>
              <a:pPr algn="ctr">
                <a:lnSpc>
                  <a:spcPts val="3306"/>
                </a:lnSpc>
              </a:pPr>
              <a:endParaRPr/>
            </a:p>
          </p:txBody>
        </p:sp>
      </p:grpSp>
      <p:sp>
        <p:nvSpPr>
          <p:cNvPr id="18" name="TextBox 18"/>
          <p:cNvSpPr txBox="1"/>
          <p:nvPr/>
        </p:nvSpPr>
        <p:spPr>
          <a:xfrm>
            <a:off x="12568384" y="5207977"/>
            <a:ext cx="4174695" cy="2952071"/>
          </a:xfrm>
          <a:prstGeom prst="rect">
            <a:avLst/>
          </a:prstGeom>
        </p:spPr>
        <p:txBody>
          <a:bodyPr lIns="0" tIns="0" rIns="0" bIns="0" rtlCol="0" anchor="t">
            <a:spAutoFit/>
          </a:bodyPr>
          <a:lstStyle/>
          <a:p>
            <a:pPr algn="ctr">
              <a:lnSpc>
                <a:spcPts val="3332"/>
              </a:lnSpc>
            </a:pPr>
            <a:r>
              <a:rPr lang="en-US" sz="2380">
                <a:solidFill>
                  <a:srgbClr val="6B3000"/>
                </a:solidFill>
                <a:latin typeface="Poppins"/>
                <a:ea typeface="Poppins"/>
                <a:cs typeface="Poppins"/>
                <a:sym typeface="Poppins"/>
              </a:rPr>
              <a:t>To implement automated notifications via Slack and email that alert the working team or administrators about JSON updates, detected errors, and compliance results</a:t>
            </a:r>
          </a:p>
        </p:txBody>
      </p:sp>
      <p:sp>
        <p:nvSpPr>
          <p:cNvPr id="19" name="TextBox 19"/>
          <p:cNvSpPr txBox="1"/>
          <p:nvPr/>
        </p:nvSpPr>
        <p:spPr>
          <a:xfrm>
            <a:off x="12742168" y="3983596"/>
            <a:ext cx="3708222" cy="1010841"/>
          </a:xfrm>
          <a:prstGeom prst="rect">
            <a:avLst/>
          </a:prstGeom>
        </p:spPr>
        <p:txBody>
          <a:bodyPr lIns="0" tIns="0" rIns="0" bIns="0" rtlCol="0" anchor="t">
            <a:spAutoFit/>
          </a:bodyPr>
          <a:lstStyle/>
          <a:p>
            <a:pPr algn="ctr">
              <a:lnSpc>
                <a:spcPts val="3999"/>
              </a:lnSpc>
              <a:spcBef>
                <a:spcPct val="0"/>
              </a:spcBef>
            </a:pPr>
            <a:r>
              <a:rPr lang="en-US" sz="2856" b="1">
                <a:solidFill>
                  <a:srgbClr val="6B3000"/>
                </a:solidFill>
                <a:latin typeface="Poppins Bold"/>
                <a:ea typeface="Poppins Bold"/>
                <a:cs typeface="Poppins Bold"/>
                <a:sym typeface="Poppins Bold"/>
              </a:rPr>
              <a:t>Enable Proactive Monitoring</a:t>
            </a:r>
          </a:p>
        </p:txBody>
      </p:sp>
      <p:sp>
        <p:nvSpPr>
          <p:cNvPr id="20" name="Freeform 20"/>
          <p:cNvSpPr/>
          <p:nvPr/>
        </p:nvSpPr>
        <p:spPr>
          <a:xfrm rot="-5400000">
            <a:off x="1211445" y="7894540"/>
            <a:ext cx="1181014" cy="3603905"/>
          </a:xfrm>
          <a:custGeom>
            <a:avLst/>
            <a:gdLst/>
            <a:ahLst/>
            <a:cxnLst/>
            <a:rect l="l" t="t" r="r" b="b"/>
            <a:pathLst>
              <a:path w="1181014" h="3603905">
                <a:moveTo>
                  <a:pt x="0" y="0"/>
                </a:moveTo>
                <a:lnTo>
                  <a:pt x="1181015" y="0"/>
                </a:lnTo>
                <a:lnTo>
                  <a:pt x="1181015" y="3603905"/>
                </a:lnTo>
                <a:lnTo>
                  <a:pt x="0" y="360390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Freeform 21"/>
          <p:cNvSpPr/>
          <p:nvPr/>
        </p:nvSpPr>
        <p:spPr>
          <a:xfrm>
            <a:off x="-1097994" y="-302129"/>
            <a:ext cx="2613029" cy="2175346"/>
          </a:xfrm>
          <a:custGeom>
            <a:avLst/>
            <a:gdLst/>
            <a:ahLst/>
            <a:cxnLst/>
            <a:rect l="l" t="t" r="r" b="b"/>
            <a:pathLst>
              <a:path w="2613029" h="2175346">
                <a:moveTo>
                  <a:pt x="0" y="0"/>
                </a:moveTo>
                <a:lnTo>
                  <a:pt x="2613028" y="0"/>
                </a:lnTo>
                <a:lnTo>
                  <a:pt x="2613028" y="2175346"/>
                </a:lnTo>
                <a:lnTo>
                  <a:pt x="0" y="21753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Freeform 3"/>
          <p:cNvSpPr/>
          <p:nvPr/>
        </p:nvSpPr>
        <p:spPr>
          <a:xfrm rot="-10800000">
            <a:off x="14030781" y="-3049145"/>
            <a:ext cx="4766475" cy="7511636"/>
          </a:xfrm>
          <a:custGeom>
            <a:avLst/>
            <a:gdLst/>
            <a:ahLst/>
            <a:cxnLst/>
            <a:rect l="l" t="t" r="r" b="b"/>
            <a:pathLst>
              <a:path w="4766475" h="7511636">
                <a:moveTo>
                  <a:pt x="0" y="0"/>
                </a:moveTo>
                <a:lnTo>
                  <a:pt x="4766475" y="0"/>
                </a:lnTo>
                <a:lnTo>
                  <a:pt x="4766475" y="7511637"/>
                </a:lnTo>
                <a:lnTo>
                  <a:pt x="0" y="75116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flipV="1">
            <a:off x="15047283" y="7046283"/>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646271" y="6298979"/>
            <a:ext cx="2613029" cy="2175346"/>
          </a:xfrm>
          <a:custGeom>
            <a:avLst/>
            <a:gdLst/>
            <a:ahLst/>
            <a:cxnLst/>
            <a:rect l="l" t="t" r="r" b="b"/>
            <a:pathLst>
              <a:path w="2613029" h="2175346">
                <a:moveTo>
                  <a:pt x="0" y="0"/>
                </a:moveTo>
                <a:lnTo>
                  <a:pt x="2613029" y="0"/>
                </a:lnTo>
                <a:lnTo>
                  <a:pt x="2613029" y="2175347"/>
                </a:lnTo>
                <a:lnTo>
                  <a:pt x="0" y="217534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687421" y="487932"/>
            <a:ext cx="3617850" cy="854437"/>
          </a:xfrm>
          <a:prstGeom prst="rect">
            <a:avLst/>
          </a:prstGeom>
        </p:spPr>
        <p:txBody>
          <a:bodyPr lIns="0" tIns="0" rIns="0" bIns="0" rtlCol="0" anchor="t">
            <a:spAutoFit/>
          </a:bodyPr>
          <a:lstStyle/>
          <a:p>
            <a:pPr marL="0" lvl="0" indent="0" algn="l">
              <a:lnSpc>
                <a:spcPts val="6555"/>
              </a:lnSpc>
              <a:spcBef>
                <a:spcPct val="0"/>
              </a:spcBef>
            </a:pPr>
            <a:r>
              <a:rPr lang="en-US" sz="5959">
                <a:solidFill>
                  <a:srgbClr val="6B3000"/>
                </a:solidFill>
                <a:latin typeface="Norwester"/>
                <a:ea typeface="Norwester"/>
                <a:cs typeface="Norwester"/>
                <a:sym typeface="Norwester"/>
              </a:rPr>
              <a:t>Flowchart</a:t>
            </a:r>
          </a:p>
        </p:txBody>
      </p:sp>
      <p:pic>
        <p:nvPicPr>
          <p:cNvPr id="12" name="Picture 11">
            <a:extLst>
              <a:ext uri="{FF2B5EF4-FFF2-40B4-BE49-F238E27FC236}">
                <a16:creationId xmlns:a16="http://schemas.microsoft.com/office/drawing/2014/main" id="{D6C7BBD8-B51F-11E2-ADE4-F7904D017BB4}"/>
              </a:ext>
            </a:extLst>
          </p:cNvPr>
          <p:cNvPicPr>
            <a:picLocks noChangeAspect="1"/>
          </p:cNvPicPr>
          <p:nvPr/>
        </p:nvPicPr>
        <p:blipFill>
          <a:blip r:embed="rId9"/>
          <a:srcRect b="15782"/>
          <a:stretch>
            <a:fillRect/>
          </a:stretch>
        </p:blipFill>
        <p:spPr>
          <a:xfrm>
            <a:off x="24026" y="1523795"/>
            <a:ext cx="18288000" cy="71634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TextBox 3"/>
          <p:cNvSpPr txBox="1"/>
          <p:nvPr/>
        </p:nvSpPr>
        <p:spPr>
          <a:xfrm>
            <a:off x="375473" y="1812704"/>
            <a:ext cx="8186355" cy="1923604"/>
          </a:xfrm>
          <a:prstGeom prst="rect">
            <a:avLst/>
          </a:prstGeom>
        </p:spPr>
        <p:txBody>
          <a:bodyPr lIns="0" tIns="0" rIns="0" bIns="0" rtlCol="0" anchor="t">
            <a:spAutoFit/>
          </a:bodyPr>
          <a:lstStyle/>
          <a:p>
            <a:pPr algn="l">
              <a:lnSpc>
                <a:spcPts val="7480"/>
              </a:lnSpc>
            </a:pPr>
            <a:r>
              <a:rPr lang="en-US" sz="6800" dirty="0">
                <a:solidFill>
                  <a:srgbClr val="6B3000"/>
                </a:solidFill>
                <a:latin typeface="Norwester"/>
                <a:ea typeface="Norwester"/>
                <a:cs typeface="Norwester"/>
                <a:sym typeface="Norwester"/>
              </a:rPr>
              <a:t>System</a:t>
            </a:r>
          </a:p>
          <a:p>
            <a:pPr algn="l">
              <a:lnSpc>
                <a:spcPts val="7480"/>
              </a:lnSpc>
            </a:pPr>
            <a:r>
              <a:rPr lang="en-US" sz="6800" dirty="0">
                <a:solidFill>
                  <a:srgbClr val="6B3000"/>
                </a:solidFill>
                <a:latin typeface="Norwester"/>
                <a:ea typeface="Norwester"/>
                <a:cs typeface="Norwester"/>
                <a:sym typeface="Norwester"/>
              </a:rPr>
              <a:t> Architecture</a:t>
            </a:r>
          </a:p>
        </p:txBody>
      </p:sp>
      <p:sp>
        <p:nvSpPr>
          <p:cNvPr id="4" name="Freeform 4"/>
          <p:cNvSpPr/>
          <p:nvPr/>
        </p:nvSpPr>
        <p:spPr>
          <a:xfrm>
            <a:off x="-994920" y="6122114"/>
            <a:ext cx="4766475" cy="7511636"/>
          </a:xfrm>
          <a:custGeom>
            <a:avLst/>
            <a:gdLst/>
            <a:ahLst/>
            <a:cxnLst/>
            <a:rect l="l" t="t" r="r" b="b"/>
            <a:pathLst>
              <a:path w="4766475" h="7511636">
                <a:moveTo>
                  <a:pt x="0" y="0"/>
                </a:moveTo>
                <a:lnTo>
                  <a:pt x="4766475" y="0"/>
                </a:lnTo>
                <a:lnTo>
                  <a:pt x="4766475" y="7511637"/>
                </a:lnTo>
                <a:lnTo>
                  <a:pt x="0" y="75116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a:off x="13813392" y="-3493931"/>
            <a:ext cx="4766475" cy="7511636"/>
          </a:xfrm>
          <a:custGeom>
            <a:avLst/>
            <a:gdLst/>
            <a:ahLst/>
            <a:cxnLst/>
            <a:rect l="l" t="t" r="r" b="b"/>
            <a:pathLst>
              <a:path w="4766475" h="7511636">
                <a:moveTo>
                  <a:pt x="0" y="0"/>
                </a:moveTo>
                <a:lnTo>
                  <a:pt x="4766475" y="0"/>
                </a:lnTo>
                <a:lnTo>
                  <a:pt x="4766475" y="7511636"/>
                </a:lnTo>
                <a:lnTo>
                  <a:pt x="0" y="75116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5400000" flipV="1">
            <a:off x="1640969" y="-1640969"/>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Rectangle 7">
            <a:extLst>
              <a:ext uri="{FF2B5EF4-FFF2-40B4-BE49-F238E27FC236}">
                <a16:creationId xmlns:a16="http://schemas.microsoft.com/office/drawing/2014/main" id="{7919B0FF-B44F-DE4F-0767-9A166616770B}"/>
              </a:ext>
            </a:extLst>
          </p:cNvPr>
          <p:cNvSpPr/>
          <p:nvPr/>
        </p:nvSpPr>
        <p:spPr>
          <a:xfrm>
            <a:off x="9433559" y="419100"/>
            <a:ext cx="1368755" cy="3048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Bahnschrift" panose="020B0502040204020203" pitchFamily="34" charset="0"/>
              </a:rPr>
              <a:t>PYTHON BACKEND</a:t>
            </a:r>
            <a:endParaRPr lang="en-IN" sz="1100" dirty="0">
              <a:solidFill>
                <a:schemeClr val="tx1"/>
              </a:solidFill>
              <a:latin typeface="Bahnschrift" panose="020B0502040204020203" pitchFamily="34" charset="0"/>
            </a:endParaRPr>
          </a:p>
        </p:txBody>
      </p:sp>
      <p:pic>
        <p:nvPicPr>
          <p:cNvPr id="11" name="Picture 10">
            <a:extLst>
              <a:ext uri="{FF2B5EF4-FFF2-40B4-BE49-F238E27FC236}">
                <a16:creationId xmlns:a16="http://schemas.microsoft.com/office/drawing/2014/main" id="{9570A92B-DA8A-608B-49A0-8081B1C8781C}"/>
              </a:ext>
            </a:extLst>
          </p:cNvPr>
          <p:cNvPicPr>
            <a:picLocks noChangeAspect="1"/>
          </p:cNvPicPr>
          <p:nvPr/>
        </p:nvPicPr>
        <p:blipFill>
          <a:blip r:embed="rId9"/>
          <a:stretch>
            <a:fillRect/>
          </a:stretch>
        </p:blipFill>
        <p:spPr>
          <a:xfrm>
            <a:off x="6667442" y="35692"/>
            <a:ext cx="10959855" cy="102513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TextBox 3"/>
          <p:cNvSpPr txBox="1"/>
          <p:nvPr/>
        </p:nvSpPr>
        <p:spPr>
          <a:xfrm>
            <a:off x="5050822" y="112896"/>
            <a:ext cx="8186355" cy="962660"/>
          </a:xfrm>
          <a:prstGeom prst="rect">
            <a:avLst/>
          </a:prstGeom>
        </p:spPr>
        <p:txBody>
          <a:bodyPr lIns="0" tIns="0" rIns="0" bIns="0" rtlCol="0" anchor="t">
            <a:spAutoFit/>
          </a:bodyPr>
          <a:lstStyle/>
          <a:p>
            <a:pPr algn="l">
              <a:lnSpc>
                <a:spcPts val="7480"/>
              </a:lnSpc>
            </a:pPr>
            <a:r>
              <a:rPr lang="en-US" sz="6800" dirty="0">
                <a:solidFill>
                  <a:srgbClr val="6B3000"/>
                </a:solidFill>
                <a:latin typeface="Norwester"/>
                <a:ea typeface="Norwester"/>
                <a:cs typeface="Norwester"/>
                <a:sym typeface="Norwester"/>
              </a:rPr>
              <a:t>Data Flow diagram</a:t>
            </a:r>
          </a:p>
        </p:txBody>
      </p:sp>
      <p:sp>
        <p:nvSpPr>
          <p:cNvPr id="4" name="Freeform 4"/>
          <p:cNvSpPr/>
          <p:nvPr/>
        </p:nvSpPr>
        <p:spPr>
          <a:xfrm>
            <a:off x="-994920" y="6122114"/>
            <a:ext cx="4766475" cy="7511636"/>
          </a:xfrm>
          <a:custGeom>
            <a:avLst/>
            <a:gdLst/>
            <a:ahLst/>
            <a:cxnLst/>
            <a:rect l="l" t="t" r="r" b="b"/>
            <a:pathLst>
              <a:path w="4766475" h="7511636">
                <a:moveTo>
                  <a:pt x="0" y="0"/>
                </a:moveTo>
                <a:lnTo>
                  <a:pt x="4766475" y="0"/>
                </a:lnTo>
                <a:lnTo>
                  <a:pt x="4766475" y="7511637"/>
                </a:lnTo>
                <a:lnTo>
                  <a:pt x="0" y="75116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a:off x="13813392" y="-3493931"/>
            <a:ext cx="4766475" cy="7511636"/>
          </a:xfrm>
          <a:custGeom>
            <a:avLst/>
            <a:gdLst/>
            <a:ahLst/>
            <a:cxnLst/>
            <a:rect l="l" t="t" r="r" b="b"/>
            <a:pathLst>
              <a:path w="4766475" h="7511636">
                <a:moveTo>
                  <a:pt x="0" y="0"/>
                </a:moveTo>
                <a:lnTo>
                  <a:pt x="4766475" y="0"/>
                </a:lnTo>
                <a:lnTo>
                  <a:pt x="4766475" y="7511636"/>
                </a:lnTo>
                <a:lnTo>
                  <a:pt x="0" y="75116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5400000" flipV="1">
            <a:off x="1640969" y="-1640969"/>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12" name="Picture 11">
            <a:extLst>
              <a:ext uri="{FF2B5EF4-FFF2-40B4-BE49-F238E27FC236}">
                <a16:creationId xmlns:a16="http://schemas.microsoft.com/office/drawing/2014/main" id="{2765AE31-6302-392A-A7C0-187766445CFC}"/>
              </a:ext>
            </a:extLst>
          </p:cNvPr>
          <p:cNvPicPr>
            <a:picLocks noChangeAspect="1"/>
          </p:cNvPicPr>
          <p:nvPr/>
        </p:nvPicPr>
        <p:blipFill>
          <a:blip r:embed="rId9"/>
          <a:srcRect b="13704"/>
          <a:stretch>
            <a:fillRect/>
          </a:stretch>
        </p:blipFill>
        <p:spPr>
          <a:xfrm>
            <a:off x="43000" y="1599748"/>
            <a:ext cx="18201998" cy="8877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TextBox 3"/>
          <p:cNvSpPr txBox="1"/>
          <p:nvPr/>
        </p:nvSpPr>
        <p:spPr>
          <a:xfrm>
            <a:off x="5050822" y="580707"/>
            <a:ext cx="8186355" cy="962660"/>
          </a:xfrm>
          <a:prstGeom prst="rect">
            <a:avLst/>
          </a:prstGeom>
        </p:spPr>
        <p:txBody>
          <a:bodyPr lIns="0" tIns="0" rIns="0" bIns="0" rtlCol="0" anchor="t">
            <a:spAutoFit/>
          </a:bodyPr>
          <a:lstStyle/>
          <a:p>
            <a:pPr algn="l">
              <a:lnSpc>
                <a:spcPts val="7480"/>
              </a:lnSpc>
            </a:pPr>
            <a:r>
              <a:rPr lang="en-US" sz="6800">
                <a:solidFill>
                  <a:srgbClr val="6B3000"/>
                </a:solidFill>
                <a:latin typeface="Norwester"/>
                <a:ea typeface="Norwester"/>
                <a:cs typeface="Norwester"/>
                <a:sym typeface="Norwester"/>
              </a:rPr>
              <a:t>Module Overview</a:t>
            </a:r>
          </a:p>
        </p:txBody>
      </p:sp>
      <p:sp>
        <p:nvSpPr>
          <p:cNvPr id="4" name="Freeform 4"/>
          <p:cNvSpPr/>
          <p:nvPr/>
        </p:nvSpPr>
        <p:spPr>
          <a:xfrm rot="-5400000">
            <a:off x="13813392" y="-3493931"/>
            <a:ext cx="4766475" cy="7511636"/>
          </a:xfrm>
          <a:custGeom>
            <a:avLst/>
            <a:gdLst/>
            <a:ahLst/>
            <a:cxnLst/>
            <a:rect l="l" t="t" r="r" b="b"/>
            <a:pathLst>
              <a:path w="4766475" h="7511636">
                <a:moveTo>
                  <a:pt x="0" y="0"/>
                </a:moveTo>
                <a:lnTo>
                  <a:pt x="4766475" y="0"/>
                </a:lnTo>
                <a:lnTo>
                  <a:pt x="4766475" y="7511636"/>
                </a:lnTo>
                <a:lnTo>
                  <a:pt x="0" y="75116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flipV="1">
            <a:off x="1640969" y="-1640969"/>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2050" name="Picture 2">
            <a:extLst>
              <a:ext uri="{FF2B5EF4-FFF2-40B4-BE49-F238E27FC236}">
                <a16:creationId xmlns:a16="http://schemas.microsoft.com/office/drawing/2014/main" id="{B37A3FBB-7939-3062-486A-759E904FDA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7944" y="567188"/>
            <a:ext cx="15492110" cy="10526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Freeform 3"/>
          <p:cNvSpPr/>
          <p:nvPr/>
        </p:nvSpPr>
        <p:spPr>
          <a:xfrm>
            <a:off x="-994920" y="6122114"/>
            <a:ext cx="4766475" cy="7511636"/>
          </a:xfrm>
          <a:custGeom>
            <a:avLst/>
            <a:gdLst/>
            <a:ahLst/>
            <a:cxnLst/>
            <a:rect l="l" t="t" r="r" b="b"/>
            <a:pathLst>
              <a:path w="4766475" h="7511636">
                <a:moveTo>
                  <a:pt x="0" y="0"/>
                </a:moveTo>
                <a:lnTo>
                  <a:pt x="4766475" y="0"/>
                </a:lnTo>
                <a:lnTo>
                  <a:pt x="4766475" y="7511637"/>
                </a:lnTo>
                <a:lnTo>
                  <a:pt x="0" y="75116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13813392" y="-3493931"/>
            <a:ext cx="4766475" cy="7511636"/>
          </a:xfrm>
          <a:custGeom>
            <a:avLst/>
            <a:gdLst/>
            <a:ahLst/>
            <a:cxnLst/>
            <a:rect l="l" t="t" r="r" b="b"/>
            <a:pathLst>
              <a:path w="4766475" h="7511636">
                <a:moveTo>
                  <a:pt x="0" y="0"/>
                </a:moveTo>
                <a:lnTo>
                  <a:pt x="4766475" y="0"/>
                </a:lnTo>
                <a:lnTo>
                  <a:pt x="4766475" y="7511636"/>
                </a:lnTo>
                <a:lnTo>
                  <a:pt x="0" y="75116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flipV="1">
            <a:off x="1640969" y="-1640969"/>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6501469" y="580707"/>
            <a:ext cx="4319559" cy="962660"/>
          </a:xfrm>
          <a:prstGeom prst="rect">
            <a:avLst/>
          </a:prstGeom>
        </p:spPr>
        <p:txBody>
          <a:bodyPr lIns="0" tIns="0" rIns="0" bIns="0" rtlCol="0" anchor="t">
            <a:spAutoFit/>
          </a:bodyPr>
          <a:lstStyle/>
          <a:p>
            <a:pPr algn="l">
              <a:lnSpc>
                <a:spcPts val="7480"/>
              </a:lnSpc>
            </a:pPr>
            <a:r>
              <a:rPr lang="en-US" sz="6800">
                <a:solidFill>
                  <a:srgbClr val="6B3000"/>
                </a:solidFill>
                <a:latin typeface="Norwester"/>
                <a:ea typeface="Norwester"/>
                <a:cs typeface="Norwester"/>
                <a:sym typeface="Norwester"/>
              </a:rPr>
              <a:t>Milestones</a:t>
            </a:r>
          </a:p>
        </p:txBody>
      </p:sp>
      <p:graphicFrame>
        <p:nvGraphicFramePr>
          <p:cNvPr id="10" name="Table 9">
            <a:extLst>
              <a:ext uri="{FF2B5EF4-FFF2-40B4-BE49-F238E27FC236}">
                <a16:creationId xmlns:a16="http://schemas.microsoft.com/office/drawing/2014/main" id="{F4C1E51C-5B41-76A4-8DBD-FB11E6AECF21}"/>
              </a:ext>
            </a:extLst>
          </p:cNvPr>
          <p:cNvGraphicFramePr>
            <a:graphicFrameLocks noGrp="1"/>
          </p:cNvGraphicFramePr>
          <p:nvPr>
            <p:extLst>
              <p:ext uri="{D42A27DB-BD31-4B8C-83A1-F6EECF244321}">
                <p14:modId xmlns:p14="http://schemas.microsoft.com/office/powerpoint/2010/main" val="3170191160"/>
              </p:ext>
            </p:extLst>
          </p:nvPr>
        </p:nvGraphicFramePr>
        <p:xfrm>
          <a:off x="2552700" y="2476500"/>
          <a:ext cx="13182600" cy="6309360"/>
        </p:xfrm>
        <a:graphic>
          <a:graphicData uri="http://schemas.openxmlformats.org/drawingml/2006/table">
            <a:tbl>
              <a:tblPr firstRow="1" bandRow="1">
                <a:tableStyleId>{073A0DAA-6AF3-43AB-8588-CEC1D06C72B9}</a:tableStyleId>
              </a:tblPr>
              <a:tblGrid>
                <a:gridCol w="4394200">
                  <a:extLst>
                    <a:ext uri="{9D8B030D-6E8A-4147-A177-3AD203B41FA5}">
                      <a16:colId xmlns:a16="http://schemas.microsoft.com/office/drawing/2014/main" val="171538864"/>
                    </a:ext>
                  </a:extLst>
                </a:gridCol>
                <a:gridCol w="4394200">
                  <a:extLst>
                    <a:ext uri="{9D8B030D-6E8A-4147-A177-3AD203B41FA5}">
                      <a16:colId xmlns:a16="http://schemas.microsoft.com/office/drawing/2014/main" val="254059871"/>
                    </a:ext>
                  </a:extLst>
                </a:gridCol>
                <a:gridCol w="4394200">
                  <a:extLst>
                    <a:ext uri="{9D8B030D-6E8A-4147-A177-3AD203B41FA5}">
                      <a16:colId xmlns:a16="http://schemas.microsoft.com/office/drawing/2014/main" val="3811445017"/>
                    </a:ext>
                  </a:extLst>
                </a:gridCol>
              </a:tblGrid>
              <a:tr h="914400">
                <a:tc>
                  <a:txBody>
                    <a:bodyPr/>
                    <a:lstStyle/>
                    <a:p>
                      <a:pPr algn="ctr"/>
                      <a:r>
                        <a:rPr lang="en-IN" sz="4400" dirty="0"/>
                        <a:t>Milestone</a:t>
                      </a:r>
                    </a:p>
                  </a:txBody>
                  <a:tcPr/>
                </a:tc>
                <a:tc>
                  <a:txBody>
                    <a:bodyPr/>
                    <a:lstStyle/>
                    <a:p>
                      <a:pPr algn="ctr"/>
                      <a:r>
                        <a:rPr lang="en-IN" sz="4400" dirty="0"/>
                        <a:t>Duration</a:t>
                      </a:r>
                    </a:p>
                  </a:txBody>
                  <a:tcPr/>
                </a:tc>
                <a:tc>
                  <a:txBody>
                    <a:bodyPr/>
                    <a:lstStyle/>
                    <a:p>
                      <a:pPr algn="ctr"/>
                      <a:r>
                        <a:rPr lang="en-IN" sz="4400" dirty="0"/>
                        <a:t>Key Outcomes</a:t>
                      </a:r>
                    </a:p>
                  </a:txBody>
                  <a:tcPr/>
                </a:tc>
                <a:extLst>
                  <a:ext uri="{0D108BD9-81ED-4DB2-BD59-A6C34878D82A}">
                    <a16:rowId xmlns:a16="http://schemas.microsoft.com/office/drawing/2014/main" val="3546769248"/>
                  </a:ext>
                </a:extLst>
              </a:tr>
              <a:tr h="1280160">
                <a:tc>
                  <a:txBody>
                    <a:bodyPr/>
                    <a:lstStyle/>
                    <a:p>
                      <a:r>
                        <a:rPr lang="en-IN" sz="3200" dirty="0"/>
                        <a:t>M1 (Weeks 1–2)</a:t>
                      </a:r>
                    </a:p>
                  </a:txBody>
                  <a:tcPr/>
                </a:tc>
                <a:tc>
                  <a:txBody>
                    <a:bodyPr/>
                    <a:lstStyle/>
                    <a:p>
                      <a:r>
                        <a:rPr lang="en-IN" sz="3200" dirty="0"/>
                        <a:t>Setup and Training</a:t>
                      </a:r>
                    </a:p>
                  </a:txBody>
                  <a:tcPr/>
                </a:tc>
                <a:tc>
                  <a:txBody>
                    <a:bodyPr/>
                    <a:lstStyle/>
                    <a:p>
                      <a:r>
                        <a:rPr lang="en-IN" sz="3200" dirty="0"/>
                        <a:t>Data collection and LLM familiarization</a:t>
                      </a:r>
                    </a:p>
                  </a:txBody>
                  <a:tcPr/>
                </a:tc>
                <a:extLst>
                  <a:ext uri="{0D108BD9-81ED-4DB2-BD59-A6C34878D82A}">
                    <a16:rowId xmlns:a16="http://schemas.microsoft.com/office/drawing/2014/main" val="2248024680"/>
                  </a:ext>
                </a:extLst>
              </a:tr>
              <a:tr h="1280160">
                <a:tc>
                  <a:txBody>
                    <a:bodyPr/>
                    <a:lstStyle/>
                    <a:p>
                      <a:r>
                        <a:rPr lang="en-IN" sz="3200" dirty="0"/>
                        <a:t>M2 (Weeks 3–4)</a:t>
                      </a:r>
                    </a:p>
                  </a:txBody>
                  <a:tcPr/>
                </a:tc>
                <a:tc>
                  <a:txBody>
                    <a:bodyPr/>
                    <a:lstStyle/>
                    <a:p>
                      <a:r>
                        <a:rPr lang="en-IN" sz="3200" dirty="0"/>
                        <a:t>Clause &amp; Risk Analysis</a:t>
                      </a:r>
                    </a:p>
                  </a:txBody>
                  <a:tcPr/>
                </a:tc>
                <a:tc>
                  <a:txBody>
                    <a:bodyPr/>
                    <a:lstStyle/>
                    <a:p>
                      <a:r>
                        <a:rPr lang="en-IN" sz="3200" dirty="0"/>
                        <a:t>Automated clause identification</a:t>
                      </a:r>
                    </a:p>
                  </a:txBody>
                  <a:tcPr/>
                </a:tc>
                <a:extLst>
                  <a:ext uri="{0D108BD9-81ED-4DB2-BD59-A6C34878D82A}">
                    <a16:rowId xmlns:a16="http://schemas.microsoft.com/office/drawing/2014/main" val="116505695"/>
                  </a:ext>
                </a:extLst>
              </a:tr>
              <a:tr h="1280160">
                <a:tc>
                  <a:txBody>
                    <a:bodyPr/>
                    <a:lstStyle/>
                    <a:p>
                      <a:r>
                        <a:rPr lang="en-IN" sz="3200" dirty="0"/>
                        <a:t>M3 (Weeks 5–6)</a:t>
                      </a:r>
                    </a:p>
                  </a:txBody>
                  <a:tcPr/>
                </a:tc>
                <a:tc>
                  <a:txBody>
                    <a:bodyPr/>
                    <a:lstStyle/>
                    <a:p>
                      <a:r>
                        <a:rPr lang="en-IN" sz="3200" dirty="0"/>
                        <a:t>Regulatory Updates &amp;</a:t>
                      </a:r>
                    </a:p>
                    <a:p>
                      <a:r>
                        <a:rPr lang="en-IN" sz="3200" dirty="0"/>
                        <a:t>Modification</a:t>
                      </a:r>
                    </a:p>
                  </a:txBody>
                  <a:tcPr/>
                </a:tc>
                <a:tc>
                  <a:txBody>
                    <a:bodyPr/>
                    <a:lstStyle/>
                    <a:p>
                      <a:r>
                        <a:rPr lang="en-US" sz="3200" dirty="0"/>
                        <a:t>Update tracking and contract</a:t>
                      </a:r>
                    </a:p>
                    <a:p>
                      <a:r>
                        <a:rPr lang="en-US" sz="3200" dirty="0"/>
                        <a:t>amendment system</a:t>
                      </a:r>
                      <a:endParaRPr lang="en-IN" sz="3200" dirty="0"/>
                    </a:p>
                  </a:txBody>
                  <a:tcPr/>
                </a:tc>
                <a:extLst>
                  <a:ext uri="{0D108BD9-81ED-4DB2-BD59-A6C34878D82A}">
                    <a16:rowId xmlns:a16="http://schemas.microsoft.com/office/drawing/2014/main" val="641340857"/>
                  </a:ext>
                </a:extLst>
              </a:tr>
              <a:tr h="1280160">
                <a:tc>
                  <a:txBody>
                    <a:bodyPr/>
                    <a:lstStyle/>
                    <a:p>
                      <a:r>
                        <a:rPr lang="en-IN" sz="3200" dirty="0"/>
                        <a:t>M4 (Weeks 7–8)</a:t>
                      </a:r>
                    </a:p>
                  </a:txBody>
                  <a:tcPr/>
                </a:tc>
                <a:tc>
                  <a:txBody>
                    <a:bodyPr/>
                    <a:lstStyle/>
                    <a:p>
                      <a:r>
                        <a:rPr lang="en-IN" sz="3200" dirty="0"/>
                        <a:t>Integration &amp;</a:t>
                      </a:r>
                    </a:p>
                    <a:p>
                      <a:r>
                        <a:rPr lang="en-IN" sz="3200" dirty="0"/>
                        <a:t>Deployment</a:t>
                      </a:r>
                    </a:p>
                  </a:txBody>
                  <a:tcPr/>
                </a:tc>
                <a:tc>
                  <a:txBody>
                    <a:bodyPr/>
                    <a:lstStyle/>
                    <a:p>
                      <a:r>
                        <a:rPr lang="en-IN" sz="3200" dirty="0"/>
                        <a:t>Notifications through email and Slack.</a:t>
                      </a:r>
                    </a:p>
                  </a:txBody>
                  <a:tcPr/>
                </a:tc>
                <a:extLst>
                  <a:ext uri="{0D108BD9-81ED-4DB2-BD59-A6C34878D82A}">
                    <a16:rowId xmlns:a16="http://schemas.microsoft.com/office/drawing/2014/main" val="262943242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3111" b="-13111"/>
            </a:stretch>
          </a:blipFill>
        </p:spPr>
      </p:sp>
      <p:sp>
        <p:nvSpPr>
          <p:cNvPr id="3" name="TextBox 3"/>
          <p:cNvSpPr txBox="1"/>
          <p:nvPr/>
        </p:nvSpPr>
        <p:spPr>
          <a:xfrm>
            <a:off x="5050822" y="580707"/>
            <a:ext cx="8186355" cy="962660"/>
          </a:xfrm>
          <a:prstGeom prst="rect">
            <a:avLst/>
          </a:prstGeom>
        </p:spPr>
        <p:txBody>
          <a:bodyPr lIns="0" tIns="0" rIns="0" bIns="0" rtlCol="0" anchor="t">
            <a:spAutoFit/>
          </a:bodyPr>
          <a:lstStyle/>
          <a:p>
            <a:pPr algn="l">
              <a:lnSpc>
                <a:spcPts val="7480"/>
              </a:lnSpc>
            </a:pPr>
            <a:r>
              <a:rPr lang="en-US" sz="6800">
                <a:solidFill>
                  <a:srgbClr val="6B3000"/>
                </a:solidFill>
                <a:latin typeface="Norwester"/>
                <a:ea typeface="Norwester"/>
                <a:cs typeface="Norwester"/>
                <a:sym typeface="Norwester"/>
              </a:rPr>
              <a:t>Tech stacks</a:t>
            </a:r>
          </a:p>
        </p:txBody>
      </p:sp>
      <p:sp>
        <p:nvSpPr>
          <p:cNvPr id="4" name="Freeform 4"/>
          <p:cNvSpPr/>
          <p:nvPr/>
        </p:nvSpPr>
        <p:spPr>
          <a:xfrm>
            <a:off x="-994920" y="6122114"/>
            <a:ext cx="4766475" cy="7511636"/>
          </a:xfrm>
          <a:custGeom>
            <a:avLst/>
            <a:gdLst/>
            <a:ahLst/>
            <a:cxnLst/>
            <a:rect l="l" t="t" r="r" b="b"/>
            <a:pathLst>
              <a:path w="4766475" h="7511636">
                <a:moveTo>
                  <a:pt x="0" y="0"/>
                </a:moveTo>
                <a:lnTo>
                  <a:pt x="4766475" y="0"/>
                </a:lnTo>
                <a:lnTo>
                  <a:pt x="4766475" y="7511637"/>
                </a:lnTo>
                <a:lnTo>
                  <a:pt x="0" y="75116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5400000">
            <a:off x="13813392" y="-3493931"/>
            <a:ext cx="4766475" cy="7511636"/>
          </a:xfrm>
          <a:custGeom>
            <a:avLst/>
            <a:gdLst/>
            <a:ahLst/>
            <a:cxnLst/>
            <a:rect l="l" t="t" r="r" b="b"/>
            <a:pathLst>
              <a:path w="4766475" h="7511636">
                <a:moveTo>
                  <a:pt x="0" y="0"/>
                </a:moveTo>
                <a:lnTo>
                  <a:pt x="4766475" y="0"/>
                </a:lnTo>
                <a:lnTo>
                  <a:pt x="4766475" y="7511636"/>
                </a:lnTo>
                <a:lnTo>
                  <a:pt x="0" y="75116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5400000" flipV="1">
            <a:off x="1640969" y="-1640969"/>
            <a:ext cx="1599748" cy="4881686"/>
          </a:xfrm>
          <a:custGeom>
            <a:avLst/>
            <a:gdLst/>
            <a:ahLst/>
            <a:cxnLst/>
            <a:rect l="l" t="t" r="r" b="b"/>
            <a:pathLst>
              <a:path w="1599748" h="4881686">
                <a:moveTo>
                  <a:pt x="0" y="4881686"/>
                </a:moveTo>
                <a:lnTo>
                  <a:pt x="1599748" y="4881686"/>
                </a:lnTo>
                <a:lnTo>
                  <a:pt x="1599748" y="0"/>
                </a:lnTo>
                <a:lnTo>
                  <a:pt x="0" y="0"/>
                </a:lnTo>
                <a:lnTo>
                  <a:pt x="0" y="4881686"/>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5189267" y="9160475"/>
            <a:ext cx="1406524" cy="670017"/>
          </a:xfrm>
          <a:custGeom>
            <a:avLst/>
            <a:gdLst/>
            <a:ahLst/>
            <a:cxnLst/>
            <a:rect l="l" t="t" r="r" b="b"/>
            <a:pathLst>
              <a:path w="1406524" h="670017">
                <a:moveTo>
                  <a:pt x="0" y="0"/>
                </a:moveTo>
                <a:lnTo>
                  <a:pt x="1406524" y="0"/>
                </a:lnTo>
                <a:lnTo>
                  <a:pt x="1406524" y="670017"/>
                </a:lnTo>
                <a:lnTo>
                  <a:pt x="0" y="6700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pic>
        <p:nvPicPr>
          <p:cNvPr id="1026" name="Picture 2">
            <a:extLst>
              <a:ext uri="{FF2B5EF4-FFF2-40B4-BE49-F238E27FC236}">
                <a16:creationId xmlns:a16="http://schemas.microsoft.com/office/drawing/2014/main" id="{8185C4E2-F501-A04B-7BDC-6287B18879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1212671"/>
            <a:ext cx="21346319" cy="115082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TotalTime>
  <Words>493</Words>
  <Application>Microsoft Office PowerPoint</Application>
  <PresentationFormat>Custom</PresentationFormat>
  <Paragraphs>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Poppins</vt:lpstr>
      <vt:lpstr>Poppins Bold</vt:lpstr>
      <vt:lpstr>Arial</vt:lpstr>
      <vt:lpstr>Norwester</vt:lpstr>
      <vt:lpstr>Calibri</vt:lpstr>
      <vt:lpstr>Bahnschrift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Regulatory Compliance Checker for Contracts</dc:title>
  <cp:lastModifiedBy>manushreepm33@outlook.com</cp:lastModifiedBy>
  <cp:revision>10</cp:revision>
  <dcterms:created xsi:type="dcterms:W3CDTF">2006-08-16T00:00:00Z</dcterms:created>
  <dcterms:modified xsi:type="dcterms:W3CDTF">2025-10-30T12:29:19Z</dcterms:modified>
  <dc:identifier>DAG2cYtkzZs</dc:identifier>
</cp:coreProperties>
</file>