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9" r:id="rId5"/>
    <p:sldId id="257" r:id="rId6"/>
    <p:sldId id="260" r:id="rId7"/>
    <p:sldId id="258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955311-BF1E-4CF6-8483-C3694736A6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3147E-A39E-4430-A0DD-A13CE919D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95710-0E67-4880-A2A8-573D94850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8A4DB-C58D-47B0-8CF9-0A43CC24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E88DA-F12D-4B52-81ED-C9727642BB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0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BE6F2-2347-4FB9-B3A5-20C928A03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01EB1-3E86-45CA-89B7-BAE000AD3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5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176A2-F908-4D7A-BF57-19A27AD79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66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FED64-94E3-40C2-8E69-95CE4F0FB5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9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8A3D3-98A9-4606-B0CF-577998A76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4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7E1B9-BBD1-4992-9BD9-13358A2E8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622F32-B347-4119-91D6-A142E8160C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Surveyors Compass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4561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Box with center point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Magnetized Needle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Lift needle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Blade Sights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Level tubes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Jacob’s staff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Tripod</a:t>
            </a:r>
          </a:p>
        </p:txBody>
      </p:sp>
      <p:pic>
        <p:nvPicPr>
          <p:cNvPr id="6148" name="Picture 4" descr="W:\Ron\CLASSES\200\TMP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095625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Magnetic Compasses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Magnetized Needle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Points North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Dips 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Wire wrap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Compass Rose is backwards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Local Attraction</a:t>
            </a:r>
          </a:p>
        </p:txBody>
      </p:sp>
      <p:pic>
        <p:nvPicPr>
          <p:cNvPr id="1028" name="Picture 4" descr="W:\Ron\CLASSES\200\TMP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057400"/>
            <a:ext cx="3722687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Magnetic Declination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065712" cy="4114800"/>
          </a:xfrm>
        </p:spPr>
        <p:txBody>
          <a:bodyPr/>
          <a:lstStyle/>
          <a:p>
            <a:r>
              <a:rPr lang="en-US" altLang="en-US"/>
              <a:t>Longitude – true North</a:t>
            </a:r>
          </a:p>
          <a:p>
            <a:r>
              <a:rPr lang="en-US" altLang="en-US"/>
              <a:t>Magnetic North not true</a:t>
            </a:r>
          </a:p>
          <a:p>
            <a:r>
              <a:rPr lang="en-US" altLang="en-US"/>
              <a:t>Angular difference – magnetic declination</a:t>
            </a:r>
          </a:p>
          <a:p>
            <a:r>
              <a:rPr lang="en-US" altLang="en-US"/>
              <a:t>Varies by place – E or W</a:t>
            </a:r>
          </a:p>
          <a:p>
            <a:r>
              <a:rPr lang="en-US" altLang="en-US"/>
              <a:t>Varies with time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078538" y="1905000"/>
          <a:ext cx="2700337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hoto Editor Photo" r:id="rId3" imgW="7868748" imgH="10438095" progId="MSPhotoEd.3">
                  <p:embed/>
                </p:oleObj>
              </mc:Choice>
              <mc:Fallback>
                <p:oleObj name="Photo Editor Photo" r:id="rId3" imgW="7868748" imgH="10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905000"/>
                        <a:ext cx="2700337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Isogonal Map</a:t>
            </a:r>
          </a:p>
        </p:txBody>
      </p:sp>
      <p:pic>
        <p:nvPicPr>
          <p:cNvPr id="5123" name="Picture 3" descr="W:\Ron\CLASSES\200\Isogonal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/>
          <a:stretch>
            <a:fillRect/>
          </a:stretch>
        </p:blipFill>
        <p:spPr bwMode="auto">
          <a:xfrm>
            <a:off x="1295400" y="1906588"/>
            <a:ext cx="6477000" cy="4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:\Ron\CLASSES\200\TMP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6019800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" y="2514600"/>
            <a:ext cx="6096000" cy="914400"/>
            <a:chOff x="480" y="1584"/>
            <a:chExt cx="3840" cy="576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480" y="158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Agonic Line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1584" y="1776"/>
              <a:ext cx="2736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762000" y="3505200"/>
            <a:ext cx="4800600" cy="762000"/>
            <a:chOff x="480" y="2208"/>
            <a:chExt cx="3024" cy="480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480" y="220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East Declination</a:t>
              </a: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920" y="2400"/>
              <a:ext cx="1584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762000" y="4267200"/>
            <a:ext cx="7315200" cy="685800"/>
            <a:chOff x="480" y="2688"/>
            <a:chExt cx="4608" cy="432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80" y="2688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West Declination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1968" y="2880"/>
              <a:ext cx="312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762000" y="5181600"/>
            <a:ext cx="4876800" cy="609600"/>
            <a:chOff x="480" y="3264"/>
            <a:chExt cx="3072" cy="384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80" y="336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Annual Drift</a:t>
              </a: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1632" y="3264"/>
              <a:ext cx="192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762000" y="6096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Map Date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2286000" y="6172200"/>
            <a:ext cx="5791200" cy="152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Declination in Moorhead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1980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7</a:t>
            </a:r>
            <a:r>
              <a:rPr lang="en-US" altLang="en-US">
                <a:cs typeface="Tahoma" panose="020B0604030504040204" pitchFamily="34" charset="0"/>
              </a:rPr>
              <a:t>° 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Drifting 10’ W/year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Assume E = (+)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7</a:t>
            </a:r>
            <a:r>
              <a:rPr lang="en-US" altLang="en-US">
                <a:cs typeface="Tahoma" panose="020B0604030504040204" pitchFamily="34" charset="0"/>
              </a:rPr>
              <a:t>° + (-10’/yr)(24 yr)</a:t>
            </a:r>
            <a:br>
              <a:rPr lang="en-US" altLang="en-US">
                <a:cs typeface="Tahoma" panose="020B0604030504040204" pitchFamily="34" charset="0"/>
              </a:rPr>
            </a:br>
            <a:r>
              <a:rPr lang="en-US" altLang="en-US">
                <a:cs typeface="Tahoma" panose="020B0604030504040204" pitchFamily="34" charset="0"/>
              </a:rPr>
              <a:t>= 3°00’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Use most current map available</a:t>
            </a:r>
          </a:p>
        </p:txBody>
      </p:sp>
      <p:pic>
        <p:nvPicPr>
          <p:cNvPr id="8196" name="Picture 4" descr="W:\Ron\CLASSES\200\TMP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r="36710" b="60823"/>
          <a:stretch>
            <a:fillRect/>
          </a:stretch>
        </p:blipFill>
        <p:spPr bwMode="auto">
          <a:xfrm>
            <a:off x="5562600" y="1600200"/>
            <a:ext cx="324643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Declination Calc’s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219200"/>
          </a:xfrm>
        </p:spPr>
        <p:txBody>
          <a:bodyPr/>
          <a:lstStyle/>
          <a:p>
            <a:r>
              <a:rPr lang="en-US" altLang="en-US"/>
              <a:t>Old survey in Moorhead sets line AB</a:t>
            </a:r>
          </a:p>
          <a:p>
            <a:pPr lvl="1"/>
            <a:r>
              <a:rPr lang="en-US" altLang="en-US">
                <a:cs typeface="Tahoma" panose="020B0604030504040204" pitchFamily="34" charset="0"/>
              </a:rPr>
              <a:t>Decl then = 11°15’ E</a:t>
            </a:r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7224713" y="4876800"/>
            <a:ext cx="700087" cy="1447800"/>
            <a:chOff x="4551" y="3072"/>
            <a:chExt cx="441" cy="91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656" y="3072"/>
              <a:ext cx="336" cy="91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4" name="Arc 8"/>
            <p:cNvSpPr>
              <a:spLocks/>
            </p:cNvSpPr>
            <p:nvPr/>
          </p:nvSpPr>
          <p:spPr bwMode="auto">
            <a:xfrm flipV="1">
              <a:off x="4551" y="3072"/>
              <a:ext cx="288" cy="528"/>
            </a:xfrm>
            <a:custGeom>
              <a:avLst/>
              <a:gdLst>
                <a:gd name="G0" fmla="+- 6988 0 0"/>
                <a:gd name="G1" fmla="+- 21600 0 0"/>
                <a:gd name="G2" fmla="+- 21600 0 0"/>
                <a:gd name="T0" fmla="*/ 0 w 15228"/>
                <a:gd name="T1" fmla="*/ 1161 h 21600"/>
                <a:gd name="T2" fmla="*/ 15228 w 15228"/>
                <a:gd name="T3" fmla="*/ 1634 h 21600"/>
                <a:gd name="T4" fmla="*/ 6988 w 152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28" h="21600" fill="none" extrusionOk="0">
                  <a:moveTo>
                    <a:pt x="0" y="1161"/>
                  </a:moveTo>
                  <a:cubicBezTo>
                    <a:pt x="2249" y="392"/>
                    <a:pt x="4610" y="0"/>
                    <a:pt x="6988" y="0"/>
                  </a:cubicBezTo>
                  <a:cubicBezTo>
                    <a:pt x="9815" y="0"/>
                    <a:pt x="12614" y="555"/>
                    <a:pt x="15228" y="1633"/>
                  </a:cubicBezTo>
                </a:path>
                <a:path w="15228" h="21600" stroke="0" extrusionOk="0">
                  <a:moveTo>
                    <a:pt x="0" y="1161"/>
                  </a:moveTo>
                  <a:cubicBezTo>
                    <a:pt x="2249" y="392"/>
                    <a:pt x="4610" y="0"/>
                    <a:pt x="6988" y="0"/>
                  </a:cubicBezTo>
                  <a:cubicBezTo>
                    <a:pt x="9815" y="0"/>
                    <a:pt x="12614" y="555"/>
                    <a:pt x="15228" y="1633"/>
                  </a:cubicBezTo>
                  <a:lnTo>
                    <a:pt x="6988" y="21600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5" name="Arc 9"/>
          <p:cNvSpPr>
            <a:spLocks/>
          </p:cNvSpPr>
          <p:nvPr/>
        </p:nvSpPr>
        <p:spPr bwMode="auto">
          <a:xfrm>
            <a:off x="7391400" y="3838575"/>
            <a:ext cx="990600" cy="2039938"/>
          </a:xfrm>
          <a:custGeom>
            <a:avLst/>
            <a:gdLst>
              <a:gd name="G0" fmla="+- 0 0 0"/>
              <a:gd name="G1" fmla="+- 21129 0 0"/>
              <a:gd name="G2" fmla="+- 21600 0 0"/>
              <a:gd name="T0" fmla="*/ 4485 w 21600"/>
              <a:gd name="T1" fmla="*/ 0 h 41269"/>
              <a:gd name="T2" fmla="*/ 7805 w 21600"/>
              <a:gd name="T3" fmla="*/ 41269 h 41269"/>
              <a:gd name="T4" fmla="*/ 0 w 21600"/>
              <a:gd name="T5" fmla="*/ 21129 h 4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269" fill="none" extrusionOk="0">
                <a:moveTo>
                  <a:pt x="4485" y="-1"/>
                </a:moveTo>
                <a:cubicBezTo>
                  <a:pt x="14463" y="2117"/>
                  <a:pt x="21600" y="10928"/>
                  <a:pt x="21600" y="21129"/>
                </a:cubicBezTo>
                <a:cubicBezTo>
                  <a:pt x="21600" y="30046"/>
                  <a:pt x="16120" y="38047"/>
                  <a:pt x="7805" y="41269"/>
                </a:cubicBezTo>
              </a:path>
              <a:path w="21600" h="41269" stroke="0" extrusionOk="0">
                <a:moveTo>
                  <a:pt x="4485" y="-1"/>
                </a:moveTo>
                <a:cubicBezTo>
                  <a:pt x="14463" y="2117"/>
                  <a:pt x="21600" y="10928"/>
                  <a:pt x="21600" y="21129"/>
                </a:cubicBezTo>
                <a:cubicBezTo>
                  <a:pt x="21600" y="30046"/>
                  <a:pt x="16120" y="38047"/>
                  <a:pt x="7805" y="41269"/>
                </a:cubicBezTo>
                <a:lnTo>
                  <a:pt x="0" y="21129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43000" y="5181600"/>
            <a:ext cx="426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Tahoma" panose="020B0604030504040204" pitchFamily="34" charset="0"/>
              </a:rPr>
              <a:t>True = Mag + Decl</a:t>
            </a:r>
            <a:endParaRPr lang="en-US" altLang="en-US" sz="3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143000" y="5715000"/>
            <a:ext cx="5562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True Az = 141</a:t>
            </a: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°38’ + 1</a:t>
            </a:r>
            <a:r>
              <a:rPr lang="en-US" altLang="en-US" sz="2800">
                <a:latin typeface="Tahoma" panose="020B0604030504040204" pitchFamily="34" charset="0"/>
              </a:rPr>
              <a:t>1</a:t>
            </a: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°15’ = 152°53’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143000" y="3581400"/>
            <a:ext cx="50292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>
                <a:latin typeface="Tahoma" panose="020B0604030504040204" pitchFamily="34" charset="0"/>
                <a:cs typeface="Tahoma" panose="020B0604030504040204" pitchFamily="34" charset="0"/>
              </a:rPr>
              <a:t>Find True direction now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Convert to Azimuth</a:t>
            </a:r>
          </a:p>
          <a:p>
            <a:pPr lvl="2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Mag Az = 141</a:t>
            </a: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°38’</a:t>
            </a:r>
          </a:p>
        </p:txBody>
      </p:sp>
      <p:sp>
        <p:nvSpPr>
          <p:cNvPr id="9230" name="Arc 14"/>
          <p:cNvSpPr>
            <a:spLocks/>
          </p:cNvSpPr>
          <p:nvPr/>
        </p:nvSpPr>
        <p:spPr bwMode="auto">
          <a:xfrm>
            <a:off x="7391400" y="3506788"/>
            <a:ext cx="1295400" cy="2654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1808"/>
              <a:gd name="T2" fmla="*/ 7630 w 21600"/>
              <a:gd name="T3" fmla="*/ 41808 h 41808"/>
              <a:gd name="T4" fmla="*/ 0 w 21600"/>
              <a:gd name="T5" fmla="*/ 21600 h 4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808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586"/>
                  <a:pt x="16036" y="38633"/>
                  <a:pt x="7629" y="41807"/>
                </a:cubicBezTo>
              </a:path>
              <a:path w="21600" h="41808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0586"/>
                  <a:pt x="16036" y="38633"/>
                  <a:pt x="7629" y="41807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6248400" y="2514600"/>
            <a:ext cx="2362200" cy="3505200"/>
            <a:chOff x="3936" y="1584"/>
            <a:chExt cx="1488" cy="2208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4656" y="1776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3936" y="307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560" y="15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N</a:t>
              </a:r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7086600" y="2895600"/>
            <a:ext cx="838200" cy="3429000"/>
            <a:chOff x="4464" y="1824"/>
            <a:chExt cx="528" cy="2160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4464" y="2064"/>
              <a:ext cx="384" cy="19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752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folHlink"/>
                  </a:solidFill>
                </a:rPr>
                <a:t>M</a:t>
              </a:r>
            </a:p>
          </p:txBody>
        </p:sp>
      </p:grp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143000" y="30480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/>
            <a:r>
              <a:rPr lang="en-US" altLang="en-US"/>
              <a:t>Mag Bearing AB = S38</a:t>
            </a:r>
            <a:r>
              <a:rPr lang="en-US" altLang="en-US">
                <a:cs typeface="Tahoma" panose="020B0604030504040204" pitchFamily="34" charset="0"/>
              </a:rPr>
              <a:t>°22’E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utoUpdateAnimBg="0"/>
      <p:bldP spid="9227" grpId="0" autoUpdateAnimBg="0"/>
      <p:bldP spid="9229" grpId="0" build="p" bldLvl="3" autoUpdateAnimBg="0"/>
      <p:bldP spid="92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9-28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87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1890 Survey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Decl = 7°00’ E (+)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82688" y="3352800"/>
            <a:ext cx="460851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cs typeface="Tahoma" panose="020B0604030504040204" pitchFamily="34" charset="0"/>
              </a:rPr>
              <a:t>True = Mag + Decl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True Az = 134°30’ + 7°00’ </a:t>
            </a:r>
            <a:br>
              <a:rPr lang="en-US" altLang="en-US" sz="2400">
                <a:cs typeface="Tahoma" panose="020B0604030504040204" pitchFamily="34" charset="0"/>
              </a:rPr>
            </a:br>
            <a:r>
              <a:rPr lang="en-US" altLang="en-US" sz="2400">
                <a:cs typeface="Tahoma" panose="020B0604030504040204" pitchFamily="34" charset="0"/>
              </a:rPr>
              <a:t>            = 141°30’	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143000" y="45720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cs typeface="Tahoma" panose="020B0604030504040204" pitchFamily="34" charset="0"/>
              </a:rPr>
              <a:t>Mag Az Now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Decl Now = 3°30’ W  (-)</a:t>
            </a:r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6248400" y="2057400"/>
            <a:ext cx="2362200" cy="3505200"/>
            <a:chOff x="3936" y="1584"/>
            <a:chExt cx="1488" cy="2208"/>
          </a:xfrm>
        </p:grpSpPr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V="1">
              <a:off x="4656" y="1776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936" y="307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560" y="15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N</a:t>
              </a:r>
            </a:p>
          </p:txBody>
        </p:sp>
      </p:grp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7162800" y="2133600"/>
            <a:ext cx="838200" cy="3429000"/>
            <a:chOff x="4464" y="1824"/>
            <a:chExt cx="528" cy="2160"/>
          </a:xfrm>
        </p:grpSpPr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464" y="2064"/>
              <a:ext cx="384" cy="19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4752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folHlink"/>
                  </a:solidFill>
                </a:rPr>
                <a:t>M</a:t>
              </a:r>
            </a:p>
          </p:txBody>
        </p:sp>
      </p:grp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7391400" y="3352800"/>
            <a:ext cx="990600" cy="2743200"/>
            <a:chOff x="4656" y="2112"/>
            <a:chExt cx="624" cy="1728"/>
          </a:xfrm>
        </p:grpSpPr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4656" y="2766"/>
              <a:ext cx="624" cy="107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Arc 17"/>
            <p:cNvSpPr>
              <a:spLocks/>
            </p:cNvSpPr>
            <p:nvPr/>
          </p:nvSpPr>
          <p:spPr bwMode="auto">
            <a:xfrm>
              <a:off x="4656" y="2112"/>
              <a:ext cx="624" cy="1239"/>
            </a:xfrm>
            <a:custGeom>
              <a:avLst/>
              <a:gdLst>
                <a:gd name="G0" fmla="+- 0 0 0"/>
                <a:gd name="G1" fmla="+- 21129 0 0"/>
                <a:gd name="G2" fmla="+- 21600 0 0"/>
                <a:gd name="T0" fmla="*/ 4485 w 21600"/>
                <a:gd name="T1" fmla="*/ 0 h 39776"/>
                <a:gd name="T2" fmla="*/ 10902 w 21600"/>
                <a:gd name="T3" fmla="*/ 39776 h 39776"/>
                <a:gd name="T4" fmla="*/ 0 w 21600"/>
                <a:gd name="T5" fmla="*/ 21129 h 39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9776" fill="none" extrusionOk="0">
                  <a:moveTo>
                    <a:pt x="4485" y="-1"/>
                  </a:moveTo>
                  <a:cubicBezTo>
                    <a:pt x="14463" y="2117"/>
                    <a:pt x="21600" y="10928"/>
                    <a:pt x="21600" y="21129"/>
                  </a:cubicBezTo>
                  <a:cubicBezTo>
                    <a:pt x="21600" y="28803"/>
                    <a:pt x="17527" y="35902"/>
                    <a:pt x="10901" y="39775"/>
                  </a:cubicBezTo>
                </a:path>
                <a:path w="21600" h="39776" stroke="0" extrusionOk="0">
                  <a:moveTo>
                    <a:pt x="4485" y="-1"/>
                  </a:moveTo>
                  <a:cubicBezTo>
                    <a:pt x="14463" y="2117"/>
                    <a:pt x="21600" y="10928"/>
                    <a:pt x="21600" y="21129"/>
                  </a:cubicBezTo>
                  <a:cubicBezTo>
                    <a:pt x="21600" y="28803"/>
                    <a:pt x="17527" y="35902"/>
                    <a:pt x="10901" y="39775"/>
                  </a:cubicBezTo>
                  <a:lnTo>
                    <a:pt x="0" y="21129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9" name="Arc 19"/>
          <p:cNvSpPr>
            <a:spLocks/>
          </p:cNvSpPr>
          <p:nvPr/>
        </p:nvSpPr>
        <p:spPr bwMode="auto">
          <a:xfrm>
            <a:off x="7391400" y="3048000"/>
            <a:ext cx="1295400" cy="25384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9974"/>
              <a:gd name="T2" fmla="*/ 11355 w 21600"/>
              <a:gd name="T3" fmla="*/ 39974 h 39974"/>
              <a:gd name="T4" fmla="*/ 0 w 21600"/>
              <a:gd name="T5" fmla="*/ 21600 h 39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974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086"/>
                  <a:pt x="17723" y="36038"/>
                  <a:pt x="11355" y="39974"/>
                </a:cubicBezTo>
              </a:path>
              <a:path w="21600" h="39974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9086"/>
                  <a:pt x="17723" y="36038"/>
                  <a:pt x="11355" y="39974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6781800" y="2209800"/>
            <a:ext cx="838200" cy="3429000"/>
            <a:chOff x="3600" y="1152"/>
            <a:chExt cx="528" cy="2160"/>
          </a:xfrm>
        </p:grpSpPr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 flipH="1" flipV="1">
              <a:off x="3744" y="1392"/>
              <a:ext cx="384" cy="192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miter lim="800000"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 flipH="1">
              <a:off x="3600" y="11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009900"/>
                  </a:solidFill>
                </a:rPr>
                <a:t>M</a:t>
              </a:r>
            </a:p>
          </p:txBody>
        </p:sp>
      </p:grpSp>
      <p:sp>
        <p:nvSpPr>
          <p:cNvPr id="10265" name="Arc 25"/>
          <p:cNvSpPr>
            <a:spLocks/>
          </p:cNvSpPr>
          <p:nvPr/>
        </p:nvSpPr>
        <p:spPr bwMode="auto">
          <a:xfrm>
            <a:off x="7094538" y="2820988"/>
            <a:ext cx="1820862" cy="2971800"/>
          </a:xfrm>
          <a:custGeom>
            <a:avLst/>
            <a:gdLst>
              <a:gd name="G0" fmla="+- 4209 0 0"/>
              <a:gd name="G1" fmla="+- 21600 0 0"/>
              <a:gd name="G2" fmla="+- 21600 0 0"/>
              <a:gd name="T0" fmla="*/ 0 w 25809"/>
              <a:gd name="T1" fmla="*/ 414 h 39974"/>
              <a:gd name="T2" fmla="*/ 15564 w 25809"/>
              <a:gd name="T3" fmla="*/ 39974 h 39974"/>
              <a:gd name="T4" fmla="*/ 4209 w 25809"/>
              <a:gd name="T5" fmla="*/ 21600 h 39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09" h="39974" fill="none" extrusionOk="0">
                <a:moveTo>
                  <a:pt x="0" y="414"/>
                </a:moveTo>
                <a:cubicBezTo>
                  <a:pt x="1386" y="138"/>
                  <a:pt x="2795" y="0"/>
                  <a:pt x="4209" y="0"/>
                </a:cubicBezTo>
                <a:cubicBezTo>
                  <a:pt x="16138" y="0"/>
                  <a:pt x="25809" y="9670"/>
                  <a:pt x="25809" y="21600"/>
                </a:cubicBezTo>
                <a:cubicBezTo>
                  <a:pt x="25809" y="29086"/>
                  <a:pt x="21932" y="36038"/>
                  <a:pt x="15564" y="39974"/>
                </a:cubicBezTo>
              </a:path>
              <a:path w="25809" h="39974" stroke="0" extrusionOk="0">
                <a:moveTo>
                  <a:pt x="0" y="414"/>
                </a:moveTo>
                <a:cubicBezTo>
                  <a:pt x="1386" y="138"/>
                  <a:pt x="2795" y="0"/>
                  <a:pt x="4209" y="0"/>
                </a:cubicBezTo>
                <a:cubicBezTo>
                  <a:pt x="16138" y="0"/>
                  <a:pt x="25809" y="9670"/>
                  <a:pt x="25809" y="21600"/>
                </a:cubicBezTo>
                <a:cubicBezTo>
                  <a:pt x="25809" y="29086"/>
                  <a:pt x="21932" y="36038"/>
                  <a:pt x="15564" y="39974"/>
                </a:cubicBezTo>
                <a:lnTo>
                  <a:pt x="4209" y="21600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182688" y="2895600"/>
            <a:ext cx="35417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400"/>
              <a:t>Mag Az = 134</a:t>
            </a:r>
            <a:r>
              <a:rPr lang="en-US" altLang="en-US" sz="2400">
                <a:cs typeface="Tahoma" panose="020B0604030504040204" pitchFamily="34" charset="0"/>
              </a:rPr>
              <a:t>°30’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143000" y="5410200"/>
            <a:ext cx="6248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Mag = True – Decl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Mag Az = 141°30’ – (-3°30’) = 145°00’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  <p:bldP spid="10245" grpId="0" build="p" bldLvl="2" autoUpdateAnimBg="0"/>
      <p:bldP spid="10246" grpId="0" build="p" bldLvl="2" autoUpdateAnimBg="0"/>
      <p:bldP spid="10268" grpId="0" build="p" bldLvl="2" autoUpdateAnimBg="0"/>
      <p:bldP spid="10269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87DA19991CA40BE1C685FE3005BB4" ma:contentTypeVersion="8" ma:contentTypeDescription="Create a new document." ma:contentTypeScope="" ma:versionID="085104c597200a4178de25491e764c08">
  <xsd:schema xmlns:xsd="http://www.w3.org/2001/XMLSchema" xmlns:xs="http://www.w3.org/2001/XMLSchema" xmlns:p="http://schemas.microsoft.com/office/2006/metadata/properties" xmlns:ns2="186ce6bd-37dc-4091-8965-df51e85ee464" xmlns:ns3="066d3a3a-d3d7-4188-bfca-e606d38a5b6b" targetNamespace="http://schemas.microsoft.com/office/2006/metadata/properties" ma:root="true" ma:fieldsID="fe61e91d4801ae13e0c8febdfcab554d" ns2:_="" ns3:_="">
    <xsd:import namespace="186ce6bd-37dc-4091-8965-df51e85ee464"/>
    <xsd:import namespace="066d3a3a-d3d7-4188-bfca-e606d38a5b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e6bd-37dc-4091-8965-df51e85ee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d3a3a-d3d7-4188-bfca-e606d38a5b6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90C04-0849-451B-B219-F9ABDDF33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ce6bd-37dc-4091-8965-df51e85ee464"/>
    <ds:schemaRef ds:uri="066d3a3a-d3d7-4188-bfca-e606d38a5b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C0EE83-880F-439F-A743-0D1135179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6CDCA-F97A-4BB2-AD17-0C89A001E52A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066d3a3a-d3d7-4188-bfca-e606d38a5b6b"/>
    <ds:schemaRef ds:uri="186ce6bd-37dc-4091-8965-df51e85ee46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136</TotalTime>
  <Words>207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Tahoma</vt:lpstr>
      <vt:lpstr>Wingdings</vt:lpstr>
      <vt:lpstr>Blends</vt:lpstr>
      <vt:lpstr>Microsoft Photo Editor 3.0 Photo</vt:lpstr>
      <vt:lpstr>Surveyors Compass</vt:lpstr>
      <vt:lpstr>Magnetic Compasses</vt:lpstr>
      <vt:lpstr>Magnetic Declination</vt:lpstr>
      <vt:lpstr>Isogonal Map</vt:lpstr>
      <vt:lpstr>Declination in Moorhead</vt:lpstr>
      <vt:lpstr>Declination Calc’s</vt:lpstr>
      <vt:lpstr>Problem 9-28</vt:lpstr>
    </vt:vector>
  </TitlesOfParts>
  <Company>Minnesota State University Moorhead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Williams</dc:creator>
  <cp:lastModifiedBy>Ganateja FlameHaze</cp:lastModifiedBy>
  <cp:revision>4</cp:revision>
  <dcterms:created xsi:type="dcterms:W3CDTF">2003-02-19T14:50:38Z</dcterms:created>
  <dcterms:modified xsi:type="dcterms:W3CDTF">2019-02-09T12:55:05Z</dcterms:modified>
</cp:coreProperties>
</file>