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59" r:id="rId8"/>
    <p:sldId id="260" r:id="rId9"/>
    <p:sldId id="270" r:id="rId10"/>
    <p:sldId id="261" r:id="rId11"/>
    <p:sldId id="262" r:id="rId12"/>
    <p:sldId id="263" r:id="rId13"/>
    <p:sldId id="264" r:id="rId14"/>
    <p:sldId id="265" r:id="rId15"/>
    <p:sldId id="267" r:id="rId16"/>
    <p:sldId id="266" r:id="rId17"/>
    <p:sldId id="271" r:id="rId18"/>
    <p:sldId id="268" r:id="rId19"/>
    <p:sldId id="269" r:id="rId20"/>
    <p:sldId id="272" r:id="rId21"/>
    <p:sldId id="273" r:id="rId22"/>
    <p:sldId id="274" r:id="rId23"/>
    <p:sldId id="275"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65" autoAdjust="0"/>
  </p:normalViewPr>
  <p:slideViewPr>
    <p:cSldViewPr>
      <p:cViewPr varScale="1">
        <p:scale>
          <a:sx n="54" d="100"/>
          <a:sy n="54" d="100"/>
        </p:scale>
        <p:origin x="18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71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075FE68E-FD52-48DA-AFEE-EB6E733DA06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AF98-E724-4E69-A8DC-83AA197676C7}" type="slidenum">
              <a:rPr lang="en-US" altLang="en-US"/>
              <a:pPr/>
              <a:t>1</a:t>
            </a:fld>
            <a:endParaRPr lang="en-US" altLang="en-US"/>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ltLang="en-US"/>
              <a:t>Alrighty, this is my presentation of the DO-178 certification standard.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37447-8AA4-4F37-8C24-22C186EAD3D2}" type="slidenum">
              <a:rPr lang="en-US" altLang="en-US"/>
              <a:pPr/>
              <a:t>10</a:t>
            </a:fld>
            <a:endParaRPr lang="en-US" altLang="en-US"/>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ltLang="en-US"/>
              <a:t>So again, each process has expected outputs.</a:t>
            </a:r>
          </a:p>
          <a:p>
            <a:r>
              <a:rPr lang="en-US" altLang="en-US"/>
              <a:t>By the end of the Software Development Process you should have the following:</a:t>
            </a:r>
          </a:p>
          <a:p>
            <a:r>
              <a:rPr lang="en-US" altLang="en-US"/>
              <a:t>A Software Requirements Data document.</a:t>
            </a:r>
          </a:p>
          <a:p>
            <a:r>
              <a:rPr lang="en-US" altLang="en-US"/>
              <a:t>A Software Design Description or architecture diagram</a:t>
            </a:r>
          </a:p>
          <a:p>
            <a:r>
              <a:rPr lang="en-US" altLang="en-US"/>
              <a:t>The implemented source code</a:t>
            </a:r>
          </a:p>
          <a:p>
            <a:r>
              <a:rPr lang="en-US" altLang="en-US"/>
              <a:t>And the executable object within its real-time environment.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56957-BE1E-4F85-9D81-323DA29064AE}" type="slidenum">
              <a:rPr lang="en-US" altLang="en-US"/>
              <a:pPr/>
              <a:t>11</a:t>
            </a:fld>
            <a:endParaRPr lang="en-US" alt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altLang="en-US"/>
              <a:t>The software verification process is the testing area.  The hope is to detect any possible errors that were introduced during the development process.</a:t>
            </a:r>
          </a:p>
          <a:p>
            <a:r>
              <a:rPr lang="en-US" altLang="en-US"/>
              <a:t>So The objective is to show proof of adequate testing and traceability of all code to its corresponding requirements.</a:t>
            </a:r>
          </a:p>
          <a:p>
            <a:r>
              <a:rPr lang="en-US" altLang="en-US"/>
              <a:t>This is done using a combination of reviews, walkthroughs, and multiple types of test documents.</a:t>
            </a:r>
          </a:p>
          <a:p>
            <a:r>
              <a:rPr lang="en-US" altLang="en-US"/>
              <a:t>The verification process is not complete until it is proven that all tests have passed.</a:t>
            </a:r>
          </a:p>
          <a:p>
            <a:r>
              <a:rPr lang="en-US" altLang="en-US"/>
              <a:t>Then the formal expected outputs for the verification process are the SVCP and the SVR (which contains a review of the requirements, design and code, tests in its intended environment, and strict code coverage analysis)</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CAD1BF-F930-4FCB-A34E-3B898B7E2972}" type="slidenum">
              <a:rPr lang="en-US" altLang="en-US"/>
              <a:pPr/>
              <a:t>12</a:t>
            </a:fld>
            <a:endParaRPr lang="en-US" altLang="en-US"/>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altLang="en-US"/>
              <a:t>This is a diagram of the Software Testing Process.</a:t>
            </a:r>
          </a:p>
          <a:p>
            <a:r>
              <a:rPr lang="en-US" altLang="en-US"/>
              <a:t>There’s low-level tests</a:t>
            </a:r>
          </a:p>
          <a:p>
            <a:r>
              <a:rPr lang="en-US" altLang="en-US"/>
              <a:t>As well as Integration tests for the software components</a:t>
            </a:r>
          </a:p>
          <a:p>
            <a:r>
              <a:rPr lang="en-US" altLang="en-US"/>
              <a:t>And Integration tests for software with hardware.</a:t>
            </a:r>
          </a:p>
          <a:p>
            <a:r>
              <a:rPr lang="en-US" altLang="en-US"/>
              <a:t>Each of these is reviewed against coverage analysis until full coverage of software requirements is met</a:t>
            </a:r>
          </a:p>
          <a:p>
            <a:r>
              <a:rPr lang="en-US" altLang="en-US"/>
              <a:t>Then coverage analysis of the code is done and any other verification.</a:t>
            </a:r>
          </a:p>
          <a:p>
            <a:r>
              <a:rPr lang="en-US" altLang="en-US"/>
              <a:t>Note:</a:t>
            </a:r>
          </a:p>
          <a:p>
            <a:r>
              <a:rPr lang="en-US" altLang="en-US"/>
              <a:t>The verification process for software is very defined in DO-178B and could honestly be covered in it’s own presentation…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F21B2-DBF2-4E9E-ADC2-D71B5673FCAD}" type="slidenum">
              <a:rPr lang="en-US" altLang="en-US"/>
              <a:pPr/>
              <a:t>13</a:t>
            </a:fld>
            <a:endParaRPr lang="en-US" altLang="en-US"/>
          </a:p>
        </p:txBody>
      </p:sp>
      <p:sp>
        <p:nvSpPr>
          <p:cNvPr id="26626" name="Rectangle 2"/>
          <p:cNvSpPr>
            <a:spLocks noRo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en-US" altLang="en-US"/>
              <a:t>The purpose is to establish secure and effective configuration control for all artifacts produced throughout the software life-cycle.</a:t>
            </a:r>
          </a:p>
          <a:p>
            <a:r>
              <a:rPr lang="en-US" altLang="en-US"/>
              <a:t>There are four activities that are completed within the CM process:</a:t>
            </a:r>
          </a:p>
          <a:p>
            <a:r>
              <a:rPr lang="en-US" altLang="en-US"/>
              <a:t>First off, all artifacts within configuration control must have a means for being uniquely identified and referenced.</a:t>
            </a:r>
          </a:p>
          <a:p>
            <a:r>
              <a:rPr lang="en-US" altLang="en-US"/>
              <a:t>Next controlled items must have an established method of change.  Changes need to traceable and reversible.</a:t>
            </a:r>
          </a:p>
          <a:p>
            <a:r>
              <a:rPr lang="en-US" altLang="en-US"/>
              <a:t>A baseline, or point of origin, must be defined for each item under configuration control.</a:t>
            </a:r>
          </a:p>
          <a:p>
            <a:r>
              <a:rPr lang="en-US" altLang="en-US"/>
              <a:t>Archiving of the software provides an extra portion of security and change control.</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5F937-3A12-430B-AA02-ED76ACCE974D}" type="slidenum">
              <a:rPr lang="en-US" altLang="en-US"/>
              <a:pPr/>
              <a:t>14</a:t>
            </a:fld>
            <a:endParaRPr lang="en-US" altLang="en-US"/>
          </a:p>
        </p:txBody>
      </p:sp>
      <p:sp>
        <p:nvSpPr>
          <p:cNvPr id="38914" name="Rectangle 2"/>
          <p:cNvSpPr>
            <a:spLocks noRot="1" noChangeArrowheads="1" noTextEdit="1"/>
          </p:cNvSpPr>
          <p:nvPr>
            <p:ph type="sldImg"/>
          </p:nvPr>
        </p:nvSpPr>
        <p:spPr>
          <a:ln/>
        </p:spPr>
      </p:sp>
      <p:sp>
        <p:nvSpPr>
          <p:cNvPr id="38915" name="Rectangle 3"/>
          <p:cNvSpPr>
            <a:spLocks noGrp="1" noChangeArrowheads="1"/>
          </p:cNvSpPr>
          <p:nvPr>
            <p:ph type="body" idx="1"/>
          </p:nvPr>
        </p:nvSpPr>
        <p:spPr/>
        <p:txBody>
          <a:bodyPr/>
          <a:lstStyle/>
          <a:p>
            <a:r>
              <a:rPr lang="en-US" altLang="en-US"/>
              <a:t>This slide shows an association between software levels and CM.  I haven’t mentioned the two control categories yet…</a:t>
            </a:r>
          </a:p>
          <a:p>
            <a:r>
              <a:rPr lang="en-US" altLang="en-US"/>
              <a:t>They represent the level of strictness that is held when dealing with controlled software items.</a:t>
            </a:r>
          </a:p>
          <a:p>
            <a:r>
              <a:rPr lang="en-US" altLang="en-US"/>
              <a:t>Items that contain data pertaining to higher software levels such as Level A, are assigned under CC1.</a:t>
            </a:r>
          </a:p>
          <a:p>
            <a:r>
              <a:rPr lang="en-US" altLang="en-US"/>
              <a:t>Then the table shows what must be done for items each in CC1 and CC2.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A14DD-8E2D-48E1-B310-63C6E4A8BEDC}" type="slidenum">
              <a:rPr lang="en-US" altLang="en-US"/>
              <a:pPr/>
              <a:t>15</a:t>
            </a:fld>
            <a:endParaRPr lang="en-US" alt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ltLang="en-US"/>
              <a:t>The goal of the Quality Assurance Process is to prove that the software life cycle process is going to, has, and will continue to yield a software product that meets the certification criteria.</a:t>
            </a:r>
          </a:p>
          <a:p>
            <a:r>
              <a:rPr lang="en-US" altLang="en-US"/>
              <a:t>This is done by reviewing the transitions between processes to see if the produced inputs and outputs match the expected.</a:t>
            </a:r>
          </a:p>
          <a:p>
            <a:r>
              <a:rPr lang="en-US" altLang="en-US"/>
              <a:t>Also, because changes to the plan are inevitable, these changes must be tracked and reviewed to make sure the integrity of the process is not thwarted.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223E8-336C-4805-B09E-1BEE195F1A1A}" type="slidenum">
              <a:rPr lang="en-US" altLang="en-US"/>
              <a:pPr/>
              <a:t>16</a:t>
            </a:fld>
            <a:endParaRPr lang="en-US" alt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altLang="en-US"/>
              <a:t>So that covers the software life-cycle process through planning, development, verification, CM, and quality assurance.</a:t>
            </a:r>
          </a:p>
          <a:p>
            <a:r>
              <a:rPr lang="en-US" altLang="en-US"/>
              <a:t>This is an important feature to the document because it makes it very easy for companies to define for themselves how they plan to produce the expected outputs.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F67E5-B25D-4417-BFC2-A22143F5A8F0}" type="slidenum">
              <a:rPr lang="en-US" altLang="en-US"/>
              <a:pPr/>
              <a:t>17</a:t>
            </a:fld>
            <a:endParaRPr lang="en-US" altLang="en-US"/>
          </a:p>
        </p:txBody>
      </p:sp>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p:txBody>
          <a:bodyPr/>
          <a:lstStyle/>
          <a:p>
            <a:pPr lvl="1"/>
            <a:r>
              <a:rPr lang="en-US" altLang="en-US"/>
              <a:t>Assuming the processes have been followed I wanted to mention some other important things about DO-178B certification.</a:t>
            </a:r>
          </a:p>
          <a:p>
            <a:pPr lvl="1"/>
            <a:r>
              <a:rPr lang="en-US" altLang="en-US"/>
              <a:t>Certification of a product applies only to it's finished result.</a:t>
            </a:r>
          </a:p>
          <a:p>
            <a:pPr lvl="1"/>
            <a:r>
              <a:rPr lang="en-US" altLang="en-US"/>
              <a:t>Certification includes approval of all systems and subsystems, hardware, software, firmware, development tools, production, and testing of the product.</a:t>
            </a:r>
          </a:p>
          <a:p>
            <a:pPr lvl="1"/>
            <a:r>
              <a:rPr lang="en-US" altLang="en-US"/>
              <a:t>Certification is done on the individual application of the product. (other applications of the same product must be individually certified)</a:t>
            </a:r>
          </a:p>
          <a:p>
            <a:pPr lvl="1"/>
            <a:r>
              <a:rPr lang="en-US" altLang="en-US"/>
              <a:t>Coding practices must be certified to ensure things like "dead code" are not allowed. Also all code must be traceable to the design requirements.</a:t>
            </a:r>
          </a:p>
          <a:p>
            <a:pPr lvl="1"/>
            <a:r>
              <a:rPr lang="en-US" altLang="en-US"/>
              <a:t>Certification requires that 'full testing' of the system and all of it's components (including firmware) be done on the target platform in the target environment (tests that simulate the platform or environment are not enough).</a:t>
            </a:r>
          </a:p>
          <a:p>
            <a:pPr lvl="1"/>
            <a:r>
              <a:rPr lang="en-US" altLang="en-US"/>
              <a:t>Certification requires code testing at the MCDC level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D1A9F-51FD-4BD2-93B8-31787A34ED86}" type="slidenum">
              <a:rPr lang="en-US" altLang="en-US"/>
              <a:pPr/>
              <a:t>18</a:t>
            </a:fld>
            <a:endParaRPr lang="en-US" altLang="en-US"/>
          </a:p>
        </p:txBody>
      </p:sp>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US" altLang="en-US"/>
              <a:t>DO-178B has been a provided a solid software standard for over 15 years in the avionics industry, </a:t>
            </a:r>
          </a:p>
          <a:p>
            <a:r>
              <a:rPr lang="en-US" altLang="en-US"/>
              <a:t>but changes in technology and the introduction of new software development methods has forced for a renewal of the certification guidelines.</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643DE-6D8A-4A8A-B0B9-8DAC20D8B635}" type="slidenum">
              <a:rPr lang="en-US" altLang="en-US"/>
              <a:pPr/>
              <a:t>19</a:t>
            </a:fld>
            <a:endParaRPr lang="en-US" altLang="en-US"/>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ltLang="en-US"/>
              <a:t>The proposal for the revision and creation of DO-178C has led to the gathering of a committee of over 200 people across 7 subgroups.</a:t>
            </a:r>
          </a:p>
          <a:p>
            <a:r>
              <a:rPr lang="en-US" altLang="en-US"/>
              <a:t>Apparently the committee has already started working on and looks to be finished with it in 2008.  I believe that includes replacement of DO-178B.</a:t>
            </a:r>
          </a:p>
          <a:p>
            <a:r>
              <a:rPr lang="en-US" altLang="en-US"/>
              <a:t>The introduction of new software development techniques such as object-oriented programming and model based development.</a:t>
            </a:r>
          </a:p>
          <a:p>
            <a:endParaRPr lang="en-US" altLang="en-US"/>
          </a:p>
          <a:p>
            <a:r>
              <a:rPr lang="en-US" altLang="en-US"/>
              <a:t>Also: The impact of the new DO-178C could potentially force changes to DO-178B-compliant software (that includes development tools), but the committee is designing the document with that in consideration.</a:t>
            </a:r>
          </a:p>
          <a:p>
            <a:r>
              <a:rPr lang="en-US" altLang="en-US"/>
              <a:t>And… That’s all we got.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965195-34A8-4302-B4D3-4191535CC0C7}" type="slidenum">
              <a:rPr lang="en-US" altLang="en-US"/>
              <a:pPr/>
              <a:t>2</a:t>
            </a:fld>
            <a:endParaRPr lang="en-US" altLang="en-US"/>
          </a:p>
        </p:txBody>
      </p:sp>
      <p:sp>
        <p:nvSpPr>
          <p:cNvPr id="8194" name="Rectangle 2"/>
          <p:cNvSpPr>
            <a:spLocks noRo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ltLang="en-US"/>
              <a:t>The technical title doesn’t say much.  It’s formal title is “Software considerations in Airborne Systems and Equipment Certification”.</a:t>
            </a:r>
          </a:p>
          <a:p>
            <a:r>
              <a:rPr lang="en-US" altLang="en-US"/>
              <a:t>ED-12B is it’s identical twin – I’ll explain more about that later.</a:t>
            </a:r>
          </a:p>
          <a:p>
            <a:r>
              <a:rPr lang="en-US" altLang="en-US"/>
              <a:t>The purpose of the document is to provide a standard for software development in aircraft systems.</a:t>
            </a:r>
          </a:p>
          <a:p>
            <a:r>
              <a:rPr lang="en-US" altLang="en-US"/>
              <a:t>Before an aircraft system can be deployed it must pass an “airworthiness” certification held by regulatory organizations such as the (Federal Aviation Administration) or (European Aviation Safety Agency).</a:t>
            </a:r>
          </a:p>
          <a:p>
            <a:r>
              <a:rPr lang="en-US" altLang="en-US"/>
              <a:t>And DO-178B is acknowledged as the standard means for the certification of software portion of an avionics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F84914-6109-4278-BA3B-21A22E28D3E4}" type="slidenum">
              <a:rPr lang="en-US" altLang="en-US"/>
              <a:pPr/>
              <a:t>3</a:t>
            </a:fld>
            <a:endParaRPr lang="en-US" altLang="en-US"/>
          </a:p>
        </p:txBody>
      </p:sp>
      <p:sp>
        <p:nvSpPr>
          <p:cNvPr id="10242" name="Rectangle 2"/>
          <p:cNvSpPr>
            <a:spLocks noRo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ltLang="en-US"/>
              <a:t>Software was first introduced to aircraft systems in the 70’s.</a:t>
            </a:r>
          </a:p>
          <a:p>
            <a:r>
              <a:rPr lang="en-US" altLang="en-US"/>
              <a:t>Companies found it was much easier and less costly to replace what used to be hardware components with software that could mimic the same functionality.</a:t>
            </a:r>
          </a:p>
          <a:p>
            <a:r>
              <a:rPr lang="en-US" altLang="en-US"/>
              <a:t>By doing this, certification becomes a bit more tricky:  Now the system is subject to potential design flaws in both hardware and software.</a:t>
            </a:r>
          </a:p>
          <a:p>
            <a:r>
              <a:rPr lang="en-US" altLang="en-US"/>
              <a:t>The Radio Technical Commission for Aeronautics begins producing DO-178.  About the same time the European Organisation for Civil Aviation Equipment makes an equivalent ED-35.</a:t>
            </a:r>
          </a:p>
          <a:p>
            <a:r>
              <a:rPr lang="en-US" altLang="en-US"/>
              <a:t>Both groups merged their ideas to produce a common certification criteria that resulted in the paralleled creation of DO-178 and ED-12.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BFB041-6E20-4D9E-AF5C-F85F1E74142C}" type="slidenum">
              <a:rPr lang="en-US" altLang="en-US"/>
              <a:pPr/>
              <a:t>4</a:t>
            </a:fld>
            <a:endParaRPr lang="en-US" altLang="en-US"/>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en-US" altLang="en-US"/>
              <a:t>In 1985, the original document was updated and revised – leading to DO-178A and ED-12A (Again, identical content).</a:t>
            </a:r>
          </a:p>
          <a:p>
            <a:r>
              <a:rPr lang="en-US" altLang="en-US"/>
              <a:t>It shortly after became a worldwide accepted standard for certification of avionics software.</a:t>
            </a:r>
          </a:p>
          <a:p>
            <a:r>
              <a:rPr lang="en-US" altLang="en-US"/>
              <a:t>In 1989, RTCA and EUROCEA began the next revision, which was to make the switch from “module” testing to requirements based testing.</a:t>
            </a:r>
          </a:p>
          <a:p>
            <a:r>
              <a:rPr lang="en-US" altLang="en-US"/>
              <a:t>The final draft of DO-178B and ED-12B was released in 1992.</a:t>
            </a:r>
          </a:p>
          <a:p>
            <a:r>
              <a:rPr lang="en-US" altLang="en-US"/>
              <a:t>DO-178B is the currently used document by FAA, EASA, and elsewhere.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D7DA9-87C7-4CC5-8FDA-D07181B6D351}" type="slidenum">
              <a:rPr lang="en-US" altLang="en-US"/>
              <a:pPr/>
              <a:t>5</a:t>
            </a:fld>
            <a:endParaRPr lang="en-US" altLang="en-US"/>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ltLang="en-US"/>
              <a:t>This is the general structure of the document.</a:t>
            </a:r>
          </a:p>
          <a:p>
            <a:r>
              <a:rPr lang="en-US" altLang="en-US"/>
              <a:t>So, up top, we have Section 2 which addresses the portions of the system that will pertain to software development.</a:t>
            </a:r>
          </a:p>
          <a:p>
            <a:r>
              <a:rPr lang="en-US" altLang="en-US"/>
              <a:t>And Section 10 which provides an overview of aircraft and engine certification within scope of the entire system (not just the software).</a:t>
            </a:r>
          </a:p>
          <a:p>
            <a:r>
              <a:rPr lang="en-US" altLang="en-US"/>
              <a:t>The remaining sections are steps in certification of the entire process of the Software Life Cycle.</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BB263-9B4D-48D4-8477-9732C323364C}" type="slidenum">
              <a:rPr lang="en-US" altLang="en-US"/>
              <a:pPr/>
              <a:t>6</a:t>
            </a:fld>
            <a:endParaRPr lang="en-US" alt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ltLang="en-US"/>
              <a:t>DO-178B forces all software requirements be mapped to a software level that describes the level of criticality the software functions at during possible failure conditions.</a:t>
            </a:r>
          </a:p>
          <a:p>
            <a:r>
              <a:rPr lang="en-US" altLang="en-US"/>
              <a:t>Any requirement mapping to a level other than Level E is suspect to the further certification using DO-178B</a:t>
            </a:r>
          </a:p>
          <a:p>
            <a:r>
              <a:rPr lang="en-US" altLang="en-US"/>
              <a:t>So obviously, requirements mapped with higher levels need more rigorous planning, coding, and testing.  They also require more secure configuration management and are suspect to higher levels of quality assurance.</a:t>
            </a:r>
          </a:p>
          <a:p>
            <a:r>
              <a:rPr lang="en-US" altLang="en-US"/>
              <a:t>The software levels of DO-178B are a very crucial aspect for producing certified product safety.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0FCAA-2B2A-49D8-B1F7-37E6848A0B4F}" type="slidenum">
              <a:rPr lang="en-US" altLang="en-US"/>
              <a:pPr/>
              <a:t>7</a:t>
            </a:fld>
            <a:endParaRPr lang="en-US" altLang="en-US"/>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en-US"/>
              <a:t>DO-178B divides the Software Life Cycle Process into five main processes.  Software Planning, Development, Verification, Configuration Management, and Quality Assurance.</a:t>
            </a:r>
          </a:p>
          <a:p>
            <a:r>
              <a:rPr lang="en-US" altLang="en-US"/>
              <a:t>At each process level, there are a number of documents that must be produced before advancing to the next process.</a:t>
            </a:r>
          </a:p>
          <a:p>
            <a:r>
              <a:rPr lang="en-US" altLang="en-US"/>
              <a:t>Let’s take a look at some of the outputs.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842007-6140-422B-B1CA-7ACE768B8DCB}" type="slidenum">
              <a:rPr lang="en-US" altLang="en-US"/>
              <a:pPr/>
              <a:t>8</a:t>
            </a:fld>
            <a:endParaRPr lang="en-US" altLang="en-US"/>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p:txBody>
          <a:bodyPr/>
          <a:lstStyle/>
          <a:p>
            <a:r>
              <a:rPr lang="en-US" altLang="en-US"/>
              <a:t>The planning process is where all the plans are made.  We have gathered system-level requirements and we want to calculate an approach towards effectively and safely satisfying the requirements.</a:t>
            </a:r>
          </a:p>
          <a:p>
            <a:r>
              <a:rPr lang="en-US" altLang="en-US"/>
              <a:t>The PSAC provides details on product requirements and how the supplier intends to meet these requirements.</a:t>
            </a:r>
          </a:p>
          <a:p>
            <a:r>
              <a:rPr lang="en-US" altLang="en-US"/>
              <a:t>The Software Development Plan is meant to define the software life-cycle and the development environment.</a:t>
            </a:r>
          </a:p>
          <a:p>
            <a:r>
              <a:rPr lang="en-US" altLang="en-US"/>
              <a:t>The Software Verification Plan is the proposed method of verification that will satisfy all objectives of the software verification process.</a:t>
            </a:r>
          </a:p>
          <a:p>
            <a:r>
              <a:rPr lang="en-US" altLang="en-US"/>
              <a:t>The Software Configuration Plan is similarly the proposed method of configuration management.</a:t>
            </a:r>
          </a:p>
          <a:p>
            <a:r>
              <a:rPr lang="en-US" altLang="en-US"/>
              <a:t>The Software Quality Assurance Plan is the proposed plan for satisfying the objectives of the software quality assurance process.</a:t>
            </a:r>
          </a:p>
          <a:p>
            <a:r>
              <a:rPr lang="en-US" altLang="en-US"/>
              <a:t>So again these documents are intended to outline what will be done to achieve the objectives of the following processes.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745D0-93AE-496D-AA87-12BD03EEDF67}" type="slidenum">
              <a:rPr lang="en-US" altLang="en-US"/>
              <a:pPr/>
              <a:t>9</a:t>
            </a:fld>
            <a:endParaRPr lang="en-US" altLang="en-US"/>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altLang="en-US"/>
              <a:t>The software development process is broken into pieces:</a:t>
            </a:r>
          </a:p>
          <a:p>
            <a:r>
              <a:rPr lang="en-US" altLang="en-US"/>
              <a:t>The objectives of the Software Requirements sub-process is to develop high-level software requirements that have been assessed according to the safety assessment process.</a:t>
            </a:r>
          </a:p>
          <a:p>
            <a:r>
              <a:rPr lang="en-US" altLang="en-US"/>
              <a:t>The purpose of Software Design Process is to break down high-level requirements into design-level requirements that can traced directly from code.</a:t>
            </a:r>
          </a:p>
          <a:p>
            <a:r>
              <a:rPr lang="en-US" altLang="en-US"/>
              <a:t>The Software Coding Process begins when the low-level requirements are turned into code.  Note that the code must be traceable to the requirements from the design process.</a:t>
            </a:r>
          </a:p>
          <a:p>
            <a:r>
              <a:rPr lang="en-US" altLang="en-US"/>
              <a:t>Finally the integration process is what takes the code and integrates it into it’s real-time environment along with hardware components.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55" name="Group 7"/>
          <p:cNvGrpSpPr>
            <a:grpSpLocks/>
          </p:cNvGrpSpPr>
          <p:nvPr/>
        </p:nvGrpSpPr>
        <p:grpSpPr bwMode="auto">
          <a:xfrm>
            <a:off x="0" y="0"/>
            <a:ext cx="9148763" cy="6856413"/>
            <a:chOff x="0" y="0"/>
            <a:chExt cx="5763" cy="4319"/>
          </a:xfrm>
        </p:grpSpPr>
        <p:sp>
          <p:nvSpPr>
            <p:cNvPr id="2050" name="Rectangle 2"/>
            <p:cNvSpPr>
              <a:spLocks noChangeArrowheads="1"/>
            </p:cNvSpPr>
            <p:nvPr/>
          </p:nvSpPr>
          <p:spPr bwMode="ltGray">
            <a:xfrm>
              <a:off x="0" y="0"/>
              <a:ext cx="528" cy="4319"/>
            </a:xfrm>
            <a:prstGeom prst="rect">
              <a:avLst/>
            </a:prstGeom>
            <a:gradFill rotWithShape="0">
              <a:gsLst>
                <a:gs pos="0">
                  <a:srgbClr val="000000"/>
                </a:gs>
                <a:gs pos="50000">
                  <a:srgbClr val="000000">
                    <a:gamma/>
                    <a:tint val="0"/>
                    <a:invGamma/>
                  </a:srgbClr>
                </a:gs>
                <a:gs pos="100000">
                  <a:srgbClr val="00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 name="Line 3"/>
            <p:cNvSpPr>
              <a:spLocks noChangeShapeType="1"/>
            </p:cNvSpPr>
            <p:nvPr/>
          </p:nvSpPr>
          <p:spPr bwMode="ltGray">
            <a:xfrm>
              <a:off x="0" y="231"/>
              <a:ext cx="5760" cy="0"/>
            </a:xfrm>
            <a:prstGeom prst="line">
              <a:avLst/>
            </a:prstGeom>
            <a:noFill/>
            <a:ln w="127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 name="Line 4"/>
            <p:cNvSpPr>
              <a:spLocks noChangeShapeType="1"/>
            </p:cNvSpPr>
            <p:nvPr/>
          </p:nvSpPr>
          <p:spPr bwMode="auto">
            <a:xfrm>
              <a:off x="0" y="285"/>
              <a:ext cx="57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 name="Line 5"/>
            <p:cNvSpPr>
              <a:spLocks noChangeShapeType="1"/>
            </p:cNvSpPr>
            <p:nvPr/>
          </p:nvSpPr>
          <p:spPr bwMode="auto">
            <a:xfrm>
              <a:off x="0" y="3972"/>
              <a:ext cx="576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Line 6"/>
            <p:cNvSpPr>
              <a:spLocks noChangeShapeType="1"/>
            </p:cNvSpPr>
            <p:nvPr/>
          </p:nvSpPr>
          <p:spPr bwMode="ltGray">
            <a:xfrm>
              <a:off x="0" y="4044"/>
              <a:ext cx="5763" cy="0"/>
            </a:xfrm>
            <a:prstGeom prst="line">
              <a:avLst/>
            </a:prstGeom>
            <a:noFill/>
            <a:ln w="127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6" name="Rectangle 8"/>
          <p:cNvSpPr>
            <a:spLocks noGrp="1" noChangeArrowheads="1"/>
          </p:cNvSpPr>
          <p:nvPr>
            <p:ph type="ctrTitle" sz="quarter"/>
          </p:nvPr>
        </p:nvSpPr>
        <p:spPr>
          <a:xfrm>
            <a:off x="1066800" y="2286000"/>
            <a:ext cx="7772400" cy="1143000"/>
          </a:xfrm>
        </p:spPr>
        <p:txBody>
          <a:bodyPr/>
          <a:lstStyle>
            <a:lvl1pPr>
              <a:defRPr/>
            </a:lvl1pPr>
          </a:lstStyle>
          <a:p>
            <a:pPr lvl="0"/>
            <a:r>
              <a:rPr lang="en-US" altLang="en-US" noProof="0" smtClean="0"/>
              <a:t>Click to edit Master title style</a:t>
            </a:r>
          </a:p>
        </p:txBody>
      </p:sp>
      <p:sp>
        <p:nvSpPr>
          <p:cNvPr id="2057" name="Rectangle 9"/>
          <p:cNvSpPr>
            <a:spLocks noGrp="1" noChangeArrowheads="1"/>
          </p:cNvSpPr>
          <p:nvPr>
            <p:ph type="subTitle" sz="quarter" idx="1"/>
          </p:nvPr>
        </p:nvSpPr>
        <p:spPr>
          <a:xfrm>
            <a:off x="1752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2058" name="Rectangle 10"/>
          <p:cNvSpPr>
            <a:spLocks noGrp="1" noChangeArrowheads="1"/>
          </p:cNvSpPr>
          <p:nvPr>
            <p:ph type="dt" sz="quarter" idx="2"/>
          </p:nvPr>
        </p:nvSpPr>
        <p:spPr/>
        <p:txBody>
          <a:bodyPr/>
          <a:lstStyle>
            <a:lvl1pPr>
              <a:defRPr/>
            </a:lvl1pPr>
          </a:lstStyle>
          <a:p>
            <a:endParaRPr lang="en-US" altLang="en-US"/>
          </a:p>
        </p:txBody>
      </p:sp>
      <p:sp>
        <p:nvSpPr>
          <p:cNvPr id="2059" name="Rectangle 11"/>
          <p:cNvSpPr>
            <a:spLocks noGrp="1" noChangeArrowheads="1"/>
          </p:cNvSpPr>
          <p:nvPr>
            <p:ph type="ftr" sz="quarter" idx="3"/>
          </p:nvPr>
        </p:nvSpPr>
        <p:spPr/>
        <p:txBody>
          <a:bodyPr/>
          <a:lstStyle>
            <a:lvl1pPr>
              <a:defRPr/>
            </a:lvl1pPr>
          </a:lstStyle>
          <a:p>
            <a:endParaRPr lang="en-US" altLang="en-US"/>
          </a:p>
        </p:txBody>
      </p:sp>
      <p:sp>
        <p:nvSpPr>
          <p:cNvPr id="2060" name="Rectangle 12"/>
          <p:cNvSpPr>
            <a:spLocks noGrp="1" noChangeArrowheads="1"/>
          </p:cNvSpPr>
          <p:nvPr>
            <p:ph type="sldNum" sz="quarter" idx="4"/>
          </p:nvPr>
        </p:nvSpPr>
        <p:spPr/>
        <p:txBody>
          <a:bodyPr/>
          <a:lstStyle>
            <a:lvl1pPr>
              <a:defRPr/>
            </a:lvl1pPr>
          </a:lstStyle>
          <a:p>
            <a:fld id="{BD7E20C5-7907-43A0-B6DC-C51F70720768}"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9E88C9C-9B18-47D7-8D30-55B294C12A60}" type="slidenum">
              <a:rPr lang="en-US" altLang="en-US"/>
              <a:pPr/>
              <a:t>‹#›</a:t>
            </a:fld>
            <a:endParaRPr lang="en-US" altLang="en-US"/>
          </a:p>
        </p:txBody>
      </p:sp>
    </p:spTree>
    <p:extLst>
      <p:ext uri="{BB962C8B-B14F-4D97-AF65-F5344CB8AC3E}">
        <p14:creationId xmlns:p14="http://schemas.microsoft.com/office/powerpoint/2010/main" val="15726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B834C14-2ADA-40CE-B1E9-C18C0A33B16C}" type="slidenum">
              <a:rPr lang="en-US" altLang="en-US"/>
              <a:pPr/>
              <a:t>‹#›</a:t>
            </a:fld>
            <a:endParaRPr lang="en-US" altLang="en-US"/>
          </a:p>
        </p:txBody>
      </p:sp>
    </p:spTree>
    <p:extLst>
      <p:ext uri="{BB962C8B-B14F-4D97-AF65-F5344CB8AC3E}">
        <p14:creationId xmlns:p14="http://schemas.microsoft.com/office/powerpoint/2010/main" val="138545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CD0C8F1-E831-45C9-89C9-07A055388E85}" type="slidenum">
              <a:rPr lang="en-US" altLang="en-US"/>
              <a:pPr/>
              <a:t>‹#›</a:t>
            </a:fld>
            <a:endParaRPr lang="en-US" altLang="en-US"/>
          </a:p>
        </p:txBody>
      </p:sp>
    </p:spTree>
    <p:extLst>
      <p:ext uri="{BB962C8B-B14F-4D97-AF65-F5344CB8AC3E}">
        <p14:creationId xmlns:p14="http://schemas.microsoft.com/office/powerpoint/2010/main" val="274545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8689079-E62E-477E-80EE-3B7EECBDBF21}" type="slidenum">
              <a:rPr lang="en-US" altLang="en-US"/>
              <a:pPr/>
              <a:t>‹#›</a:t>
            </a:fld>
            <a:endParaRPr lang="en-US" altLang="en-US"/>
          </a:p>
        </p:txBody>
      </p:sp>
    </p:spTree>
    <p:extLst>
      <p:ext uri="{BB962C8B-B14F-4D97-AF65-F5344CB8AC3E}">
        <p14:creationId xmlns:p14="http://schemas.microsoft.com/office/powerpoint/2010/main" val="262293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0D865F6-A99B-4BFE-BA5E-A3BB3675DC4D}" type="slidenum">
              <a:rPr lang="en-US" altLang="en-US"/>
              <a:pPr/>
              <a:t>‹#›</a:t>
            </a:fld>
            <a:endParaRPr lang="en-US" altLang="en-US"/>
          </a:p>
        </p:txBody>
      </p:sp>
    </p:spTree>
    <p:extLst>
      <p:ext uri="{BB962C8B-B14F-4D97-AF65-F5344CB8AC3E}">
        <p14:creationId xmlns:p14="http://schemas.microsoft.com/office/powerpoint/2010/main" val="51328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E313F0C7-BB05-4570-AA82-880AB5BBC930}" type="slidenum">
              <a:rPr lang="en-US" altLang="en-US"/>
              <a:pPr/>
              <a:t>‹#›</a:t>
            </a:fld>
            <a:endParaRPr lang="en-US" altLang="en-US"/>
          </a:p>
        </p:txBody>
      </p:sp>
    </p:spTree>
    <p:extLst>
      <p:ext uri="{BB962C8B-B14F-4D97-AF65-F5344CB8AC3E}">
        <p14:creationId xmlns:p14="http://schemas.microsoft.com/office/powerpoint/2010/main" val="351957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BFE7480F-B5A0-48EE-A479-C5EF4FF1DFE3}" type="slidenum">
              <a:rPr lang="en-US" altLang="en-US"/>
              <a:pPr/>
              <a:t>‹#›</a:t>
            </a:fld>
            <a:endParaRPr lang="en-US" altLang="en-US"/>
          </a:p>
        </p:txBody>
      </p:sp>
    </p:spTree>
    <p:extLst>
      <p:ext uri="{BB962C8B-B14F-4D97-AF65-F5344CB8AC3E}">
        <p14:creationId xmlns:p14="http://schemas.microsoft.com/office/powerpoint/2010/main" val="60468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3880370-40A1-4275-80FE-DFFB237F11BF}" type="slidenum">
              <a:rPr lang="en-US" altLang="en-US"/>
              <a:pPr/>
              <a:t>‹#›</a:t>
            </a:fld>
            <a:endParaRPr lang="en-US" altLang="en-US"/>
          </a:p>
        </p:txBody>
      </p:sp>
    </p:spTree>
    <p:extLst>
      <p:ext uri="{BB962C8B-B14F-4D97-AF65-F5344CB8AC3E}">
        <p14:creationId xmlns:p14="http://schemas.microsoft.com/office/powerpoint/2010/main" val="14883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6739FE0-94BE-42FC-B470-08A0269947E1}" type="slidenum">
              <a:rPr lang="en-US" altLang="en-US"/>
              <a:pPr/>
              <a:t>‹#›</a:t>
            </a:fld>
            <a:endParaRPr lang="en-US" altLang="en-US"/>
          </a:p>
        </p:txBody>
      </p:sp>
    </p:spTree>
    <p:extLst>
      <p:ext uri="{BB962C8B-B14F-4D97-AF65-F5344CB8AC3E}">
        <p14:creationId xmlns:p14="http://schemas.microsoft.com/office/powerpoint/2010/main" val="332028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26EB961-657D-4094-A80D-F82010B3ACCD}" type="slidenum">
              <a:rPr lang="en-US" altLang="en-US"/>
              <a:pPr/>
              <a:t>‹#›</a:t>
            </a:fld>
            <a:endParaRPr lang="en-US" altLang="en-US"/>
          </a:p>
        </p:txBody>
      </p:sp>
    </p:spTree>
    <p:extLst>
      <p:ext uri="{BB962C8B-B14F-4D97-AF65-F5344CB8AC3E}">
        <p14:creationId xmlns:p14="http://schemas.microsoft.com/office/powerpoint/2010/main" val="357436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7"/>
          <p:cNvGrpSpPr>
            <a:grpSpLocks/>
          </p:cNvGrpSpPr>
          <p:nvPr/>
        </p:nvGrpSpPr>
        <p:grpSpPr bwMode="auto">
          <a:xfrm>
            <a:off x="0" y="0"/>
            <a:ext cx="9148763" cy="6856413"/>
            <a:chOff x="0" y="0"/>
            <a:chExt cx="5763" cy="4319"/>
          </a:xfrm>
        </p:grpSpPr>
        <p:sp>
          <p:nvSpPr>
            <p:cNvPr id="1026" name="Rectangle 2"/>
            <p:cNvSpPr>
              <a:spLocks noChangeArrowheads="1"/>
            </p:cNvSpPr>
            <p:nvPr/>
          </p:nvSpPr>
          <p:spPr bwMode="ltGray">
            <a:xfrm>
              <a:off x="0" y="0"/>
              <a:ext cx="528" cy="4319"/>
            </a:xfrm>
            <a:prstGeom prst="rect">
              <a:avLst/>
            </a:prstGeom>
            <a:gradFill rotWithShape="0">
              <a:gsLst>
                <a:gs pos="0">
                  <a:srgbClr val="000000"/>
                </a:gs>
                <a:gs pos="50000">
                  <a:srgbClr val="000000">
                    <a:gamma/>
                    <a:tint val="0"/>
                    <a:invGamma/>
                  </a:srgbClr>
                </a:gs>
                <a:gs pos="100000">
                  <a:srgbClr val="00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Line 3"/>
            <p:cNvSpPr>
              <a:spLocks noChangeShapeType="1"/>
            </p:cNvSpPr>
            <p:nvPr/>
          </p:nvSpPr>
          <p:spPr bwMode="ltGray">
            <a:xfrm>
              <a:off x="0" y="231"/>
              <a:ext cx="5763" cy="0"/>
            </a:xfrm>
            <a:prstGeom prst="line">
              <a:avLst/>
            </a:prstGeom>
            <a:noFill/>
            <a:ln w="127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Line 4"/>
            <p:cNvSpPr>
              <a:spLocks noChangeShapeType="1"/>
            </p:cNvSpPr>
            <p:nvPr/>
          </p:nvSpPr>
          <p:spPr bwMode="black">
            <a:xfrm>
              <a:off x="0" y="285"/>
              <a:ext cx="576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 name="Line 5"/>
            <p:cNvSpPr>
              <a:spLocks noChangeShapeType="1"/>
            </p:cNvSpPr>
            <p:nvPr/>
          </p:nvSpPr>
          <p:spPr bwMode="black">
            <a:xfrm>
              <a:off x="0" y="3972"/>
              <a:ext cx="57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6"/>
            <p:cNvSpPr>
              <a:spLocks noChangeShapeType="1"/>
            </p:cNvSpPr>
            <p:nvPr/>
          </p:nvSpPr>
          <p:spPr bwMode="ltGray">
            <a:xfrm>
              <a:off x="0" y="4044"/>
              <a:ext cx="5763" cy="0"/>
            </a:xfrm>
            <a:prstGeom prst="line">
              <a:avLst/>
            </a:prstGeom>
            <a:noFill/>
            <a:ln w="127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2" name="Rectangle 8"/>
          <p:cNvSpPr>
            <a:spLocks noGrp="1" noChangeArrowheads="1"/>
          </p:cNvSpPr>
          <p:nvPr>
            <p:ph type="title"/>
          </p:nvPr>
        </p:nvSpPr>
        <p:spPr bwMode="auto">
          <a:xfrm>
            <a:off x="1066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33" name="Rectangle 9"/>
          <p:cNvSpPr>
            <a:spLocks noGrp="1" noChangeArrowheads="1"/>
          </p:cNvSpPr>
          <p:nvPr>
            <p:ph type="body" idx="1"/>
          </p:nvPr>
        </p:nvSpPr>
        <p:spPr bwMode="auto">
          <a:xfrm>
            <a:off x="1066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4" name="Rectangle 10"/>
          <p:cNvSpPr>
            <a:spLocks noGrp="1" noChangeArrowheads="1"/>
          </p:cNvSpPr>
          <p:nvPr>
            <p:ph type="dt" sz="half" idx="2"/>
          </p:nvPr>
        </p:nvSpPr>
        <p:spPr bwMode="auto">
          <a:xfrm>
            <a:off x="10668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35" name="Rectangle 11"/>
          <p:cNvSpPr>
            <a:spLocks noGrp="1" noChangeArrowheads="1"/>
          </p:cNvSpPr>
          <p:nvPr>
            <p:ph type="ftr" sz="quarter" idx="3"/>
          </p:nvPr>
        </p:nvSpPr>
        <p:spPr bwMode="auto">
          <a:xfrm>
            <a:off x="3505200" y="63992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endParaRPr lang="en-US" altLang="en-US"/>
          </a:p>
        </p:txBody>
      </p:sp>
      <p:sp>
        <p:nvSpPr>
          <p:cNvPr id="1036" name="Rectangle 12"/>
          <p:cNvSpPr>
            <a:spLocks noGrp="1" noChangeArrowheads="1"/>
          </p:cNvSpPr>
          <p:nvPr>
            <p:ph type="sldNum" sz="quarter" idx="4"/>
          </p:nvPr>
        </p:nvSpPr>
        <p:spPr bwMode="auto">
          <a:xfrm>
            <a:off x="6934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55DDAE11-061D-4B99-AA68-B1031783FDE9}"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i="1" kern="1200">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Arial" panose="020B0604020202020204" pitchFamily="34" charset="0"/>
        </a:defRPr>
      </a:lvl2pPr>
      <a:lvl3pPr algn="l" rtl="0" eaLnBrk="0" fontAlgn="base" hangingPunct="0">
        <a:spcBef>
          <a:spcPct val="0"/>
        </a:spcBef>
        <a:spcAft>
          <a:spcPct val="0"/>
        </a:spcAft>
        <a:defRPr sz="4400" i="1">
          <a:solidFill>
            <a:schemeClr val="tx2"/>
          </a:solidFill>
          <a:latin typeface="Arial" panose="020B0604020202020204" pitchFamily="34" charset="0"/>
        </a:defRPr>
      </a:lvl3pPr>
      <a:lvl4pPr algn="l" rtl="0" eaLnBrk="0" fontAlgn="base" hangingPunct="0">
        <a:spcBef>
          <a:spcPct val="0"/>
        </a:spcBef>
        <a:spcAft>
          <a:spcPct val="0"/>
        </a:spcAft>
        <a:defRPr sz="4400" i="1">
          <a:solidFill>
            <a:schemeClr val="tx2"/>
          </a:solidFill>
          <a:latin typeface="Arial" panose="020B0604020202020204" pitchFamily="34" charset="0"/>
        </a:defRPr>
      </a:lvl4pPr>
      <a:lvl5pPr algn="l" rtl="0" eaLnBrk="0" fontAlgn="base" hangingPunct="0">
        <a:spcBef>
          <a:spcPct val="0"/>
        </a:spcBef>
        <a:spcAft>
          <a:spcPct val="0"/>
        </a:spcAft>
        <a:defRPr sz="4400" i="1">
          <a:solidFill>
            <a:schemeClr val="tx2"/>
          </a:solidFill>
          <a:latin typeface="Arial" panose="020B0604020202020204" pitchFamily="34" charset="0"/>
        </a:defRPr>
      </a:lvl5pPr>
      <a:lvl6pPr marL="457200" algn="l" rtl="0" eaLnBrk="0" fontAlgn="base" hangingPunct="0">
        <a:spcBef>
          <a:spcPct val="0"/>
        </a:spcBef>
        <a:spcAft>
          <a:spcPct val="0"/>
        </a:spcAft>
        <a:defRPr sz="4400" i="1">
          <a:solidFill>
            <a:schemeClr val="tx2"/>
          </a:solidFill>
          <a:latin typeface="Arial" panose="020B0604020202020204" pitchFamily="34" charset="0"/>
        </a:defRPr>
      </a:lvl6pPr>
      <a:lvl7pPr marL="914400" algn="l" rtl="0" eaLnBrk="0" fontAlgn="base" hangingPunct="0">
        <a:spcBef>
          <a:spcPct val="0"/>
        </a:spcBef>
        <a:spcAft>
          <a:spcPct val="0"/>
        </a:spcAft>
        <a:defRPr sz="4400" i="1">
          <a:solidFill>
            <a:schemeClr val="tx2"/>
          </a:solidFill>
          <a:latin typeface="Arial" panose="020B0604020202020204" pitchFamily="34" charset="0"/>
        </a:defRPr>
      </a:lvl7pPr>
      <a:lvl8pPr marL="1371600" algn="l" rtl="0" eaLnBrk="0" fontAlgn="base" hangingPunct="0">
        <a:spcBef>
          <a:spcPct val="0"/>
        </a:spcBef>
        <a:spcAft>
          <a:spcPct val="0"/>
        </a:spcAft>
        <a:defRPr sz="4400" i="1">
          <a:solidFill>
            <a:schemeClr val="tx2"/>
          </a:solidFill>
          <a:latin typeface="Arial" panose="020B0604020202020204" pitchFamily="34" charset="0"/>
        </a:defRPr>
      </a:lvl8pPr>
      <a:lvl9pPr marL="1828800" algn="l" rtl="0" eaLnBrk="0" fontAlgn="base" hangingPunct="0">
        <a:spcBef>
          <a:spcPct val="0"/>
        </a:spcBef>
        <a:spcAft>
          <a:spcPct val="0"/>
        </a:spcAft>
        <a:defRPr sz="4400" i="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mbeddedtouch.com/et/client/050503841118.php?lg=en" TargetMode="External"/><Relationship Id="rId7" Type="http://schemas.openxmlformats.org/officeDocument/2006/relationships/hyperlink" Target="http://www.csds.uidaho.edu/comparison/execsumm.pdf" TargetMode="External"/><Relationship Id="rId2" Type="http://schemas.openxmlformats.org/officeDocument/2006/relationships/hyperlink" Target="http://www.cdaservices.com/do178bapproval.htm" TargetMode="External"/><Relationship Id="rId1" Type="http://schemas.openxmlformats.org/officeDocument/2006/relationships/slideLayout" Target="../slideLayouts/slideLayout2.xml"/><Relationship Id="rId6" Type="http://schemas.openxmlformats.org/officeDocument/2006/relationships/hyperlink" Target="http://www.studyguide.org/MLAdocumentation.htm" TargetMode="External"/><Relationship Id="rId5" Type="http://schemas.openxmlformats.org/officeDocument/2006/relationships/hyperlink" Target="http://www.stsc.hill.af.mil/crosstalk/1998/10/schad.asp" TargetMode="External"/><Relationship Id="rId4" Type="http://schemas.openxmlformats.org/officeDocument/2006/relationships/hyperlink" Target="http://en.wikipedia.org/wiki/DO-178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ltLang="en-US" sz="4000"/>
              <a:t>An Overview of RTCA DO-178B</a:t>
            </a:r>
          </a:p>
        </p:txBody>
      </p:sp>
      <p:sp>
        <p:nvSpPr>
          <p:cNvPr id="5123" name="Rectangle 3"/>
          <p:cNvSpPr>
            <a:spLocks noGrp="1" noChangeArrowheads="1"/>
          </p:cNvSpPr>
          <p:nvPr>
            <p:ph type="subTitle" idx="1"/>
          </p:nvPr>
        </p:nvSpPr>
        <p:spPr/>
        <p:txBody>
          <a:bodyPr/>
          <a:lstStyle/>
          <a:p>
            <a:r>
              <a:rPr lang="en-US" altLang="en-US"/>
              <a:t>Scott Messner</a:t>
            </a:r>
          </a:p>
          <a:p>
            <a:r>
              <a:rPr lang="en-US" altLang="en-US"/>
              <a:t>March 4</a:t>
            </a:r>
            <a:r>
              <a:rPr lang="en-US" altLang="en-US" baseline="30000"/>
              <a:t>th</a:t>
            </a:r>
            <a:r>
              <a:rPr lang="en-US" altLang="en-US"/>
              <a:t>, 2007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4000"/>
              <a:t>Software Development Process Continued…</a:t>
            </a:r>
          </a:p>
        </p:txBody>
      </p:sp>
      <p:sp>
        <p:nvSpPr>
          <p:cNvPr id="21507" name="Rectangle 3"/>
          <p:cNvSpPr>
            <a:spLocks noGrp="1" noChangeArrowheads="1"/>
          </p:cNvSpPr>
          <p:nvPr>
            <p:ph type="body" idx="1"/>
          </p:nvPr>
        </p:nvSpPr>
        <p:spPr/>
        <p:txBody>
          <a:bodyPr/>
          <a:lstStyle/>
          <a:p>
            <a:r>
              <a:rPr lang="en-US" altLang="en-US"/>
              <a:t>The following tangible outputs are the result of the combined four sub-processes:</a:t>
            </a:r>
          </a:p>
          <a:p>
            <a:pPr lvl="1"/>
            <a:r>
              <a:rPr lang="en-US" altLang="en-US"/>
              <a:t>Software requirements data (SRD) </a:t>
            </a:r>
          </a:p>
          <a:p>
            <a:pPr lvl="1"/>
            <a:r>
              <a:rPr lang="en-US" altLang="en-US"/>
              <a:t>Software design description (SDD) </a:t>
            </a:r>
          </a:p>
          <a:p>
            <a:pPr lvl="1"/>
            <a:r>
              <a:rPr lang="en-US" altLang="en-US"/>
              <a:t>Source code </a:t>
            </a:r>
          </a:p>
          <a:p>
            <a:pPr lvl="1"/>
            <a:r>
              <a:rPr lang="en-US" altLang="en-US"/>
              <a:t>Executable object code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Software Verification Process</a:t>
            </a:r>
          </a:p>
        </p:txBody>
      </p:sp>
      <p:sp>
        <p:nvSpPr>
          <p:cNvPr id="23555" name="Rectangle 3"/>
          <p:cNvSpPr>
            <a:spLocks noGrp="1" noChangeArrowheads="1"/>
          </p:cNvSpPr>
          <p:nvPr>
            <p:ph type="body" idx="1"/>
          </p:nvPr>
        </p:nvSpPr>
        <p:spPr/>
        <p:txBody>
          <a:bodyPr/>
          <a:lstStyle/>
          <a:p>
            <a:pPr>
              <a:lnSpc>
                <a:spcPct val="80000"/>
              </a:lnSpc>
            </a:pPr>
            <a:r>
              <a:rPr lang="en-US" altLang="en-US" sz="2800"/>
              <a:t>The purpose is to identify and report any errors resulting from the development process.</a:t>
            </a:r>
          </a:p>
          <a:p>
            <a:pPr>
              <a:lnSpc>
                <a:spcPct val="80000"/>
              </a:lnSpc>
            </a:pPr>
            <a:r>
              <a:rPr lang="en-US" altLang="en-US" sz="2800"/>
              <a:t>The verification process objectives can be met with reviews, walkthroughs, unit testing, integration testing, and more.</a:t>
            </a:r>
          </a:p>
          <a:p>
            <a:pPr>
              <a:lnSpc>
                <a:spcPct val="80000"/>
              </a:lnSpc>
            </a:pPr>
            <a:r>
              <a:rPr lang="en-US" altLang="en-US" sz="2800"/>
              <a:t>Proof of objectives is within the execution of the testing procedures.</a:t>
            </a:r>
          </a:p>
          <a:p>
            <a:pPr>
              <a:lnSpc>
                <a:spcPct val="80000"/>
              </a:lnSpc>
            </a:pPr>
            <a:r>
              <a:rPr lang="en-US" altLang="en-US" sz="2800"/>
              <a:t>Outputs include:</a:t>
            </a:r>
          </a:p>
          <a:p>
            <a:pPr lvl="1">
              <a:lnSpc>
                <a:spcPct val="80000"/>
              </a:lnSpc>
            </a:pPr>
            <a:r>
              <a:rPr lang="en-US" altLang="en-US" sz="2400"/>
              <a:t>Software Verification Cases and Procedures</a:t>
            </a:r>
          </a:p>
          <a:p>
            <a:pPr lvl="1">
              <a:lnSpc>
                <a:spcPct val="80000"/>
              </a:lnSpc>
            </a:pPr>
            <a:r>
              <a:rPr lang="en-US" altLang="en-US" sz="2400"/>
              <a:t>Software Verification Results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4000"/>
              <a:t>Software Verification Process Continued…</a:t>
            </a:r>
          </a:p>
        </p:txBody>
      </p:sp>
      <p:pic>
        <p:nvPicPr>
          <p:cNvPr id="28676" name="Picture 4" descr="6_1_Software_Testing_image"/>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066800" y="1835150"/>
            <a:ext cx="5257800" cy="4413250"/>
          </a:xfrm>
          <a:noFill/>
          <a:ln/>
        </p:spPr>
      </p:pic>
      <p:sp>
        <p:nvSpPr>
          <p:cNvPr id="28677" name="Text Box 5"/>
          <p:cNvSpPr txBox="1">
            <a:spLocks noChangeArrowheads="1"/>
          </p:cNvSpPr>
          <p:nvPr/>
        </p:nvSpPr>
        <p:spPr bwMode="auto">
          <a:xfrm>
            <a:off x="6553200" y="1981200"/>
            <a:ext cx="2362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Figure 6-1 Taken from AVISTA’s “DO-178B Presentation”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z="4000"/>
              <a:t>Software Configuration Management Process</a:t>
            </a:r>
          </a:p>
        </p:txBody>
      </p:sp>
      <p:sp>
        <p:nvSpPr>
          <p:cNvPr id="25603" name="Rectangle 3"/>
          <p:cNvSpPr>
            <a:spLocks noGrp="1" noChangeArrowheads="1"/>
          </p:cNvSpPr>
          <p:nvPr>
            <p:ph type="body" idx="1"/>
          </p:nvPr>
        </p:nvSpPr>
        <p:spPr/>
        <p:txBody>
          <a:bodyPr/>
          <a:lstStyle/>
          <a:p>
            <a:pPr>
              <a:lnSpc>
                <a:spcPct val="80000"/>
              </a:lnSpc>
            </a:pPr>
            <a:r>
              <a:rPr lang="en-US" altLang="en-US" sz="2800"/>
              <a:t>The purpose is to establish secure and effective configuration control for all artifacts.</a:t>
            </a:r>
          </a:p>
          <a:p>
            <a:pPr>
              <a:lnSpc>
                <a:spcPct val="80000"/>
              </a:lnSpc>
            </a:pPr>
            <a:r>
              <a:rPr lang="en-US" altLang="en-US" sz="2800"/>
              <a:t>The following activities are done within the process:</a:t>
            </a:r>
          </a:p>
          <a:p>
            <a:pPr lvl="1">
              <a:lnSpc>
                <a:spcPct val="80000"/>
              </a:lnSpc>
            </a:pPr>
            <a:r>
              <a:rPr lang="en-US" altLang="en-US" sz="2400"/>
              <a:t>Configuration Identification</a:t>
            </a:r>
          </a:p>
          <a:p>
            <a:pPr lvl="1">
              <a:lnSpc>
                <a:spcPct val="80000"/>
              </a:lnSpc>
            </a:pPr>
            <a:r>
              <a:rPr lang="en-US" altLang="en-US" sz="2400"/>
              <a:t>Change Control</a:t>
            </a:r>
          </a:p>
          <a:p>
            <a:pPr lvl="1">
              <a:lnSpc>
                <a:spcPct val="80000"/>
              </a:lnSpc>
            </a:pPr>
            <a:r>
              <a:rPr lang="en-US" altLang="en-US" sz="2400"/>
              <a:t>Baseline establishment</a:t>
            </a:r>
          </a:p>
          <a:p>
            <a:pPr lvl="1">
              <a:lnSpc>
                <a:spcPct val="80000"/>
              </a:lnSpc>
            </a:pPr>
            <a:r>
              <a:rPr lang="en-US" altLang="en-US" sz="2400"/>
              <a:t>Archiving of the software</a:t>
            </a:r>
          </a:p>
          <a:p>
            <a:pPr>
              <a:lnSpc>
                <a:spcPct val="80000"/>
              </a:lnSpc>
            </a:pPr>
            <a:r>
              <a:rPr lang="en-US" altLang="en-US" sz="2800"/>
              <a:t>Outputs include: Software Configuration Index, and Software Life Cycle Environment Configuration Index.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z="4000"/>
              <a:t>Software Configuration Management Process </a:t>
            </a:r>
            <a:r>
              <a:rPr lang="en-US" altLang="en-US" sz="2400"/>
              <a:t>(Continued…)</a:t>
            </a:r>
          </a:p>
        </p:txBody>
      </p:sp>
      <p:pic>
        <p:nvPicPr>
          <p:cNvPr id="37892" name="Picture 4" descr="7_1_cc1_and_cc2"/>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828800"/>
            <a:ext cx="5486400" cy="4397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3" name="Text Box 5"/>
          <p:cNvSpPr txBox="1">
            <a:spLocks noChangeArrowheads="1"/>
          </p:cNvSpPr>
          <p:nvPr/>
        </p:nvSpPr>
        <p:spPr bwMode="auto">
          <a:xfrm>
            <a:off x="6781800" y="2057400"/>
            <a:ext cx="2362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Figure 7-1 Taken from AVISTA’s “DO-178B Presentation”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4000"/>
              <a:t>Software Quality Assurance Process</a:t>
            </a:r>
          </a:p>
        </p:txBody>
      </p:sp>
      <p:sp>
        <p:nvSpPr>
          <p:cNvPr id="30723" name="Rectangle 3"/>
          <p:cNvSpPr>
            <a:spLocks noGrp="1" noChangeArrowheads="1"/>
          </p:cNvSpPr>
          <p:nvPr>
            <p:ph type="body" idx="1"/>
          </p:nvPr>
        </p:nvSpPr>
        <p:spPr/>
        <p:txBody>
          <a:bodyPr/>
          <a:lstStyle/>
          <a:p>
            <a:pPr>
              <a:lnSpc>
                <a:spcPct val="90000"/>
              </a:lnSpc>
            </a:pPr>
            <a:r>
              <a:rPr lang="en-US" altLang="en-US"/>
              <a:t>The purpose is to provide assurance that the software life cycle process is going to yield quality software.</a:t>
            </a:r>
          </a:p>
          <a:p>
            <a:pPr>
              <a:lnSpc>
                <a:spcPct val="90000"/>
              </a:lnSpc>
            </a:pPr>
            <a:r>
              <a:rPr lang="en-US" altLang="en-US"/>
              <a:t>Each process is analyzed to show that each process is producing the expected outputs.</a:t>
            </a:r>
          </a:p>
          <a:p>
            <a:pPr>
              <a:lnSpc>
                <a:spcPct val="90000"/>
              </a:lnSpc>
            </a:pPr>
            <a:r>
              <a:rPr lang="en-US" altLang="en-US"/>
              <a:t>Any changes from originally proposed plans are reported, evaluated, and resolved to ensure process integrity.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DO-178B Processes: Review</a:t>
            </a:r>
          </a:p>
        </p:txBody>
      </p:sp>
      <p:sp>
        <p:nvSpPr>
          <p:cNvPr id="32771" name="Rectangle 3"/>
          <p:cNvSpPr>
            <a:spLocks noGrp="1" noChangeArrowheads="1"/>
          </p:cNvSpPr>
          <p:nvPr>
            <p:ph type="body" idx="1"/>
          </p:nvPr>
        </p:nvSpPr>
        <p:spPr/>
        <p:txBody>
          <a:bodyPr/>
          <a:lstStyle/>
          <a:p>
            <a:r>
              <a:rPr lang="en-US" altLang="en-US" sz="2800"/>
              <a:t>DO-178B software life-cycle process is divided into five main processes:</a:t>
            </a:r>
          </a:p>
          <a:p>
            <a:pPr lvl="1"/>
            <a:r>
              <a:rPr lang="en-US" altLang="en-US" sz="2400"/>
              <a:t>Software Planning</a:t>
            </a:r>
          </a:p>
          <a:p>
            <a:pPr lvl="1"/>
            <a:r>
              <a:rPr lang="en-US" altLang="en-US" sz="2400"/>
              <a:t>Software Development</a:t>
            </a:r>
          </a:p>
          <a:p>
            <a:pPr lvl="1"/>
            <a:r>
              <a:rPr lang="en-US" altLang="en-US" sz="2400"/>
              <a:t>Software Verification</a:t>
            </a:r>
          </a:p>
          <a:p>
            <a:pPr lvl="1"/>
            <a:r>
              <a:rPr lang="en-US" altLang="en-US" sz="2400"/>
              <a:t>Software Configuration Management</a:t>
            </a:r>
          </a:p>
          <a:p>
            <a:pPr lvl="1"/>
            <a:r>
              <a:rPr lang="en-US" altLang="en-US" sz="2400"/>
              <a:t>Software Quality Assurance</a:t>
            </a:r>
          </a:p>
          <a:p>
            <a:r>
              <a:rPr lang="en-US" altLang="en-US" sz="2800"/>
              <a:t>The objective-based approach of DO-178B makes it flexible to individual projects.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DO-178B Certification</a:t>
            </a:r>
          </a:p>
        </p:txBody>
      </p:sp>
      <p:sp>
        <p:nvSpPr>
          <p:cNvPr id="39939" name="Rectangle 3"/>
          <p:cNvSpPr>
            <a:spLocks noGrp="1" noChangeArrowheads="1"/>
          </p:cNvSpPr>
          <p:nvPr>
            <p:ph type="body" idx="1"/>
          </p:nvPr>
        </p:nvSpPr>
        <p:spPr/>
        <p:txBody>
          <a:bodyPr/>
          <a:lstStyle/>
          <a:p>
            <a:pPr>
              <a:lnSpc>
                <a:spcPct val="80000"/>
              </a:lnSpc>
            </a:pPr>
            <a:r>
              <a:rPr lang="en-US" altLang="en-US" sz="2400"/>
              <a:t>D0-178B very specifically addresses the following which directly affects product development.</a:t>
            </a:r>
          </a:p>
          <a:p>
            <a:pPr lvl="1">
              <a:lnSpc>
                <a:spcPct val="80000"/>
              </a:lnSpc>
            </a:pPr>
            <a:r>
              <a:rPr lang="en-US" altLang="en-US" sz="2000"/>
              <a:t>Certification of a product applies only to it's finished result.</a:t>
            </a:r>
          </a:p>
          <a:p>
            <a:pPr lvl="1">
              <a:lnSpc>
                <a:spcPct val="80000"/>
              </a:lnSpc>
            </a:pPr>
            <a:r>
              <a:rPr lang="en-US" altLang="en-US" sz="2000"/>
              <a:t>Certification includes approval of all systems and subsystems, hardware, software, firmware, development tools, production, and testing of the product.</a:t>
            </a:r>
          </a:p>
          <a:p>
            <a:pPr lvl="1">
              <a:lnSpc>
                <a:spcPct val="80000"/>
              </a:lnSpc>
            </a:pPr>
            <a:r>
              <a:rPr lang="en-US" altLang="en-US" sz="2000"/>
              <a:t>Certification is done on the individual application of the product</a:t>
            </a:r>
          </a:p>
          <a:p>
            <a:pPr lvl="1">
              <a:lnSpc>
                <a:spcPct val="80000"/>
              </a:lnSpc>
            </a:pPr>
            <a:r>
              <a:rPr lang="en-US" altLang="en-US" sz="2000"/>
              <a:t>Coding practices must be certified to ensure things like "dead code" are not allowed.</a:t>
            </a:r>
          </a:p>
          <a:p>
            <a:pPr lvl="1">
              <a:lnSpc>
                <a:spcPct val="80000"/>
              </a:lnSpc>
            </a:pPr>
            <a:r>
              <a:rPr lang="en-US" altLang="en-US" sz="2000"/>
              <a:t>Certification requires that 'full testing' of the system and all of it's components (including firmware) be done on the target platform in the target environment.</a:t>
            </a:r>
          </a:p>
          <a:p>
            <a:pPr lvl="1">
              <a:lnSpc>
                <a:spcPct val="80000"/>
              </a:lnSpc>
            </a:pPr>
            <a:r>
              <a:rPr lang="en-US" altLang="en-US" sz="2000"/>
              <a:t>Certification requires code testing at the MCDC level.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The Future of DO-178C</a:t>
            </a:r>
          </a:p>
        </p:txBody>
      </p:sp>
      <p:sp>
        <p:nvSpPr>
          <p:cNvPr id="41987" name="Rectangle 3"/>
          <p:cNvSpPr>
            <a:spLocks noGrp="1" noChangeArrowheads="1"/>
          </p:cNvSpPr>
          <p:nvPr>
            <p:ph type="body" idx="1"/>
          </p:nvPr>
        </p:nvSpPr>
        <p:spPr/>
        <p:txBody>
          <a:bodyPr/>
          <a:lstStyle/>
          <a:p>
            <a:pPr>
              <a:lnSpc>
                <a:spcPct val="90000"/>
              </a:lnSpc>
            </a:pPr>
            <a:r>
              <a:rPr lang="en-US" altLang="en-US"/>
              <a:t>The evolution of avionics software has forced a change upon the certification process.</a:t>
            </a:r>
          </a:p>
          <a:p>
            <a:pPr>
              <a:lnSpc>
                <a:spcPct val="90000"/>
              </a:lnSpc>
            </a:pPr>
            <a:r>
              <a:rPr lang="en-US" altLang="en-US"/>
              <a:t>DO-178B was written absently in mind of older software tools.</a:t>
            </a:r>
          </a:p>
          <a:p>
            <a:pPr>
              <a:lnSpc>
                <a:spcPct val="90000"/>
              </a:lnSpc>
            </a:pPr>
            <a:r>
              <a:rPr lang="en-US" altLang="en-US"/>
              <a:t>Advanced technologies and the growing complexities of newer avionics software needs to be addressed.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The Future of DO-178C</a:t>
            </a:r>
          </a:p>
        </p:txBody>
      </p:sp>
      <p:sp>
        <p:nvSpPr>
          <p:cNvPr id="44035" name="Rectangle 3"/>
          <p:cNvSpPr>
            <a:spLocks noGrp="1" noChangeArrowheads="1"/>
          </p:cNvSpPr>
          <p:nvPr>
            <p:ph type="body" idx="1"/>
          </p:nvPr>
        </p:nvSpPr>
        <p:spPr/>
        <p:txBody>
          <a:bodyPr/>
          <a:lstStyle/>
          <a:p>
            <a:pPr>
              <a:lnSpc>
                <a:spcPct val="90000"/>
              </a:lnSpc>
            </a:pPr>
            <a:r>
              <a:rPr lang="en-US" altLang="en-US" sz="2800"/>
              <a:t>A committee has formed on behalf of the two major contributors (RTCA and EUROCAE) to produce DO-178C / ED-12C.</a:t>
            </a:r>
          </a:p>
          <a:p>
            <a:pPr>
              <a:lnSpc>
                <a:spcPct val="90000"/>
              </a:lnSpc>
            </a:pPr>
            <a:r>
              <a:rPr lang="en-US" altLang="en-US" sz="2800"/>
              <a:t>Work has been started as of March 2005 and looks to be finished and published in December 2008.</a:t>
            </a:r>
          </a:p>
          <a:p>
            <a:pPr>
              <a:lnSpc>
                <a:spcPct val="90000"/>
              </a:lnSpc>
            </a:pPr>
            <a:r>
              <a:rPr lang="en-US" altLang="en-US" sz="2800"/>
              <a:t>The document looks to tackle the introduction of new software development techniques among other things.</a:t>
            </a:r>
          </a:p>
          <a:p>
            <a:pPr>
              <a:lnSpc>
                <a:spcPct val="90000"/>
              </a:lnSpc>
            </a:pPr>
            <a:r>
              <a:rPr lang="en-US" altLang="en-US" sz="2800"/>
              <a:t>I’m sure we’re all looking forward to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What is DO-178B?</a:t>
            </a:r>
          </a:p>
        </p:txBody>
      </p:sp>
      <p:sp>
        <p:nvSpPr>
          <p:cNvPr id="6147" name="Rectangle 3"/>
          <p:cNvSpPr>
            <a:spLocks noGrp="1" noChangeArrowheads="1"/>
          </p:cNvSpPr>
          <p:nvPr>
            <p:ph type="body" idx="1"/>
          </p:nvPr>
        </p:nvSpPr>
        <p:spPr/>
        <p:txBody>
          <a:bodyPr/>
          <a:lstStyle/>
          <a:p>
            <a:r>
              <a:rPr lang="en-US" altLang="en-US" sz="2800"/>
              <a:t>Titled “Software Considerations in Airborne Systems and Equipment Certification”.</a:t>
            </a:r>
          </a:p>
          <a:p>
            <a:r>
              <a:rPr lang="en-US" altLang="en-US" sz="2800"/>
              <a:t>It’s European equivalent is ED-12B.</a:t>
            </a:r>
          </a:p>
          <a:p>
            <a:r>
              <a:rPr lang="en-US" altLang="en-US" sz="2800"/>
              <a:t>A document that addresses the life process of developing embedded software in aircraft systems.</a:t>
            </a:r>
          </a:p>
          <a:p>
            <a:r>
              <a:rPr lang="en-US" altLang="en-US" sz="2800"/>
              <a:t>It is a commonly accepted standard worldwide for regulating safety in the integration of software in aircraft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References and Works Cited</a:t>
            </a:r>
          </a:p>
        </p:txBody>
      </p:sp>
      <p:sp>
        <p:nvSpPr>
          <p:cNvPr id="47107" name="Rectangle 3"/>
          <p:cNvSpPr>
            <a:spLocks noGrp="1" noChangeArrowheads="1"/>
          </p:cNvSpPr>
          <p:nvPr>
            <p:ph type="body" idx="1"/>
          </p:nvPr>
        </p:nvSpPr>
        <p:spPr/>
        <p:txBody>
          <a:bodyPr/>
          <a:lstStyle/>
          <a:p>
            <a:pPr>
              <a:lnSpc>
                <a:spcPct val="80000"/>
              </a:lnSpc>
            </a:pPr>
            <a:r>
              <a:rPr lang="en-US" altLang="en-US" sz="1600"/>
              <a:t>Avista Incorporated</a:t>
            </a:r>
            <a:r>
              <a:rPr lang="en-US" altLang="en-US" sz="1600">
                <a:cs typeface="Times New Roman" panose="02020603050405020304" pitchFamily="18" charset="0"/>
              </a:rPr>
              <a:t>®, “DO-178B Basic Overview.” 7 July 2004. PowerPoint Presentation.</a:t>
            </a:r>
          </a:p>
          <a:p>
            <a:pPr>
              <a:lnSpc>
                <a:spcPct val="80000"/>
              </a:lnSpc>
            </a:pPr>
            <a:r>
              <a:rPr lang="en-US" altLang="en-US" sz="1600">
                <a:cs typeface="Times New Roman" panose="02020603050405020304" pitchFamily="18" charset="0"/>
              </a:rPr>
              <a:t>“CDA Aerospace DO178B.”  cdaservices.com</a:t>
            </a:r>
            <a:r>
              <a:rPr lang="en-US" altLang="en-US" sz="1600"/>
              <a:t>.  2004.  CDA Design Group.  29 April 2006.  </a:t>
            </a:r>
            <a:r>
              <a:rPr lang="en-US" altLang="en-US" sz="1600">
                <a:hlinkClick r:id="rId2"/>
              </a:rPr>
              <a:t>http://www.cdaservices.com/do178bapproval.htm</a:t>
            </a:r>
            <a:r>
              <a:rPr lang="en-US" altLang="en-US" sz="1600"/>
              <a:t>.</a:t>
            </a:r>
          </a:p>
          <a:p>
            <a:pPr>
              <a:lnSpc>
                <a:spcPct val="80000"/>
              </a:lnSpc>
            </a:pPr>
            <a:r>
              <a:rPr lang="en-US" altLang="en-US" sz="1600">
                <a:cs typeface="Times New Roman" panose="02020603050405020304" pitchFamily="18" charset="0"/>
              </a:rPr>
              <a:t>“SCOOP in English.” embeddedtouch.com.  2005.  EmbeddedTouch.  4 March 2007. </a:t>
            </a:r>
            <a:r>
              <a:rPr lang="en-US" altLang="en-US" sz="1600">
                <a:hlinkClick r:id="rId3"/>
              </a:rPr>
              <a:t>http://www.embeddedtouch.com/et/client/050503841118.php?lg=en</a:t>
            </a:r>
            <a:r>
              <a:rPr lang="en-US" altLang="en-US" sz="1600"/>
              <a:t>.</a:t>
            </a:r>
          </a:p>
          <a:p>
            <a:pPr>
              <a:lnSpc>
                <a:spcPct val="80000"/>
              </a:lnSpc>
            </a:pPr>
            <a:r>
              <a:rPr lang="en-US" altLang="en-US" sz="1600"/>
              <a:t>“DO-178B, Software Considerations in Airborne Systems and Equipment Certification.”  </a:t>
            </a:r>
            <a:r>
              <a:rPr lang="en-US" altLang="en-US" sz="1600" u="sng"/>
              <a:t>Wikipedia The Free Encyclopedia</a:t>
            </a:r>
            <a:r>
              <a:rPr lang="en-US" altLang="en-US" sz="1600"/>
              <a:t>.  4 Mar. 2007.  Wikimedia Foundation, Inc. June 2003.  </a:t>
            </a:r>
            <a:r>
              <a:rPr lang="en-US" altLang="en-US" sz="1600">
                <a:hlinkClick r:id="rId4"/>
              </a:rPr>
              <a:t>http://en.wikipedia.org/wiki/DO-178B</a:t>
            </a:r>
            <a:r>
              <a:rPr lang="en-US" altLang="en-US" sz="1600"/>
              <a:t>.</a:t>
            </a:r>
          </a:p>
          <a:p>
            <a:pPr>
              <a:lnSpc>
                <a:spcPct val="80000"/>
              </a:lnSpc>
            </a:pPr>
            <a:r>
              <a:rPr lang="en-US" altLang="en-US" sz="1600"/>
              <a:t>Johnson, Leslie A. (Schad).  </a:t>
            </a:r>
            <a:r>
              <a:rPr lang="en-US" altLang="en-US" sz="1600" u="sng"/>
              <a:t>DO-178B, “Software Considerations in Airborne Systems and Equipment Certification.”</a:t>
            </a:r>
            <a:r>
              <a:rPr lang="en-US" altLang="en-US" sz="1600"/>
              <a:t>  Flight Systems.  4 March 2007.  Boeing Commercial Airplane Group.  4 March 2007. </a:t>
            </a:r>
            <a:r>
              <a:rPr lang="en-US" altLang="en-US" sz="1600">
                <a:hlinkClick r:id="rId5"/>
              </a:rPr>
              <a:t>http://www.stsc.hill.af.mil/crosstalk/1998/10/schad.asp</a:t>
            </a:r>
            <a:r>
              <a:rPr lang="en-US" altLang="en-US" sz="1600"/>
              <a:t>.</a:t>
            </a:r>
          </a:p>
          <a:p>
            <a:pPr>
              <a:lnSpc>
                <a:spcPct val="80000"/>
              </a:lnSpc>
            </a:pPr>
            <a:r>
              <a:rPr lang="en-US" altLang="en-US" sz="1600"/>
              <a:t>Gasperoni, Franco.  “Safety, Security, and Object-Oriented Programming.”  Computer Science, at the University of Virginia.  29 October 2006. </a:t>
            </a:r>
            <a:r>
              <a:rPr lang="en-US" altLang="en-US" sz="1600">
                <a:hlinkClick r:id="rId6"/>
              </a:rPr>
              <a:t>http://www.studyguide.org/MLAdocumentation.htm</a:t>
            </a:r>
            <a:r>
              <a:rPr lang="en-US" altLang="en-US" sz="1600"/>
              <a:t>.</a:t>
            </a:r>
          </a:p>
          <a:p>
            <a:pPr>
              <a:lnSpc>
                <a:spcPct val="80000"/>
              </a:lnSpc>
            </a:pPr>
            <a:r>
              <a:rPr lang="en-US" altLang="en-US" sz="1600"/>
              <a:t>Carol Taylor, Jim Alves-Foss, and Bob Rinker.  “Executive Summary Towards Common Criteria Certification for DO-178B Compliant Airborne Software Systems.”  Center for Secure and Dependable Systems, University of Idaho.  25 Feb. 2002. </a:t>
            </a:r>
            <a:r>
              <a:rPr lang="en-US" altLang="en-US" sz="1600">
                <a:hlinkClick r:id="rId7"/>
              </a:rPr>
              <a:t>http://www.csds.uidaho.edu/comparison/execsumm.pdf</a:t>
            </a:r>
            <a:r>
              <a:rPr lang="en-US" altLang="en-US" sz="16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History of DO-178B</a:t>
            </a:r>
          </a:p>
        </p:txBody>
      </p:sp>
      <p:sp>
        <p:nvSpPr>
          <p:cNvPr id="9219" name="Rectangle 3"/>
          <p:cNvSpPr>
            <a:spLocks noGrp="1" noChangeArrowheads="1"/>
          </p:cNvSpPr>
          <p:nvPr>
            <p:ph type="body" idx="1"/>
          </p:nvPr>
        </p:nvSpPr>
        <p:spPr/>
        <p:txBody>
          <a:bodyPr/>
          <a:lstStyle/>
          <a:p>
            <a:pPr>
              <a:lnSpc>
                <a:spcPct val="90000"/>
              </a:lnSpc>
            </a:pPr>
            <a:r>
              <a:rPr lang="en-US" altLang="en-US" sz="2800"/>
              <a:t>Software in avionics has been around since the 1970’s</a:t>
            </a:r>
          </a:p>
          <a:p>
            <a:pPr>
              <a:lnSpc>
                <a:spcPct val="90000"/>
              </a:lnSpc>
            </a:pPr>
            <a:r>
              <a:rPr lang="en-US" altLang="en-US" sz="2800"/>
              <a:t>By adding software to a system, certification becomes more complex.</a:t>
            </a:r>
          </a:p>
          <a:p>
            <a:pPr>
              <a:lnSpc>
                <a:spcPct val="90000"/>
              </a:lnSpc>
            </a:pPr>
            <a:r>
              <a:rPr lang="en-US" altLang="en-US" sz="2800"/>
              <a:t>The RTCA creates DO-178 in 1980, while EUROCEA works on ED-35.</a:t>
            </a:r>
          </a:p>
          <a:p>
            <a:pPr>
              <a:lnSpc>
                <a:spcPct val="90000"/>
              </a:lnSpc>
            </a:pPr>
            <a:r>
              <a:rPr lang="en-US" altLang="en-US" sz="2800"/>
              <a:t>The merged result is DO-178 / ED-12: the first common certification criteria for production of avionics software.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Evolution of DO-178B</a:t>
            </a:r>
          </a:p>
        </p:txBody>
      </p:sp>
      <p:sp>
        <p:nvSpPr>
          <p:cNvPr id="11267" name="Rectangle 3"/>
          <p:cNvSpPr>
            <a:spLocks noGrp="1" noChangeArrowheads="1"/>
          </p:cNvSpPr>
          <p:nvPr>
            <p:ph type="body" idx="1"/>
          </p:nvPr>
        </p:nvSpPr>
        <p:spPr/>
        <p:txBody>
          <a:bodyPr/>
          <a:lstStyle/>
          <a:p>
            <a:r>
              <a:rPr lang="en-US" altLang="en-US"/>
              <a:t>In 1985, revisions and updates were made to produce DO-178A / ED-12A.</a:t>
            </a:r>
          </a:p>
          <a:p>
            <a:r>
              <a:rPr lang="en-US" altLang="en-US"/>
              <a:t>The documents became a worldwide basis for software certification in the aviation industry.</a:t>
            </a:r>
          </a:p>
          <a:p>
            <a:r>
              <a:rPr lang="en-US" altLang="en-US"/>
              <a:t>DO-178B / ED-12B started in 1989 and finalized in 1992.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66800" y="304800"/>
            <a:ext cx="7772400" cy="1143000"/>
          </a:xfrm>
        </p:spPr>
        <p:txBody>
          <a:bodyPr/>
          <a:lstStyle/>
          <a:p>
            <a:r>
              <a:rPr lang="en-US" altLang="en-US"/>
              <a:t>DO-178B Document Layout</a:t>
            </a:r>
          </a:p>
        </p:txBody>
      </p:sp>
      <p:pic>
        <p:nvPicPr>
          <p:cNvPr id="13316" name="Picture 4" descr="figure_1_1_doc_overview"/>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0" y="1220788"/>
            <a:ext cx="7086600" cy="5027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7" name="Text Box 5"/>
          <p:cNvSpPr txBox="1">
            <a:spLocks noChangeArrowheads="1"/>
          </p:cNvSpPr>
          <p:nvPr/>
        </p:nvSpPr>
        <p:spPr bwMode="auto">
          <a:xfrm>
            <a:off x="3962400" y="64008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Figure 1-1 Taken from AVISTA’s “DO-178B Presentation”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DO-178B Software Levels</a:t>
            </a:r>
          </a:p>
        </p:txBody>
      </p:sp>
      <p:sp>
        <p:nvSpPr>
          <p:cNvPr id="34819" name="Rectangle 3"/>
          <p:cNvSpPr>
            <a:spLocks noGrp="1" noChangeArrowheads="1"/>
          </p:cNvSpPr>
          <p:nvPr>
            <p:ph type="body" idx="1"/>
          </p:nvPr>
        </p:nvSpPr>
        <p:spPr/>
        <p:txBody>
          <a:bodyPr/>
          <a:lstStyle/>
          <a:p>
            <a:pPr>
              <a:lnSpc>
                <a:spcPct val="80000"/>
              </a:lnSpc>
            </a:pPr>
            <a:r>
              <a:rPr lang="en-US" altLang="en-US" sz="2800"/>
              <a:t>DO-178B requires that all system requirements be mapped to one of the five software levels.</a:t>
            </a:r>
          </a:p>
          <a:p>
            <a:pPr lvl="1">
              <a:lnSpc>
                <a:spcPct val="80000"/>
              </a:lnSpc>
            </a:pPr>
            <a:r>
              <a:rPr lang="en-US" altLang="en-US" sz="2400"/>
              <a:t> Level A - most critical failure level.  Failure at Level A results in catastrophic failure conditions for an aircraft.</a:t>
            </a:r>
          </a:p>
          <a:p>
            <a:pPr lvl="1">
              <a:lnSpc>
                <a:spcPct val="80000"/>
              </a:lnSpc>
            </a:pPr>
            <a:r>
              <a:rPr lang="en-US" altLang="en-US" sz="2400"/>
              <a:t> Level B - the software at this level contributes to severe-major failure conditions.</a:t>
            </a:r>
          </a:p>
          <a:p>
            <a:pPr lvl="1">
              <a:lnSpc>
                <a:spcPct val="80000"/>
              </a:lnSpc>
            </a:pPr>
            <a:r>
              <a:rPr lang="en-US" altLang="en-US" sz="2400"/>
              <a:t> Level C - software at this level contributes to major failure conditions.</a:t>
            </a:r>
          </a:p>
          <a:p>
            <a:pPr lvl="1">
              <a:lnSpc>
                <a:spcPct val="80000"/>
              </a:lnSpc>
            </a:pPr>
            <a:r>
              <a:rPr lang="en-US" altLang="en-US" sz="2400"/>
              <a:t> Level D - software at this level contributes to minor failure conditions.</a:t>
            </a:r>
          </a:p>
          <a:p>
            <a:pPr lvl="1">
              <a:lnSpc>
                <a:spcPct val="80000"/>
              </a:lnSpc>
            </a:pPr>
            <a:r>
              <a:rPr lang="en-US" altLang="en-US" sz="2400"/>
              <a:t> Level E - the software has no effect toward potential failure conditions.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4000"/>
              <a:t>DO-178B Processes and Outputs</a:t>
            </a:r>
          </a:p>
        </p:txBody>
      </p:sp>
      <p:sp>
        <p:nvSpPr>
          <p:cNvPr id="15363" name="Rectangle 3"/>
          <p:cNvSpPr>
            <a:spLocks noGrp="1" noChangeArrowheads="1"/>
          </p:cNvSpPr>
          <p:nvPr>
            <p:ph type="body" idx="1"/>
          </p:nvPr>
        </p:nvSpPr>
        <p:spPr/>
        <p:txBody>
          <a:bodyPr/>
          <a:lstStyle/>
          <a:p>
            <a:r>
              <a:rPr lang="en-US" altLang="en-US" sz="2800"/>
              <a:t>DO-178B is divided into five main processes:</a:t>
            </a:r>
          </a:p>
          <a:p>
            <a:pPr lvl="1"/>
            <a:r>
              <a:rPr lang="en-US" altLang="en-US" sz="2400"/>
              <a:t>Software Planning</a:t>
            </a:r>
          </a:p>
          <a:p>
            <a:pPr lvl="1"/>
            <a:r>
              <a:rPr lang="en-US" altLang="en-US" sz="2400"/>
              <a:t>Software Development</a:t>
            </a:r>
          </a:p>
          <a:p>
            <a:pPr lvl="1"/>
            <a:r>
              <a:rPr lang="en-US" altLang="en-US" sz="2400"/>
              <a:t>Software Verification</a:t>
            </a:r>
          </a:p>
          <a:p>
            <a:pPr lvl="1"/>
            <a:r>
              <a:rPr lang="en-US" altLang="en-US" sz="2400"/>
              <a:t>Software Configuration Management</a:t>
            </a:r>
          </a:p>
          <a:p>
            <a:pPr lvl="1"/>
            <a:r>
              <a:rPr lang="en-US" altLang="en-US" sz="2400"/>
              <a:t>Software Quality Assurance</a:t>
            </a:r>
          </a:p>
          <a:p>
            <a:r>
              <a:rPr lang="en-US" altLang="en-US" sz="2800"/>
              <a:t>Each process has a set of expected documented outputs.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Software Planning Process</a:t>
            </a:r>
          </a:p>
        </p:txBody>
      </p:sp>
      <p:sp>
        <p:nvSpPr>
          <p:cNvPr id="17411" name="Rectangle 3"/>
          <p:cNvSpPr>
            <a:spLocks noGrp="1" noChangeArrowheads="1"/>
          </p:cNvSpPr>
          <p:nvPr>
            <p:ph type="body" idx="1"/>
          </p:nvPr>
        </p:nvSpPr>
        <p:spPr/>
        <p:txBody>
          <a:bodyPr/>
          <a:lstStyle/>
          <a:p>
            <a:r>
              <a:rPr lang="en-US" altLang="en-US" sz="2800"/>
              <a:t>Purpose is to determine what will be done to produce safe, requirements-based software.</a:t>
            </a:r>
          </a:p>
          <a:p>
            <a:r>
              <a:rPr lang="en-US" altLang="en-US" sz="2800"/>
              <a:t>Expected outputs:</a:t>
            </a:r>
          </a:p>
          <a:p>
            <a:pPr lvl="1"/>
            <a:r>
              <a:rPr lang="en-US" altLang="en-US" sz="2400"/>
              <a:t>Plan for Software Aspects of Certification (PSAC)</a:t>
            </a:r>
          </a:p>
          <a:p>
            <a:pPr lvl="1"/>
            <a:r>
              <a:rPr lang="en-US" altLang="en-US" sz="2400"/>
              <a:t>Software Development Plan</a:t>
            </a:r>
          </a:p>
          <a:p>
            <a:pPr lvl="1"/>
            <a:r>
              <a:rPr lang="en-US" altLang="en-US" sz="2400"/>
              <a:t>Software Verification Plan</a:t>
            </a:r>
          </a:p>
          <a:p>
            <a:pPr lvl="1"/>
            <a:r>
              <a:rPr lang="en-US" altLang="en-US" sz="2400"/>
              <a:t>Software Configuration Management Plan</a:t>
            </a:r>
          </a:p>
          <a:p>
            <a:pPr lvl="1"/>
            <a:r>
              <a:rPr lang="en-US" altLang="en-US" sz="2400"/>
              <a:t>Software Quality Assurance Plan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4000"/>
              <a:t>Software Development Process</a:t>
            </a:r>
          </a:p>
        </p:txBody>
      </p:sp>
      <p:sp>
        <p:nvSpPr>
          <p:cNvPr id="19459" name="Rectangle 3"/>
          <p:cNvSpPr>
            <a:spLocks noGrp="1" noChangeArrowheads="1"/>
          </p:cNvSpPr>
          <p:nvPr>
            <p:ph type="body" idx="1"/>
          </p:nvPr>
        </p:nvSpPr>
        <p:spPr/>
        <p:txBody>
          <a:bodyPr/>
          <a:lstStyle/>
          <a:p>
            <a:pPr>
              <a:lnSpc>
                <a:spcPct val="90000"/>
              </a:lnSpc>
            </a:pPr>
            <a:r>
              <a:rPr lang="en-US" altLang="en-US" sz="2800"/>
              <a:t>The software development process is broken into four sub-processes:</a:t>
            </a:r>
          </a:p>
          <a:p>
            <a:pPr lvl="1">
              <a:lnSpc>
                <a:spcPct val="90000"/>
              </a:lnSpc>
            </a:pPr>
            <a:r>
              <a:rPr lang="en-US" altLang="en-US" sz="2400"/>
              <a:t>Software Requirements Process</a:t>
            </a:r>
          </a:p>
          <a:p>
            <a:pPr lvl="2">
              <a:lnSpc>
                <a:spcPct val="90000"/>
              </a:lnSpc>
            </a:pPr>
            <a:r>
              <a:rPr lang="en-US" altLang="en-US" sz="2000"/>
              <a:t>High-level requirements in relation to function, performance, interface and safety.</a:t>
            </a:r>
          </a:p>
          <a:p>
            <a:pPr lvl="1">
              <a:lnSpc>
                <a:spcPct val="90000"/>
              </a:lnSpc>
            </a:pPr>
            <a:r>
              <a:rPr lang="en-US" altLang="en-US" sz="2400"/>
              <a:t>Software Design Process</a:t>
            </a:r>
          </a:p>
          <a:p>
            <a:pPr lvl="2">
              <a:lnSpc>
                <a:spcPct val="90000"/>
              </a:lnSpc>
            </a:pPr>
            <a:r>
              <a:rPr lang="en-US" altLang="en-US" sz="2000"/>
              <a:t>Low-level requirements used to implement the source code.</a:t>
            </a:r>
          </a:p>
          <a:p>
            <a:pPr lvl="1">
              <a:lnSpc>
                <a:spcPct val="90000"/>
              </a:lnSpc>
            </a:pPr>
            <a:r>
              <a:rPr lang="en-US" altLang="en-US" sz="2400"/>
              <a:t>Software Coding Process</a:t>
            </a:r>
          </a:p>
          <a:p>
            <a:pPr lvl="2">
              <a:lnSpc>
                <a:spcPct val="90000"/>
              </a:lnSpc>
            </a:pPr>
            <a:r>
              <a:rPr lang="en-US" altLang="en-US" sz="2000"/>
              <a:t>Production of source-code from the design process.</a:t>
            </a:r>
          </a:p>
          <a:p>
            <a:pPr lvl="1">
              <a:lnSpc>
                <a:spcPct val="90000"/>
              </a:lnSpc>
            </a:pPr>
            <a:r>
              <a:rPr lang="en-US" altLang="en-US" sz="2400"/>
              <a:t>Integration Process</a:t>
            </a:r>
          </a:p>
          <a:p>
            <a:pPr lvl="2">
              <a:lnSpc>
                <a:spcPct val="90000"/>
              </a:lnSpc>
            </a:pPr>
            <a:r>
              <a:rPr lang="en-US" altLang="en-US" sz="2000"/>
              <a:t>Integration of code into a real-time environment.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ck design template">
  <a:themeElements>
    <a:clrScheme name="Black design template 1">
      <a:dk1>
        <a:srgbClr val="868686"/>
      </a:dk1>
      <a:lt1>
        <a:srgbClr val="FFFFFF"/>
      </a:lt1>
      <a:dk2>
        <a:srgbClr val="000000"/>
      </a:dk2>
      <a:lt2>
        <a:srgbClr val="FFFF00"/>
      </a:lt2>
      <a:accent1>
        <a:srgbClr val="66FF33"/>
      </a:accent1>
      <a:accent2>
        <a:srgbClr val="CC3300"/>
      </a:accent2>
      <a:accent3>
        <a:srgbClr val="AAAAAA"/>
      </a:accent3>
      <a:accent4>
        <a:srgbClr val="DADADA"/>
      </a:accent4>
      <a:accent5>
        <a:srgbClr val="B8FFAD"/>
      </a:accent5>
      <a:accent6>
        <a:srgbClr val="B92D00"/>
      </a:accent6>
      <a:hlink>
        <a:srgbClr val="0000FF"/>
      </a:hlink>
      <a:folHlink>
        <a:srgbClr val="008080"/>
      </a:folHlink>
    </a:clrScheme>
    <a:fontScheme name="Black design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ck design template 1">
        <a:dk1>
          <a:srgbClr val="868686"/>
        </a:dk1>
        <a:lt1>
          <a:srgbClr val="FFFFFF"/>
        </a:lt1>
        <a:dk2>
          <a:srgbClr val="000000"/>
        </a:dk2>
        <a:lt2>
          <a:srgbClr val="FFFF00"/>
        </a:lt2>
        <a:accent1>
          <a:srgbClr val="66FF33"/>
        </a:accent1>
        <a:accent2>
          <a:srgbClr val="CC3300"/>
        </a:accent2>
        <a:accent3>
          <a:srgbClr val="AAAAAA"/>
        </a:accent3>
        <a:accent4>
          <a:srgbClr val="DADADA"/>
        </a:accent4>
        <a:accent5>
          <a:srgbClr val="B8FFAD"/>
        </a:accent5>
        <a:accent6>
          <a:srgbClr val="B92D00"/>
        </a:accent6>
        <a:hlink>
          <a:srgbClr val="0000FF"/>
        </a:hlink>
        <a:folHlink>
          <a:srgbClr val="008080"/>
        </a:folHlink>
      </a:clrScheme>
      <a:clrMap bg1="dk2" tx1="lt1" bg2="dk1" tx2="lt2" accent1="accent1" accent2="accent2" accent3="accent3" accent4="accent4" accent5="accent5" accent6="accent6" hlink="hlink" folHlink="folHlink"/>
    </a:extraClrScheme>
    <a:extraClrScheme>
      <a:clrScheme name="Black design template 2">
        <a:dk1>
          <a:srgbClr val="000000"/>
        </a:dk1>
        <a:lt1>
          <a:srgbClr val="FFFFFF"/>
        </a:lt1>
        <a:dk2>
          <a:srgbClr val="9966FF"/>
        </a:dk2>
        <a:lt2>
          <a:srgbClr val="CBCBCB"/>
        </a:lt2>
        <a:accent1>
          <a:srgbClr val="6699FF"/>
        </a:accent1>
        <a:accent2>
          <a:srgbClr val="777777"/>
        </a:accent2>
        <a:accent3>
          <a:srgbClr val="FFFFFF"/>
        </a:accent3>
        <a:accent4>
          <a:srgbClr val="000000"/>
        </a:accent4>
        <a:accent5>
          <a:srgbClr val="B8CAFF"/>
        </a:accent5>
        <a:accent6>
          <a:srgbClr val="6B6B6B"/>
        </a:accent6>
        <a:hlink>
          <a:srgbClr val="00CCCC"/>
        </a:hlink>
        <a:folHlink>
          <a:srgbClr val="FF6699"/>
        </a:folHlink>
      </a:clrScheme>
      <a:clrMap bg1="lt1" tx1="dk1" bg2="lt2" tx2="dk2" accent1="accent1" accent2="accent2" accent3="accent3" accent4="accent4" accent5="accent5" accent6="accent6" hlink="hlink" folHlink="folHlink"/>
    </a:extraClrScheme>
    <a:extraClrScheme>
      <a:clrScheme name="Black design template 3">
        <a:dk1>
          <a:srgbClr val="000000"/>
        </a:dk1>
        <a:lt1>
          <a:srgbClr val="FFFFFF"/>
        </a:lt1>
        <a:dk2>
          <a:srgbClr val="000000"/>
        </a:dk2>
        <a:lt2>
          <a:srgbClr val="777777"/>
        </a:lt2>
        <a:accent1>
          <a:srgbClr val="CBCBCB"/>
        </a:accent1>
        <a:accent2>
          <a:srgbClr val="969696"/>
        </a:accent2>
        <a:accent3>
          <a:srgbClr val="FFFFFF"/>
        </a:accent3>
        <a:accent4>
          <a:srgbClr val="000000"/>
        </a:accent4>
        <a:accent5>
          <a:srgbClr val="E2E2E2"/>
        </a:accent5>
        <a:accent6>
          <a:srgbClr val="878787"/>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687DA19991CA40BE1C685FE3005BB4" ma:contentTypeVersion="8" ma:contentTypeDescription="Create a new document." ma:contentTypeScope="" ma:versionID="085104c597200a4178de25491e764c08">
  <xsd:schema xmlns:xsd="http://www.w3.org/2001/XMLSchema" xmlns:xs="http://www.w3.org/2001/XMLSchema" xmlns:p="http://schemas.microsoft.com/office/2006/metadata/properties" xmlns:ns2="186ce6bd-37dc-4091-8965-df51e85ee464" xmlns:ns3="066d3a3a-d3d7-4188-bfca-e606d38a5b6b" targetNamespace="http://schemas.microsoft.com/office/2006/metadata/properties" ma:root="true" ma:fieldsID="fe61e91d4801ae13e0c8febdfcab554d" ns2:_="" ns3:_="">
    <xsd:import namespace="186ce6bd-37dc-4091-8965-df51e85ee464"/>
    <xsd:import namespace="066d3a3a-d3d7-4188-bfca-e606d38a5b6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6ce6bd-37dc-4091-8965-df51e85ee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6d3a3a-d3d7-4188-bfca-e606d38a5b6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DA2209-AB85-4908-B17A-B5C00E976344}">
  <ds:schemaRefs>
    <ds:schemaRef ds:uri="http://schemas.microsoft.com/sharepoint/v3/contenttype/forms"/>
  </ds:schemaRefs>
</ds:datastoreItem>
</file>

<file path=customXml/itemProps2.xml><?xml version="1.0" encoding="utf-8"?>
<ds:datastoreItem xmlns:ds="http://schemas.openxmlformats.org/officeDocument/2006/customXml" ds:itemID="{5BB7E4DB-A234-438E-AD77-950FB7AA57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6ce6bd-37dc-4091-8965-df51e85ee464"/>
    <ds:schemaRef ds:uri="066d3a3a-d3d7-4188-bfca-e606d38a5b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96DBF3-6F40-4C85-A43B-6AC48AD95F0E}">
  <ds:schemaRefs>
    <ds:schemaRef ds:uri="186ce6bd-37dc-4091-8965-df51e85ee464"/>
    <ds:schemaRef ds:uri="http://schemas.microsoft.com/office/2006/metadata/properties"/>
    <ds:schemaRef ds:uri="066d3a3a-d3d7-4188-bfca-e606d38a5b6b"/>
    <ds:schemaRef ds:uri="http://purl.org/dc/dcmitype/"/>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Black design template</Template>
  <TotalTime>521</TotalTime>
  <Words>2786</Words>
  <Application>Microsoft Office PowerPoint</Application>
  <PresentationFormat>On-screen Show (4:3)</PresentationFormat>
  <Paragraphs>221</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Monotype Sorts</vt:lpstr>
      <vt:lpstr>Black design template</vt:lpstr>
      <vt:lpstr>An Overview of RTCA DO-178B</vt:lpstr>
      <vt:lpstr>What is DO-178B?</vt:lpstr>
      <vt:lpstr>History of DO-178B</vt:lpstr>
      <vt:lpstr>Evolution of DO-178B</vt:lpstr>
      <vt:lpstr>DO-178B Document Layout</vt:lpstr>
      <vt:lpstr>DO-178B Software Levels</vt:lpstr>
      <vt:lpstr>DO-178B Processes and Outputs</vt:lpstr>
      <vt:lpstr>Software Planning Process</vt:lpstr>
      <vt:lpstr>Software Development Process</vt:lpstr>
      <vt:lpstr>Software Development Process Continued…</vt:lpstr>
      <vt:lpstr>Software Verification Process</vt:lpstr>
      <vt:lpstr>Software Verification Process Continued…</vt:lpstr>
      <vt:lpstr>Software Configuration Management Process</vt:lpstr>
      <vt:lpstr>Software Configuration Management Process (Continued…)</vt:lpstr>
      <vt:lpstr>Software Quality Assurance Process</vt:lpstr>
      <vt:lpstr>DO-178B Processes: Review</vt:lpstr>
      <vt:lpstr>DO-178B Certification</vt:lpstr>
      <vt:lpstr>The Future of DO-178C</vt:lpstr>
      <vt:lpstr>The Future of DO-178C</vt:lpstr>
      <vt:lpstr>References and Works Cited</vt:lpstr>
    </vt:vector>
  </TitlesOfParts>
  <Manager/>
  <Company>Universty of Wisconsin - Platteville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RTCA DO-178B</dc:title>
  <dc:subject/>
  <dc:creator>Scott M. Messner</dc:creator>
  <cp:keywords/>
  <dc:description/>
  <cp:lastModifiedBy>Ganateja FlameHaze</cp:lastModifiedBy>
  <cp:revision>9</cp:revision>
  <cp:lastPrinted>1601-01-01T00:00:00Z</cp:lastPrinted>
  <dcterms:created xsi:type="dcterms:W3CDTF">2007-03-04T22:21:11Z</dcterms:created>
  <dcterms:modified xsi:type="dcterms:W3CDTF">2019-02-09T12:56:04Z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TC010689801033</vt:lpwstr>
  </property>
</Properties>
</file>