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1" r:id="rId3"/>
    <p:sldId id="257" r:id="rId4"/>
    <p:sldId id="272" r:id="rId5"/>
    <p:sldId id="259" r:id="rId6"/>
    <p:sldId id="260" r:id="rId7"/>
    <p:sldId id="263" r:id="rId8"/>
    <p:sldId id="281" r:id="rId9"/>
    <p:sldId id="262" r:id="rId10"/>
    <p:sldId id="283" r:id="rId11"/>
    <p:sldId id="290" r:id="rId12"/>
    <p:sldId id="300" r:id="rId13"/>
    <p:sldId id="284" r:id="rId14"/>
    <p:sldId id="289" r:id="rId15"/>
    <p:sldId id="286" r:id="rId16"/>
    <p:sldId id="287" r:id="rId17"/>
    <p:sldId id="296" r:id="rId18"/>
    <p:sldId id="282" r:id="rId19"/>
    <p:sldId id="267" r:id="rId20"/>
    <p:sldId id="270" r:id="rId21"/>
    <p:sldId id="297" r:id="rId22"/>
    <p:sldId id="280" r:id="rId23"/>
    <p:sldId id="291" r:id="rId24"/>
    <p:sldId id="292" r:id="rId25"/>
    <p:sldId id="295" r:id="rId26"/>
    <p:sldId id="294" r:id="rId27"/>
    <p:sldId id="293" r:id="rId28"/>
    <p:sldId id="274" r:id="rId29"/>
    <p:sldId id="261" r:id="rId30"/>
    <p:sldId id="298" r:id="rId31"/>
    <p:sldId id="299" r:id="rId32"/>
    <p:sldId id="265" r:id="rId33"/>
    <p:sldId id="26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06509-0546-4201-B442-B023E38CECAD}" type="datetimeFigureOut">
              <a:rPr lang="en-US" smtClean="0"/>
              <a:t>7/7/2013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E52734-B329-4859-AD04-EB1BE8BDFCB0}" type="slidenum">
              <a:rPr lang="en-US" smtClean="0"/>
              <a:t>‹#›</a:t>
            </a:fld>
            <a:endParaRPr lang="en-US"/>
          </a:p>
        </p:txBody>
      </p:sp>
    </p:spTree>
    <p:extLst>
      <p:ext uri="{BB962C8B-B14F-4D97-AF65-F5344CB8AC3E}">
        <p14:creationId xmlns:p14="http://schemas.microsoft.com/office/powerpoint/2010/main" val="2035545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F1319E-6FB9-4674-981B-0371023331C8}" type="slidenum">
              <a:rPr lang="en-US" smtClean="0"/>
              <a:t>33</a:t>
            </a:fld>
            <a:endParaRPr lang="en-US"/>
          </a:p>
        </p:txBody>
      </p:sp>
    </p:spTree>
    <p:extLst>
      <p:ext uri="{BB962C8B-B14F-4D97-AF65-F5344CB8AC3E}">
        <p14:creationId xmlns:p14="http://schemas.microsoft.com/office/powerpoint/2010/main" val="200600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DEDF26-5A5F-4EFB-BE6F-5A7BBC309B7C}" type="datetime1">
              <a:rPr lang="en-US" smtClean="0"/>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90457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DC13C-67FC-46C8-999E-4E358B30DE8C}" type="datetime1">
              <a:rPr lang="en-US" smtClean="0"/>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233717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784ED-B121-4BCD-9240-F32A5AE296EB}" type="datetime1">
              <a:rPr lang="en-US" smtClean="0"/>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143096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74840-7CDC-481D-8BDE-917E1D99D6BB}" type="datetime1">
              <a:rPr lang="en-US" smtClean="0"/>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264981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B9D6E-502F-427C-BFE6-B236B0D4786D}" type="datetime1">
              <a:rPr lang="en-US" smtClean="0"/>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179422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552FF5-67A0-4935-90BF-FA64D22F12D3}" type="datetime1">
              <a:rPr lang="en-US" smtClean="0"/>
              <a:t>7/7/2013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159004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0EF5D-2A0C-4FE2-A163-E5386B70FB59}" type="datetime1">
              <a:rPr lang="en-US" smtClean="0"/>
              <a:t>7/7/2013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92019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B56F12-3FB8-42F6-A5F9-520213558917}" type="datetime1">
              <a:rPr lang="en-US" smtClean="0"/>
              <a:t>7/7/2013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25774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FA662-B10C-406D-8E9F-C7E29BA37E20}" type="datetime1">
              <a:rPr lang="en-US" smtClean="0"/>
              <a:t>7/7/2013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1444843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DF943-1AF1-45CC-B6C5-2A0F1F564F33}" type="datetime1">
              <a:rPr lang="en-US" smtClean="0"/>
              <a:t>7/7/2013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204812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225884-B7D5-44C4-9DA8-3FF5CF6F9BF2}" type="datetime1">
              <a:rPr lang="en-US" smtClean="0"/>
              <a:t>7/7/2013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EAB4C-C51C-4B40-82BE-EFBBCA86488D}" type="slidenum">
              <a:rPr lang="en-US" smtClean="0"/>
              <a:t>‹#›</a:t>
            </a:fld>
            <a:endParaRPr lang="en-US"/>
          </a:p>
        </p:txBody>
      </p:sp>
    </p:spTree>
    <p:extLst>
      <p:ext uri="{BB962C8B-B14F-4D97-AF65-F5344CB8AC3E}">
        <p14:creationId xmlns:p14="http://schemas.microsoft.com/office/powerpoint/2010/main" val="2506522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FC5C5-D873-4840-A693-3BD1E771E6D3}" type="datetime1">
              <a:rPr lang="en-US" smtClean="0"/>
              <a:t>7/7/2013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EAB4C-C51C-4B40-82BE-EFBBCA86488D}" type="slidenum">
              <a:rPr lang="en-US" smtClean="0"/>
              <a:t>‹#›</a:t>
            </a:fld>
            <a:endParaRPr lang="en-US"/>
          </a:p>
        </p:txBody>
      </p:sp>
    </p:spTree>
    <p:extLst>
      <p:ext uri="{BB962C8B-B14F-4D97-AF65-F5344CB8AC3E}">
        <p14:creationId xmlns:p14="http://schemas.microsoft.com/office/powerpoint/2010/main" val="4189552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eep Calm and PERFORM  A MISSED APPROACH... Po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3530538" cy="47073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2.ytimg.com/vi/mG_gyuO7V6Q/m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90512"/>
            <a:ext cx="4495801" cy="25288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6839" y="4947055"/>
            <a:ext cx="7688516"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 Missed Approach –</a:t>
            </a:r>
          </a:p>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Hey Where’s the Runway?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030" name="Picture 6" descr="A runway in f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377" y="2813501"/>
            <a:ext cx="2844738" cy="213355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16EAB4C-C51C-4B40-82BE-EFBBCA86488D}" type="slidenum">
              <a:rPr lang="en-US" smtClean="0"/>
              <a:t>1</a:t>
            </a:fld>
            <a:endParaRPr lang="en-US"/>
          </a:p>
        </p:txBody>
      </p:sp>
    </p:spTree>
    <p:extLst>
      <p:ext uri="{BB962C8B-B14F-4D97-AF65-F5344CB8AC3E}">
        <p14:creationId xmlns:p14="http://schemas.microsoft.com/office/powerpoint/2010/main" val="170567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Missed Approach Chart Symbols</a:t>
            </a:r>
            <a:endParaRPr lang="en-US" dirty="0"/>
          </a:p>
        </p:txBody>
      </p:sp>
      <p:sp>
        <p:nvSpPr>
          <p:cNvPr id="3" name="Content Placeholder 2"/>
          <p:cNvSpPr>
            <a:spLocks noGrp="1"/>
          </p:cNvSpPr>
          <p:nvPr>
            <p:ph idx="1"/>
          </p:nvPr>
        </p:nvSpPr>
        <p:spPr>
          <a:xfrm>
            <a:off x="457200" y="1600200"/>
            <a:ext cx="4267200" cy="4525963"/>
          </a:xfrm>
        </p:spPr>
        <p:txBody>
          <a:bodyPr>
            <a:normAutofit fontScale="77500" lnSpcReduction="20000"/>
          </a:bodyPr>
          <a:lstStyle/>
          <a:p>
            <a:r>
              <a:rPr lang="en-US" dirty="0" smtClean="0"/>
              <a:t>To provide ready missed </a:t>
            </a:r>
            <a:r>
              <a:rPr lang="en-US" dirty="0"/>
              <a:t>approach </a:t>
            </a:r>
            <a:r>
              <a:rPr lang="en-US" dirty="0" smtClean="0"/>
              <a:t>guidance, approach plates use quick </a:t>
            </a:r>
            <a:r>
              <a:rPr lang="en-US" dirty="0"/>
              <a:t>reference </a:t>
            </a:r>
            <a:r>
              <a:rPr lang="en-US" dirty="0" smtClean="0"/>
              <a:t>icons</a:t>
            </a:r>
          </a:p>
          <a:p>
            <a:pPr lvl="1"/>
            <a:r>
              <a:rPr lang="en-US" dirty="0" smtClean="0"/>
              <a:t>Due </a:t>
            </a:r>
            <a:r>
              <a:rPr lang="en-US" dirty="0"/>
              <a:t>to limited </a:t>
            </a:r>
            <a:r>
              <a:rPr lang="en-US" dirty="0" smtClean="0"/>
              <a:t>space </a:t>
            </a:r>
            <a:r>
              <a:rPr lang="en-US" dirty="0"/>
              <a:t>only four or </a:t>
            </a:r>
            <a:r>
              <a:rPr lang="en-US" dirty="0" smtClean="0"/>
              <a:t>less icons </a:t>
            </a:r>
            <a:r>
              <a:rPr lang="en-US" dirty="0"/>
              <a:t>can be shown</a:t>
            </a:r>
            <a:r>
              <a:rPr lang="en-US" dirty="0" smtClean="0"/>
              <a:t>. Hence the </a:t>
            </a:r>
            <a:r>
              <a:rPr lang="en-US" dirty="0"/>
              <a:t>icons may not </a:t>
            </a:r>
            <a:r>
              <a:rPr lang="en-US" dirty="0" smtClean="0"/>
              <a:t>show the </a:t>
            </a:r>
            <a:r>
              <a:rPr lang="en-US" dirty="0"/>
              <a:t>entire missed approach </a:t>
            </a:r>
            <a:r>
              <a:rPr lang="en-US" dirty="0" smtClean="0"/>
              <a:t>procedure</a:t>
            </a:r>
          </a:p>
          <a:p>
            <a:pPr lvl="1"/>
            <a:r>
              <a:rPr lang="en-US" dirty="0" smtClean="0"/>
              <a:t>The full missed </a:t>
            </a:r>
            <a:r>
              <a:rPr lang="en-US" dirty="0"/>
              <a:t>approach instructions are provided </a:t>
            </a:r>
            <a:r>
              <a:rPr lang="en-US" dirty="0" smtClean="0"/>
              <a:t>textually at </a:t>
            </a:r>
            <a:r>
              <a:rPr lang="en-US" dirty="0"/>
              <a:t>the top of the approach chart in the pilot </a:t>
            </a:r>
            <a:r>
              <a:rPr lang="en-US" dirty="0" smtClean="0"/>
              <a:t>briefing</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28078"/>
            <a:ext cx="3460796"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4267200" y="2362200"/>
            <a:ext cx="2057400" cy="20574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191000" y="1981200"/>
            <a:ext cx="3352800" cy="24384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4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JEPP Missed </a:t>
            </a:r>
            <a:r>
              <a:rPr lang="en-US" dirty="0"/>
              <a:t>Approach Chart Symbols</a:t>
            </a:r>
          </a:p>
        </p:txBody>
      </p:sp>
      <p:sp>
        <p:nvSpPr>
          <p:cNvPr id="4" name="Slide Number Placeholder 3"/>
          <p:cNvSpPr>
            <a:spLocks noGrp="1"/>
          </p:cNvSpPr>
          <p:nvPr>
            <p:ph type="sldNum" sz="quarter" idx="12"/>
          </p:nvPr>
        </p:nvSpPr>
        <p:spPr/>
        <p:txBody>
          <a:bodyPr/>
          <a:lstStyle/>
          <a:p>
            <a:fld id="{316EAB4C-C51C-4B40-82BE-EFBBCA86488D}" type="slidenum">
              <a:rPr lang="en-US" smtClean="0"/>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6783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282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NACO Missed Approach Chart Symbols</a:t>
            </a:r>
          </a:p>
        </p:txBody>
      </p:sp>
      <p:sp>
        <p:nvSpPr>
          <p:cNvPr id="4" name="Slide Number Placeholder 3"/>
          <p:cNvSpPr>
            <a:spLocks noGrp="1"/>
          </p:cNvSpPr>
          <p:nvPr>
            <p:ph type="sldNum" sz="quarter" idx="12"/>
          </p:nvPr>
        </p:nvSpPr>
        <p:spPr/>
        <p:txBody>
          <a:bodyPr/>
          <a:lstStyle/>
          <a:p>
            <a:fld id="{316EAB4C-C51C-4B40-82BE-EFBBCA86488D}" type="slidenum">
              <a:rPr lang="en-US" smtClean="0"/>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8200" cy="1233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2590800"/>
            <a:ext cx="765772" cy="461665"/>
          </a:xfrm>
          <a:prstGeom prst="rect">
            <a:avLst/>
          </a:prstGeom>
          <a:noFill/>
        </p:spPr>
        <p:txBody>
          <a:bodyPr wrap="square" rtlCol="0">
            <a:spAutoFit/>
          </a:bodyPr>
          <a:lstStyle/>
          <a:p>
            <a:r>
              <a:rPr lang="en-US" sz="1200" dirty="0" smtClean="0"/>
              <a:t>Climb to altitude</a:t>
            </a:r>
            <a:endParaRPr lang="en-US" sz="1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3999"/>
            <a:ext cx="1066800" cy="1086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866900" y="2705844"/>
            <a:ext cx="1409699" cy="461665"/>
          </a:xfrm>
          <a:prstGeom prst="rect">
            <a:avLst/>
          </a:prstGeom>
          <a:noFill/>
        </p:spPr>
        <p:txBody>
          <a:bodyPr wrap="square" rtlCol="0">
            <a:spAutoFit/>
          </a:bodyPr>
          <a:lstStyle/>
          <a:p>
            <a:r>
              <a:rPr lang="en-US" sz="1200" dirty="0" smtClean="0"/>
              <a:t>Turn to specified heading</a:t>
            </a:r>
            <a:endParaRPr lang="en-US" sz="12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463496"/>
            <a:ext cx="1030491" cy="117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66883" y="2892086"/>
            <a:ext cx="1201046" cy="276999"/>
          </a:xfrm>
          <a:prstGeom prst="rect">
            <a:avLst/>
          </a:prstGeom>
          <a:noFill/>
        </p:spPr>
        <p:txBody>
          <a:bodyPr wrap="square" rtlCol="0">
            <a:spAutoFit/>
          </a:bodyPr>
          <a:lstStyle/>
          <a:p>
            <a:r>
              <a:rPr lang="en-US" sz="1200" dirty="0" smtClean="0"/>
              <a:t>To Specified fix</a:t>
            </a:r>
            <a:endParaRPr lang="en-US" sz="1200" dirty="0"/>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454458"/>
            <a:ext cx="998967" cy="116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1413766"/>
            <a:ext cx="857250" cy="118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1443583"/>
            <a:ext cx="676218" cy="1176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810000" y="2680855"/>
            <a:ext cx="685800" cy="461665"/>
          </a:xfrm>
          <a:prstGeom prst="rect">
            <a:avLst/>
          </a:prstGeom>
          <a:noFill/>
        </p:spPr>
        <p:txBody>
          <a:bodyPr wrap="square" rtlCol="0">
            <a:spAutoFit/>
          </a:bodyPr>
          <a:lstStyle/>
          <a:p>
            <a:r>
              <a:rPr lang="en-US" sz="1200" dirty="0" smtClean="0"/>
              <a:t>Track Radial</a:t>
            </a:r>
            <a:endParaRPr lang="en-US" sz="1200" dirty="0"/>
          </a:p>
        </p:txBody>
      </p:sp>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1443583"/>
            <a:ext cx="1066859"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4800" y="1463496"/>
            <a:ext cx="919049" cy="1170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Missed Approach Point Location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missed approach point (MAP) on a </a:t>
            </a:r>
            <a:r>
              <a:rPr lang="en-US" dirty="0" smtClean="0"/>
              <a:t>non-precision </a:t>
            </a:r>
            <a:r>
              <a:rPr lang="en-US" dirty="0"/>
              <a:t>approach is not designed with any consideration to where the aircraft must begin descent to execute a safe </a:t>
            </a:r>
            <a:r>
              <a:rPr lang="en-US" dirty="0" smtClean="0"/>
              <a:t>landing</a:t>
            </a:r>
          </a:p>
          <a:p>
            <a:pPr lvl="1"/>
            <a:r>
              <a:rPr lang="en-US" dirty="0" smtClean="0"/>
              <a:t>It </a:t>
            </a:r>
            <a:r>
              <a:rPr lang="en-US" dirty="0"/>
              <a:t>is developed based on terrain, obstructions, NAVAID location and possibly air traffic </a:t>
            </a:r>
            <a:r>
              <a:rPr lang="en-US" dirty="0" smtClean="0"/>
              <a:t>considerations</a:t>
            </a:r>
          </a:p>
          <a:p>
            <a:pPr lvl="1"/>
            <a:r>
              <a:rPr lang="en-US" dirty="0"/>
              <a:t>Descent below the MDA, including during the missed approach, is not authorized</a:t>
            </a:r>
            <a:endParaRPr lang="en-US" dirty="0" smtClean="0"/>
          </a:p>
          <a:p>
            <a:r>
              <a:rPr lang="en-US" dirty="0" smtClean="0"/>
              <a:t>The Decision </a:t>
            </a:r>
            <a:r>
              <a:rPr lang="en-US" dirty="0"/>
              <a:t>Altitude (DA) </a:t>
            </a:r>
            <a:r>
              <a:rPr lang="en-US" dirty="0" smtClean="0"/>
              <a:t>is an altitude derived location where </a:t>
            </a:r>
            <a:r>
              <a:rPr lang="en-US" dirty="0"/>
              <a:t>a missed approach will be initiated </a:t>
            </a:r>
            <a:r>
              <a:rPr lang="en-US" dirty="0" smtClean="0"/>
              <a:t>on a precision approach</a:t>
            </a:r>
          </a:p>
          <a:p>
            <a:pPr lvl="1"/>
            <a:r>
              <a:rPr lang="en-US" dirty="0" smtClean="0"/>
              <a:t>Obstacle </a:t>
            </a:r>
            <a:r>
              <a:rPr lang="en-US" dirty="0"/>
              <a:t>clearance is provided to allow a </a:t>
            </a:r>
            <a:r>
              <a:rPr lang="en-US" u="sng" dirty="0"/>
              <a:t>momentary descent below DA</a:t>
            </a:r>
            <a:r>
              <a:rPr lang="en-US" dirty="0"/>
              <a:t> while transitioning from the final approach to the missed </a:t>
            </a:r>
            <a:r>
              <a:rPr lang="en-US" dirty="0" smtClean="0"/>
              <a:t>approach</a:t>
            </a:r>
          </a:p>
          <a:p>
            <a:pPr lvl="1"/>
            <a:r>
              <a:rPr lang="en-US" dirty="0" smtClean="0"/>
              <a:t>Decision </a:t>
            </a:r>
            <a:r>
              <a:rPr lang="en-US" dirty="0"/>
              <a:t>Altitude (DA) replaces the familiar term Decision Height (DH). </a:t>
            </a:r>
            <a:endParaRPr lang="en-US" dirty="0" smtClean="0"/>
          </a:p>
        </p:txBody>
      </p:sp>
      <p:pic>
        <p:nvPicPr>
          <p:cNvPr id="4" name="Picture 2" descr="http://www.langleyflyingschool.com/Images/IFR%20Groundschool/Approaches/MDA%20and%20D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997756"/>
            <a:ext cx="2348144" cy="17645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316EAB4C-C51C-4B40-82BE-EFBBCA86488D}" type="slidenum">
              <a:rPr lang="en-US" smtClean="0"/>
              <a:t>13</a:t>
            </a:fld>
            <a:endParaRPr lang="en-US" dirty="0"/>
          </a:p>
        </p:txBody>
      </p:sp>
    </p:spTree>
    <p:extLst>
      <p:ext uri="{BB962C8B-B14F-4D97-AF65-F5344CB8AC3E}">
        <p14:creationId xmlns:p14="http://schemas.microsoft.com/office/powerpoint/2010/main" val="1084478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Obstacle </a:t>
            </a:r>
            <a:r>
              <a:rPr lang="en-US" dirty="0" smtClean="0"/>
              <a:t>Protection </a:t>
            </a:r>
            <a:endParaRPr lang="en-US" dirty="0"/>
          </a:p>
        </p:txBody>
      </p:sp>
      <p:sp>
        <p:nvSpPr>
          <p:cNvPr id="3" name="Content Placeholder 2"/>
          <p:cNvSpPr>
            <a:spLocks noGrp="1"/>
          </p:cNvSpPr>
          <p:nvPr>
            <p:ph idx="1"/>
          </p:nvPr>
        </p:nvSpPr>
        <p:spPr>
          <a:xfrm>
            <a:off x="457200" y="1600200"/>
            <a:ext cx="7772400" cy="4525963"/>
          </a:xfrm>
        </p:spPr>
        <p:txBody>
          <a:bodyPr>
            <a:normAutofit fontScale="62500" lnSpcReduction="20000"/>
          </a:bodyPr>
          <a:lstStyle/>
          <a:p>
            <a:r>
              <a:rPr lang="en-US" dirty="0"/>
              <a:t>Obstacle protection </a:t>
            </a:r>
            <a:r>
              <a:rPr lang="en-US" dirty="0" smtClean="0"/>
              <a:t>is </a:t>
            </a:r>
            <a:r>
              <a:rPr lang="en-US" dirty="0"/>
              <a:t>predicated on the missed approach being initiated at the </a:t>
            </a:r>
            <a:r>
              <a:rPr lang="en-US" dirty="0" smtClean="0"/>
              <a:t>DA/H </a:t>
            </a:r>
            <a:r>
              <a:rPr lang="en-US" dirty="0"/>
              <a:t>or at the missed approach point and not lower than minimum descent altitude (</a:t>
            </a:r>
            <a:r>
              <a:rPr lang="en-US" dirty="0" smtClean="0"/>
              <a:t>MDA)</a:t>
            </a:r>
          </a:p>
          <a:p>
            <a:r>
              <a:rPr lang="en-US" dirty="0" smtClean="0"/>
              <a:t>A </a:t>
            </a:r>
            <a:r>
              <a:rPr lang="en-US" dirty="0"/>
              <a:t>climb gradient of at least 200 feet per nautical mile is </a:t>
            </a:r>
            <a:r>
              <a:rPr lang="en-US" dirty="0" smtClean="0"/>
              <a:t>required, </a:t>
            </a:r>
            <a:r>
              <a:rPr lang="en-US" dirty="0"/>
              <a:t>unless a higher climb gradient is published in the notes section of the approach procedure </a:t>
            </a:r>
            <a:r>
              <a:rPr lang="en-US" dirty="0" smtClean="0"/>
              <a:t>chart</a:t>
            </a:r>
          </a:p>
          <a:p>
            <a:pPr lvl="1"/>
            <a:r>
              <a:rPr lang="en-US" dirty="0" smtClean="0"/>
              <a:t>When </a:t>
            </a:r>
            <a:r>
              <a:rPr lang="en-US" dirty="0"/>
              <a:t>higher than standard climb gradients are specified, the end point of the non-standard climb will be specified at either an altitude or a </a:t>
            </a:r>
            <a:r>
              <a:rPr lang="en-US" dirty="0" smtClean="0"/>
              <a:t>fix</a:t>
            </a:r>
          </a:p>
          <a:p>
            <a:r>
              <a:rPr lang="en-US" dirty="0" smtClean="0"/>
              <a:t>Preplan your approach to </a:t>
            </a:r>
            <a:r>
              <a:rPr lang="en-US" dirty="0"/>
              <a:t>ensure </a:t>
            </a:r>
            <a:r>
              <a:rPr lang="en-US" dirty="0" smtClean="0"/>
              <a:t>you can </a:t>
            </a:r>
            <a:r>
              <a:rPr lang="en-US" dirty="0"/>
              <a:t>meet the climb gradient (expressed in feet per nautical mile) </a:t>
            </a:r>
            <a:endParaRPr lang="en-US" dirty="0" smtClean="0"/>
          </a:p>
          <a:p>
            <a:pPr lvl="1"/>
            <a:r>
              <a:rPr lang="en-US" dirty="0" smtClean="0"/>
              <a:t>Higher </a:t>
            </a:r>
            <a:r>
              <a:rPr lang="en-US" dirty="0"/>
              <a:t>than anticipated ground speed increases the climb rate requirement (feet per minute</a:t>
            </a:r>
            <a:r>
              <a:rPr lang="en-US" dirty="0" smtClean="0"/>
              <a:t>)</a:t>
            </a:r>
          </a:p>
          <a:p>
            <a:pPr lvl="1"/>
            <a:r>
              <a:rPr lang="en-US" dirty="0" smtClean="0"/>
              <a:t>Tables for climb </a:t>
            </a:r>
            <a:r>
              <a:rPr lang="en-US" dirty="0"/>
              <a:t>gradients (feet per nautical mile) to climb rate (feet per minute), based on ground speed, are </a:t>
            </a:r>
            <a:r>
              <a:rPr lang="en-US" dirty="0" smtClean="0"/>
              <a:t>on </a:t>
            </a:r>
            <a:r>
              <a:rPr lang="en-US" dirty="0"/>
              <a:t>page D1 of </a:t>
            </a:r>
            <a:r>
              <a:rPr lang="en-US" dirty="0" smtClean="0"/>
              <a:t>U.S</a:t>
            </a:r>
            <a:r>
              <a:rPr lang="en-US" dirty="0"/>
              <a:t>. Terminal Procedures </a:t>
            </a:r>
            <a:r>
              <a:rPr lang="en-US" dirty="0" smtClean="0"/>
              <a:t>booklets</a:t>
            </a:r>
            <a:endParaRPr lang="en-US" dirty="0"/>
          </a:p>
          <a:p>
            <a:pPr lvl="1"/>
            <a:r>
              <a:rPr lang="en-US" dirty="0" smtClean="0"/>
              <a:t>Formula: Required Climb Per Minute = ((_[climb gradient]_ </a:t>
            </a:r>
            <a:r>
              <a:rPr lang="en-US" dirty="0" err="1"/>
              <a:t>ft</a:t>
            </a:r>
            <a:r>
              <a:rPr lang="en-US" dirty="0"/>
              <a:t>/nautical mile) x </a:t>
            </a:r>
            <a:r>
              <a:rPr lang="en-US" dirty="0" smtClean="0"/>
              <a:t>([ground speed] </a:t>
            </a:r>
            <a:r>
              <a:rPr lang="en-US" dirty="0"/>
              <a:t>nautical miles/hour</a:t>
            </a:r>
            <a:r>
              <a:rPr lang="en-US" dirty="0" smtClean="0"/>
              <a:t>)/60) </a:t>
            </a:r>
            <a:r>
              <a:rPr lang="en-US" dirty="0"/>
              <a:t>= 36,000 feet per hour = </a:t>
            </a:r>
          </a:p>
        </p:txBody>
      </p:sp>
      <p:sp>
        <p:nvSpPr>
          <p:cNvPr id="4" name="Slide Number Placeholder 3"/>
          <p:cNvSpPr>
            <a:spLocks noGrp="1"/>
          </p:cNvSpPr>
          <p:nvPr>
            <p:ph type="sldNum" sz="quarter" idx="12"/>
          </p:nvPr>
        </p:nvSpPr>
        <p:spPr/>
        <p:txBody>
          <a:bodyPr/>
          <a:lstStyle/>
          <a:p>
            <a:fld id="{316EAB4C-C51C-4B40-82BE-EFBBCA86488D}" type="slidenum">
              <a:rPr lang="en-US" smtClean="0"/>
              <a:t>14</a:t>
            </a:fld>
            <a:endParaRPr lang="en-US"/>
          </a:p>
        </p:txBody>
      </p:sp>
    </p:spTree>
    <p:extLst>
      <p:ext uri="{BB962C8B-B14F-4D97-AF65-F5344CB8AC3E}">
        <p14:creationId xmlns:p14="http://schemas.microsoft.com/office/powerpoint/2010/main" val="337371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Beginning the Procedure Other Than at the MAP/DH</a:t>
            </a:r>
            <a:endParaRPr lang="en-US" dirty="0"/>
          </a:p>
        </p:txBody>
      </p:sp>
      <p:sp>
        <p:nvSpPr>
          <p:cNvPr id="3" name="Content Placeholder 2"/>
          <p:cNvSpPr>
            <a:spLocks noGrp="1"/>
          </p:cNvSpPr>
          <p:nvPr>
            <p:ph idx="1"/>
          </p:nvPr>
        </p:nvSpPr>
        <p:spPr>
          <a:xfrm>
            <a:off x="457200" y="1600200"/>
            <a:ext cx="8153400" cy="4525963"/>
          </a:xfrm>
        </p:spPr>
        <p:txBody>
          <a:bodyPr>
            <a:noAutofit/>
          </a:bodyPr>
          <a:lstStyle/>
          <a:p>
            <a:r>
              <a:rPr lang="en-US" sz="2200" dirty="0" smtClean="0"/>
              <a:t>In the design of the missed approach procedure no </a:t>
            </a:r>
            <a:r>
              <a:rPr lang="en-US" sz="2200" dirty="0"/>
              <a:t>consideration is given to an abnormally early </a:t>
            </a:r>
            <a:r>
              <a:rPr lang="en-US" sz="2200" dirty="0" smtClean="0"/>
              <a:t>missed approach turn from the approach course</a:t>
            </a:r>
          </a:p>
          <a:p>
            <a:r>
              <a:rPr lang="en-US" sz="2200" dirty="0" smtClean="0"/>
              <a:t>When </a:t>
            </a:r>
            <a:r>
              <a:rPr lang="en-US" sz="2200" dirty="0"/>
              <a:t>an early missed approach is executed, pilots should, unless otherwise cleared by ATC, </a:t>
            </a:r>
            <a:endParaRPr lang="en-US" sz="2200" dirty="0" smtClean="0"/>
          </a:p>
          <a:p>
            <a:pPr lvl="1"/>
            <a:r>
              <a:rPr lang="en-US" sz="2200" dirty="0" smtClean="0"/>
              <a:t>Fly </a:t>
            </a:r>
            <a:r>
              <a:rPr lang="en-US" sz="2200" dirty="0"/>
              <a:t>the IAP as specified on the approach plate to the missed approach point </a:t>
            </a:r>
            <a:endParaRPr lang="en-US" sz="2200" dirty="0" smtClean="0"/>
          </a:p>
          <a:p>
            <a:pPr lvl="1"/>
            <a:r>
              <a:rPr lang="en-US" sz="2200" dirty="0" smtClean="0"/>
              <a:t>Remain at </a:t>
            </a:r>
            <a:r>
              <a:rPr lang="en-US" sz="2200" dirty="0"/>
              <a:t>or above the MDA or DH before executing a turning </a:t>
            </a:r>
            <a:r>
              <a:rPr lang="en-US" sz="2200" dirty="0" smtClean="0"/>
              <a:t>maneuver</a:t>
            </a:r>
          </a:p>
          <a:p>
            <a:pPr lvl="1"/>
            <a:r>
              <a:rPr lang="en-US" sz="2200" dirty="0" smtClean="0"/>
              <a:t>Can begin climb early, absent altitude restrictions</a:t>
            </a:r>
          </a:p>
          <a:p>
            <a:r>
              <a:rPr lang="en-US" sz="2000" dirty="0" smtClean="0"/>
              <a:t>Think CFIT when making an early missed!!</a:t>
            </a:r>
          </a:p>
        </p:txBody>
      </p:sp>
      <p:sp>
        <p:nvSpPr>
          <p:cNvPr id="4" name="Slide Number Placeholder 3"/>
          <p:cNvSpPr>
            <a:spLocks noGrp="1"/>
          </p:cNvSpPr>
          <p:nvPr>
            <p:ph type="sldNum" sz="quarter" idx="12"/>
          </p:nvPr>
        </p:nvSpPr>
        <p:spPr/>
        <p:txBody>
          <a:bodyPr/>
          <a:lstStyle/>
          <a:p>
            <a:fld id="{316EAB4C-C51C-4B40-82BE-EFBBCA86488D}" type="slidenum">
              <a:rPr lang="en-US" smtClean="0"/>
              <a:t>15</a:t>
            </a:fld>
            <a:endParaRPr lang="en-US"/>
          </a:p>
        </p:txBody>
      </p:sp>
    </p:spTree>
    <p:extLst>
      <p:ext uri="{BB962C8B-B14F-4D97-AF65-F5344CB8AC3E}">
        <p14:creationId xmlns:p14="http://schemas.microsoft.com/office/powerpoint/2010/main" val="346708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Circling Approach </a:t>
            </a:r>
            <a:r>
              <a:rPr lang="en-US" dirty="0" smtClean="0"/>
              <a:t>MAP</a:t>
            </a:r>
            <a:endParaRPr lang="en-US" dirty="0"/>
          </a:p>
        </p:txBody>
      </p:sp>
      <p:sp>
        <p:nvSpPr>
          <p:cNvPr id="3" name="Content Placeholder 2"/>
          <p:cNvSpPr>
            <a:spLocks noGrp="1"/>
          </p:cNvSpPr>
          <p:nvPr>
            <p:ph idx="1"/>
          </p:nvPr>
        </p:nvSpPr>
        <p:spPr>
          <a:xfrm>
            <a:off x="457200" y="1600200"/>
            <a:ext cx="5181600" cy="4525963"/>
          </a:xfrm>
        </p:spPr>
        <p:txBody>
          <a:bodyPr>
            <a:noAutofit/>
          </a:bodyPr>
          <a:lstStyle/>
          <a:p>
            <a:r>
              <a:rPr lang="en-US" sz="2000" dirty="0" smtClean="0"/>
              <a:t>Executing </a:t>
            </a:r>
            <a:r>
              <a:rPr lang="en-US" sz="2000" dirty="0"/>
              <a:t>the missed approach after starting </a:t>
            </a:r>
            <a:r>
              <a:rPr lang="en-US" sz="2000" dirty="0" smtClean="0"/>
              <a:t>the circling maneuver </a:t>
            </a:r>
            <a:r>
              <a:rPr lang="en-US" sz="2000" dirty="0"/>
              <a:t>usually places the aircraft beyond the </a:t>
            </a:r>
            <a:r>
              <a:rPr lang="en-US" sz="2000" dirty="0" smtClean="0"/>
              <a:t>MAP</a:t>
            </a:r>
          </a:p>
          <a:p>
            <a:r>
              <a:rPr lang="en-US" sz="2000" dirty="0"/>
              <a:t>The missed approach is executed for the runway the approach started on, not the runway you were circling to</a:t>
            </a:r>
          </a:p>
          <a:p>
            <a:r>
              <a:rPr lang="en-US" sz="2000" dirty="0"/>
              <a:t>The initial turn on a missed approach will always be towards the landing runway until established on a segment of the missed </a:t>
            </a:r>
            <a:r>
              <a:rPr lang="en-US" sz="2000" dirty="0" smtClean="0"/>
              <a:t>approach</a:t>
            </a:r>
          </a:p>
          <a:p>
            <a:r>
              <a:rPr lang="en-US" sz="2000" dirty="0" smtClean="0"/>
              <a:t>Always think about how to execute the missed approach while circling so it is not a surprise if you enter </a:t>
            </a:r>
            <a:r>
              <a:rPr lang="en-US" sz="2000" dirty="0"/>
              <a:t>IMC </a:t>
            </a:r>
            <a:r>
              <a:rPr lang="en-US" sz="2000" dirty="0" smtClean="0"/>
              <a:t>as aircraft </a:t>
            </a:r>
            <a:r>
              <a:rPr lang="en-US" sz="2000" dirty="0"/>
              <a:t>is clear of obstacles </a:t>
            </a:r>
            <a:r>
              <a:rPr lang="en-US" sz="2000" dirty="0" smtClean="0"/>
              <a:t>only when </a:t>
            </a:r>
            <a:r>
              <a:rPr lang="en-US" sz="2000" dirty="0"/>
              <a:t>at or above the MDA while inside the circling area</a:t>
            </a:r>
            <a:endParaRPr lang="en-US" sz="2000" dirty="0" smtClean="0"/>
          </a:p>
        </p:txBody>
      </p:sp>
      <p:sp>
        <p:nvSpPr>
          <p:cNvPr id="4" name="Slide Number Placeholder 3"/>
          <p:cNvSpPr>
            <a:spLocks noGrp="1"/>
          </p:cNvSpPr>
          <p:nvPr>
            <p:ph type="sldNum" sz="quarter" idx="12"/>
          </p:nvPr>
        </p:nvSpPr>
        <p:spPr/>
        <p:txBody>
          <a:bodyPr/>
          <a:lstStyle/>
          <a:p>
            <a:fld id="{316EAB4C-C51C-4B40-82BE-EFBBCA86488D}" type="slidenum">
              <a:rPr lang="en-US" smtClean="0"/>
              <a:t>16</a:t>
            </a:fld>
            <a:endParaRPr lang="en-US" dirty="0"/>
          </a:p>
        </p:txBody>
      </p:sp>
      <p:pic>
        <p:nvPicPr>
          <p:cNvPr id="4098" name="Picture 2" descr="aim0504_Aut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828800"/>
            <a:ext cx="2956522" cy="3257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943600" y="4800600"/>
            <a:ext cx="2819400" cy="1815882"/>
          </a:xfrm>
          <a:prstGeom prst="rect">
            <a:avLst/>
          </a:prstGeom>
          <a:solidFill>
            <a:schemeClr val="bg1"/>
          </a:solidFill>
          <a:ln>
            <a:solidFill>
              <a:srgbClr val="C00000"/>
            </a:solidFill>
          </a:ln>
        </p:spPr>
        <p:txBody>
          <a:bodyPr wrap="square">
            <a:spAutoFit/>
          </a:bodyPr>
          <a:lstStyle/>
          <a:p>
            <a:r>
              <a:rPr lang="en-US" sz="1400" dirty="0" smtClean="0"/>
              <a:t>Since the </a:t>
            </a:r>
            <a:r>
              <a:rPr lang="en-US" sz="1400" dirty="0"/>
              <a:t>circling </a:t>
            </a:r>
            <a:r>
              <a:rPr lang="en-US" sz="1400" dirty="0" smtClean="0"/>
              <a:t>missed approach maneuver </a:t>
            </a:r>
            <a:r>
              <a:rPr lang="en-US" sz="1400" dirty="0"/>
              <a:t>may be accomplished in more than one direction, different patterns will be required to become established on the prescribed missed approach course, depending on the aircraft position at the time visual reference is lost.</a:t>
            </a:r>
          </a:p>
        </p:txBody>
      </p:sp>
    </p:spTree>
    <p:extLst>
      <p:ext uri="{BB962C8B-B14F-4D97-AF65-F5344CB8AC3E}">
        <p14:creationId xmlns:p14="http://schemas.microsoft.com/office/powerpoint/2010/main" val="241148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Flying the Missed Approach</a:t>
            </a:r>
            <a:endParaRPr lang="en-US" dirty="0"/>
          </a:p>
        </p:txBody>
      </p:sp>
      <p:sp>
        <p:nvSpPr>
          <p:cNvPr id="3" name="Content Placeholder 2"/>
          <p:cNvSpPr>
            <a:spLocks noGrp="1"/>
          </p:cNvSpPr>
          <p:nvPr>
            <p:ph idx="1"/>
          </p:nvPr>
        </p:nvSpPr>
        <p:spPr/>
        <p:txBody>
          <a:bodyPr/>
          <a:lstStyle/>
          <a:p>
            <a:r>
              <a:rPr lang="en-US" dirty="0" smtClean="0"/>
              <a:t>Before the FAF </a:t>
            </a:r>
          </a:p>
          <a:p>
            <a:pPr lvl="1"/>
            <a:r>
              <a:rPr lang="en-US" dirty="0" smtClean="0"/>
              <a:t>Memorize initial altitudes and headings</a:t>
            </a:r>
          </a:p>
          <a:p>
            <a:pPr lvl="1"/>
            <a:r>
              <a:rPr lang="en-US" dirty="0" smtClean="0"/>
              <a:t>Set up No. 2 </a:t>
            </a:r>
            <a:r>
              <a:rPr lang="en-US" dirty="0" err="1" smtClean="0"/>
              <a:t>Nav</a:t>
            </a:r>
            <a:r>
              <a:rPr lang="en-US" dirty="0" smtClean="0"/>
              <a:t> if possible for missed approach initial </a:t>
            </a:r>
            <a:r>
              <a:rPr lang="en-US" dirty="0" err="1" smtClean="0"/>
              <a:t>navaid</a:t>
            </a:r>
            <a:r>
              <a:rPr lang="en-US" dirty="0" smtClean="0"/>
              <a:t> course</a:t>
            </a:r>
          </a:p>
        </p:txBody>
      </p:sp>
      <p:sp>
        <p:nvSpPr>
          <p:cNvPr id="4" name="Slide Number Placeholder 3"/>
          <p:cNvSpPr>
            <a:spLocks noGrp="1"/>
          </p:cNvSpPr>
          <p:nvPr>
            <p:ph type="sldNum" sz="quarter" idx="12"/>
          </p:nvPr>
        </p:nvSpPr>
        <p:spPr/>
        <p:txBody>
          <a:bodyPr/>
          <a:lstStyle/>
          <a:p>
            <a:fld id="{316EAB4C-C51C-4B40-82BE-EFBBCA86488D}" type="slidenum">
              <a:rPr lang="en-US" smtClean="0"/>
              <a:t>17</a:t>
            </a:fld>
            <a:endParaRPr lang="en-US"/>
          </a:p>
        </p:txBody>
      </p:sp>
    </p:spTree>
    <p:extLst>
      <p:ext uri="{BB962C8B-B14F-4D97-AF65-F5344CB8AC3E}">
        <p14:creationId xmlns:p14="http://schemas.microsoft.com/office/powerpoint/2010/main" val="349351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Flying the Missed </a:t>
            </a:r>
            <a:r>
              <a:rPr lang="en-US" dirty="0" smtClean="0"/>
              <a:t>Approach</a:t>
            </a:r>
            <a:br>
              <a:rPr lang="en-US" dirty="0" smtClean="0"/>
            </a:br>
            <a:r>
              <a:rPr lang="en-US" sz="3300" dirty="0" smtClean="0"/>
              <a:t>Initial Missed Approach Segment Procedure</a:t>
            </a:r>
            <a:endParaRPr lang="en-US" sz="3300" dirty="0"/>
          </a:p>
        </p:txBody>
      </p:sp>
      <p:sp>
        <p:nvSpPr>
          <p:cNvPr id="3" name="Content Placeholder 2"/>
          <p:cNvSpPr>
            <a:spLocks noGrp="1"/>
          </p:cNvSpPr>
          <p:nvPr>
            <p:ph idx="1"/>
          </p:nvPr>
        </p:nvSpPr>
        <p:spPr/>
        <p:txBody>
          <a:bodyPr>
            <a:normAutofit/>
          </a:bodyPr>
          <a:lstStyle/>
          <a:p>
            <a:r>
              <a:rPr lang="en-US" dirty="0" smtClean="0"/>
              <a:t>At the MAP / DA</a:t>
            </a:r>
          </a:p>
          <a:p>
            <a:pPr lvl="1"/>
            <a:r>
              <a:rPr lang="en-US" dirty="0" smtClean="0"/>
              <a:t>Add climb power</a:t>
            </a:r>
          </a:p>
          <a:p>
            <a:pPr lvl="1"/>
            <a:r>
              <a:rPr lang="en-US" dirty="0" smtClean="0"/>
              <a:t>Rotate gradually (on-speed) to </a:t>
            </a:r>
            <a:r>
              <a:rPr lang="en-US" dirty="0" err="1" smtClean="0"/>
              <a:t>Vx</a:t>
            </a:r>
            <a:endParaRPr lang="en-US" dirty="0" smtClean="0"/>
          </a:p>
          <a:p>
            <a:pPr lvl="1"/>
            <a:r>
              <a:rPr lang="en-US" dirty="0" smtClean="0"/>
              <a:t>Check for positive rate of climb</a:t>
            </a:r>
          </a:p>
          <a:p>
            <a:pPr lvl="1"/>
            <a:r>
              <a:rPr lang="en-US" dirty="0" smtClean="0"/>
              <a:t>Clean up the aircraft – gear and flaps up in the order specified by the POH</a:t>
            </a:r>
          </a:p>
          <a:p>
            <a:pPr lvl="1"/>
            <a:r>
              <a:rPr lang="en-US" dirty="0" smtClean="0"/>
              <a:t>Climb out at appropriate speed</a:t>
            </a:r>
          </a:p>
        </p:txBody>
      </p:sp>
      <p:sp>
        <p:nvSpPr>
          <p:cNvPr id="4" name="Slide Number Placeholder 3"/>
          <p:cNvSpPr>
            <a:spLocks noGrp="1"/>
          </p:cNvSpPr>
          <p:nvPr>
            <p:ph type="sldNum" sz="quarter" idx="12"/>
          </p:nvPr>
        </p:nvSpPr>
        <p:spPr/>
        <p:txBody>
          <a:bodyPr/>
          <a:lstStyle/>
          <a:p>
            <a:fld id="{316EAB4C-C51C-4B40-82BE-EFBBCA86488D}" type="slidenum">
              <a:rPr lang="en-US" smtClean="0"/>
              <a:t>18</a:t>
            </a:fld>
            <a:endParaRPr lang="en-US" dirty="0"/>
          </a:p>
        </p:txBody>
      </p:sp>
      <p:pic>
        <p:nvPicPr>
          <p:cNvPr id="8194" name="Picture 2" descr="VSI, 3 1/8&quot;, 0-2000 fpm, T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45437"/>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www.fspilotshop.com/images/lg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697" y="4419600"/>
            <a:ext cx="235323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koti.mbnet.fi/pjootor/pics/Airspeed_Indicato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5105400"/>
            <a:ext cx="1552760" cy="155276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www.copters.com/mech/pictures/R22_MP.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9180" y="1523259"/>
            <a:ext cx="1066800" cy="10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46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Communicate</a:t>
            </a:r>
            <a:endParaRPr lang="en-US" dirty="0"/>
          </a:p>
        </p:txBody>
      </p:sp>
      <p:sp>
        <p:nvSpPr>
          <p:cNvPr id="3" name="Content Placeholder 2"/>
          <p:cNvSpPr>
            <a:spLocks noGrp="1"/>
          </p:cNvSpPr>
          <p:nvPr>
            <p:ph idx="1"/>
          </p:nvPr>
        </p:nvSpPr>
        <p:spPr/>
        <p:txBody>
          <a:bodyPr/>
          <a:lstStyle/>
          <a:p>
            <a:r>
              <a:rPr lang="en-US" dirty="0" smtClean="0"/>
              <a:t>Upon execution of a missed approach and becoming stabilized in climb notify ATC</a:t>
            </a:r>
          </a:p>
          <a:p>
            <a:pPr lvl="1"/>
            <a:r>
              <a:rPr lang="en-US" dirty="0" smtClean="0"/>
              <a:t>If communicating with the Tower - "[Place] tower, [</a:t>
            </a:r>
            <a:r>
              <a:rPr lang="en-US" dirty="0" err="1" smtClean="0"/>
              <a:t>Callsign</a:t>
            </a:r>
            <a:r>
              <a:rPr lang="en-US" dirty="0" smtClean="0"/>
              <a:t>], missed approach [Reason]"</a:t>
            </a:r>
          </a:p>
          <a:p>
            <a:pPr lvl="1"/>
            <a:r>
              <a:rPr lang="en-US" dirty="0" smtClean="0"/>
              <a:t>If communicating with approach - "[Place] approach, [</a:t>
            </a:r>
            <a:r>
              <a:rPr lang="en-US" dirty="0" err="1" smtClean="0"/>
              <a:t>Callsign</a:t>
            </a:r>
            <a:r>
              <a:rPr lang="en-US" dirty="0" smtClean="0"/>
              <a:t>] missed approach off of [Location] climbing through [Altitude] for [Altitude] with request"</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19</a:t>
            </a:fld>
            <a:endParaRPr lang="en-US"/>
          </a:p>
        </p:txBody>
      </p:sp>
    </p:spTree>
    <p:extLst>
      <p:ext uri="{BB962C8B-B14F-4D97-AF65-F5344CB8AC3E}">
        <p14:creationId xmlns:p14="http://schemas.microsoft.com/office/powerpoint/2010/main" val="80663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Missed Approach Segment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a:t>
            </a:r>
            <a:r>
              <a:rPr lang="en-US" b="1" dirty="0" smtClean="0"/>
              <a:t>Missed approach </a:t>
            </a:r>
            <a:r>
              <a:rPr lang="en-US" dirty="0" smtClean="0"/>
              <a:t>is a procedure used when an instrument approach cannot be completed to a full-stop landing</a:t>
            </a:r>
          </a:p>
          <a:p>
            <a:r>
              <a:rPr lang="en-US" dirty="0" smtClean="0"/>
              <a:t>The </a:t>
            </a:r>
            <a:r>
              <a:rPr lang="en-US" b="1" dirty="0" smtClean="0"/>
              <a:t>Missed Approach Segment </a:t>
            </a:r>
            <a:r>
              <a:rPr lang="en-US" dirty="0" smtClean="0"/>
              <a:t>is that part of an instrument approach procedure between the missed approach point (MAP), the missed approach way-point (MAWP), or the point of arrival at the decision height and the specified missed approach NAVAID (navigational aid), intersection, fix, or waypoint, as appropriate, at the minimum IFR altitude</a:t>
            </a:r>
          </a:p>
          <a:p>
            <a:pPr lvl="1"/>
            <a:r>
              <a:rPr lang="en-US" dirty="0" smtClean="0"/>
              <a:t>It is in this part of the approach procedure that the aircraft will climb and return to the en route structure or is positioned for holding or subsequent approach</a:t>
            </a:r>
          </a:p>
          <a:p>
            <a:pPr lvl="1"/>
            <a:r>
              <a:rPr lang="en-US" dirty="0" smtClean="0"/>
              <a:t>The missed approach route and altitudes are shown on the instrument approach charts</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2</a:t>
            </a:fld>
            <a:endParaRPr lang="en-US"/>
          </a:p>
        </p:txBody>
      </p:sp>
    </p:spTree>
    <p:extLst>
      <p:ext uri="{BB962C8B-B14F-4D97-AF65-F5344CB8AC3E}">
        <p14:creationId xmlns:p14="http://schemas.microsoft.com/office/powerpoint/2010/main" val="2567510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Lost Communications</a:t>
            </a:r>
            <a:br>
              <a:rPr lang="en-US" dirty="0" smtClean="0"/>
            </a:br>
            <a:r>
              <a:rPr lang="en-US" dirty="0" smtClean="0"/>
              <a:t>Missed Approach</a:t>
            </a:r>
            <a:endParaRPr lang="en-US" dirty="0"/>
          </a:p>
        </p:txBody>
      </p:sp>
      <p:sp>
        <p:nvSpPr>
          <p:cNvPr id="3" name="Content Placeholder 2"/>
          <p:cNvSpPr>
            <a:spLocks noGrp="1"/>
          </p:cNvSpPr>
          <p:nvPr>
            <p:ph idx="1"/>
          </p:nvPr>
        </p:nvSpPr>
        <p:spPr/>
        <p:txBody>
          <a:bodyPr>
            <a:noAutofit/>
          </a:bodyPr>
          <a:lstStyle/>
          <a:p>
            <a:r>
              <a:rPr lang="en-US" sz="1600" dirty="0" smtClean="0"/>
              <a:t>If communications are lost during the approach and you take a missed approach:</a:t>
            </a:r>
          </a:p>
          <a:p>
            <a:pPr lvl="1"/>
            <a:r>
              <a:rPr lang="en-US" sz="1600" dirty="0" smtClean="0"/>
              <a:t>Squawk 7600</a:t>
            </a:r>
          </a:p>
          <a:p>
            <a:pPr lvl="1"/>
            <a:r>
              <a:rPr lang="en-US" sz="1600" dirty="0" smtClean="0"/>
              <a:t>Follow the published missed approach instructions to ensure adequate obstruction clearance</a:t>
            </a:r>
          </a:p>
          <a:p>
            <a:pPr lvl="1"/>
            <a:r>
              <a:rPr lang="en-US" sz="1600" dirty="0" smtClean="0"/>
              <a:t>Route:</a:t>
            </a:r>
          </a:p>
          <a:p>
            <a:pPr lvl="2"/>
            <a:r>
              <a:rPr lang="en-US" sz="1600" dirty="0" smtClean="0"/>
              <a:t>Proceed to the alternate IAF as filed and commence an approach</a:t>
            </a:r>
          </a:p>
          <a:p>
            <a:pPr lvl="1"/>
            <a:r>
              <a:rPr lang="en-US" sz="1600" dirty="0" smtClean="0"/>
              <a:t>Altitude:</a:t>
            </a:r>
          </a:p>
          <a:p>
            <a:pPr lvl="2"/>
            <a:r>
              <a:rPr lang="en-US" sz="1600" dirty="0" smtClean="0"/>
              <a:t>The EXPECTED altitude, if given one, after filing a “DRAFT” or;</a:t>
            </a:r>
          </a:p>
          <a:p>
            <a:pPr lvl="2"/>
            <a:r>
              <a:rPr lang="en-US" sz="1600" dirty="0" smtClean="0"/>
              <a:t>Your option of the highest of the two emergency safe altitudes depicted on the destination and alternate approach procedure charts if fields are within 200 NM of each other or</a:t>
            </a:r>
          </a:p>
          <a:p>
            <a:pPr lvl="2"/>
            <a:r>
              <a:rPr lang="en-US" sz="1600" dirty="0" smtClean="0"/>
              <a:t>At flight level 18,000'</a:t>
            </a:r>
          </a:p>
          <a:p>
            <a:pPr lvl="3"/>
            <a:r>
              <a:rPr lang="en-US" sz="1600" dirty="0" smtClean="0"/>
              <a:t>If destination altimeter is 29.92 inches or higher, fly FL180</a:t>
            </a:r>
          </a:p>
          <a:p>
            <a:pPr lvl="3"/>
            <a:r>
              <a:rPr lang="en-US" sz="1600" dirty="0" smtClean="0"/>
              <a:t>If destination altimeter is less than 29.92, fly FL190</a:t>
            </a:r>
          </a:p>
          <a:p>
            <a:r>
              <a:rPr lang="en-US" sz="1600" dirty="0" smtClean="0"/>
              <a:t>"DRAFT": Short flight plan including - a) </a:t>
            </a:r>
            <a:r>
              <a:rPr lang="en-US" sz="1600" b="1" dirty="0" smtClean="0">
                <a:solidFill>
                  <a:srgbClr val="FF0000"/>
                </a:solidFill>
              </a:rPr>
              <a:t>D</a:t>
            </a:r>
            <a:r>
              <a:rPr lang="en-US" sz="1600" dirty="0" smtClean="0"/>
              <a:t>estination; b) </a:t>
            </a:r>
            <a:r>
              <a:rPr lang="en-US" sz="1600" b="1" dirty="0" smtClean="0">
                <a:solidFill>
                  <a:srgbClr val="FF0000"/>
                </a:solidFill>
              </a:rPr>
              <a:t>R</a:t>
            </a:r>
            <a:r>
              <a:rPr lang="en-US" sz="1600" dirty="0" smtClean="0"/>
              <a:t>oute; c) </a:t>
            </a:r>
            <a:r>
              <a:rPr lang="en-US" sz="1600" b="1" dirty="0" smtClean="0">
                <a:solidFill>
                  <a:srgbClr val="FF0000"/>
                </a:solidFill>
              </a:rPr>
              <a:t>A</a:t>
            </a:r>
            <a:r>
              <a:rPr lang="en-US" sz="1600" dirty="0" smtClean="0"/>
              <a:t>ltitude; d) </a:t>
            </a:r>
            <a:r>
              <a:rPr lang="en-US" sz="1600" b="1" dirty="0" smtClean="0">
                <a:solidFill>
                  <a:srgbClr val="FF0000"/>
                </a:solidFill>
              </a:rPr>
              <a:t>F</a:t>
            </a:r>
            <a:r>
              <a:rPr lang="en-US" sz="1600" dirty="0" smtClean="0"/>
              <a:t>uel State and e) </a:t>
            </a:r>
            <a:r>
              <a:rPr lang="en-US" sz="1600" b="1" dirty="0" smtClean="0">
                <a:solidFill>
                  <a:srgbClr val="FF0000"/>
                </a:solidFill>
              </a:rPr>
              <a:t>T</a:t>
            </a:r>
            <a:r>
              <a:rPr lang="en-US" sz="1600" dirty="0" smtClean="0"/>
              <a:t>ime En-route</a:t>
            </a:r>
            <a:endParaRPr lang="en-US" sz="1600" dirty="0"/>
          </a:p>
        </p:txBody>
      </p:sp>
      <p:sp>
        <p:nvSpPr>
          <p:cNvPr id="4" name="Slide Number Placeholder 3"/>
          <p:cNvSpPr>
            <a:spLocks noGrp="1"/>
          </p:cNvSpPr>
          <p:nvPr>
            <p:ph type="sldNum" sz="quarter" idx="12"/>
          </p:nvPr>
        </p:nvSpPr>
        <p:spPr/>
        <p:txBody>
          <a:bodyPr/>
          <a:lstStyle/>
          <a:p>
            <a:fld id="{316EAB4C-C51C-4B40-82BE-EFBBCA86488D}" type="slidenum">
              <a:rPr lang="en-US" smtClean="0"/>
              <a:t>20</a:t>
            </a:fld>
            <a:endParaRPr lang="en-US"/>
          </a:p>
        </p:txBody>
      </p:sp>
    </p:spTree>
    <p:extLst>
      <p:ext uri="{BB962C8B-B14F-4D97-AF65-F5344CB8AC3E}">
        <p14:creationId xmlns:p14="http://schemas.microsoft.com/office/powerpoint/2010/main" val="188873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WHAT</a:t>
            </a:r>
            <a:endParaRPr lang="en-US" dirty="0"/>
          </a:p>
        </p:txBody>
      </p:sp>
      <p:sp>
        <p:nvSpPr>
          <p:cNvPr id="3" name="Content Placeholder 2"/>
          <p:cNvSpPr>
            <a:spLocks noGrp="1"/>
          </p:cNvSpPr>
          <p:nvPr>
            <p:ph idx="1"/>
          </p:nvPr>
        </p:nvSpPr>
        <p:spPr/>
        <p:txBody>
          <a:bodyPr>
            <a:normAutofit lnSpcReduction="10000"/>
          </a:bodyPr>
          <a:lstStyle/>
          <a:p>
            <a:r>
              <a:rPr lang="en-US" dirty="0" smtClean="0"/>
              <a:t>Decide what your course of action will be</a:t>
            </a:r>
          </a:p>
          <a:p>
            <a:pPr lvl="1"/>
            <a:r>
              <a:rPr lang="en-US" dirty="0" smtClean="0"/>
              <a:t>Repeat the same approach at the same airport</a:t>
            </a:r>
          </a:p>
          <a:p>
            <a:pPr lvl="1"/>
            <a:r>
              <a:rPr lang="en-US" dirty="0"/>
              <a:t>Another approach at the same </a:t>
            </a:r>
            <a:r>
              <a:rPr lang="en-US" dirty="0" smtClean="0"/>
              <a:t>airport</a:t>
            </a:r>
          </a:p>
          <a:p>
            <a:pPr lvl="1"/>
            <a:r>
              <a:rPr lang="en-US" dirty="0" smtClean="0"/>
              <a:t>Divert to planned alternate</a:t>
            </a:r>
          </a:p>
          <a:p>
            <a:pPr lvl="1"/>
            <a:r>
              <a:rPr lang="en-US" dirty="0" smtClean="0"/>
              <a:t>Divert elsewhere</a:t>
            </a:r>
          </a:p>
          <a:p>
            <a:pPr lvl="1"/>
            <a:r>
              <a:rPr lang="en-US" dirty="0" smtClean="0"/>
              <a:t>Hold for conditions to improve</a:t>
            </a:r>
          </a:p>
          <a:p>
            <a:r>
              <a:rPr lang="en-US" dirty="0" smtClean="0"/>
              <a:t>Consider fuel load and distance / time to a good alternate</a:t>
            </a:r>
          </a:p>
          <a:p>
            <a:r>
              <a:rPr lang="en-US" dirty="0" smtClean="0"/>
              <a:t>Inform ATC of your desires</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21</a:t>
            </a:fld>
            <a:endParaRPr lang="en-US"/>
          </a:p>
        </p:txBody>
      </p:sp>
    </p:spTree>
    <p:extLst>
      <p:ext uri="{BB962C8B-B14F-4D97-AF65-F5344CB8AC3E}">
        <p14:creationId xmlns:p14="http://schemas.microsoft.com/office/powerpoint/2010/main" val="339595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Missed Approach</a:t>
            </a:r>
            <a:endParaRPr lang="en-US" dirty="0"/>
          </a:p>
        </p:txBody>
      </p:sp>
      <p:sp>
        <p:nvSpPr>
          <p:cNvPr id="3" name="Content Placeholder 2"/>
          <p:cNvSpPr>
            <a:spLocks noGrp="1"/>
          </p:cNvSpPr>
          <p:nvPr>
            <p:ph idx="1"/>
          </p:nvPr>
        </p:nvSpPr>
        <p:spPr/>
        <p:txBody>
          <a:bodyPr>
            <a:noAutofit/>
          </a:bodyPr>
          <a:lstStyle/>
          <a:p>
            <a:r>
              <a:rPr lang="en-US" sz="1800" dirty="0"/>
              <a:t>Some locations may have a preplanned alternate missed approach procedure for use in the event the primary NAVAID used for the missed approach procedure </a:t>
            </a:r>
            <a:r>
              <a:rPr lang="en-US" sz="1800" dirty="0" smtClean="0"/>
              <a:t>is out of service</a:t>
            </a:r>
          </a:p>
          <a:p>
            <a:r>
              <a:rPr lang="en-US" sz="1800" dirty="0" smtClean="0"/>
              <a:t>To </a:t>
            </a:r>
            <a:r>
              <a:rPr lang="en-US" sz="1800" dirty="0"/>
              <a:t>avoid confusion, the alternate missed approach instructions are not published on the </a:t>
            </a:r>
            <a:r>
              <a:rPr lang="en-US" sz="1800" dirty="0" smtClean="0"/>
              <a:t>chart</a:t>
            </a:r>
          </a:p>
          <a:p>
            <a:pPr lvl="1"/>
            <a:r>
              <a:rPr lang="en-US" sz="1400" dirty="0" smtClean="0"/>
              <a:t>However</a:t>
            </a:r>
            <a:r>
              <a:rPr lang="en-US" sz="1400" dirty="0"/>
              <a:t>, the alternate missed approach holding pattern will be depicted on the instrument approach chart </a:t>
            </a:r>
            <a:endParaRPr lang="en-US" sz="1400" dirty="0" smtClean="0"/>
          </a:p>
          <a:p>
            <a:r>
              <a:rPr lang="en-US" sz="1800" dirty="0" smtClean="0"/>
              <a:t>When </a:t>
            </a:r>
            <a:r>
              <a:rPr lang="en-US" sz="1800" dirty="0"/>
              <a:t>the alternate missed approach procedure is implemented by NOTAM, it becomes a mandatory part of the procedure. The NOTAM will specify both the textual instructions and any additional equipment requirements necessary to complete the </a:t>
            </a:r>
            <a:r>
              <a:rPr lang="en-US" sz="1800" dirty="0" smtClean="0"/>
              <a:t>procedure</a:t>
            </a:r>
          </a:p>
          <a:p>
            <a:r>
              <a:rPr lang="en-US" sz="1800" dirty="0" smtClean="0"/>
              <a:t>You may </a:t>
            </a:r>
            <a:r>
              <a:rPr lang="en-US" sz="1800" dirty="0"/>
              <a:t>reject an ATC clearance for an alternate missed approach that requires equipment not necessary for the published approach procedure when the alternate missed approach is issued after beginning the </a:t>
            </a:r>
            <a:r>
              <a:rPr lang="en-US" sz="1800" dirty="0" smtClean="0"/>
              <a:t>approach</a:t>
            </a:r>
          </a:p>
          <a:p>
            <a:pPr lvl="1"/>
            <a:r>
              <a:rPr lang="en-US" sz="1400" dirty="0" smtClean="0"/>
              <a:t>However</a:t>
            </a:r>
            <a:r>
              <a:rPr lang="en-US" sz="1400" dirty="0"/>
              <a:t>, </a:t>
            </a:r>
            <a:r>
              <a:rPr lang="en-US" sz="1400" dirty="0" smtClean="0"/>
              <a:t>if the </a:t>
            </a:r>
            <a:r>
              <a:rPr lang="en-US" sz="1400" dirty="0"/>
              <a:t>alternate missed approach is issued prior to beginning the approach the pilot must either accept the entire procedure (including the alternate missed </a:t>
            </a:r>
            <a:r>
              <a:rPr lang="en-US" sz="1400" dirty="0" smtClean="0"/>
              <a:t>approach) or request </a:t>
            </a:r>
            <a:r>
              <a:rPr lang="en-US" sz="1400" dirty="0"/>
              <a:t>a different approach </a:t>
            </a:r>
            <a:r>
              <a:rPr lang="en-US" sz="1400" dirty="0" smtClean="0"/>
              <a:t>procedure</a:t>
            </a:r>
            <a:endParaRPr lang="en-US" sz="1400" dirty="0"/>
          </a:p>
        </p:txBody>
      </p:sp>
      <p:sp>
        <p:nvSpPr>
          <p:cNvPr id="4" name="Slide Number Placeholder 3"/>
          <p:cNvSpPr>
            <a:spLocks noGrp="1"/>
          </p:cNvSpPr>
          <p:nvPr>
            <p:ph type="sldNum" sz="quarter" idx="12"/>
          </p:nvPr>
        </p:nvSpPr>
        <p:spPr/>
        <p:txBody>
          <a:bodyPr/>
          <a:lstStyle/>
          <a:p>
            <a:fld id="{316EAB4C-C51C-4B40-82BE-EFBBCA86488D}" type="slidenum">
              <a:rPr lang="en-US" smtClean="0"/>
              <a:t>22</a:t>
            </a:fld>
            <a:endParaRPr lang="en-US"/>
          </a:p>
        </p:txBody>
      </p:sp>
    </p:spTree>
    <p:extLst>
      <p:ext uri="{BB962C8B-B14F-4D97-AF65-F5344CB8AC3E}">
        <p14:creationId xmlns:p14="http://schemas.microsoft.com/office/powerpoint/2010/main" val="252946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G1000 Missed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the </a:t>
            </a:r>
            <a:r>
              <a:rPr lang="en-US" dirty="0"/>
              <a:t>MAP, </a:t>
            </a:r>
            <a:r>
              <a:rPr lang="en-US" dirty="0" smtClean="0"/>
              <a:t>“SUSP” </a:t>
            </a:r>
            <a:r>
              <a:rPr lang="en-US" dirty="0"/>
              <a:t>is displayed in the HSI and directly above the SUSP </a:t>
            </a:r>
            <a:r>
              <a:rPr lang="en-US" dirty="0" err="1" smtClean="0"/>
              <a:t>softkey</a:t>
            </a:r>
            <a:endParaRPr lang="en-US" dirty="0" smtClean="0"/>
          </a:p>
          <a:p>
            <a:pPr lvl="1"/>
            <a:r>
              <a:rPr lang="en-US" dirty="0" smtClean="0"/>
              <a:t>Automatic sequencing </a:t>
            </a:r>
            <a:r>
              <a:rPr lang="en-US" dirty="0"/>
              <a:t>of approach waypoints is suspended at the </a:t>
            </a:r>
            <a:r>
              <a:rPr lang="en-US" dirty="0" smtClean="0"/>
              <a:t>MAP</a:t>
            </a:r>
          </a:p>
          <a:p>
            <a:pPr lvl="1"/>
            <a:r>
              <a:rPr lang="en-US" dirty="0" smtClean="0"/>
              <a:t>A “FROM” </a:t>
            </a:r>
            <a:r>
              <a:rPr lang="en-US" dirty="0"/>
              <a:t>indication is displayed on the CDI, </a:t>
            </a:r>
            <a:r>
              <a:rPr lang="en-US" u="sng" dirty="0" smtClean="0">
                <a:solidFill>
                  <a:srgbClr val="FF0000"/>
                </a:solidFill>
              </a:rPr>
              <a:t>but</a:t>
            </a:r>
            <a:r>
              <a:rPr lang="en-US" dirty="0" smtClean="0"/>
              <a:t> the course </a:t>
            </a:r>
            <a:r>
              <a:rPr lang="en-US" dirty="0"/>
              <a:t>guidance </a:t>
            </a:r>
            <a:r>
              <a:rPr lang="en-US" dirty="0" smtClean="0"/>
              <a:t>is simply an extension of the final </a:t>
            </a:r>
            <a:r>
              <a:rPr lang="en-US" dirty="0"/>
              <a:t>approach course </a:t>
            </a:r>
            <a:endParaRPr lang="en-US" dirty="0" smtClean="0"/>
          </a:p>
          <a:p>
            <a:pPr lvl="2"/>
            <a:r>
              <a:rPr lang="en-US" dirty="0" smtClean="0"/>
              <a:t>Do </a:t>
            </a:r>
            <a:r>
              <a:rPr lang="en-US" dirty="0"/>
              <a:t>NOT follow this extended </a:t>
            </a:r>
            <a:r>
              <a:rPr lang="en-US" dirty="0" smtClean="0"/>
              <a:t>course</a:t>
            </a:r>
          </a:p>
          <a:p>
            <a:r>
              <a:rPr lang="en-US" dirty="0"/>
              <a:t>When the message </a:t>
            </a:r>
            <a:r>
              <a:rPr lang="en-US" dirty="0" smtClean="0"/>
              <a:t>“RAIM </a:t>
            </a:r>
            <a:r>
              <a:rPr lang="en-US" dirty="0"/>
              <a:t>is not </a:t>
            </a:r>
            <a:r>
              <a:rPr lang="en-US" dirty="0" smtClean="0"/>
              <a:t>available” </a:t>
            </a:r>
            <a:r>
              <a:rPr lang="en-US" dirty="0"/>
              <a:t>is displayed in the Alerts Window on the PFD a </a:t>
            </a:r>
            <a:r>
              <a:rPr lang="en-US" dirty="0" smtClean="0"/>
              <a:t>missed approach </a:t>
            </a:r>
            <a:r>
              <a:rPr lang="en-US" dirty="0"/>
              <a:t>must </a:t>
            </a:r>
            <a:r>
              <a:rPr lang="en-US" dirty="0" smtClean="0"/>
              <a:t>also be executed</a:t>
            </a:r>
          </a:p>
        </p:txBody>
      </p:sp>
      <p:sp>
        <p:nvSpPr>
          <p:cNvPr id="4" name="Slide Number Placeholder 3"/>
          <p:cNvSpPr>
            <a:spLocks noGrp="1"/>
          </p:cNvSpPr>
          <p:nvPr>
            <p:ph type="sldNum" sz="quarter" idx="12"/>
          </p:nvPr>
        </p:nvSpPr>
        <p:spPr/>
        <p:txBody>
          <a:bodyPr/>
          <a:lstStyle/>
          <a:p>
            <a:fld id="{316EAB4C-C51C-4B40-82BE-EFBBCA86488D}" type="slidenum">
              <a:rPr lang="en-US" smtClean="0"/>
              <a:t>23</a:t>
            </a:fld>
            <a:endParaRPr lang="en-US"/>
          </a:p>
        </p:txBody>
      </p:sp>
    </p:spTree>
    <p:extLst>
      <p:ext uri="{BB962C8B-B14F-4D97-AF65-F5344CB8AC3E}">
        <p14:creationId xmlns:p14="http://schemas.microsoft.com/office/powerpoint/2010/main" val="782612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G1000 Missed Approach</a:t>
            </a:r>
          </a:p>
        </p:txBody>
      </p:sp>
      <p:sp>
        <p:nvSpPr>
          <p:cNvPr id="3" name="Content Placeholder 2"/>
          <p:cNvSpPr>
            <a:spLocks noGrp="1"/>
          </p:cNvSpPr>
          <p:nvPr>
            <p:ph idx="1"/>
          </p:nvPr>
        </p:nvSpPr>
        <p:spPr/>
        <p:txBody>
          <a:bodyPr>
            <a:normAutofit fontScale="70000" lnSpcReduction="20000"/>
          </a:bodyPr>
          <a:lstStyle/>
          <a:p>
            <a:r>
              <a:rPr lang="en-US" dirty="0" smtClean="0"/>
              <a:t>Flying the Missed</a:t>
            </a:r>
          </a:p>
          <a:p>
            <a:pPr lvl="1"/>
            <a:r>
              <a:rPr lang="en-US" dirty="0" smtClean="0"/>
              <a:t>Initiate </a:t>
            </a:r>
            <a:r>
              <a:rPr lang="en-US" dirty="0"/>
              <a:t>the missed approach sequence by following the missed approach procedures as published </a:t>
            </a:r>
            <a:r>
              <a:rPr lang="en-US" dirty="0" smtClean="0"/>
              <a:t>/ directed by ATC, </a:t>
            </a:r>
            <a:r>
              <a:rPr lang="en-US" dirty="0"/>
              <a:t>for proper climb and heading </a:t>
            </a:r>
            <a:r>
              <a:rPr lang="en-US" dirty="0" smtClean="0"/>
              <a:t>instructions</a:t>
            </a:r>
            <a:endParaRPr lang="en-US" dirty="0"/>
          </a:p>
          <a:p>
            <a:pPr lvl="1"/>
            <a:r>
              <a:rPr lang="en-US" dirty="0" smtClean="0"/>
              <a:t>If not already using GPS as </a:t>
            </a:r>
            <a:r>
              <a:rPr lang="en-US" dirty="0" err="1" smtClean="0"/>
              <a:t>nav</a:t>
            </a:r>
            <a:r>
              <a:rPr lang="en-US" dirty="0" smtClean="0"/>
              <a:t> source, </a:t>
            </a:r>
            <a:r>
              <a:rPr lang="en-US" dirty="0"/>
              <a:t>press the CDI </a:t>
            </a:r>
            <a:r>
              <a:rPr lang="en-US" dirty="0" err="1"/>
              <a:t>softkey</a:t>
            </a:r>
            <a:r>
              <a:rPr lang="en-US" dirty="0"/>
              <a:t> to switch external CDI output to GPS for guidance. </a:t>
            </a:r>
            <a:endParaRPr lang="en-US" dirty="0" smtClean="0"/>
          </a:p>
          <a:p>
            <a:pPr lvl="1"/>
            <a:r>
              <a:rPr lang="en-US" dirty="0" smtClean="0"/>
              <a:t>Press </a:t>
            </a:r>
            <a:r>
              <a:rPr lang="en-US" dirty="0"/>
              <a:t>the SUSP </a:t>
            </a:r>
            <a:r>
              <a:rPr lang="en-US" dirty="0" err="1"/>
              <a:t>softkey</a:t>
            </a:r>
            <a:r>
              <a:rPr lang="en-US" dirty="0"/>
              <a:t> to </a:t>
            </a:r>
            <a:r>
              <a:rPr lang="en-US" dirty="0" smtClean="0"/>
              <a:t>return to </a:t>
            </a:r>
            <a:r>
              <a:rPr lang="en-US" dirty="0"/>
              <a:t>automatic sequencing of </a:t>
            </a:r>
            <a:r>
              <a:rPr lang="en-US" dirty="0" smtClean="0"/>
              <a:t>waypoints</a:t>
            </a:r>
          </a:p>
          <a:p>
            <a:pPr lvl="1"/>
            <a:r>
              <a:rPr lang="en-US" dirty="0" smtClean="0"/>
              <a:t>If there is a missed approach course from a fix to altitude</a:t>
            </a:r>
            <a:r>
              <a:rPr lang="en-US" dirty="0"/>
              <a:t>, Within a few seconds of pressing the SUSP </a:t>
            </a:r>
            <a:r>
              <a:rPr lang="en-US" dirty="0" err="1"/>
              <a:t>softkey</a:t>
            </a:r>
            <a:r>
              <a:rPr lang="en-US" dirty="0"/>
              <a:t> , “SUSP” is re-displayed above the SUSP </a:t>
            </a:r>
            <a:r>
              <a:rPr lang="en-US" dirty="0" err="1" smtClean="0"/>
              <a:t>softkey</a:t>
            </a:r>
            <a:endParaRPr lang="en-US" dirty="0" smtClean="0"/>
          </a:p>
          <a:p>
            <a:pPr lvl="2"/>
            <a:r>
              <a:rPr lang="en-US" dirty="0"/>
              <a:t>Upon reaching the desired altitude, press the SUSP </a:t>
            </a:r>
            <a:r>
              <a:rPr lang="en-US" dirty="0" err="1"/>
              <a:t>softkey</a:t>
            </a:r>
            <a:r>
              <a:rPr lang="en-US" dirty="0"/>
              <a:t> to </a:t>
            </a:r>
            <a:r>
              <a:rPr lang="en-US" dirty="0" smtClean="0"/>
              <a:t>resume automatic </a:t>
            </a:r>
            <a:r>
              <a:rPr lang="en-US" dirty="0"/>
              <a:t>leg </a:t>
            </a:r>
            <a:r>
              <a:rPr lang="en-US" dirty="0" smtClean="0"/>
              <a:t>sequencing</a:t>
            </a:r>
          </a:p>
          <a:p>
            <a:pPr lvl="2"/>
            <a:r>
              <a:rPr lang="en-US" dirty="0"/>
              <a:t>After pushing SUSP, “NEXT DTK 123” message is displayed in the navigation status bar on the </a:t>
            </a:r>
            <a:r>
              <a:rPr lang="en-US" dirty="0" smtClean="0"/>
              <a:t>PFD</a:t>
            </a:r>
          </a:p>
          <a:p>
            <a:pPr lvl="1"/>
            <a:r>
              <a:rPr lang="en-US" dirty="0" smtClean="0"/>
              <a:t>The </a:t>
            </a:r>
            <a:r>
              <a:rPr lang="en-US" dirty="0"/>
              <a:t>G1000 will guide to the missed approach holding </a:t>
            </a:r>
            <a:r>
              <a:rPr lang="en-US" dirty="0" smtClean="0"/>
              <a:t>point and a recommended </a:t>
            </a:r>
            <a:r>
              <a:rPr lang="en-US" dirty="0"/>
              <a:t>entry procedures for the holding </a:t>
            </a:r>
            <a:r>
              <a:rPr lang="en-US" dirty="0" smtClean="0"/>
              <a:t>pattern will be shown</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24</a:t>
            </a:fld>
            <a:endParaRPr lang="en-US"/>
          </a:p>
        </p:txBody>
      </p:sp>
    </p:spTree>
    <p:extLst>
      <p:ext uri="{BB962C8B-B14F-4D97-AF65-F5344CB8AC3E}">
        <p14:creationId xmlns:p14="http://schemas.microsoft.com/office/powerpoint/2010/main" val="122838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G1000 Missed Approach</a:t>
            </a:r>
          </a:p>
        </p:txBody>
      </p:sp>
      <p:sp>
        <p:nvSpPr>
          <p:cNvPr id="3" name="Content Placeholder 2"/>
          <p:cNvSpPr>
            <a:spLocks noGrp="1"/>
          </p:cNvSpPr>
          <p:nvPr>
            <p:ph idx="1"/>
          </p:nvPr>
        </p:nvSpPr>
        <p:spPr/>
        <p:txBody>
          <a:bodyPr>
            <a:normAutofit fontScale="85000" lnSpcReduction="20000"/>
          </a:bodyPr>
          <a:lstStyle/>
          <a:p>
            <a:r>
              <a:rPr lang="en-US" dirty="0"/>
              <a:t>Note that the G1000 </a:t>
            </a:r>
            <a:r>
              <a:rPr lang="en-US" dirty="0" smtClean="0"/>
              <a:t>at the holding point again </a:t>
            </a:r>
            <a:r>
              <a:rPr lang="en-US" dirty="0"/>
              <a:t>displays </a:t>
            </a:r>
            <a:r>
              <a:rPr lang="en-US" dirty="0" smtClean="0"/>
              <a:t>“SUSP” </a:t>
            </a:r>
            <a:r>
              <a:rPr lang="en-US" dirty="0"/>
              <a:t>above the SUSP </a:t>
            </a:r>
            <a:r>
              <a:rPr lang="en-US" dirty="0" err="1"/>
              <a:t>softkey</a:t>
            </a:r>
            <a:r>
              <a:rPr lang="en-US" dirty="0"/>
              <a:t>.  Automatic waypoint sequencing is suspended at the missed approach holding point. The waypoint message (ARRIVING AT WAYPOINT) is displayed each time the plane approaches the holding fix in the holding </a:t>
            </a:r>
            <a:r>
              <a:rPr lang="en-US" dirty="0" smtClean="0"/>
              <a:t>pattern</a:t>
            </a:r>
          </a:p>
          <a:p>
            <a:r>
              <a:rPr lang="en-US" dirty="0"/>
              <a:t>The G1000 provides course guidance only on the inbound side of the holding </a:t>
            </a:r>
            <a:r>
              <a:rPr lang="en-US" dirty="0" smtClean="0"/>
              <a:t>pattern</a:t>
            </a:r>
          </a:p>
          <a:p>
            <a:pPr lvl="1"/>
            <a:r>
              <a:rPr lang="en-US" dirty="0" smtClean="0"/>
              <a:t>When </a:t>
            </a:r>
            <a:r>
              <a:rPr lang="en-US" dirty="0"/>
              <a:t>leaving the holding pattern to re-fly the approach, press the PROC key to “Select Approach” or “Activate Approach” (or use the Direct-To key to select another destination</a:t>
            </a:r>
            <a:r>
              <a:rPr lang="en-US" dirty="0" smtClean="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25</a:t>
            </a:fld>
            <a:endParaRPr lang="en-US"/>
          </a:p>
        </p:txBody>
      </p:sp>
    </p:spTree>
    <p:extLst>
      <p:ext uri="{BB962C8B-B14F-4D97-AF65-F5344CB8AC3E}">
        <p14:creationId xmlns:p14="http://schemas.microsoft.com/office/powerpoint/2010/main" val="1272043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G1000 Missed </a:t>
            </a:r>
            <a:r>
              <a:rPr lang="en-US" dirty="0" smtClean="0"/>
              <a:t>Approach Example</a:t>
            </a:r>
            <a:r>
              <a:rPr lang="en-US" dirty="0"/>
              <a:t/>
            </a:r>
            <a:br>
              <a:rPr lang="en-US" dirty="0"/>
            </a:br>
            <a:r>
              <a:rPr lang="en-US" sz="3300" dirty="0" smtClean="0"/>
              <a:t>Missed Approach Course From Fix To Altitude</a:t>
            </a:r>
            <a:endParaRPr lang="en-US" sz="3300" dirty="0"/>
          </a:p>
        </p:txBody>
      </p:sp>
      <p:sp>
        <p:nvSpPr>
          <p:cNvPr id="3" name="Content Placeholder 2"/>
          <p:cNvSpPr>
            <a:spLocks noGrp="1"/>
          </p:cNvSpPr>
          <p:nvPr>
            <p:ph idx="1"/>
          </p:nvPr>
        </p:nvSpPr>
        <p:spPr/>
        <p:txBody>
          <a:bodyPr>
            <a:noAutofit/>
          </a:bodyPr>
          <a:lstStyle/>
          <a:p>
            <a:pPr lvl="1"/>
            <a:r>
              <a:rPr lang="en-US" sz="1400" dirty="0" smtClean="0"/>
              <a:t>After pressing </a:t>
            </a:r>
            <a:r>
              <a:rPr lang="en-US" sz="1400" dirty="0"/>
              <a:t>the SUSP </a:t>
            </a:r>
            <a:r>
              <a:rPr lang="en-US" sz="1400" dirty="0" err="1" smtClean="0"/>
              <a:t>softkey</a:t>
            </a:r>
            <a:r>
              <a:rPr lang="en-US" sz="1400" dirty="0" smtClean="0"/>
              <a:t>, the missed </a:t>
            </a:r>
            <a:r>
              <a:rPr lang="en-US" sz="1400" dirty="0"/>
              <a:t>approach sequence is </a:t>
            </a:r>
            <a:r>
              <a:rPr lang="en-US" sz="1400" dirty="0" smtClean="0"/>
              <a:t>automatically started with the </a:t>
            </a:r>
            <a:r>
              <a:rPr lang="en-US" sz="1400" dirty="0"/>
              <a:t>course from fix to altitude </a:t>
            </a:r>
            <a:r>
              <a:rPr lang="en-US" sz="1400" dirty="0" smtClean="0"/>
              <a:t>leg</a:t>
            </a:r>
          </a:p>
          <a:p>
            <a:pPr lvl="1"/>
            <a:r>
              <a:rPr lang="en-US" sz="1400" dirty="0" smtClean="0"/>
              <a:t>After pushing SUSP, “NEXT </a:t>
            </a:r>
            <a:r>
              <a:rPr lang="en-US" sz="1400" dirty="0"/>
              <a:t>DTK </a:t>
            </a:r>
            <a:r>
              <a:rPr lang="en-US" sz="1400" dirty="0" smtClean="0"/>
              <a:t>123” message </a:t>
            </a:r>
            <a:r>
              <a:rPr lang="en-US" sz="1400" dirty="0"/>
              <a:t>is displayed in the navigation status </a:t>
            </a:r>
            <a:r>
              <a:rPr lang="en-US" sz="1400" dirty="0" smtClean="0"/>
              <a:t>bar on </a:t>
            </a:r>
            <a:r>
              <a:rPr lang="en-US" sz="1400" dirty="0"/>
              <a:t>the </a:t>
            </a:r>
            <a:r>
              <a:rPr lang="en-US" sz="1400" dirty="0" smtClean="0"/>
              <a:t>PFD</a:t>
            </a:r>
          </a:p>
          <a:p>
            <a:pPr lvl="1"/>
            <a:r>
              <a:rPr lang="en-US" sz="1400" u="sng" dirty="0" smtClean="0"/>
              <a:t>Within </a:t>
            </a:r>
            <a:r>
              <a:rPr lang="en-US" sz="1400" u="sng" dirty="0"/>
              <a:t>a few seconds of pressing the SUSP </a:t>
            </a:r>
            <a:r>
              <a:rPr lang="en-US" sz="1400" u="sng" dirty="0" err="1"/>
              <a:t>softkey</a:t>
            </a:r>
            <a:r>
              <a:rPr lang="en-US" sz="1400" u="sng" dirty="0"/>
              <a:t> </a:t>
            </a:r>
            <a:r>
              <a:rPr lang="en-US" sz="1400" u="sng" dirty="0" smtClean="0"/>
              <a:t>, “SUSP” </a:t>
            </a:r>
            <a:r>
              <a:rPr lang="en-US" sz="1400" u="sng" dirty="0"/>
              <a:t>is re-displayed </a:t>
            </a:r>
            <a:r>
              <a:rPr lang="en-US" sz="1400" dirty="0"/>
              <a:t>above the SUSP </a:t>
            </a:r>
            <a:r>
              <a:rPr lang="en-US" sz="1400" dirty="0" err="1"/>
              <a:t>softkey</a:t>
            </a:r>
            <a:r>
              <a:rPr lang="en-US" sz="1400" dirty="0"/>
              <a:t> </a:t>
            </a:r>
            <a:r>
              <a:rPr lang="en-US" sz="1400" dirty="0" smtClean="0"/>
              <a:t>-  The G1000 </a:t>
            </a:r>
            <a:r>
              <a:rPr lang="en-US" sz="1400" dirty="0"/>
              <a:t>returns to suspend </a:t>
            </a:r>
            <a:r>
              <a:rPr lang="en-US" sz="1400" dirty="0" smtClean="0"/>
              <a:t>mode when flying </a:t>
            </a:r>
            <a:r>
              <a:rPr lang="en-US" sz="1400" dirty="0"/>
              <a:t>a course from a fix to altitude leg and indicates that automatic leg sequencing is </a:t>
            </a:r>
            <a:r>
              <a:rPr lang="en-US" sz="1400" dirty="0" smtClean="0"/>
              <a:t>suspended</a:t>
            </a:r>
            <a:endParaRPr lang="en-US" sz="1400" dirty="0"/>
          </a:p>
          <a:p>
            <a:pPr lvl="1"/>
            <a:r>
              <a:rPr lang="en-US" sz="1400" dirty="0" smtClean="0"/>
              <a:t>Fly </a:t>
            </a:r>
            <a:r>
              <a:rPr lang="en-US" sz="1400" dirty="0"/>
              <a:t>the outbound course keeping the CDI needle centered. The Navigation Map Page depicts the flight path </a:t>
            </a:r>
            <a:r>
              <a:rPr lang="en-US" sz="1400" dirty="0" smtClean="0"/>
              <a:t>extending indefinitely </a:t>
            </a:r>
            <a:r>
              <a:rPr lang="en-US" sz="1400" dirty="0"/>
              <a:t>from the </a:t>
            </a:r>
            <a:r>
              <a:rPr lang="en-US" sz="1400" dirty="0" err="1" smtClean="0"/>
              <a:t>Navfix</a:t>
            </a:r>
            <a:r>
              <a:rPr lang="en-US" sz="1400" dirty="0" smtClean="0"/>
              <a:t>. </a:t>
            </a:r>
            <a:r>
              <a:rPr lang="en-US" sz="1400" dirty="0"/>
              <a:t>The distance increases and indicates the distance back to </a:t>
            </a:r>
            <a:r>
              <a:rPr lang="en-US" sz="1400" dirty="0" smtClean="0"/>
              <a:t>the </a:t>
            </a:r>
            <a:r>
              <a:rPr lang="en-US" sz="1400" dirty="0" err="1" smtClean="0"/>
              <a:t>Navaid</a:t>
            </a:r>
            <a:endParaRPr lang="en-US" sz="1400" dirty="0"/>
          </a:p>
          <a:p>
            <a:pPr lvl="1"/>
            <a:r>
              <a:rPr lang="en-US" sz="1400" u="sng" dirty="0" smtClean="0"/>
              <a:t>Upon </a:t>
            </a:r>
            <a:r>
              <a:rPr lang="en-US" sz="1400" u="sng" dirty="0"/>
              <a:t>reaching the desired </a:t>
            </a:r>
            <a:r>
              <a:rPr lang="en-US" sz="1400" u="sng" dirty="0" smtClean="0"/>
              <a:t>altitude, </a:t>
            </a:r>
            <a:r>
              <a:rPr lang="en-US" sz="1400" u="sng" dirty="0"/>
              <a:t>press </a:t>
            </a:r>
            <a:r>
              <a:rPr lang="en-US" sz="1400" u="sng" dirty="0" smtClean="0"/>
              <a:t>the SUSP </a:t>
            </a:r>
            <a:r>
              <a:rPr lang="en-US" sz="1400" u="sng" dirty="0" err="1" smtClean="0"/>
              <a:t>softkey</a:t>
            </a:r>
            <a:r>
              <a:rPr lang="en-US" sz="1400" u="sng" dirty="0" smtClean="0"/>
              <a:t> to </a:t>
            </a:r>
            <a:r>
              <a:rPr lang="en-US" sz="1400" u="sng" dirty="0"/>
              <a:t>return to automatic leg sequencing</a:t>
            </a:r>
            <a:r>
              <a:rPr lang="en-US" sz="1400" dirty="0"/>
              <a:t>. Confirm that ‘</a:t>
            </a:r>
            <a:r>
              <a:rPr lang="en-US" sz="1400" dirty="0" smtClean="0"/>
              <a:t>SUSP’ no </a:t>
            </a:r>
            <a:r>
              <a:rPr lang="en-US" sz="1400" dirty="0"/>
              <a:t>longer is displayed directly above the SUSP </a:t>
            </a:r>
            <a:r>
              <a:rPr lang="en-US" sz="1400" dirty="0" err="1" smtClean="0"/>
              <a:t>softkey</a:t>
            </a:r>
            <a:endParaRPr lang="en-US" sz="1400" dirty="0"/>
          </a:p>
          <a:p>
            <a:pPr lvl="1"/>
            <a:r>
              <a:rPr lang="en-US" sz="1400" dirty="0" smtClean="0"/>
              <a:t>The </a:t>
            </a:r>
            <a:r>
              <a:rPr lang="en-US" sz="1400" dirty="0"/>
              <a:t>message </a:t>
            </a:r>
            <a:r>
              <a:rPr lang="en-US" sz="1400" dirty="0" smtClean="0"/>
              <a:t>“NEXT </a:t>
            </a:r>
            <a:r>
              <a:rPr lang="en-US" sz="1400" dirty="0"/>
              <a:t>DTK </a:t>
            </a:r>
            <a:r>
              <a:rPr lang="en-US" sz="1400" dirty="0" smtClean="0"/>
              <a:t>123” </a:t>
            </a:r>
            <a:r>
              <a:rPr lang="en-US" sz="1400" dirty="0"/>
              <a:t>is </a:t>
            </a:r>
            <a:r>
              <a:rPr lang="en-US" sz="1400" dirty="0" smtClean="0"/>
              <a:t>the displayed</a:t>
            </a:r>
            <a:r>
              <a:rPr lang="en-US" sz="1400" dirty="0"/>
              <a:t>, </a:t>
            </a:r>
            <a:r>
              <a:rPr lang="en-US" sz="1400" dirty="0" smtClean="0"/>
              <a:t>providing guidance to </a:t>
            </a:r>
            <a:r>
              <a:rPr lang="en-US" sz="1400" dirty="0"/>
              <a:t>the </a:t>
            </a:r>
            <a:r>
              <a:rPr lang="en-US" sz="1400" dirty="0" smtClean="0"/>
              <a:t>holding fix. </a:t>
            </a:r>
            <a:r>
              <a:rPr lang="en-US" sz="1400" dirty="0"/>
              <a:t>The actual desired track (DTK) </a:t>
            </a:r>
            <a:r>
              <a:rPr lang="en-US" sz="1400" dirty="0" smtClean="0"/>
              <a:t>depends on </a:t>
            </a:r>
            <a:r>
              <a:rPr lang="en-US" sz="1400" dirty="0"/>
              <a:t>the ground speed and distance from </a:t>
            </a:r>
            <a:r>
              <a:rPr lang="en-US" sz="1400" dirty="0" smtClean="0"/>
              <a:t>the </a:t>
            </a:r>
            <a:r>
              <a:rPr lang="en-US" sz="1400" dirty="0" err="1" smtClean="0"/>
              <a:t>Navaid</a:t>
            </a:r>
            <a:r>
              <a:rPr lang="en-US" sz="1400" dirty="0" smtClean="0"/>
              <a:t>. </a:t>
            </a:r>
            <a:r>
              <a:rPr lang="en-US" sz="1400" dirty="0"/>
              <a:t>Intercept and fly the inbound course, keeping the CDI </a:t>
            </a:r>
            <a:r>
              <a:rPr lang="en-US" sz="1400" dirty="0" smtClean="0"/>
              <a:t>needle centered</a:t>
            </a:r>
            <a:endParaRPr lang="en-US" sz="1400" dirty="0"/>
          </a:p>
          <a:p>
            <a:pPr lvl="1"/>
            <a:r>
              <a:rPr lang="en-US" sz="1400" dirty="0" smtClean="0"/>
              <a:t>As </a:t>
            </a:r>
            <a:r>
              <a:rPr lang="en-US" sz="1400" dirty="0"/>
              <a:t>the plane approaches </a:t>
            </a:r>
            <a:r>
              <a:rPr lang="en-US" sz="1400" dirty="0" smtClean="0"/>
              <a:t>the </a:t>
            </a:r>
            <a:r>
              <a:rPr lang="en-US" sz="1400" dirty="0" err="1" smtClean="0"/>
              <a:t>Navaid</a:t>
            </a:r>
            <a:r>
              <a:rPr lang="en-US" sz="1400" dirty="0" smtClean="0"/>
              <a:t> </a:t>
            </a:r>
            <a:r>
              <a:rPr lang="en-US" sz="1400" dirty="0"/>
              <a:t>(the missed approach holding point), a message in the navigation status bar </a:t>
            </a:r>
            <a:r>
              <a:rPr lang="en-US" sz="1400" dirty="0" smtClean="0"/>
              <a:t>recommends the </a:t>
            </a:r>
            <a:r>
              <a:rPr lang="en-US" sz="1400" dirty="0"/>
              <a:t>holding pattern </a:t>
            </a:r>
            <a:r>
              <a:rPr lang="en-US" sz="1400" dirty="0" smtClean="0"/>
              <a:t>entry, e.g., “HOLD PARALLEL”</a:t>
            </a:r>
            <a:endParaRPr lang="en-US" sz="1400" dirty="0"/>
          </a:p>
          <a:p>
            <a:pPr lvl="1"/>
            <a:r>
              <a:rPr lang="en-US" sz="1400" dirty="0" smtClean="0"/>
              <a:t>Note </a:t>
            </a:r>
            <a:r>
              <a:rPr lang="en-US" sz="1400" dirty="0"/>
              <a:t>that the G1000 again displays ‘SUSP’ above the SUSP </a:t>
            </a:r>
            <a:r>
              <a:rPr lang="en-US" sz="1400" dirty="0" err="1"/>
              <a:t>softkey</a:t>
            </a:r>
            <a:r>
              <a:rPr lang="en-US" sz="1400" dirty="0"/>
              <a:t>. </a:t>
            </a:r>
            <a:r>
              <a:rPr lang="en-US" sz="1400" dirty="0" smtClean="0"/>
              <a:t> Automatic </a:t>
            </a:r>
            <a:r>
              <a:rPr lang="en-US" sz="1400" dirty="0"/>
              <a:t>waypoint sequencing is suspended </a:t>
            </a:r>
            <a:r>
              <a:rPr lang="en-US" sz="1400" dirty="0" smtClean="0"/>
              <a:t>at the </a:t>
            </a:r>
            <a:r>
              <a:rPr lang="en-US" sz="1400" dirty="0"/>
              <a:t>missed approach holding point. The waypoint message (ARRIVING AT WAYPOINT) is displayed each time the </a:t>
            </a:r>
            <a:r>
              <a:rPr lang="en-US" sz="1400" dirty="0" smtClean="0"/>
              <a:t>plane approaches </a:t>
            </a:r>
            <a:r>
              <a:rPr lang="en-US" sz="1400" dirty="0"/>
              <a:t>the </a:t>
            </a:r>
            <a:r>
              <a:rPr lang="en-US" sz="1400" dirty="0" smtClean="0"/>
              <a:t>holding fix in </a:t>
            </a:r>
            <a:r>
              <a:rPr lang="en-US" sz="1400" dirty="0"/>
              <a:t>the holding </a:t>
            </a:r>
            <a:r>
              <a:rPr lang="en-US" sz="1400" dirty="0" smtClean="0"/>
              <a:t>pattern</a:t>
            </a:r>
            <a:endParaRPr lang="en-US" sz="1400" dirty="0"/>
          </a:p>
          <a:p>
            <a:pPr lvl="1"/>
            <a:r>
              <a:rPr lang="en-US" sz="1400" dirty="0" smtClean="0"/>
              <a:t>When </a:t>
            </a:r>
            <a:r>
              <a:rPr lang="en-US" sz="1400" dirty="0"/>
              <a:t>leaving the holding pattern, press the PROC key to reactivate the approach or select a different approach, </a:t>
            </a:r>
            <a:r>
              <a:rPr lang="en-US" sz="1400" dirty="0" smtClean="0"/>
              <a:t>or press </a:t>
            </a:r>
            <a:r>
              <a:rPr lang="en-US" sz="1400" dirty="0"/>
              <a:t>the Direct-To key to select another </a:t>
            </a:r>
            <a:r>
              <a:rPr lang="en-US" sz="1400" dirty="0" smtClean="0"/>
              <a:t>destination</a:t>
            </a:r>
            <a:endParaRPr lang="en-US" sz="1400" dirty="0"/>
          </a:p>
        </p:txBody>
      </p:sp>
      <p:sp>
        <p:nvSpPr>
          <p:cNvPr id="4" name="Slide Number Placeholder 3"/>
          <p:cNvSpPr>
            <a:spLocks noGrp="1"/>
          </p:cNvSpPr>
          <p:nvPr>
            <p:ph type="sldNum" sz="quarter" idx="12"/>
          </p:nvPr>
        </p:nvSpPr>
        <p:spPr/>
        <p:txBody>
          <a:bodyPr/>
          <a:lstStyle/>
          <a:p>
            <a:fld id="{316EAB4C-C51C-4B40-82BE-EFBBCA86488D}" type="slidenum">
              <a:rPr lang="en-US" smtClean="0"/>
              <a:t>26</a:t>
            </a:fld>
            <a:endParaRPr lang="en-US" dirty="0"/>
          </a:p>
        </p:txBody>
      </p:sp>
    </p:spTree>
    <p:extLst>
      <p:ext uri="{BB962C8B-B14F-4D97-AF65-F5344CB8AC3E}">
        <p14:creationId xmlns:p14="http://schemas.microsoft.com/office/powerpoint/2010/main" val="242221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G1000 Missed </a:t>
            </a:r>
            <a:r>
              <a:rPr lang="en-US" dirty="0" smtClean="0"/>
              <a:t>Approach</a:t>
            </a:r>
            <a:br>
              <a:rPr lang="en-US" dirty="0" smtClean="0"/>
            </a:br>
            <a:r>
              <a:rPr lang="en-US" dirty="0" smtClean="0"/>
              <a:t>Additional Automation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GA Switch (Go-Around</a:t>
            </a:r>
            <a:r>
              <a:rPr lang="en-US" dirty="0" smtClean="0"/>
              <a:t>) </a:t>
            </a:r>
          </a:p>
          <a:p>
            <a:pPr lvl="1"/>
            <a:r>
              <a:rPr lang="en-US" dirty="0" smtClean="0"/>
              <a:t>Disengages </a:t>
            </a:r>
            <a:r>
              <a:rPr lang="en-US" dirty="0"/>
              <a:t>the </a:t>
            </a:r>
            <a:r>
              <a:rPr lang="en-US" dirty="0" smtClean="0"/>
              <a:t>autopilot</a:t>
            </a:r>
          </a:p>
          <a:p>
            <a:pPr lvl="1"/>
            <a:r>
              <a:rPr lang="en-US" dirty="0" smtClean="0"/>
              <a:t>Selects the flight </a:t>
            </a:r>
            <a:r>
              <a:rPr lang="en-US" dirty="0"/>
              <a:t>director </a:t>
            </a:r>
            <a:r>
              <a:rPr lang="en-US" dirty="0" smtClean="0"/>
              <a:t>Go-Around </a:t>
            </a:r>
            <a:r>
              <a:rPr lang="en-US" dirty="0"/>
              <a:t>Mode, and </a:t>
            </a:r>
            <a:endParaRPr lang="en-US" dirty="0" smtClean="0"/>
          </a:p>
          <a:p>
            <a:pPr lvl="1"/>
            <a:r>
              <a:rPr lang="en-US" dirty="0" smtClean="0"/>
              <a:t>Activates </a:t>
            </a:r>
            <a:r>
              <a:rPr lang="en-US" dirty="0"/>
              <a:t>the missed </a:t>
            </a:r>
            <a:r>
              <a:rPr lang="en-US" dirty="0" smtClean="0"/>
              <a:t>approach</a:t>
            </a:r>
            <a:endParaRPr lang="en-US" dirty="0"/>
          </a:p>
          <a:p>
            <a:pPr lvl="1"/>
            <a:r>
              <a:rPr lang="en-US" dirty="0"/>
              <a:t>The GA Switch is located on the </a:t>
            </a:r>
            <a:r>
              <a:rPr lang="en-US" dirty="0" smtClean="0"/>
              <a:t>instrument panel </a:t>
            </a:r>
            <a:r>
              <a:rPr lang="en-US" dirty="0"/>
              <a:t>above the </a:t>
            </a:r>
            <a:r>
              <a:rPr lang="en-US" dirty="0" smtClean="0"/>
              <a:t>throttle</a:t>
            </a:r>
          </a:p>
          <a:p>
            <a:r>
              <a:rPr lang="en-US" dirty="0"/>
              <a:t>TOGA (</a:t>
            </a:r>
            <a:r>
              <a:rPr lang="en-US" dirty="0" smtClean="0"/>
              <a:t>Takeoff/Go-Around) </a:t>
            </a:r>
            <a:r>
              <a:rPr lang="en-US" dirty="0"/>
              <a:t>Switch</a:t>
            </a:r>
            <a:endParaRPr lang="en-US" dirty="0" smtClean="0"/>
          </a:p>
          <a:p>
            <a:pPr lvl="1"/>
            <a:r>
              <a:rPr lang="en-US" dirty="0" smtClean="0"/>
              <a:t>Offers automated go-arounds</a:t>
            </a:r>
          </a:p>
          <a:p>
            <a:pPr lvl="1"/>
            <a:r>
              <a:rPr lang="en-US" dirty="0" smtClean="0"/>
              <a:t>At </a:t>
            </a:r>
            <a:r>
              <a:rPr lang="en-US" dirty="0"/>
              <a:t>the MAP, press the TOGA button</a:t>
            </a:r>
          </a:p>
          <a:p>
            <a:pPr lvl="2"/>
            <a:r>
              <a:rPr lang="en-US" dirty="0" smtClean="0"/>
              <a:t>Keeps </a:t>
            </a:r>
            <a:r>
              <a:rPr lang="en-US" dirty="0"/>
              <a:t>the AP </a:t>
            </a:r>
            <a:r>
              <a:rPr lang="en-US" dirty="0" smtClean="0"/>
              <a:t>engaged</a:t>
            </a:r>
            <a:endParaRPr lang="en-US" dirty="0"/>
          </a:p>
          <a:p>
            <a:pPr lvl="2"/>
            <a:r>
              <a:rPr lang="en-US" dirty="0" smtClean="0"/>
              <a:t>Commands a climb</a:t>
            </a:r>
          </a:p>
          <a:p>
            <a:pPr lvl="2"/>
            <a:r>
              <a:rPr lang="en-US" dirty="0" smtClean="0"/>
              <a:t>Sets Autopilot to NAV </a:t>
            </a:r>
            <a:r>
              <a:rPr lang="en-US" dirty="0"/>
              <a:t>mode and </a:t>
            </a:r>
            <a:endParaRPr lang="en-US" dirty="0" smtClean="0"/>
          </a:p>
          <a:p>
            <a:pPr lvl="2"/>
            <a:r>
              <a:rPr lang="en-US" dirty="0" smtClean="0"/>
              <a:t>Sequences to </a:t>
            </a:r>
            <a:r>
              <a:rPr lang="en-US" dirty="0"/>
              <a:t>the </a:t>
            </a:r>
            <a:r>
              <a:rPr lang="en-US" dirty="0" smtClean="0"/>
              <a:t>missed approach</a:t>
            </a:r>
          </a:p>
          <a:p>
            <a:pPr lvl="1"/>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27</a:t>
            </a:fld>
            <a:endParaRPr lang="en-US"/>
          </a:p>
        </p:txBody>
      </p:sp>
    </p:spTree>
    <p:extLst>
      <p:ext uri="{BB962C8B-B14F-4D97-AF65-F5344CB8AC3E}">
        <p14:creationId xmlns:p14="http://schemas.microsoft.com/office/powerpoint/2010/main" val="1264509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Pitch-up Illusion</a:t>
            </a:r>
            <a:endParaRPr lang="en-US" dirty="0"/>
          </a:p>
        </p:txBody>
      </p:sp>
      <p:sp>
        <p:nvSpPr>
          <p:cNvPr id="3" name="Content Placeholder 2"/>
          <p:cNvSpPr>
            <a:spLocks noGrp="1"/>
          </p:cNvSpPr>
          <p:nvPr>
            <p:ph idx="1"/>
          </p:nvPr>
        </p:nvSpPr>
        <p:spPr/>
        <p:txBody>
          <a:bodyPr>
            <a:noAutofit/>
          </a:bodyPr>
          <a:lstStyle/>
          <a:p>
            <a:r>
              <a:rPr lang="en-US" sz="2000" dirty="0" smtClean="0"/>
              <a:t>Pitch-up illusion is a significant hazard during the transition to climb out</a:t>
            </a:r>
          </a:p>
          <a:p>
            <a:r>
              <a:rPr lang="en-US" sz="2000" dirty="0" smtClean="0"/>
              <a:t>On approach the portion of the inner </a:t>
            </a:r>
            <a:r>
              <a:rPr lang="en-US" sz="2000" dirty="0"/>
              <a:t>ear that provides sensory information related to acceleration—provides the sensation of stabilized speed, based primarily on the forces of </a:t>
            </a:r>
            <a:r>
              <a:rPr lang="en-US" sz="2000" dirty="0" smtClean="0"/>
              <a:t>gravity</a:t>
            </a:r>
          </a:p>
          <a:p>
            <a:r>
              <a:rPr lang="en-US" sz="2000" dirty="0" smtClean="0"/>
              <a:t>When </a:t>
            </a:r>
            <a:r>
              <a:rPr lang="en-US" sz="2000" dirty="0"/>
              <a:t>acceleration </a:t>
            </a:r>
            <a:r>
              <a:rPr lang="en-US" sz="2000" dirty="0" smtClean="0"/>
              <a:t>and climb occur simultaneously as during the initial segment of a missed approach, two forces come together - gravity and acceleration</a:t>
            </a:r>
          </a:p>
          <a:p>
            <a:r>
              <a:rPr lang="en-US" sz="2000" dirty="0" smtClean="0"/>
              <a:t>The </a:t>
            </a:r>
            <a:r>
              <a:rPr lang="en-US" sz="2000" dirty="0"/>
              <a:t>brain resolves the two forces (gravity and acceleration) as a single resultant force acting downward and </a:t>
            </a:r>
            <a:r>
              <a:rPr lang="en-US" sz="2000" dirty="0" smtClean="0"/>
              <a:t>backward</a:t>
            </a:r>
            <a:r>
              <a:rPr lang="en-US" sz="2000" dirty="0"/>
              <a:t>. The brain </a:t>
            </a:r>
            <a:r>
              <a:rPr lang="en-US" sz="2000" dirty="0" smtClean="0"/>
              <a:t>incorrectly resolves </a:t>
            </a:r>
            <a:r>
              <a:rPr lang="en-US" sz="2000" dirty="0"/>
              <a:t>the two forces as a single pitch-up </a:t>
            </a:r>
            <a:r>
              <a:rPr lang="en-US" sz="2000" dirty="0" smtClean="0"/>
              <a:t>movement</a:t>
            </a:r>
          </a:p>
          <a:p>
            <a:r>
              <a:rPr lang="en-US" sz="2000" dirty="0" smtClean="0"/>
              <a:t>When that occurs, the </a:t>
            </a:r>
            <a:r>
              <a:rPr lang="en-US" sz="2000" dirty="0"/>
              <a:t>pilot </a:t>
            </a:r>
            <a:r>
              <a:rPr lang="en-US" sz="2000" dirty="0" smtClean="0"/>
              <a:t>feels as though the </a:t>
            </a:r>
            <a:r>
              <a:rPr lang="en-US" sz="2000" dirty="0"/>
              <a:t>aircraft is climbing </a:t>
            </a:r>
            <a:r>
              <a:rPr lang="en-US" sz="2000" dirty="0" smtClean="0"/>
              <a:t>or that the nose is pitching up, when</a:t>
            </a:r>
            <a:r>
              <a:rPr lang="en-US" sz="2000" dirty="0"/>
              <a:t>, in fact, it remains in level </a:t>
            </a:r>
            <a:r>
              <a:rPr lang="en-US" sz="2000" dirty="0" smtClean="0"/>
              <a:t>flight.  </a:t>
            </a:r>
          </a:p>
          <a:p>
            <a:r>
              <a:rPr lang="en-US" sz="2000" dirty="0" smtClean="0"/>
              <a:t>The </a:t>
            </a:r>
            <a:r>
              <a:rPr lang="en-US" sz="2000" dirty="0"/>
              <a:t>normal </a:t>
            </a:r>
            <a:r>
              <a:rPr lang="en-US" sz="2000" dirty="0" smtClean="0"/>
              <a:t>reaction, absent visual clues, </a:t>
            </a:r>
            <a:r>
              <a:rPr lang="en-US" sz="2000" dirty="0"/>
              <a:t>to </a:t>
            </a:r>
            <a:r>
              <a:rPr lang="en-US" sz="2000" dirty="0" smtClean="0"/>
              <a:t>the </a:t>
            </a:r>
            <a:r>
              <a:rPr lang="en-US" sz="2000" dirty="0"/>
              <a:t>pitch-up </a:t>
            </a:r>
            <a:r>
              <a:rPr lang="en-US" sz="2000" dirty="0" smtClean="0"/>
              <a:t>illusion </a:t>
            </a:r>
            <a:r>
              <a:rPr lang="en-US" sz="2000" dirty="0"/>
              <a:t>is to push forward on the </a:t>
            </a:r>
            <a:r>
              <a:rPr lang="en-US" sz="2000" dirty="0" smtClean="0"/>
              <a:t>stick</a:t>
            </a:r>
            <a:r>
              <a:rPr lang="en-US" sz="2000" dirty="0"/>
              <a:t> </a:t>
            </a:r>
            <a:r>
              <a:rPr lang="en-US" sz="2000" dirty="0" smtClean="0"/>
              <a:t>with the risk of ground contact in a missed approach</a:t>
            </a:r>
            <a:endParaRPr lang="en-US" sz="2000" dirty="0"/>
          </a:p>
        </p:txBody>
      </p:sp>
      <p:sp>
        <p:nvSpPr>
          <p:cNvPr id="4" name="Slide Number Placeholder 3"/>
          <p:cNvSpPr>
            <a:spLocks noGrp="1"/>
          </p:cNvSpPr>
          <p:nvPr>
            <p:ph type="sldNum" sz="quarter" idx="12"/>
          </p:nvPr>
        </p:nvSpPr>
        <p:spPr/>
        <p:txBody>
          <a:bodyPr/>
          <a:lstStyle/>
          <a:p>
            <a:fld id="{316EAB4C-C51C-4B40-82BE-EFBBCA86488D}" type="slidenum">
              <a:rPr lang="en-US" smtClean="0"/>
              <a:t>28</a:t>
            </a:fld>
            <a:endParaRPr lang="en-US"/>
          </a:p>
        </p:txBody>
      </p:sp>
    </p:spTree>
    <p:extLst>
      <p:ext uri="{BB962C8B-B14F-4D97-AF65-F5344CB8AC3E}">
        <p14:creationId xmlns:p14="http://schemas.microsoft.com/office/powerpoint/2010/main" val="5080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Errors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Failure to have essential knowledge of the information on the approach chart</a:t>
            </a:r>
          </a:p>
          <a:p>
            <a:r>
              <a:rPr lang="en-US" dirty="0" smtClean="0"/>
              <a:t>Failure to have initial steps of missed approach committed to memory</a:t>
            </a:r>
          </a:p>
          <a:p>
            <a:r>
              <a:rPr lang="en-US" dirty="0" smtClean="0"/>
              <a:t>Failure to identify DH or MAP or other condition requiring a missed approach</a:t>
            </a:r>
          </a:p>
          <a:p>
            <a:r>
              <a:rPr lang="en-US" dirty="0" smtClean="0"/>
              <a:t>Incorrect communication procedures </a:t>
            </a:r>
          </a:p>
          <a:p>
            <a:r>
              <a:rPr lang="en-US" dirty="0" smtClean="0"/>
              <a:t>Noncompliance with ATC clearances, the published missed approach or an ATC instruction or failure to notify ATC of inability to comply</a:t>
            </a:r>
          </a:p>
          <a:p>
            <a:r>
              <a:rPr lang="en-US" dirty="0" smtClean="0"/>
              <a:t>Failure to accomplish checklist items</a:t>
            </a:r>
          </a:p>
          <a:p>
            <a:r>
              <a:rPr lang="en-US" dirty="0" smtClean="0"/>
              <a:t>Faulty basic instrument flying techniques</a:t>
            </a:r>
          </a:p>
          <a:p>
            <a:r>
              <a:rPr lang="en-US" dirty="0" smtClean="0"/>
              <a:t>Failure to accomplished a missed approach timely – e.g. motoring on to look for references</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29</a:t>
            </a:fld>
            <a:endParaRPr lang="en-US"/>
          </a:p>
        </p:txBody>
      </p:sp>
    </p:spTree>
    <p:extLst>
      <p:ext uri="{BB962C8B-B14F-4D97-AF65-F5344CB8AC3E}">
        <p14:creationId xmlns:p14="http://schemas.microsoft.com/office/powerpoint/2010/main" val="198997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Missed Approach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missed approach is one of the most difficult and critical phases of an instrument approach and is the one practiced the least</a:t>
            </a:r>
          </a:p>
          <a:p>
            <a:pPr lvl="1"/>
            <a:r>
              <a:rPr lang="en-US" dirty="0" smtClean="0"/>
              <a:t>High workload, </a:t>
            </a:r>
            <a:r>
              <a:rPr lang="en-US" dirty="0"/>
              <a:t>as the configuration of the aircraft must be changed (approach </a:t>
            </a:r>
            <a:r>
              <a:rPr lang="en-US" dirty="0" smtClean="0"/>
              <a:t>to climb out), coupled with new navigation route/</a:t>
            </a:r>
            <a:r>
              <a:rPr lang="en-US" dirty="0" err="1" smtClean="0"/>
              <a:t>Navaids</a:t>
            </a:r>
            <a:endParaRPr lang="en-US" dirty="0" smtClean="0"/>
          </a:p>
          <a:p>
            <a:pPr lvl="1"/>
            <a:r>
              <a:rPr lang="en-US" dirty="0" smtClean="0"/>
              <a:t>An </a:t>
            </a:r>
            <a:r>
              <a:rPr lang="en-US" dirty="0"/>
              <a:t>approach in actual conditions should be flown with the </a:t>
            </a:r>
            <a:r>
              <a:rPr lang="en-US" dirty="0" smtClean="0"/>
              <a:t>anticipation that </a:t>
            </a:r>
            <a:r>
              <a:rPr lang="en-US" dirty="0"/>
              <a:t>the missed approach is an anticipated </a:t>
            </a:r>
            <a:r>
              <a:rPr lang="en-US" dirty="0" smtClean="0"/>
              <a:t>outcome</a:t>
            </a:r>
          </a:p>
          <a:p>
            <a:r>
              <a:rPr lang="en-US" dirty="0" smtClean="0"/>
              <a:t>The missed approach procedure typically includes an initial heading or track to follow, and an altitude to climb to.  This is typically followed by holding instructions at a nearby navigation fix</a:t>
            </a:r>
          </a:p>
          <a:p>
            <a:r>
              <a:rPr lang="en-US" dirty="0" smtClean="0"/>
              <a:t>Be sure you have reviewed the missed approach procedure BEFORE the FAF</a:t>
            </a:r>
          </a:p>
        </p:txBody>
      </p:sp>
      <p:sp>
        <p:nvSpPr>
          <p:cNvPr id="4" name="Slide Number Placeholder 3"/>
          <p:cNvSpPr>
            <a:spLocks noGrp="1"/>
          </p:cNvSpPr>
          <p:nvPr>
            <p:ph type="sldNum" sz="quarter" idx="12"/>
          </p:nvPr>
        </p:nvSpPr>
        <p:spPr/>
        <p:txBody>
          <a:bodyPr/>
          <a:lstStyle/>
          <a:p>
            <a:fld id="{316EAB4C-C51C-4B40-82BE-EFBBCA86488D}" type="slidenum">
              <a:rPr lang="en-US" smtClean="0"/>
              <a:t>3</a:t>
            </a:fld>
            <a:endParaRPr lang="en-US" dirty="0"/>
          </a:p>
        </p:txBody>
      </p:sp>
    </p:spTree>
    <p:extLst>
      <p:ext uri="{BB962C8B-B14F-4D97-AF65-F5344CB8AC3E}">
        <p14:creationId xmlns:p14="http://schemas.microsoft.com/office/powerpoint/2010/main" val="2142078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PTS </a:t>
            </a:r>
            <a:r>
              <a:rPr lang="en-US" dirty="0"/>
              <a:t>Standards</a:t>
            </a:r>
            <a:br>
              <a:rPr lang="en-US" dirty="0"/>
            </a:br>
            <a:r>
              <a:rPr lang="en-US" dirty="0"/>
              <a:t>Area of Operation VI. C.</a:t>
            </a:r>
            <a:endParaRPr lang="en-US" dirty="0"/>
          </a:p>
        </p:txBody>
      </p:sp>
      <p:sp>
        <p:nvSpPr>
          <p:cNvPr id="3" name="Content Placeholder 2"/>
          <p:cNvSpPr>
            <a:spLocks noGrp="1"/>
          </p:cNvSpPr>
          <p:nvPr>
            <p:ph idx="1"/>
          </p:nvPr>
        </p:nvSpPr>
        <p:spPr/>
        <p:txBody>
          <a:bodyPr/>
          <a:lstStyle/>
          <a:p>
            <a:r>
              <a:rPr lang="en-US" dirty="0"/>
              <a:t>Executes the missed approach </a:t>
            </a:r>
            <a:r>
              <a:rPr lang="en-US" dirty="0" smtClean="0"/>
              <a:t>procedure when </a:t>
            </a:r>
            <a:r>
              <a:rPr lang="en-US" dirty="0"/>
              <a:t>the required visual references for the intended runway are not distinctly visible and </a:t>
            </a:r>
            <a:r>
              <a:rPr lang="en-US" dirty="0" smtClean="0"/>
              <a:t>identifiable:</a:t>
            </a:r>
          </a:p>
          <a:p>
            <a:pPr lvl="1"/>
            <a:r>
              <a:rPr lang="en-US" dirty="0" smtClean="0"/>
              <a:t>Non-Precision Approach – at </a:t>
            </a:r>
            <a:r>
              <a:rPr lang="en-US" dirty="0"/>
              <a:t>the </a:t>
            </a:r>
            <a:r>
              <a:rPr lang="en-US" dirty="0" smtClean="0"/>
              <a:t>MAP</a:t>
            </a:r>
          </a:p>
          <a:p>
            <a:pPr lvl="1"/>
            <a:r>
              <a:rPr lang="en-US" dirty="0" smtClean="0"/>
              <a:t>Precision Approach - at Decision Altitude</a:t>
            </a:r>
          </a:p>
          <a:p>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30</a:t>
            </a:fld>
            <a:endParaRPr lang="en-US"/>
          </a:p>
        </p:txBody>
      </p:sp>
    </p:spTree>
    <p:extLst>
      <p:ext uri="{BB962C8B-B14F-4D97-AF65-F5344CB8AC3E}">
        <p14:creationId xmlns:p14="http://schemas.microsoft.com/office/powerpoint/2010/main" val="2006421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PTS </a:t>
            </a:r>
            <a:r>
              <a:rPr lang="en-US" dirty="0"/>
              <a:t>Standards</a:t>
            </a:r>
            <a:br>
              <a:rPr lang="en-US" dirty="0"/>
            </a:br>
            <a:r>
              <a:rPr lang="en-US" dirty="0"/>
              <a:t>Area of Operation VI. C.</a:t>
            </a:r>
            <a:endParaRPr lang="en-US" dirty="0"/>
          </a:p>
        </p:txBody>
      </p:sp>
      <p:sp>
        <p:nvSpPr>
          <p:cNvPr id="3" name="Content Placeholder 2"/>
          <p:cNvSpPr>
            <a:spLocks noGrp="1"/>
          </p:cNvSpPr>
          <p:nvPr>
            <p:ph idx="1"/>
          </p:nvPr>
        </p:nvSpPr>
        <p:spPr/>
        <p:txBody>
          <a:bodyPr>
            <a:noAutofit/>
          </a:bodyPr>
          <a:lstStyle/>
          <a:p>
            <a:r>
              <a:rPr lang="en-US" sz="1700" dirty="0" smtClean="0"/>
              <a:t>Adequate </a:t>
            </a:r>
            <a:r>
              <a:rPr lang="en-US" sz="1700" dirty="0"/>
              <a:t>knowledge of the </a:t>
            </a:r>
            <a:r>
              <a:rPr lang="en-US" sz="1700" dirty="0" smtClean="0"/>
              <a:t>missed </a:t>
            </a:r>
            <a:r>
              <a:rPr lang="en-US" sz="1700" dirty="0"/>
              <a:t>approach </a:t>
            </a:r>
            <a:r>
              <a:rPr lang="en-US" sz="1700" dirty="0" smtClean="0"/>
              <a:t>procedure elements for standard approaches</a:t>
            </a:r>
            <a:endParaRPr lang="en-US" sz="1700" dirty="0"/>
          </a:p>
          <a:p>
            <a:r>
              <a:rPr lang="en-US" sz="1700" dirty="0" smtClean="0"/>
              <a:t>Initiates </a:t>
            </a:r>
            <a:r>
              <a:rPr lang="en-US" sz="1700" dirty="0"/>
              <a:t>the missed approach promptly by applying </a:t>
            </a:r>
            <a:r>
              <a:rPr lang="en-US" sz="1700" dirty="0" smtClean="0"/>
              <a:t>power, establishing </a:t>
            </a:r>
            <a:r>
              <a:rPr lang="en-US" sz="1700" dirty="0"/>
              <a:t>a climb attitude, and reducing drag </a:t>
            </a:r>
            <a:r>
              <a:rPr lang="en-US" sz="1700" dirty="0" smtClean="0"/>
              <a:t>in accordance </a:t>
            </a:r>
            <a:r>
              <a:rPr lang="en-US" sz="1700" dirty="0"/>
              <a:t>with the aircraft </a:t>
            </a:r>
            <a:r>
              <a:rPr lang="en-US" sz="1700" dirty="0" smtClean="0"/>
              <a:t>manufacturer’s recommendations</a:t>
            </a:r>
            <a:endParaRPr lang="en-US" sz="1700" dirty="0"/>
          </a:p>
          <a:p>
            <a:r>
              <a:rPr lang="en-US" sz="1700" dirty="0" smtClean="0"/>
              <a:t>Reports beginning </a:t>
            </a:r>
            <a:r>
              <a:rPr lang="en-US" sz="1700" dirty="0"/>
              <a:t>the missed approach </a:t>
            </a:r>
            <a:r>
              <a:rPr lang="en-US" sz="1700" dirty="0" smtClean="0"/>
              <a:t>procedure to ATC</a:t>
            </a:r>
            <a:endParaRPr lang="en-US" sz="1700" dirty="0"/>
          </a:p>
          <a:p>
            <a:r>
              <a:rPr lang="en-US" sz="1700" dirty="0" smtClean="0"/>
              <a:t>Complies </a:t>
            </a:r>
            <a:r>
              <a:rPr lang="en-US" sz="1700" dirty="0"/>
              <a:t>with the published or alternate missed </a:t>
            </a:r>
            <a:r>
              <a:rPr lang="en-US" sz="1700" dirty="0" smtClean="0"/>
              <a:t>approach procedure</a:t>
            </a:r>
            <a:endParaRPr lang="en-US" sz="1700" dirty="0"/>
          </a:p>
          <a:p>
            <a:r>
              <a:rPr lang="en-US" sz="1700" dirty="0" smtClean="0"/>
              <a:t>Advises </a:t>
            </a:r>
            <a:r>
              <a:rPr lang="en-US" sz="1700" dirty="0"/>
              <a:t>ATC or examiner anytime that the aircraft </a:t>
            </a:r>
            <a:r>
              <a:rPr lang="en-US" sz="1700" dirty="0" smtClean="0"/>
              <a:t>is unable </a:t>
            </a:r>
            <a:r>
              <a:rPr lang="en-US" sz="1700" dirty="0"/>
              <a:t>to comply with a clearance, restriction, or </a:t>
            </a:r>
            <a:r>
              <a:rPr lang="en-US" sz="1700" dirty="0" smtClean="0"/>
              <a:t>climb gradient</a:t>
            </a:r>
            <a:endParaRPr lang="en-US" sz="1700" dirty="0"/>
          </a:p>
          <a:p>
            <a:r>
              <a:rPr lang="en-US" sz="1700" dirty="0" smtClean="0"/>
              <a:t>Follows </a:t>
            </a:r>
            <a:r>
              <a:rPr lang="en-US" sz="1700" dirty="0"/>
              <a:t>the recommended checklist items appropriate </a:t>
            </a:r>
            <a:r>
              <a:rPr lang="en-US" sz="1700" dirty="0" smtClean="0"/>
              <a:t>to the </a:t>
            </a:r>
            <a:r>
              <a:rPr lang="en-US" sz="1700" dirty="0"/>
              <a:t>go-around </a:t>
            </a:r>
            <a:r>
              <a:rPr lang="en-US" sz="1700" dirty="0" smtClean="0"/>
              <a:t>procedure</a:t>
            </a:r>
            <a:endParaRPr lang="en-US" sz="1700" dirty="0"/>
          </a:p>
          <a:p>
            <a:r>
              <a:rPr lang="en-US" sz="1700" dirty="0" smtClean="0"/>
              <a:t>Requests</a:t>
            </a:r>
            <a:r>
              <a:rPr lang="en-US" sz="1700" dirty="0"/>
              <a:t>, if appropriate, ATC clearance to the </a:t>
            </a:r>
            <a:r>
              <a:rPr lang="en-US" sz="1700" dirty="0" smtClean="0"/>
              <a:t>alternate airport</a:t>
            </a:r>
            <a:r>
              <a:rPr lang="en-US" sz="1700" dirty="0"/>
              <a:t>, clearance limit, or as directed by the </a:t>
            </a:r>
            <a:r>
              <a:rPr lang="en-US" sz="1700" dirty="0" smtClean="0"/>
              <a:t>examiner</a:t>
            </a:r>
            <a:endParaRPr lang="en-US" sz="1700" dirty="0"/>
          </a:p>
          <a:p>
            <a:r>
              <a:rPr lang="en-US" sz="1700" dirty="0" smtClean="0"/>
              <a:t>Maintains </a:t>
            </a:r>
            <a:r>
              <a:rPr lang="en-US" sz="1700" dirty="0"/>
              <a:t>the recommended </a:t>
            </a:r>
            <a:r>
              <a:rPr lang="en-US" sz="1700" b="1" dirty="0"/>
              <a:t>airspeed within ±10 </a:t>
            </a:r>
            <a:r>
              <a:rPr lang="en-US" sz="1700" b="1" dirty="0" smtClean="0"/>
              <a:t>knots</a:t>
            </a:r>
            <a:r>
              <a:rPr lang="en-US" sz="1700" dirty="0" smtClean="0"/>
              <a:t>; heading</a:t>
            </a:r>
            <a:r>
              <a:rPr lang="en-US" sz="1700" dirty="0"/>
              <a:t>, </a:t>
            </a:r>
            <a:r>
              <a:rPr lang="en-US" sz="1700" b="1" dirty="0"/>
              <a:t>course, or bearing within ±10°</a:t>
            </a:r>
            <a:r>
              <a:rPr lang="en-US" sz="1700" dirty="0"/>
              <a:t>; and </a:t>
            </a:r>
            <a:r>
              <a:rPr lang="en-US" sz="1700" b="1" dirty="0"/>
              <a:t>altitude(s</a:t>
            </a:r>
            <a:r>
              <a:rPr lang="en-US" sz="1700" b="1" dirty="0" smtClean="0"/>
              <a:t>) within </a:t>
            </a:r>
            <a:r>
              <a:rPr lang="en-US" sz="1700" b="1" dirty="0"/>
              <a:t>±100 feet </a:t>
            </a:r>
            <a:r>
              <a:rPr lang="en-US" sz="1700" dirty="0"/>
              <a:t>during the missed approach procedure</a:t>
            </a:r>
            <a:r>
              <a:rPr lang="en-US" sz="1700" dirty="0" smtClean="0"/>
              <a:t>.</a:t>
            </a:r>
          </a:p>
          <a:p>
            <a:r>
              <a:rPr lang="en-US" sz="1700" dirty="0"/>
              <a:t>Uses MFD and other graphical navigation displays, </a:t>
            </a:r>
            <a:r>
              <a:rPr lang="en-US" sz="1700" dirty="0" smtClean="0"/>
              <a:t>if installed</a:t>
            </a:r>
            <a:r>
              <a:rPr lang="en-US" sz="1700" dirty="0"/>
              <a:t>, to monitor position and track to help navigate </a:t>
            </a:r>
            <a:r>
              <a:rPr lang="en-US" sz="1700" dirty="0" smtClean="0"/>
              <a:t>the missed </a:t>
            </a:r>
            <a:r>
              <a:rPr lang="en-US" sz="1700" dirty="0"/>
              <a:t>approach.</a:t>
            </a:r>
          </a:p>
          <a:p>
            <a:r>
              <a:rPr lang="en-US" sz="1700" dirty="0" smtClean="0"/>
              <a:t>Demonstrates </a:t>
            </a:r>
            <a:r>
              <a:rPr lang="en-US" sz="1700" dirty="0"/>
              <a:t>an appropriate level of single-pilot </a:t>
            </a:r>
            <a:r>
              <a:rPr lang="en-US" sz="1700" dirty="0" smtClean="0"/>
              <a:t>resource management </a:t>
            </a:r>
            <a:r>
              <a:rPr lang="en-US" sz="1700" dirty="0"/>
              <a:t>skills.</a:t>
            </a:r>
          </a:p>
        </p:txBody>
      </p:sp>
      <p:sp>
        <p:nvSpPr>
          <p:cNvPr id="4" name="Slide Number Placeholder 3"/>
          <p:cNvSpPr>
            <a:spLocks noGrp="1"/>
          </p:cNvSpPr>
          <p:nvPr>
            <p:ph type="sldNum" sz="quarter" idx="12"/>
          </p:nvPr>
        </p:nvSpPr>
        <p:spPr/>
        <p:txBody>
          <a:bodyPr/>
          <a:lstStyle/>
          <a:p>
            <a:fld id="{316EAB4C-C51C-4B40-82BE-EFBBCA86488D}" type="slidenum">
              <a:rPr lang="en-US" smtClean="0"/>
              <a:t>31</a:t>
            </a:fld>
            <a:endParaRPr lang="en-US"/>
          </a:p>
        </p:txBody>
      </p:sp>
    </p:spTree>
    <p:extLst>
      <p:ext uri="{BB962C8B-B14F-4D97-AF65-F5344CB8AC3E}">
        <p14:creationId xmlns:p14="http://schemas.microsoft.com/office/powerpoint/2010/main" val="2457509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098" name="Picture 2" descr="http://www.learntofly.ca/wp-content/uploads/2011/09/Questions-and-Answers-Exam-Pre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94246"/>
            <a:ext cx="4800600" cy="554469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867A1B4-137A-477A-91A2-29B7A5B02536}" type="slidenum">
              <a:rPr lang="en-US" smtClean="0"/>
              <a:t>32</a:t>
            </a:fld>
            <a:endParaRPr lang="en-US"/>
          </a:p>
        </p:txBody>
      </p:sp>
    </p:spTree>
    <p:extLst>
      <p:ext uri="{BB962C8B-B14F-4D97-AF65-F5344CB8AC3E}">
        <p14:creationId xmlns:p14="http://schemas.microsoft.com/office/powerpoint/2010/main" val="4281815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Instrument flight can be dangerous.  </a:t>
            </a:r>
            <a:r>
              <a:rPr lang="en-US" dirty="0" smtClean="0">
                <a:solidFill>
                  <a:srgbClr val="C00000"/>
                </a:solidFill>
              </a:rPr>
              <a:t>Do not rely solely on this presentation – PROFESSIONAL INSTRUCTION IS REQUIRED</a:t>
            </a:r>
          </a:p>
          <a:p>
            <a:r>
              <a:rPr lang="en-US" dirty="0" smtClean="0"/>
              <a:t>The foregoing material should not be relied upon for flight. </a:t>
            </a:r>
          </a:p>
          <a:p>
            <a:r>
              <a:rPr lang="en-US" dirty="0" smtClean="0"/>
              <a:t>ALTHOUGH THE ABOVE INFORMATION IS FROM SOURCES BELIEVED TO BE RELIABLE SUCH INFORMATION HAS NOT BEEN VERIFIED, AND NO EXPRESS REPRESENTATION IS MADE NOR IS ANY TO BE IMPLIED AS TO THE ACCURACY THEREOF, AND IT IS SUBMITTED SUBJECT TO ERRORS, OMISSIONS, CHANGE.</a:t>
            </a:r>
            <a:endParaRPr lang="en-US" dirty="0"/>
          </a:p>
        </p:txBody>
      </p:sp>
      <p:sp>
        <p:nvSpPr>
          <p:cNvPr id="4" name="Slide Number Placeholder 3"/>
          <p:cNvSpPr>
            <a:spLocks noGrp="1"/>
          </p:cNvSpPr>
          <p:nvPr>
            <p:ph type="sldNum" sz="quarter" idx="12"/>
          </p:nvPr>
        </p:nvSpPr>
        <p:spPr/>
        <p:txBody>
          <a:bodyPr/>
          <a:lstStyle/>
          <a:p>
            <a:fld id="{7CD4A239-989F-4D07-9067-CEA9D9C169B7}" type="slidenum">
              <a:rPr lang="en-US" smtClean="0"/>
              <a:t>33</a:t>
            </a:fld>
            <a:endParaRPr lang="en-US"/>
          </a:p>
        </p:txBody>
      </p:sp>
    </p:spTree>
    <p:extLst>
      <p:ext uri="{BB962C8B-B14F-4D97-AF65-F5344CB8AC3E}">
        <p14:creationId xmlns:p14="http://schemas.microsoft.com/office/powerpoint/2010/main" val="2836058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631" y="3276600"/>
            <a:ext cx="7206841" cy="32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Missed Approach Anatomy</a:t>
            </a:r>
            <a:endParaRPr lang="en-US" dirty="0"/>
          </a:p>
        </p:txBody>
      </p:sp>
      <p:sp>
        <p:nvSpPr>
          <p:cNvPr id="14" name="Slide Number Placeholder 13"/>
          <p:cNvSpPr>
            <a:spLocks noGrp="1"/>
          </p:cNvSpPr>
          <p:nvPr>
            <p:ph type="sldNum" sz="quarter" idx="12"/>
          </p:nvPr>
        </p:nvSpPr>
        <p:spPr/>
        <p:txBody>
          <a:bodyPr/>
          <a:lstStyle/>
          <a:p>
            <a:fld id="{316EAB4C-C51C-4B40-82BE-EFBBCA86488D}" type="slidenum">
              <a:rPr lang="en-US" smtClean="0"/>
              <a:t>4</a:t>
            </a:fld>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4779451"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3352800" y="4162802"/>
            <a:ext cx="1440202" cy="369332"/>
          </a:xfrm>
          <a:prstGeom prst="rect">
            <a:avLst/>
          </a:prstGeom>
          <a:solidFill>
            <a:schemeClr val="bg1"/>
          </a:solidFill>
        </p:spPr>
        <p:txBody>
          <a:bodyPr wrap="none" rtlCol="0">
            <a:spAutoFit/>
          </a:bodyPr>
          <a:lstStyle/>
          <a:p>
            <a:r>
              <a:rPr lang="en-US" dirty="0" smtClean="0"/>
              <a:t>Start of climb</a:t>
            </a:r>
            <a:endParaRPr lang="en-US" dirty="0"/>
          </a:p>
        </p:txBody>
      </p:sp>
      <p:sp>
        <p:nvSpPr>
          <p:cNvPr id="24" name="Rectangle 23"/>
          <p:cNvSpPr/>
          <p:nvPr/>
        </p:nvSpPr>
        <p:spPr>
          <a:xfrm rot="20405647">
            <a:off x="2408471" y="1487033"/>
            <a:ext cx="2134309" cy="646331"/>
          </a:xfrm>
          <a:prstGeom prst="rect">
            <a:avLst/>
          </a:prstGeom>
        </p:spPr>
        <p:txBody>
          <a:bodyPr wrap="square">
            <a:spAutoFit/>
          </a:bodyPr>
          <a:lstStyle/>
          <a:p>
            <a:r>
              <a:rPr lang="en-US" sz="1200" dirty="0" smtClean="0"/>
              <a:t>Obstacle clearance rate </a:t>
            </a:r>
            <a:r>
              <a:rPr lang="en-US" sz="1200" dirty="0"/>
              <a:t>of 1 foot vertically for each 40 feet horizontally</a:t>
            </a:r>
          </a:p>
        </p:txBody>
      </p:sp>
    </p:spTree>
    <p:extLst>
      <p:ext uri="{BB962C8B-B14F-4D97-AF65-F5344CB8AC3E}">
        <p14:creationId xmlns:p14="http://schemas.microsoft.com/office/powerpoint/2010/main" val="369561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Did We Get to a Missed Approach</a:t>
            </a:r>
            <a:br>
              <a:rPr lang="en-US" dirty="0" smtClean="0"/>
            </a:br>
            <a:r>
              <a:rPr lang="en-US" dirty="0" smtClean="0"/>
              <a:t>FAR 91.175(e)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missed approach procedure must be immediately executed:</a:t>
            </a:r>
          </a:p>
          <a:p>
            <a:pPr lvl="1"/>
            <a:r>
              <a:rPr lang="en-US" dirty="0" smtClean="0"/>
              <a:t>1.  Whenever:</a:t>
            </a:r>
          </a:p>
          <a:p>
            <a:pPr lvl="2"/>
            <a:r>
              <a:rPr lang="en-US" dirty="0" smtClean="0"/>
              <a:t>Flight visibility is less than the specified visibility for the approach</a:t>
            </a:r>
          </a:p>
          <a:p>
            <a:pPr lvl="2"/>
            <a:r>
              <a:rPr lang="en-US" dirty="0" smtClean="0"/>
              <a:t>If required </a:t>
            </a:r>
            <a:r>
              <a:rPr lang="en-US" dirty="0" smtClean="0">
                <a:solidFill>
                  <a:srgbClr val="FF0000"/>
                </a:solidFill>
              </a:rPr>
              <a:t>visual references </a:t>
            </a:r>
            <a:r>
              <a:rPr lang="en-US" dirty="0" smtClean="0"/>
              <a:t>are not seen at either of the following times: </a:t>
            </a:r>
          </a:p>
          <a:p>
            <a:pPr lvl="3"/>
            <a:r>
              <a:rPr lang="en-US" dirty="0" smtClean="0"/>
              <a:t>When the aircraft is being operated below MDA; or</a:t>
            </a:r>
          </a:p>
          <a:p>
            <a:pPr lvl="3"/>
            <a:r>
              <a:rPr lang="en-US" dirty="0" smtClean="0"/>
              <a:t>Upon arrival at the missed approach point, including a DA/DH where a DA/DH is specified and its use is required, and at any time after that until touchdown.</a:t>
            </a:r>
          </a:p>
          <a:p>
            <a:pPr lvl="1"/>
            <a:r>
              <a:rPr lang="en-US" dirty="0" smtClean="0"/>
              <a:t>2.  Whenever an identifiable part of the airport is not distinctly visible to the pilot during a circling maneuver at or above MDA, unless the inability to see an identifiable part of the airport results only from a normal bank of the aircraft during the circling approach</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5</a:t>
            </a:fld>
            <a:endParaRPr lang="en-US"/>
          </a:p>
        </p:txBody>
      </p:sp>
    </p:spTree>
    <p:extLst>
      <p:ext uri="{BB962C8B-B14F-4D97-AF65-F5344CB8AC3E}">
        <p14:creationId xmlns:p14="http://schemas.microsoft.com/office/powerpoint/2010/main" val="123473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 References</a:t>
            </a:r>
            <a:br>
              <a:rPr lang="en-US" dirty="0" smtClean="0"/>
            </a:br>
            <a:r>
              <a:rPr lang="en-US" dirty="0" smtClean="0"/>
              <a:t>FAR 91.175(c)(3)</a:t>
            </a:r>
            <a:endParaRPr lang="en-US" dirty="0"/>
          </a:p>
        </p:txBody>
      </p:sp>
      <p:sp>
        <p:nvSpPr>
          <p:cNvPr id="3" name="Content Placeholder 2"/>
          <p:cNvSpPr>
            <a:spLocks noGrp="1"/>
          </p:cNvSpPr>
          <p:nvPr>
            <p:ph idx="1"/>
          </p:nvPr>
        </p:nvSpPr>
        <p:spPr/>
        <p:txBody>
          <a:bodyPr>
            <a:noAutofit/>
          </a:bodyPr>
          <a:lstStyle/>
          <a:p>
            <a:r>
              <a:rPr lang="en-US" sz="1600" dirty="0" smtClean="0"/>
              <a:t>Except for certain Category II or III approaches, at least one of the following visual references for the intended runway must be distinctly visible and identifiable to the pilot to continue below the DH or MDA:</a:t>
            </a:r>
          </a:p>
          <a:p>
            <a:pPr lvl="1"/>
            <a:r>
              <a:rPr lang="en-US" sz="1600" dirty="0" smtClean="0"/>
              <a:t>The approach light system, except you may not descend below 100 feet above the touchdown zone elevation using the approach lights as a reference unless the red terminating bars or the red side row bars are also distinctly visible and identifiable</a:t>
            </a:r>
          </a:p>
          <a:p>
            <a:pPr lvl="1"/>
            <a:r>
              <a:rPr lang="en-US" sz="1600" dirty="0" smtClean="0"/>
              <a:t>The threshold</a:t>
            </a:r>
          </a:p>
          <a:p>
            <a:pPr lvl="1"/>
            <a:r>
              <a:rPr lang="en-US" sz="1600" dirty="0" smtClean="0"/>
              <a:t>The threshold markings</a:t>
            </a:r>
          </a:p>
          <a:p>
            <a:pPr lvl="1"/>
            <a:r>
              <a:rPr lang="en-US" sz="1600" dirty="0"/>
              <a:t>The visual approach slope </a:t>
            </a:r>
            <a:r>
              <a:rPr lang="en-US" sz="1600" dirty="0" smtClean="0"/>
              <a:t>indicator</a:t>
            </a:r>
          </a:p>
          <a:p>
            <a:pPr lvl="1"/>
            <a:r>
              <a:rPr lang="en-US" sz="1600" dirty="0" smtClean="0"/>
              <a:t>The threshold lights</a:t>
            </a:r>
          </a:p>
          <a:p>
            <a:pPr lvl="1"/>
            <a:r>
              <a:rPr lang="en-US" sz="1600" dirty="0" smtClean="0"/>
              <a:t>The runway end identifier lights (REIL)</a:t>
            </a:r>
          </a:p>
          <a:p>
            <a:pPr lvl="1"/>
            <a:r>
              <a:rPr lang="en-US" sz="1600" dirty="0" smtClean="0"/>
              <a:t>The touchdown zone or touchdown zone markings</a:t>
            </a:r>
          </a:p>
          <a:p>
            <a:pPr lvl="1"/>
            <a:r>
              <a:rPr lang="en-US" sz="1600" dirty="0" smtClean="0"/>
              <a:t>The touchdown zone lights</a:t>
            </a:r>
          </a:p>
          <a:p>
            <a:pPr lvl="1"/>
            <a:r>
              <a:rPr lang="en-US" sz="1600" dirty="0" smtClean="0"/>
              <a:t>The runway or runway markings</a:t>
            </a:r>
          </a:p>
          <a:p>
            <a:pPr lvl="1"/>
            <a:r>
              <a:rPr lang="en-US" sz="1600" dirty="0" smtClean="0"/>
              <a:t>The runway lights</a:t>
            </a:r>
          </a:p>
          <a:p>
            <a:r>
              <a:rPr lang="en-US" sz="1600" dirty="0" smtClean="0"/>
              <a:t>Basic rule of thumb you need to distinctly see the runway and/or its lighting</a:t>
            </a:r>
          </a:p>
          <a:p>
            <a:endParaRPr lang="en-US" sz="1600" dirty="0"/>
          </a:p>
        </p:txBody>
      </p:sp>
      <p:sp>
        <p:nvSpPr>
          <p:cNvPr id="4" name="Slide Number Placeholder 3"/>
          <p:cNvSpPr>
            <a:spLocks noGrp="1"/>
          </p:cNvSpPr>
          <p:nvPr>
            <p:ph type="sldNum" sz="quarter" idx="12"/>
          </p:nvPr>
        </p:nvSpPr>
        <p:spPr/>
        <p:txBody>
          <a:bodyPr/>
          <a:lstStyle/>
          <a:p>
            <a:fld id="{316EAB4C-C51C-4B40-82BE-EFBBCA86488D}" type="slidenum">
              <a:rPr lang="en-US" smtClean="0"/>
              <a:t>6</a:t>
            </a:fld>
            <a:endParaRPr lang="en-US"/>
          </a:p>
        </p:txBody>
      </p:sp>
      <p:pic>
        <p:nvPicPr>
          <p:cNvPr id="6150" name="Picture 6" descr="http://mudlmag.com/mudlmag/wp-content/airport-lights-and-markings-i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200400"/>
            <a:ext cx="3581400" cy="243391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upload.wikimedia.org/wikipedia/commons/thumb/9/90/RunwayDiagram.png/650px-Runway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892968" y="3712369"/>
            <a:ext cx="3095625" cy="85248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H="1">
            <a:off x="990600" y="3352800"/>
            <a:ext cx="381000" cy="2333626"/>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38200" y="3657600"/>
            <a:ext cx="533400" cy="18288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048000" y="3886200"/>
            <a:ext cx="35814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419600" y="4038600"/>
            <a:ext cx="2362200" cy="481013"/>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191000" y="3675355"/>
            <a:ext cx="2286000" cy="2286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151" name="Straight Connector 6150"/>
          <p:cNvCxnSpPr/>
          <p:nvPr/>
        </p:nvCxnSpPr>
        <p:spPr>
          <a:xfrm>
            <a:off x="3505200" y="5105400"/>
            <a:ext cx="23622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54" name="Straight Connector 6153"/>
          <p:cNvCxnSpPr/>
          <p:nvPr/>
        </p:nvCxnSpPr>
        <p:spPr>
          <a:xfrm>
            <a:off x="5334000" y="4800600"/>
            <a:ext cx="533400" cy="3048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56" name="Straight Arrow Connector 6155"/>
          <p:cNvCxnSpPr/>
          <p:nvPr/>
        </p:nvCxnSpPr>
        <p:spPr>
          <a:xfrm flipH="1">
            <a:off x="7696200" y="3789655"/>
            <a:ext cx="457200"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58" name="Straight Connector 6157"/>
          <p:cNvCxnSpPr/>
          <p:nvPr/>
        </p:nvCxnSpPr>
        <p:spPr>
          <a:xfrm>
            <a:off x="5867400" y="5105400"/>
            <a:ext cx="24384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p:cNvCxnSpPr/>
          <p:nvPr/>
        </p:nvCxnSpPr>
        <p:spPr>
          <a:xfrm flipH="1" flipV="1">
            <a:off x="8153400" y="3789655"/>
            <a:ext cx="152400" cy="131574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62" name="Straight Arrow Connector 6161"/>
          <p:cNvCxnSpPr/>
          <p:nvPr/>
        </p:nvCxnSpPr>
        <p:spPr>
          <a:xfrm flipH="1" flipV="1">
            <a:off x="1181100" y="5334000"/>
            <a:ext cx="190500" cy="762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6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Go Missed If:</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safe approach or landing is not possible</a:t>
            </a:r>
          </a:p>
          <a:p>
            <a:r>
              <a:rPr lang="en-US" dirty="0" smtClean="0"/>
              <a:t>Full scale needle deflection past the final approach fix</a:t>
            </a:r>
          </a:p>
          <a:p>
            <a:r>
              <a:rPr lang="en-US" dirty="0" smtClean="0"/>
              <a:t>Navigation equipment required for the approach fails</a:t>
            </a:r>
          </a:p>
          <a:p>
            <a:r>
              <a:rPr lang="en-US" dirty="0" smtClean="0"/>
              <a:t>ATC instructs you to go missed</a:t>
            </a:r>
          </a:p>
          <a:p>
            <a:pPr lvl="1"/>
            <a:r>
              <a:rPr lang="en-US" dirty="0" smtClean="0"/>
              <a:t>Unsafe runway</a:t>
            </a:r>
          </a:p>
          <a:p>
            <a:pPr lvl="1"/>
            <a:r>
              <a:rPr lang="en-US" dirty="0" smtClean="0"/>
              <a:t>Traffic</a:t>
            </a:r>
          </a:p>
          <a:p>
            <a:pPr lvl="1"/>
            <a:r>
              <a:rPr lang="en-US" dirty="0" smtClean="0"/>
              <a:t>Controller or pilot navigation errors</a:t>
            </a:r>
          </a:p>
          <a:p>
            <a:r>
              <a:rPr lang="en-US" dirty="0" smtClean="0"/>
              <a:t>Weather – e.g., thunderstorm cell</a:t>
            </a:r>
          </a:p>
          <a:p>
            <a:r>
              <a:rPr lang="en-US" dirty="0" smtClean="0"/>
              <a:t>When the aircraft is being operated below MDA – loss of visual references</a:t>
            </a:r>
          </a:p>
          <a:p>
            <a:r>
              <a:rPr lang="en-US" dirty="0" smtClean="0"/>
              <a:t>If your gut says something is wrong or unclear</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7</a:t>
            </a:fld>
            <a:endParaRPr lang="en-US"/>
          </a:p>
        </p:txBody>
      </p:sp>
    </p:spTree>
    <p:extLst>
      <p:ext uri="{BB962C8B-B14F-4D97-AF65-F5344CB8AC3E}">
        <p14:creationId xmlns:p14="http://schemas.microsoft.com/office/powerpoint/2010/main" val="151051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Missed Approach Clearance</a:t>
            </a:r>
            <a:endParaRPr lang="en-US" dirty="0"/>
          </a:p>
        </p:txBody>
      </p:sp>
      <p:sp>
        <p:nvSpPr>
          <p:cNvPr id="3" name="Content Placeholder 2"/>
          <p:cNvSpPr>
            <a:spLocks noGrp="1"/>
          </p:cNvSpPr>
          <p:nvPr>
            <p:ph idx="1"/>
          </p:nvPr>
        </p:nvSpPr>
        <p:spPr>
          <a:xfrm>
            <a:off x="457200" y="1600200"/>
            <a:ext cx="4038600" cy="4525963"/>
          </a:xfrm>
        </p:spPr>
        <p:txBody>
          <a:bodyPr/>
          <a:lstStyle/>
          <a:p>
            <a:r>
              <a:rPr lang="en-US" dirty="0"/>
              <a:t>A clearance for an instrument approach procedure includes a clearance to fly the published missed approach </a:t>
            </a:r>
            <a:r>
              <a:rPr lang="en-US" dirty="0" smtClean="0"/>
              <a:t>procedure, absent contrary ATC instructions</a:t>
            </a:r>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8</a:t>
            </a:fld>
            <a:endParaRPr lang="en-US"/>
          </a:p>
        </p:txBody>
      </p:sp>
      <p:pic>
        <p:nvPicPr>
          <p:cNvPr id="9218" name="Picture 2" descr="http://img140.imageshack.us/img140/1935/fsscr000rl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3373244" cy="4400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4267200" y="1905000"/>
            <a:ext cx="2743200" cy="25146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267200" y="4419600"/>
            <a:ext cx="2209800" cy="685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94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Missed Approach Procedures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Published Missed Approach Instructions</a:t>
            </a:r>
          </a:p>
          <a:p>
            <a:pPr lvl="1"/>
            <a:r>
              <a:rPr lang="en-US" dirty="0" smtClean="0"/>
              <a:t>If ATC has not issued specific instructions prior to the approach and a missed approach is executed, the pilot must follow the published or default missed approach procedure</a:t>
            </a:r>
          </a:p>
          <a:p>
            <a:pPr lvl="1"/>
            <a:r>
              <a:rPr lang="en-US" dirty="0" smtClean="0"/>
              <a:t>A controller may issue modified instructions, which supersede the published instructions</a:t>
            </a:r>
          </a:p>
          <a:p>
            <a:r>
              <a:rPr lang="en-US" dirty="0" smtClean="0"/>
              <a:t>Verbal Missed Approach Instructions</a:t>
            </a:r>
          </a:p>
          <a:p>
            <a:pPr lvl="1"/>
            <a:r>
              <a:rPr lang="en-US" dirty="0" smtClean="0"/>
              <a:t>ATC may give you instructions for the missed approach prior to the clearance for the approach</a:t>
            </a:r>
          </a:p>
          <a:p>
            <a:pPr lvl="2"/>
            <a:r>
              <a:rPr lang="en-US" dirty="0" smtClean="0"/>
              <a:t>ATC will give you altitude, heading, frequency, and supplementary information as required</a:t>
            </a:r>
          </a:p>
          <a:p>
            <a:pPr lvl="3"/>
            <a:r>
              <a:rPr lang="en-US" dirty="0" smtClean="0"/>
              <a:t>ATC: "Missed approach instructions, climb [Altitude], turn left [Heading] and contact departure [Frequency]. Be advised [Traffic...]“</a:t>
            </a:r>
          </a:p>
          <a:p>
            <a:r>
              <a:rPr lang="en-US" dirty="0" smtClean="0"/>
              <a:t>If executing instructions different from those on the procedure as dictated by approach, call “on the go" or "executing climb out" to reduce confusion</a:t>
            </a:r>
          </a:p>
          <a:p>
            <a:endParaRPr lang="en-US" dirty="0"/>
          </a:p>
        </p:txBody>
      </p:sp>
      <p:sp>
        <p:nvSpPr>
          <p:cNvPr id="4" name="Slide Number Placeholder 3"/>
          <p:cNvSpPr>
            <a:spLocks noGrp="1"/>
          </p:cNvSpPr>
          <p:nvPr>
            <p:ph type="sldNum" sz="quarter" idx="12"/>
          </p:nvPr>
        </p:nvSpPr>
        <p:spPr/>
        <p:txBody>
          <a:bodyPr/>
          <a:lstStyle/>
          <a:p>
            <a:fld id="{316EAB4C-C51C-4B40-82BE-EFBBCA86488D}" type="slidenum">
              <a:rPr lang="en-US" smtClean="0"/>
              <a:t>9</a:t>
            </a:fld>
            <a:endParaRPr lang="en-US"/>
          </a:p>
        </p:txBody>
      </p:sp>
    </p:spTree>
    <p:extLst>
      <p:ext uri="{BB962C8B-B14F-4D97-AF65-F5344CB8AC3E}">
        <p14:creationId xmlns:p14="http://schemas.microsoft.com/office/powerpoint/2010/main" val="3147863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687DA19991CA40BE1C685FE3005BB4" ma:contentTypeVersion="8" ma:contentTypeDescription="Create a new document." ma:contentTypeScope="" ma:versionID="085104c597200a4178de25491e764c08">
  <xsd:schema xmlns:xsd="http://www.w3.org/2001/XMLSchema" xmlns:xs="http://www.w3.org/2001/XMLSchema" xmlns:p="http://schemas.microsoft.com/office/2006/metadata/properties" xmlns:ns2="186ce6bd-37dc-4091-8965-df51e85ee464" xmlns:ns3="066d3a3a-d3d7-4188-bfca-e606d38a5b6b" targetNamespace="http://schemas.microsoft.com/office/2006/metadata/properties" ma:root="true" ma:fieldsID="fe61e91d4801ae13e0c8febdfcab554d" ns2:_="" ns3:_="">
    <xsd:import namespace="186ce6bd-37dc-4091-8965-df51e85ee464"/>
    <xsd:import namespace="066d3a3a-d3d7-4188-bfca-e606d38a5b6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6ce6bd-37dc-4091-8965-df51e85ee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6d3a3a-d3d7-4188-bfca-e606d38a5b6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8CD9AC-2861-4D5E-A27E-D3BAE50EFB01}"/>
</file>

<file path=customXml/itemProps2.xml><?xml version="1.0" encoding="utf-8"?>
<ds:datastoreItem xmlns:ds="http://schemas.openxmlformats.org/officeDocument/2006/customXml" ds:itemID="{74B1D305-37F0-4753-AF5E-090621232AE3}"/>
</file>

<file path=customXml/itemProps3.xml><?xml version="1.0" encoding="utf-8"?>
<ds:datastoreItem xmlns:ds="http://schemas.openxmlformats.org/officeDocument/2006/customXml" ds:itemID="{FA0CE48A-8F73-4956-ACA3-3C57D88FB173}"/>
</file>

<file path=docProps/app.xml><?xml version="1.0" encoding="utf-8"?>
<Properties xmlns="http://schemas.openxmlformats.org/officeDocument/2006/extended-properties" xmlns:vt="http://schemas.openxmlformats.org/officeDocument/2006/docPropsVTypes">
  <TotalTime>1742</TotalTime>
  <Words>3080</Words>
  <Application>Microsoft Office PowerPoint</Application>
  <PresentationFormat>On-screen Show (4:3)</PresentationFormat>
  <Paragraphs>253</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Missed Approach Segment</vt:lpstr>
      <vt:lpstr>The Missed Approach</vt:lpstr>
      <vt:lpstr>Missed Approach Anatomy</vt:lpstr>
      <vt:lpstr>How Did We Get to a Missed Approach FAR 91.175(e)</vt:lpstr>
      <vt:lpstr>Visual References FAR 91.175(c)(3)</vt:lpstr>
      <vt:lpstr>Also Go Missed If:</vt:lpstr>
      <vt:lpstr>Missed Approach Clearance</vt:lpstr>
      <vt:lpstr>Missed Approach Procedures</vt:lpstr>
      <vt:lpstr>Missed Approach Chart Symbols</vt:lpstr>
      <vt:lpstr>JEPP Missed Approach Chart Symbols</vt:lpstr>
      <vt:lpstr>NACO Missed Approach Chart Symbols</vt:lpstr>
      <vt:lpstr>Missed Approach Point Location</vt:lpstr>
      <vt:lpstr>Obstacle Protection </vt:lpstr>
      <vt:lpstr>Beginning the Procedure Other Than at the MAP/DH</vt:lpstr>
      <vt:lpstr>Circling Approach MAP</vt:lpstr>
      <vt:lpstr>Flying the Missed Approach</vt:lpstr>
      <vt:lpstr>Flying the Missed Approach Initial Missed Approach Segment Procedure</vt:lpstr>
      <vt:lpstr>Communicate</vt:lpstr>
      <vt:lpstr>Lost Communications Missed Approach</vt:lpstr>
      <vt:lpstr>NOW WHAT</vt:lpstr>
      <vt:lpstr>Alternate Missed Approach</vt:lpstr>
      <vt:lpstr>G1000 Missed Approach</vt:lpstr>
      <vt:lpstr>G1000 Missed Approach</vt:lpstr>
      <vt:lpstr>G1000 Missed Approach</vt:lpstr>
      <vt:lpstr>G1000 Missed Approach Example Missed Approach Course From Fix To Altitude</vt:lpstr>
      <vt:lpstr>G1000 Missed Approach Additional Automation</vt:lpstr>
      <vt:lpstr>Pitch-up Illusion</vt:lpstr>
      <vt:lpstr>Common Errors</vt:lpstr>
      <vt:lpstr>PTS Standards Area of Operation VI. C.</vt:lpstr>
      <vt:lpstr>PTS Standards Area of Operation VI. C.</vt:lpstr>
      <vt:lpstr>Questions</vt:lpstr>
      <vt:lpstr>Disclaimer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dc:creator>
  <cp:lastModifiedBy>Bob</cp:lastModifiedBy>
  <cp:revision>85</cp:revision>
  <dcterms:created xsi:type="dcterms:W3CDTF">2013-06-17T03:04:01Z</dcterms:created>
  <dcterms:modified xsi:type="dcterms:W3CDTF">2013-07-08T04:09:34Z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0x0101002F687DA19991CA40BE1C685FE3005BB4</vt:lpwstr>
  </property>
</Properties>
</file>