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846f47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846f47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846f47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846f47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846f47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846f47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846f47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846f47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846f47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846f47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846f47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846f47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846f47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846f47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846f47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846f47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846f477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846f477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846f47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846f47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4fa2f9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4fa2f9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a846f477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a846f477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846f477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846f477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846f477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846f477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846f477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a846f477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846f47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a846f47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a846f477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a846f477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a846f47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a846f47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846f477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a846f477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a846f477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a846f477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846f477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a846f477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4fa2f9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4fa2f9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a846f477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a846f477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a846f477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a846f477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5c9c14f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5c9c14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846f47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846f47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846f47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846f47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846f47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846f47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846f47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846f47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846f47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846f47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846f47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846f47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45308" y="4632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9449" y="42087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72933" y="4548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 夜读（中浅蓝）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1258" y="4682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54533" y="4608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209733" y="4568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205133" y="4508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205133" y="4589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54508" y="4598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golang101/golang101" TargetMode="External"/><Relationship Id="rId4" Type="http://schemas.openxmlformats.org/officeDocument/2006/relationships/hyperlink" Target="https://gfw.go101.org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Go中的</a:t>
            </a:r>
            <a:r>
              <a:rPr lang="zh-CN"/>
              <a:t>一些小细节</a:t>
            </a: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 </a:t>
            </a:r>
            <a:r>
              <a:rPr lang="zh-CN"/>
              <a:t>夜读 SIG 小组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2019-12-05</a:t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插入分号之后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59425"/>
            <a:ext cx="7784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for i :=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i &lt;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i++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if n := i%2;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n == 0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     	fmt.Println(i, "是个偶数");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最终等价于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95950"/>
            <a:ext cx="77847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for i := 0; i &lt; 10; i++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if n := i%2; 	n == 0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     	fmt.Println(i, "是个偶数");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212175" y="3171325"/>
            <a:ext cx="31116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看来使用 go fmt来尽量统一代码风格并非是一件坏事。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os.Exit</a:t>
            </a:r>
            <a:r>
              <a:rPr lang="zh-CN" sz="3200"/>
              <a:t>调用之后defer调用将不会被执行</a:t>
            </a:r>
            <a:endParaRPr sz="3200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59425"/>
            <a:ext cx="7784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"os"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defer println("bye") // 不会打印出来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os.Exit(1)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857775" y="1774350"/>
            <a:ext cx="34182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注意：</a:t>
            </a:r>
            <a:r>
              <a:rPr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log.Fatal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将调用</a:t>
            </a:r>
            <a:r>
              <a:rPr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os.Exit</a:t>
            </a:r>
            <a:endParaRPr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runtime</a:t>
            </a:r>
            <a:r>
              <a:rPr lang="zh-CN" sz="3000"/>
              <a:t>.Goexit调用之后defer调用会被执行</a:t>
            </a:r>
            <a:endParaRPr sz="30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59425"/>
            <a:ext cx="33714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"runtime"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c := make(chan 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000500" y="1583125"/>
            <a:ext cx="4392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go func()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defer close(c)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// 会打印出来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defer println("bye")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runtime.Goexit()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}()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&lt;-c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402425" y="909033"/>
            <a:ext cx="2899825" cy="3269400"/>
          </a:xfrm>
          <a:custGeom>
            <a:rect b="b" l="l" r="r" t="t"/>
            <a:pathLst>
              <a:path extrusionOk="0" h="130776" w="115993">
                <a:moveTo>
                  <a:pt x="0" y="112069"/>
                </a:moveTo>
                <a:cubicBezTo>
                  <a:pt x="4516" y="115103"/>
                  <a:pt x="16792" y="133659"/>
                  <a:pt x="27093" y="130272"/>
                </a:cubicBezTo>
                <a:cubicBezTo>
                  <a:pt x="37394" y="126885"/>
                  <a:pt x="55880" y="107130"/>
                  <a:pt x="61807" y="91749"/>
                </a:cubicBezTo>
                <a:cubicBezTo>
                  <a:pt x="67734" y="76368"/>
                  <a:pt x="58279" y="53226"/>
                  <a:pt x="62653" y="37986"/>
                </a:cubicBezTo>
                <a:cubicBezTo>
                  <a:pt x="67027" y="22746"/>
                  <a:pt x="79163" y="2779"/>
                  <a:pt x="88053" y="309"/>
                </a:cubicBezTo>
                <a:cubicBezTo>
                  <a:pt x="96943" y="-2160"/>
                  <a:pt x="111336" y="19359"/>
                  <a:pt x="115993" y="231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cxnSp>
        <p:nvCxnSpPr>
          <p:cNvPr id="172" name="Google Shape;172;p25"/>
          <p:cNvCxnSpPr/>
          <p:nvPr/>
        </p:nvCxnSpPr>
        <p:spPr>
          <a:xfrm>
            <a:off x="4995325" y="1138525"/>
            <a:ext cx="3915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估值结果因是否为变量或常量而异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068925"/>
            <a:ext cx="78480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var n uint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const N uint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var x byte = (1 &lt;&lt; n) / 100 // 1被推断为byte，将溢出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var y byte = (1 &lt;&lt; N) / 100 // 1被认为是类型不确定整数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println(x, y) // 0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编译行为</a:t>
            </a:r>
            <a:r>
              <a:rPr lang="zh-CN"/>
              <a:t>因是否为变量或常量而异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068925"/>
            <a:ext cx="78480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const N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m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float64 = 1 &lt;&lt; N  // 编译没问题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= float64(1 &lt;&lt; N) // 编译没问题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// 1被推断为float64类型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float64 = 1 &lt;&lt; m  // 编译失败：浮点数不可被移位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= float64(1 &lt;&lt; m) // 编译失败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：浮点数不可被移位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多值赋值语句的执行规则（两阶段）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068750"/>
            <a:ext cx="78480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var a []int = nil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a, a[0] = []int{1, 2},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fmt.Println(a)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4" name="Google Shape;194;p28"/>
          <p:cNvSpPr/>
          <p:nvPr/>
        </p:nvSpPr>
        <p:spPr>
          <a:xfrm rot="2507">
            <a:off x="4405590" y="3493849"/>
            <a:ext cx="1234200" cy="484800"/>
          </a:xfrm>
          <a:prstGeom prst="mathNotEqual">
            <a:avLst>
              <a:gd fmla="val 23563" name="adj1"/>
              <a:gd fmla="val 660000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743525" y="3397400"/>
            <a:ext cx="255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a = []int{1, 2}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a[0] =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889500" y="952500"/>
            <a:ext cx="36936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// 第一阶段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x := &amp;a; y := a; z :=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// 第二阶段（不影响第一阶段）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*x = []int{1, 2}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y[z] =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8"/>
          <p:cNvSpPr/>
          <p:nvPr/>
        </p:nvSpPr>
        <p:spPr>
          <a:xfrm rot="-2881349">
            <a:off x="3642286" y="2497109"/>
            <a:ext cx="1186833" cy="550179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多值赋值语句的执行规则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068750"/>
            <a:ext cx="78480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x := []int{123}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x, x[0] = nil, 456 // 此句不会发生恐慌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fmt.Println(x)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39775" y="731950"/>
            <a:ext cx="76575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A86E8"/>
                </a:solidFill>
              </a:rPr>
              <a:t>当估值一个表达式、赋值语句或者函数返回语句中的操作数时，所有的函数调用、方法调用和通道操作将按照它们在代码中的出现顺序进行估值。 </a:t>
            </a:r>
            <a:endParaRPr sz="3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A86E8"/>
                </a:solidFill>
              </a:rPr>
              <a:t>Go白皮书未指定</a:t>
            </a:r>
            <a:r>
              <a:rPr lang="zh-CN" sz="3000">
                <a:solidFill>
                  <a:srgbClr val="4A86E8"/>
                </a:solidFill>
              </a:rPr>
              <a:t>表达式中</a:t>
            </a:r>
            <a:r>
              <a:rPr lang="zh-CN" sz="3000">
                <a:solidFill>
                  <a:srgbClr val="4A86E8"/>
                </a:solidFill>
              </a:rPr>
              <a:t>其它估值顺序。</a:t>
            </a:r>
            <a:endParaRPr sz="3000">
              <a:solidFill>
                <a:srgbClr val="4A86E8"/>
              </a:solidFill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表达式估值顺序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068750"/>
            <a:ext cx="32655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f(p *int) int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*p++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return *p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242375" y="1566175"/>
            <a:ext cx="4234800" cy="23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var x 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x, z := f(&amp;x), f(&amp;x)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fmt.Println(x, z) // 1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716675" y="811048"/>
            <a:ext cx="3862925" cy="3907550"/>
          </a:xfrm>
          <a:custGeom>
            <a:rect b="b" l="l" r="r" t="t"/>
            <a:pathLst>
              <a:path extrusionOk="0" h="156302" w="154517">
                <a:moveTo>
                  <a:pt x="0" y="135832"/>
                </a:moveTo>
                <a:cubicBezTo>
                  <a:pt x="5433" y="139219"/>
                  <a:pt x="16793" y="157351"/>
                  <a:pt x="32597" y="156152"/>
                </a:cubicBezTo>
                <a:cubicBezTo>
                  <a:pt x="48402" y="154953"/>
                  <a:pt x="81351" y="143241"/>
                  <a:pt x="94827" y="128636"/>
                </a:cubicBezTo>
                <a:cubicBezTo>
                  <a:pt x="108303" y="114031"/>
                  <a:pt x="111478" y="87643"/>
                  <a:pt x="113453" y="68522"/>
                </a:cubicBezTo>
                <a:cubicBezTo>
                  <a:pt x="115429" y="49401"/>
                  <a:pt x="103858" y="25271"/>
                  <a:pt x="106680" y="13912"/>
                </a:cubicBezTo>
                <a:cubicBezTo>
                  <a:pt x="109502" y="2553"/>
                  <a:pt x="122414" y="-975"/>
                  <a:pt x="130387" y="366"/>
                </a:cubicBezTo>
                <a:cubicBezTo>
                  <a:pt x="138360" y="1707"/>
                  <a:pt x="150495" y="18358"/>
                  <a:pt x="154517" y="219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0" name="Google Shape;220;p31"/>
          <p:cNvCxnSpPr/>
          <p:nvPr/>
        </p:nvCxnSpPr>
        <p:spPr>
          <a:xfrm>
            <a:off x="4380625" y="1140375"/>
            <a:ext cx="3462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 txBox="1"/>
          <p:nvPr/>
        </p:nvSpPr>
        <p:spPr>
          <a:xfrm>
            <a:off x="3672425" y="3742700"/>
            <a:ext cx="3633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当前的gccgo编译器未正确实现此估值规则。（将打印出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2 1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打印出true还是false？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033475"/>
            <a:ext cx="47790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bool {return false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switch f()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true:  println(true)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false: println(false)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355175" y="1545175"/>
            <a:ext cx="31326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请不要用go fmt自动格式化此段代码。一些IDE会在存盘时自动格式化代码，所以最好在记事本中输入此段代码。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表达式估值顺序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068750"/>
            <a:ext cx="72237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x, i = []int{1, 2},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int {i = 1; return 9}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x[i] = f()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println(x[0], x[1])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4572000" y="2832525"/>
            <a:ext cx="3651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打印出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1 9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或者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9 2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都不违反Go语言白皮书。因为表达式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f()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和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之间的相对估值顺序未定义。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表达式估值顺序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068750"/>
            <a:ext cx="32655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f(p *int) int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*p = 123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return *p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4352000" y="1068750"/>
            <a:ext cx="43476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g(x int) (a, b int)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return x, f(&amp;x)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 &lt;=&gt; a, b = x, f(&amp;x);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fmt.Println(g(0))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33"/>
          <p:cNvCxnSpPr/>
          <p:nvPr/>
        </p:nvCxnSpPr>
        <p:spPr>
          <a:xfrm>
            <a:off x="3920075" y="1270000"/>
            <a:ext cx="3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3"/>
          <p:cNvSpPr txBox="1"/>
          <p:nvPr/>
        </p:nvSpPr>
        <p:spPr>
          <a:xfrm>
            <a:off x="830475" y="3968750"/>
            <a:ext cx="3521400" cy="975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gc编译器将打印出：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123 123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gccgo编译器将打印出：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0 123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2417225" y="1270000"/>
            <a:ext cx="1672175" cy="2561175"/>
          </a:xfrm>
          <a:custGeom>
            <a:rect b="b" l="l" r="r" t="t"/>
            <a:pathLst>
              <a:path extrusionOk="0" h="102447" w="66887">
                <a:moveTo>
                  <a:pt x="0" y="102447"/>
                </a:moveTo>
                <a:cubicBezTo>
                  <a:pt x="5362" y="101318"/>
                  <a:pt x="24554" y="104281"/>
                  <a:pt x="32174" y="95673"/>
                </a:cubicBezTo>
                <a:cubicBezTo>
                  <a:pt x="39794" y="87065"/>
                  <a:pt x="43251" y="65758"/>
                  <a:pt x="45720" y="50800"/>
                </a:cubicBezTo>
                <a:cubicBezTo>
                  <a:pt x="48189" y="35842"/>
                  <a:pt x="43462" y="14394"/>
                  <a:pt x="46990" y="5927"/>
                </a:cubicBezTo>
                <a:cubicBezTo>
                  <a:pt x="50518" y="-2540"/>
                  <a:pt x="63571" y="988"/>
                  <a:pt x="6688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表达式估值顺序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068750"/>
            <a:ext cx="32655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_ = f("w",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x = f("x",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y = f("y",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z = f("z")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826500" y="1216900"/>
            <a:ext cx="5005800" cy="23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f(s string, deps ...int) int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print(s)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return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163175" y="4063650"/>
            <a:ext cx="2648700" cy="62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将打印出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zxwy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518600" y="1302349"/>
            <a:ext cx="3333750" cy="2914875"/>
          </a:xfrm>
          <a:custGeom>
            <a:rect b="b" l="l" r="r" t="t"/>
            <a:pathLst>
              <a:path extrusionOk="0" h="116595" w="133350">
                <a:moveTo>
                  <a:pt x="0" y="108861"/>
                </a:moveTo>
                <a:cubicBezTo>
                  <a:pt x="3246" y="110131"/>
                  <a:pt x="7055" y="116340"/>
                  <a:pt x="19473" y="116481"/>
                </a:cubicBezTo>
                <a:cubicBezTo>
                  <a:pt x="31891" y="116622"/>
                  <a:pt x="61594" y="117469"/>
                  <a:pt x="74506" y="109708"/>
                </a:cubicBezTo>
                <a:cubicBezTo>
                  <a:pt x="87418" y="101947"/>
                  <a:pt x="93556" y="85578"/>
                  <a:pt x="96943" y="69915"/>
                </a:cubicBezTo>
                <a:cubicBezTo>
                  <a:pt x="100330" y="54252"/>
                  <a:pt x="93133" y="27229"/>
                  <a:pt x="94826" y="15728"/>
                </a:cubicBezTo>
                <a:cubicBezTo>
                  <a:pt x="96519" y="4227"/>
                  <a:pt x="100682" y="3239"/>
                  <a:pt x="107103" y="911"/>
                </a:cubicBezTo>
                <a:cubicBezTo>
                  <a:pt x="113524" y="-1417"/>
                  <a:pt x="128976" y="1617"/>
                  <a:pt x="133350" y="17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如何高效地完美clone一个切片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11700" y="1068750"/>
            <a:ext cx="3805200" cy="1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// 方法一：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b = make([]T, len(a))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copy(b, 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4274100" y="1068750"/>
            <a:ext cx="4446600" cy="1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// 方法二：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b = append(a[:0:0], a...)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11700" y="2493050"/>
            <a:ext cx="7636500" cy="1989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$ go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go version go1.13.4 linux/amd64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$ go test -bench=.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Benchmark_MakeAndCopy-4  	  	847   	1385659 ns/op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Benchmark_Append-4   		 	1576    	723186 ns/op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数组和切片组合字面值中下标规则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068750"/>
            <a:ext cx="45777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x = []int{2: 5, 6, 0: 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fmt.Println(x) // [7 0 5 6]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4730750" y="1297950"/>
            <a:ext cx="37782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Open Sans"/>
              <a:buChar char="●"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数组和切片组合字面值中的下标必须为整数常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量；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Open Sans"/>
              <a:buChar char="●"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在一个数组或切片组合字面值中，如果一个元素的索引下标缺失，则编译器认为它的索引下标为出现在它之前的元素的索引下标加一。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容器</a:t>
            </a:r>
            <a:r>
              <a:rPr lang="zh-CN"/>
              <a:t>组合字面值中</a:t>
            </a:r>
            <a:r>
              <a:rPr lang="zh-CN"/>
              <a:t>键值或者</a:t>
            </a:r>
            <a:r>
              <a:rPr lang="zh-CN"/>
              <a:t>下标规则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486850" y="1983400"/>
            <a:ext cx="7577700" cy="393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= map[bool]int{false: 0, aCompileTimeFact: 1}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423400" y="1061163"/>
            <a:ext cx="79374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一个容器组合字面值中的常量键值（包括索引下标）不可重复。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此规则可以被用来实现编译时刻断言。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486850" y="2635350"/>
            <a:ext cx="8276100" cy="204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const S1 = "Hello world"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const S2 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= map[bool]int{false: 0, len(S1) != 0: 1}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_ = map[bool]int{false: 0, len(S2) != 0: 1} // 编译报错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[Sp|Fp|P]rintf函数支持位置参数</a:t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311700" y="1068750"/>
            <a:ext cx="78480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 将打印出：coco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fmt.Printf("%[2]v%[1]v%[2]v%[1]v", "o", "c")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官方编译器对字节切片的解读不一致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11700" y="1084150"/>
            <a:ext cx="42603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MyByte byte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s = "Golang"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x = []byte(s)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y = []MyByte(s)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a = string(x) // 没问题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b = string(y) // 编译报错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693575" y="1138350"/>
            <a:ext cx="5196300" cy="24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copy(x, s)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// 没问题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copy(y, s)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// 编译报错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_ = append(x, s...)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// 没问题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_ = append(y, s...)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// 编译报错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2992539" y="1172858"/>
            <a:ext cx="1579225" cy="3722625"/>
          </a:xfrm>
          <a:custGeom>
            <a:rect b="b" l="l" r="r" t="t"/>
            <a:pathLst>
              <a:path extrusionOk="0" h="148905" w="63169">
                <a:moveTo>
                  <a:pt x="18305" y="141258"/>
                </a:moveTo>
                <a:cubicBezTo>
                  <a:pt x="21974" y="142457"/>
                  <a:pt x="32910" y="150924"/>
                  <a:pt x="40318" y="148454"/>
                </a:cubicBezTo>
                <a:cubicBezTo>
                  <a:pt x="47726" y="145985"/>
                  <a:pt x="60850" y="134132"/>
                  <a:pt x="62755" y="126441"/>
                </a:cubicBezTo>
                <a:cubicBezTo>
                  <a:pt x="64660" y="118751"/>
                  <a:pt x="59439" y="106827"/>
                  <a:pt x="51748" y="102311"/>
                </a:cubicBezTo>
                <a:cubicBezTo>
                  <a:pt x="44057" y="97796"/>
                  <a:pt x="24796" y="108168"/>
                  <a:pt x="16611" y="99348"/>
                </a:cubicBezTo>
                <a:cubicBezTo>
                  <a:pt x="8427" y="90529"/>
                  <a:pt x="4969" y="65481"/>
                  <a:pt x="2641" y="49394"/>
                </a:cubicBezTo>
                <a:cubicBezTo>
                  <a:pt x="313" y="33307"/>
                  <a:pt x="-1733" y="10166"/>
                  <a:pt x="2641" y="2828"/>
                </a:cubicBezTo>
                <a:cubicBezTo>
                  <a:pt x="7016" y="-4510"/>
                  <a:pt x="24514" y="4945"/>
                  <a:pt x="28888" y="53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3" name="Google Shape;293;p39"/>
          <p:cNvCxnSpPr/>
          <p:nvPr/>
        </p:nvCxnSpPr>
        <p:spPr>
          <a:xfrm>
            <a:off x="3513675" y="1243550"/>
            <a:ext cx="2964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9"/>
          <p:cNvSpPr txBox="1"/>
          <p:nvPr/>
        </p:nvSpPr>
        <p:spPr>
          <a:xfrm>
            <a:off x="4820750" y="3338800"/>
            <a:ext cx="3051900" cy="1399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gccgo编译器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不会报错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https://github.com/golang/go/issues/23536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无法直接转换但是可以间接转换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311700" y="1084150"/>
            <a:ext cx="42603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MyInt 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IntPtr *int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MyIntPtr *MyInt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x IntPtr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y *int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z MyIntPtr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w *MyInt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513675" y="1138350"/>
            <a:ext cx="55458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z = MyIntPtr(x) // 编译报错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z = MyIntPtr((*MyInt)((*int)(x)))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2984500" y="3011025"/>
            <a:ext cx="4950900" cy="1599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*MyInt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和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*int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的值可以相互转换是因为它们的基类型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MyInt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和 </a:t>
            </a:r>
            <a:r>
              <a:rPr lang="zh-C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的底层类型一致。（这是一条特殊的指针类型转换规则。）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311700" y="201625"/>
            <a:ext cx="8520600" cy="16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一个指针类型的基类型可以是它自己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一个切片类型的元素类型可以是它自己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497550"/>
            <a:ext cx="78480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P *P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type S []S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var p P; p = &amp;p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p = ******************p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var s = make(S, 1); s[0] = 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s = s[0][0][0][0][0][0][0][0]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7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Go语言分号自动插入规则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049413"/>
            <a:ext cx="85206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在Go代码中，注释除外，如果一个代码行的最后一个语法词段（token）为下列所示之一，则一个分号将自动插入在此字段后（即行尾）： 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一个标识符；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一个整数、浮点数、虚部、码点或者字符串字面表示形式；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这几个跳转关键字之一：break、continue、fallthrough和return；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自增运算符++或者自减运算符--；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一个右括号：)  ]  }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为了允许一条复杂语句完全显示在一个代码行中，分号可能被插入在一个右小括号)或者右大括号}之前。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201625"/>
            <a:ext cx="8520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一个字符串衔接的编译器优化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11700" y="1042650"/>
            <a:ext cx="78480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import "testing"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s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x = []byte{1023: 'x'}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var y = []byte{1023: 'y'}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fc()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s = (" " + string(x) + string(y))[1:] // 更高效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201625"/>
            <a:ext cx="8520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一个字符串衔接的编译器优化（续）</a:t>
            </a:r>
            <a:endParaRPr/>
          </a:p>
        </p:txBody>
      </p:sp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23325" y="946525"/>
            <a:ext cx="84708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fd()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s = string(x) + string(y) // 较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低效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fmt.Println(testing.AllocsPerRun(1, fc)) //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fmt.Println(testing.AllocsPerRun(1, fd)) //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参考资料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Go 101项目：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https://github.com/golang101/golang101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Go 101官网：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https://gfw.go101.org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Go 101公众号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775" y="1987063"/>
            <a:ext cx="1861225" cy="18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在编译之前，一些分号将被自动插入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033475"/>
            <a:ext cx="47790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bool {return false;};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switch f();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true:  println(true);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false: println(false);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355175" y="1783350"/>
            <a:ext cx="31326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我们可以认为编译器在编译之前将自动插入一些分号，如左侧所示。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另一个细节：switch比较值的默认值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33475"/>
            <a:ext cx="7530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switch InitSimpleStatement; </a:t>
            </a:r>
            <a:r>
              <a:rPr b="1" lang="zh-C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CompareOperand0</a:t>
            </a: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case CompareOperandList1: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 do something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case CompareOperandList2: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 do something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// do something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942425" y="2381250"/>
            <a:ext cx="3767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表达式 </a:t>
            </a:r>
            <a:r>
              <a:rPr b="1" lang="zh-C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CompareOperand0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可以不出现（被省略）。如果它被省略，则它的值将被视为 </a:t>
            </a:r>
            <a:r>
              <a:rPr b="1" lang="zh-C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true。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最终的等价形式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33475"/>
            <a:ext cx="47790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package main;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bool {return false;};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switch f(); </a:t>
            </a:r>
            <a:r>
              <a:rPr b="1" lang="zh-C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true:  println(true);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case false: println(false);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355175" y="1783350"/>
            <a:ext cx="31326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到此，一目了然，此程序将打印出 </a:t>
            </a:r>
            <a:r>
              <a:rPr b="1" lang="zh-C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zh-C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i="1"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39775" y="731950"/>
            <a:ext cx="76575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Char char="●"/>
            </a:pPr>
            <a:r>
              <a:rPr lang="zh-CN" sz="3000">
                <a:solidFill>
                  <a:srgbClr val="3C78D8"/>
                </a:solidFill>
              </a:rPr>
              <a:t>在</a:t>
            </a:r>
            <a:r>
              <a:rPr lang="zh-CN" sz="3000">
                <a:solidFill>
                  <a:srgbClr val="3C78D8"/>
                </a:solidFill>
              </a:rPr>
              <a:t>分号（包括自动插入的分号）后</a:t>
            </a:r>
            <a:r>
              <a:rPr lang="zh-CN" sz="3000">
                <a:solidFill>
                  <a:srgbClr val="3C78D8"/>
                </a:solidFill>
              </a:rPr>
              <a:t>断行</a:t>
            </a:r>
            <a:endParaRPr sz="3000">
              <a:solidFill>
                <a:srgbClr val="3C78D8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Char char="●"/>
            </a:pPr>
            <a:r>
              <a:rPr lang="zh-CN" sz="3000">
                <a:solidFill>
                  <a:srgbClr val="3C78D8"/>
                </a:solidFill>
              </a:rPr>
              <a:t>或者在除了break、continue、fallthrough和return之外的关键字后</a:t>
            </a:r>
            <a:r>
              <a:rPr lang="zh-CN" sz="3000">
                <a:solidFill>
                  <a:srgbClr val="3C78D8"/>
                </a:solidFill>
              </a:rPr>
              <a:t>断行</a:t>
            </a:r>
            <a:endParaRPr sz="3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3C78D8"/>
                </a:solidFill>
              </a:rPr>
              <a:t>均不会不影响程序行为。</a:t>
            </a:r>
            <a:endParaRPr sz="3000">
              <a:solidFill>
                <a:srgbClr val="3C78D8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开大括号</a:t>
            </a:r>
            <a:r>
              <a:rPr lang="zh-CN"/>
              <a:t>有些时候</a:t>
            </a:r>
            <a:r>
              <a:rPr lang="zh-CN"/>
              <a:t>可以放在下一行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052501"/>
            <a:ext cx="77847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func f() { // 此大括号不可放在下一行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switch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break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一段合法的但看上去有些别扭的代码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59425"/>
            <a:ext cx="7784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for i :=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i &lt;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i++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if n := i%2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n == 0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     	fmt.Println(i, "是个偶数")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     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1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