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65" r:id="rId4"/>
    <p:sldId id="258" r:id="rId5"/>
    <p:sldId id="264" r:id="rId6"/>
    <p:sldId id="262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6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8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3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72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70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4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0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3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1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7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5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5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3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1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12/13/18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82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E7C99-2F18-0C46-B127-ACFCE04A2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8000" dirty="0">
                <a:solidFill>
                  <a:schemeClr val="tx1"/>
                </a:solidFill>
              </a:rPr>
              <a:t>Webber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A882B-05FF-8244-A3E4-C4D726840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/>
              <a:t>Distributed Systems – Fall 2018</a:t>
            </a:r>
          </a:p>
          <a:p>
            <a:r>
              <a:rPr lang="en-US" sz="2400" dirty="0"/>
              <a:t>Nikhil Nar &amp; Chinmay </a:t>
            </a:r>
            <a:r>
              <a:rPr lang="en-US" sz="2400" dirty="0" err="1"/>
              <a:t>Wyawahare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9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2D29-A1EB-7141-B5C2-DCFAAC10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Part 1: </a:t>
            </a:r>
            <a:r>
              <a:rPr lang="en-US" b="0" dirty="0"/>
              <a:t>Simple Web Application 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5E37-C683-D04D-975C-910000D3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2413000"/>
            <a:ext cx="10573432" cy="3632200"/>
          </a:xfrm>
        </p:spPr>
        <p:txBody>
          <a:bodyPr>
            <a:normAutofit/>
          </a:bodyPr>
          <a:lstStyle/>
          <a:p>
            <a:r>
              <a:rPr lang="en-US" sz="2000" dirty="0"/>
              <a:t>Followed a monolithic architecture wherein the database is stored in memory.</a:t>
            </a:r>
          </a:p>
          <a:p>
            <a:r>
              <a:rPr lang="en-US" sz="2000" dirty="0"/>
              <a:t>There is single web server which is responsible for handling requests from the client and interact with the database.</a:t>
            </a:r>
          </a:p>
          <a:p>
            <a:r>
              <a:rPr lang="en-US" sz="2000" dirty="0"/>
              <a:t>Used template for rendering HTML files and </a:t>
            </a:r>
            <a:r>
              <a:rPr lang="en-US" sz="2000" dirty="0" err="1"/>
              <a:t>Javascript</a:t>
            </a:r>
            <a:r>
              <a:rPr lang="en-US" sz="2000" dirty="0"/>
              <a:t> </a:t>
            </a:r>
            <a:r>
              <a:rPr lang="en-US" sz="2000" dirty="0" err="1"/>
              <a:t>async</a:t>
            </a:r>
            <a:r>
              <a:rPr lang="en-US" sz="2000" dirty="0"/>
              <a:t> calls to interact with web server through REST API calls.</a:t>
            </a:r>
          </a:p>
          <a:p>
            <a:r>
              <a:rPr lang="en-US" sz="2000" dirty="0"/>
              <a:t>Used </a:t>
            </a:r>
            <a:r>
              <a:rPr lang="en-US" sz="2000" dirty="0" err="1"/>
              <a:t>AuthDB</a:t>
            </a:r>
            <a:r>
              <a:rPr lang="en-US" sz="2000" dirty="0"/>
              <a:t> for storing tokens, </a:t>
            </a:r>
            <a:r>
              <a:rPr lang="en-US" sz="2000" dirty="0" err="1"/>
              <a:t>UserDB</a:t>
            </a:r>
            <a:r>
              <a:rPr lang="en-US" sz="2000" dirty="0"/>
              <a:t> to store user information and </a:t>
            </a:r>
            <a:r>
              <a:rPr lang="en-US" sz="2000" dirty="0" err="1"/>
              <a:t>PostDB</a:t>
            </a:r>
            <a:r>
              <a:rPr lang="en-US" sz="2000" dirty="0"/>
              <a:t> to store user posts information.</a:t>
            </a:r>
          </a:p>
          <a:p>
            <a:r>
              <a:rPr lang="en-US" sz="2000" dirty="0"/>
              <a:t>Used built-in Maps for storing tokens in </a:t>
            </a:r>
            <a:r>
              <a:rPr lang="en-US" sz="2000" dirty="0" err="1"/>
              <a:t>AuthDB</a:t>
            </a:r>
            <a:endParaRPr lang="en-US" sz="2000" dirty="0"/>
          </a:p>
          <a:p>
            <a:r>
              <a:rPr lang="en-US" sz="2000" dirty="0"/>
              <a:t>Used Slices to store user information in </a:t>
            </a:r>
            <a:r>
              <a:rPr lang="en-US" sz="2000" dirty="0" err="1"/>
              <a:t>UserDB</a:t>
            </a:r>
            <a:r>
              <a:rPr lang="en-US" sz="2000" dirty="0"/>
              <a:t> and posts information in </a:t>
            </a:r>
            <a:r>
              <a:rPr lang="en-US" sz="2000" dirty="0" err="1"/>
              <a:t>PostDB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899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54196-8896-384E-8B9E-2F767710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923" y="887540"/>
            <a:ext cx="9638153" cy="762582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 1 - Architecture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Overview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E31EB6-F25B-B04E-850D-437712A1E2E2}"/>
              </a:ext>
            </a:extLst>
          </p:cNvPr>
          <p:cNvSpPr/>
          <p:nvPr/>
        </p:nvSpPr>
        <p:spPr>
          <a:xfrm>
            <a:off x="5567564" y="1971651"/>
            <a:ext cx="1285379" cy="44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7FFBD1-84E2-534A-B439-B2A53D07BCAC}"/>
              </a:ext>
            </a:extLst>
          </p:cNvPr>
          <p:cNvSpPr/>
          <p:nvPr/>
        </p:nvSpPr>
        <p:spPr>
          <a:xfrm>
            <a:off x="5583080" y="3586150"/>
            <a:ext cx="1285379" cy="445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7D775A-7896-DE46-813B-64733E0473F3}"/>
              </a:ext>
            </a:extLst>
          </p:cNvPr>
          <p:cNvSpPr/>
          <p:nvPr/>
        </p:nvSpPr>
        <p:spPr>
          <a:xfrm>
            <a:off x="5583080" y="5163835"/>
            <a:ext cx="1285379" cy="44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Frontend Server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5821251" y="2417261"/>
            <a:ext cx="0" cy="116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6658377" y="2417261"/>
            <a:ext cx="0" cy="116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819105" y="4044687"/>
            <a:ext cx="0" cy="111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62397" y="4044687"/>
            <a:ext cx="12878" cy="111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140EC1D-7563-BA47-8E17-015EDEC3A990}"/>
              </a:ext>
            </a:extLst>
          </p:cNvPr>
          <p:cNvSpPr txBox="1"/>
          <p:nvPr/>
        </p:nvSpPr>
        <p:spPr>
          <a:xfrm rot="16200000">
            <a:off x="5210933" y="2752756"/>
            <a:ext cx="96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7EF1A-D347-6744-8057-6262B669D023}"/>
              </a:ext>
            </a:extLst>
          </p:cNvPr>
          <p:cNvSpPr txBox="1"/>
          <p:nvPr/>
        </p:nvSpPr>
        <p:spPr>
          <a:xfrm rot="5400000">
            <a:off x="6322604" y="2935055"/>
            <a:ext cx="96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2608A3-B25F-C944-B859-1A251F57B1D1}"/>
              </a:ext>
            </a:extLst>
          </p:cNvPr>
          <p:cNvSpPr txBox="1"/>
          <p:nvPr/>
        </p:nvSpPr>
        <p:spPr>
          <a:xfrm rot="5400000">
            <a:off x="6322604" y="4630952"/>
            <a:ext cx="96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828297-C572-514E-8953-4282EA4899E9}"/>
              </a:ext>
            </a:extLst>
          </p:cNvPr>
          <p:cNvSpPr txBox="1"/>
          <p:nvPr/>
        </p:nvSpPr>
        <p:spPr>
          <a:xfrm rot="16200000">
            <a:off x="5197945" y="4355379"/>
            <a:ext cx="966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5674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5E19-DCB8-9545-858C-8114F356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Part 2: </a:t>
            </a:r>
            <a:r>
              <a:rPr lang="en-US" b="0" dirty="0"/>
              <a:t>Implementing </a:t>
            </a:r>
            <a:r>
              <a:rPr lang="en-US" b="0" dirty="0" err="1"/>
              <a:t>gRPC</a:t>
            </a:r>
            <a:r>
              <a:rPr lang="en-US" b="0" dirty="0"/>
              <a:t>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80EB-9744-CC42-85DE-26398B068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59" y="2413000"/>
            <a:ext cx="10815873" cy="3632200"/>
          </a:xfrm>
        </p:spPr>
        <p:txBody>
          <a:bodyPr>
            <a:normAutofit/>
          </a:bodyPr>
          <a:lstStyle/>
          <a:p>
            <a:r>
              <a:rPr lang="en-US" sz="2000" dirty="0"/>
              <a:t>Replaced the monolithic architecture with </a:t>
            </a:r>
            <a:r>
              <a:rPr lang="en-US" sz="2000" dirty="0" err="1"/>
              <a:t>microservice</a:t>
            </a:r>
            <a:r>
              <a:rPr lang="en-US" sz="2000" dirty="0"/>
              <a:t> architecture.</a:t>
            </a:r>
          </a:p>
          <a:p>
            <a:r>
              <a:rPr lang="en-US" sz="2000" dirty="0"/>
              <a:t>Created 3 services (</a:t>
            </a:r>
            <a:r>
              <a:rPr lang="en-US" sz="2000" dirty="0" err="1"/>
              <a:t>gRPC</a:t>
            </a:r>
            <a:r>
              <a:rPr lang="en-US" sz="2000" dirty="0"/>
              <a:t> services): </a:t>
            </a:r>
          </a:p>
          <a:p>
            <a:pPr lvl="1"/>
            <a:r>
              <a:rPr lang="en-US" sz="1800" dirty="0" err="1"/>
              <a:t>Auth</a:t>
            </a:r>
            <a:endParaRPr lang="en-US" sz="1800" dirty="0"/>
          </a:p>
          <a:p>
            <a:pPr lvl="1"/>
            <a:r>
              <a:rPr lang="en-US" sz="1600" dirty="0"/>
              <a:t>User</a:t>
            </a:r>
          </a:p>
          <a:p>
            <a:pPr lvl="1"/>
            <a:r>
              <a:rPr lang="en-US" dirty="0"/>
              <a:t>P</a:t>
            </a:r>
            <a:r>
              <a:rPr lang="en-US" sz="1600" dirty="0"/>
              <a:t>ost</a:t>
            </a:r>
          </a:p>
          <a:p>
            <a:r>
              <a:rPr lang="en-US" sz="2000" dirty="0"/>
              <a:t>The web server will interact with the services to serve user requests.</a:t>
            </a:r>
          </a:p>
          <a:p>
            <a:r>
              <a:rPr lang="en-US" sz="2000" dirty="0"/>
              <a:t>Separated the models created in part 1 for each service.</a:t>
            </a:r>
          </a:p>
        </p:txBody>
      </p:sp>
    </p:spTree>
    <p:extLst>
      <p:ext uri="{BB962C8B-B14F-4D97-AF65-F5344CB8AC3E}">
        <p14:creationId xmlns:p14="http://schemas.microsoft.com/office/powerpoint/2010/main" val="257998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54196-8896-384E-8B9E-2F767710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923" y="887540"/>
            <a:ext cx="9638153" cy="762582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 2 - Architecture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Overview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1CFC6C-0950-424A-952C-8D78341E67B7}"/>
              </a:ext>
            </a:extLst>
          </p:cNvPr>
          <p:cNvSpPr/>
          <p:nvPr/>
        </p:nvSpPr>
        <p:spPr>
          <a:xfrm>
            <a:off x="2158904" y="2832127"/>
            <a:ext cx="1285379" cy="44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E31EB6-F25B-B04E-850D-437712A1E2E2}"/>
              </a:ext>
            </a:extLst>
          </p:cNvPr>
          <p:cNvSpPr/>
          <p:nvPr/>
        </p:nvSpPr>
        <p:spPr>
          <a:xfrm>
            <a:off x="5567564" y="2898013"/>
            <a:ext cx="1285379" cy="44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Auth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8ADDC-DA55-0E41-BA7F-679A946AAC7C}"/>
              </a:ext>
            </a:extLst>
          </p:cNvPr>
          <p:cNvSpPr/>
          <p:nvPr/>
        </p:nvSpPr>
        <p:spPr>
          <a:xfrm>
            <a:off x="8976224" y="2898013"/>
            <a:ext cx="1285379" cy="44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7FFBD1-84E2-534A-B439-B2A53D07BCAC}"/>
              </a:ext>
            </a:extLst>
          </p:cNvPr>
          <p:cNvSpPr/>
          <p:nvPr/>
        </p:nvSpPr>
        <p:spPr>
          <a:xfrm>
            <a:off x="5552043" y="4184488"/>
            <a:ext cx="1285379" cy="445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7D775A-7896-DE46-813B-64733E0473F3}"/>
              </a:ext>
            </a:extLst>
          </p:cNvPr>
          <p:cNvSpPr/>
          <p:nvPr/>
        </p:nvSpPr>
        <p:spPr>
          <a:xfrm>
            <a:off x="5567564" y="5541166"/>
            <a:ext cx="1285379" cy="44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Frontend Server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6465194" y="3343623"/>
            <a:ext cx="0" cy="84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6488805" y="4630098"/>
            <a:ext cx="0" cy="91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896378" y="3343623"/>
            <a:ext cx="2146" cy="84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5896378" y="4630098"/>
            <a:ext cx="0" cy="91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8B44428-CB02-924E-90D3-C7A4F26136D4}"/>
              </a:ext>
            </a:extLst>
          </p:cNvPr>
          <p:cNvSpPr/>
          <p:nvPr/>
        </p:nvSpPr>
        <p:spPr>
          <a:xfrm>
            <a:off x="2158903" y="1841979"/>
            <a:ext cx="1285379" cy="44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UserDB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0BD327-00FB-BF4E-A839-4BD14C3223D3}"/>
              </a:ext>
            </a:extLst>
          </p:cNvPr>
          <p:cNvSpPr/>
          <p:nvPr/>
        </p:nvSpPr>
        <p:spPr>
          <a:xfrm>
            <a:off x="5552043" y="1841979"/>
            <a:ext cx="1285379" cy="44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AuthDB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0E28E8-162F-D242-A1E5-C7E499608351}"/>
              </a:ext>
            </a:extLst>
          </p:cNvPr>
          <p:cNvSpPr/>
          <p:nvPr/>
        </p:nvSpPr>
        <p:spPr>
          <a:xfrm>
            <a:off x="8983546" y="1841979"/>
            <a:ext cx="1285379" cy="44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PostDB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061CA3-B55D-DA43-A6D3-434C99CB9F66}"/>
              </a:ext>
            </a:extLst>
          </p:cNvPr>
          <p:cNvCxnSpPr/>
          <p:nvPr/>
        </p:nvCxnSpPr>
        <p:spPr>
          <a:xfrm flipV="1">
            <a:off x="5896378" y="2287589"/>
            <a:ext cx="0" cy="61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01D0DC-0B68-9B44-98CB-41D49338BCBE}"/>
              </a:ext>
            </a:extLst>
          </p:cNvPr>
          <p:cNvCxnSpPr/>
          <p:nvPr/>
        </p:nvCxnSpPr>
        <p:spPr>
          <a:xfrm>
            <a:off x="6465194" y="2287589"/>
            <a:ext cx="0" cy="61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3C87E4-2F0C-874D-8688-7ECD3E64E4A9}"/>
              </a:ext>
            </a:extLst>
          </p:cNvPr>
          <p:cNvCxnSpPr/>
          <p:nvPr/>
        </p:nvCxnSpPr>
        <p:spPr>
          <a:xfrm flipV="1">
            <a:off x="2514601" y="2287589"/>
            <a:ext cx="0" cy="54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D6FA2B-3649-3644-A69F-C03B08FE3978}"/>
              </a:ext>
            </a:extLst>
          </p:cNvPr>
          <p:cNvCxnSpPr/>
          <p:nvPr/>
        </p:nvCxnSpPr>
        <p:spPr>
          <a:xfrm>
            <a:off x="3044536" y="2287589"/>
            <a:ext cx="0" cy="54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27FD89-25AD-4740-955A-B2A719FC88E6}"/>
              </a:ext>
            </a:extLst>
          </p:cNvPr>
          <p:cNvCxnSpPr/>
          <p:nvPr/>
        </p:nvCxnSpPr>
        <p:spPr>
          <a:xfrm flipV="1">
            <a:off x="9331037" y="2287589"/>
            <a:ext cx="0" cy="61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A6409C-6C38-5846-9154-19A885A58B2E}"/>
              </a:ext>
            </a:extLst>
          </p:cNvPr>
          <p:cNvCxnSpPr/>
          <p:nvPr/>
        </p:nvCxnSpPr>
        <p:spPr>
          <a:xfrm>
            <a:off x="9840191" y="2287589"/>
            <a:ext cx="0" cy="61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3F8A80EF-E1D5-9145-9117-251CD72926E4}"/>
              </a:ext>
            </a:extLst>
          </p:cNvPr>
          <p:cNvCxnSpPr/>
          <p:nvPr/>
        </p:nvCxnSpPr>
        <p:spPr>
          <a:xfrm rot="10800000" flipV="1">
            <a:off x="6852943" y="3343623"/>
            <a:ext cx="2987248" cy="1186336"/>
          </a:xfrm>
          <a:prstGeom prst="bentConnector3">
            <a:avLst>
              <a:gd name="adj1" fmla="val -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0AECF324-43F6-4249-8F8D-892356077FCB}"/>
              </a:ext>
            </a:extLst>
          </p:cNvPr>
          <p:cNvCxnSpPr>
            <a:cxnSpLocks/>
          </p:cNvCxnSpPr>
          <p:nvPr/>
        </p:nvCxnSpPr>
        <p:spPr>
          <a:xfrm flipV="1">
            <a:off x="6852943" y="3343623"/>
            <a:ext cx="2512350" cy="931928"/>
          </a:xfrm>
          <a:prstGeom prst="bentConnector3">
            <a:avLst>
              <a:gd name="adj1" fmla="val 100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62C9096E-D9AC-7B48-B346-8D3CE082A07C}"/>
              </a:ext>
            </a:extLst>
          </p:cNvPr>
          <p:cNvCxnSpPr>
            <a:cxnSpLocks/>
          </p:cNvCxnSpPr>
          <p:nvPr/>
        </p:nvCxnSpPr>
        <p:spPr>
          <a:xfrm>
            <a:off x="3044536" y="3277737"/>
            <a:ext cx="2507507" cy="997814"/>
          </a:xfrm>
          <a:prstGeom prst="bentConnector3">
            <a:avLst>
              <a:gd name="adj1" fmla="val 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431AA58-15BC-894F-B7CD-E678316D3564}"/>
              </a:ext>
            </a:extLst>
          </p:cNvPr>
          <p:cNvCxnSpPr/>
          <p:nvPr/>
        </p:nvCxnSpPr>
        <p:spPr>
          <a:xfrm rot="10800000">
            <a:off x="2514601" y="3277737"/>
            <a:ext cx="3037442" cy="1252222"/>
          </a:xfrm>
          <a:prstGeom prst="bentConnector3">
            <a:avLst>
              <a:gd name="adj1" fmla="val 9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F48029-55ED-6B4C-B1B7-F9EF00D2994F}"/>
              </a:ext>
            </a:extLst>
          </p:cNvPr>
          <p:cNvSpPr txBox="1"/>
          <p:nvPr/>
        </p:nvSpPr>
        <p:spPr>
          <a:xfrm rot="5400000">
            <a:off x="9495984" y="3967800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7D295B-7AF3-5141-8F41-14E133DEC825}"/>
              </a:ext>
            </a:extLst>
          </p:cNvPr>
          <p:cNvSpPr txBox="1"/>
          <p:nvPr/>
        </p:nvSpPr>
        <p:spPr>
          <a:xfrm rot="5400000">
            <a:off x="9493843" y="2655649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6D9BE4-AD6B-214B-95FF-8CA26E0D60AA}"/>
              </a:ext>
            </a:extLst>
          </p:cNvPr>
          <p:cNvSpPr txBox="1"/>
          <p:nvPr/>
        </p:nvSpPr>
        <p:spPr>
          <a:xfrm rot="16200000">
            <a:off x="8769903" y="3557444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A884E5-685D-6C47-9625-6E187CB0563D}"/>
              </a:ext>
            </a:extLst>
          </p:cNvPr>
          <p:cNvSpPr txBox="1"/>
          <p:nvPr/>
        </p:nvSpPr>
        <p:spPr>
          <a:xfrm rot="16200000">
            <a:off x="8739924" y="2311566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C24FCB-3C63-104E-A3D4-B1892D1FADFF}"/>
              </a:ext>
            </a:extLst>
          </p:cNvPr>
          <p:cNvSpPr txBox="1"/>
          <p:nvPr/>
        </p:nvSpPr>
        <p:spPr>
          <a:xfrm rot="16200000">
            <a:off x="5276152" y="2299121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47281-B301-AB4A-9569-AD3F554EE227}"/>
              </a:ext>
            </a:extLst>
          </p:cNvPr>
          <p:cNvSpPr txBox="1"/>
          <p:nvPr/>
        </p:nvSpPr>
        <p:spPr>
          <a:xfrm rot="16200000">
            <a:off x="5268650" y="3488877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7BE88A-96C8-674A-A6BE-826CF3B91482}"/>
              </a:ext>
            </a:extLst>
          </p:cNvPr>
          <p:cNvSpPr txBox="1"/>
          <p:nvPr/>
        </p:nvSpPr>
        <p:spPr>
          <a:xfrm rot="16200000">
            <a:off x="5294310" y="4824562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4FCEE-4050-1148-9BA9-084D3B13C25C}"/>
              </a:ext>
            </a:extLst>
          </p:cNvPr>
          <p:cNvSpPr txBox="1"/>
          <p:nvPr/>
        </p:nvSpPr>
        <p:spPr>
          <a:xfrm rot="5400000">
            <a:off x="6120745" y="2622776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74253B-77A7-D34E-A55E-DDB8F2270C3D}"/>
              </a:ext>
            </a:extLst>
          </p:cNvPr>
          <p:cNvSpPr txBox="1"/>
          <p:nvPr/>
        </p:nvSpPr>
        <p:spPr>
          <a:xfrm rot="5400000">
            <a:off x="6122864" y="3837651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E8B104-89E6-ED48-A1B3-D3C8AD2C7487}"/>
              </a:ext>
            </a:extLst>
          </p:cNvPr>
          <p:cNvSpPr txBox="1"/>
          <p:nvPr/>
        </p:nvSpPr>
        <p:spPr>
          <a:xfrm rot="5400000">
            <a:off x="6161579" y="5090619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FEACDA-7204-A940-9D9A-D54334FC6B75}"/>
              </a:ext>
            </a:extLst>
          </p:cNvPr>
          <p:cNvSpPr txBox="1"/>
          <p:nvPr/>
        </p:nvSpPr>
        <p:spPr>
          <a:xfrm rot="5400000">
            <a:off x="2708540" y="3880785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DCF82A-46C0-4F4F-AE48-6E0373FE0FDF}"/>
              </a:ext>
            </a:extLst>
          </p:cNvPr>
          <p:cNvSpPr txBox="1"/>
          <p:nvPr/>
        </p:nvSpPr>
        <p:spPr>
          <a:xfrm rot="5400000">
            <a:off x="2704763" y="2633661"/>
            <a:ext cx="966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response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29D7F9-34AA-2A40-A1B4-034B846C27C0}"/>
              </a:ext>
            </a:extLst>
          </p:cNvPr>
          <p:cNvSpPr txBox="1"/>
          <p:nvPr/>
        </p:nvSpPr>
        <p:spPr>
          <a:xfrm rot="16200000">
            <a:off x="1928640" y="2284593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5599DC-D577-8D45-BE18-A6CDF1F0CF61}"/>
              </a:ext>
            </a:extLst>
          </p:cNvPr>
          <p:cNvSpPr txBox="1"/>
          <p:nvPr/>
        </p:nvSpPr>
        <p:spPr>
          <a:xfrm rot="16200000">
            <a:off x="1927980" y="3540773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70475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5E19-DCB8-9545-858C-8114F356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Part 3: </a:t>
            </a:r>
            <a:r>
              <a:rPr lang="en-US" b="0" dirty="0"/>
              <a:t>RAFT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80EB-9744-CC42-85DE-26398B068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2413000"/>
            <a:ext cx="10573432" cy="3632200"/>
          </a:xfrm>
        </p:spPr>
        <p:txBody>
          <a:bodyPr>
            <a:normAutofit/>
          </a:bodyPr>
          <a:lstStyle/>
          <a:p>
            <a:r>
              <a:rPr lang="en-US" sz="2000" dirty="0"/>
              <a:t>Used the </a:t>
            </a:r>
            <a:r>
              <a:rPr lang="en-US" sz="2000" dirty="0" err="1"/>
              <a:t>etcd</a:t>
            </a:r>
            <a:r>
              <a:rPr lang="en-US" sz="2000" dirty="0"/>
              <a:t> Raft implementation (key-value pairs) for storage.</a:t>
            </a:r>
          </a:p>
          <a:p>
            <a:r>
              <a:rPr lang="en-US" sz="2000" dirty="0"/>
              <a:t>Each service will interact with the Raft cluster to get and update the storage.</a:t>
            </a:r>
          </a:p>
          <a:p>
            <a:r>
              <a:rPr lang="en-US" sz="2000" dirty="0"/>
              <a:t>Leader Election, Replication, Recovery is handled by the library.</a:t>
            </a:r>
          </a:p>
        </p:txBody>
      </p:sp>
    </p:spTree>
    <p:extLst>
      <p:ext uri="{BB962C8B-B14F-4D97-AF65-F5344CB8AC3E}">
        <p14:creationId xmlns:p14="http://schemas.microsoft.com/office/powerpoint/2010/main" val="172001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54196-8896-384E-8B9E-2F767710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923" y="887540"/>
            <a:ext cx="9638153" cy="762582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 3 - Architecture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Overview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1CFC6C-0950-424A-952C-8D78341E67B7}"/>
              </a:ext>
            </a:extLst>
          </p:cNvPr>
          <p:cNvSpPr/>
          <p:nvPr/>
        </p:nvSpPr>
        <p:spPr>
          <a:xfrm>
            <a:off x="2536117" y="3532697"/>
            <a:ext cx="1285379" cy="44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E31EB6-F25B-B04E-850D-437712A1E2E2}"/>
              </a:ext>
            </a:extLst>
          </p:cNvPr>
          <p:cNvSpPr/>
          <p:nvPr/>
        </p:nvSpPr>
        <p:spPr>
          <a:xfrm>
            <a:off x="5567564" y="3560246"/>
            <a:ext cx="1285379" cy="44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Auth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E8ADDC-DA55-0E41-BA7F-679A946AAC7C}"/>
              </a:ext>
            </a:extLst>
          </p:cNvPr>
          <p:cNvSpPr/>
          <p:nvPr/>
        </p:nvSpPr>
        <p:spPr>
          <a:xfrm>
            <a:off x="8653665" y="3560246"/>
            <a:ext cx="1285379" cy="44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7FFBD1-84E2-534A-B439-B2A53D07BCAC}"/>
              </a:ext>
            </a:extLst>
          </p:cNvPr>
          <p:cNvSpPr/>
          <p:nvPr/>
        </p:nvSpPr>
        <p:spPr>
          <a:xfrm>
            <a:off x="5552043" y="4585463"/>
            <a:ext cx="1285379" cy="445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7D775A-7896-DE46-813B-64733E0473F3}"/>
              </a:ext>
            </a:extLst>
          </p:cNvPr>
          <p:cNvSpPr/>
          <p:nvPr/>
        </p:nvSpPr>
        <p:spPr>
          <a:xfrm>
            <a:off x="5567564" y="5672174"/>
            <a:ext cx="1285379" cy="44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Frontend Server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6465194" y="4017194"/>
            <a:ext cx="0" cy="56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6488805" y="5050166"/>
            <a:ext cx="0" cy="62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5898524" y="4017194"/>
            <a:ext cx="0" cy="56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5896378" y="5050166"/>
            <a:ext cx="2146" cy="62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835483C-FF51-4341-95ED-48CFA1FE7120}"/>
              </a:ext>
            </a:extLst>
          </p:cNvPr>
          <p:cNvSpPr/>
          <p:nvPr/>
        </p:nvSpPr>
        <p:spPr>
          <a:xfrm>
            <a:off x="5567563" y="2453720"/>
            <a:ext cx="1285379" cy="44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RAFT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BE9B8-89D5-9C48-9B92-17ED53D3841F}"/>
              </a:ext>
            </a:extLst>
          </p:cNvPr>
          <p:cNvSpPr/>
          <p:nvPr/>
        </p:nvSpPr>
        <p:spPr>
          <a:xfrm>
            <a:off x="3821496" y="1629942"/>
            <a:ext cx="1285379" cy="44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RAFT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20416C-963C-374D-9545-77C6D3076474}"/>
              </a:ext>
            </a:extLst>
          </p:cNvPr>
          <p:cNvSpPr/>
          <p:nvPr/>
        </p:nvSpPr>
        <p:spPr>
          <a:xfrm>
            <a:off x="7368286" y="1640431"/>
            <a:ext cx="1285379" cy="44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RAFT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C3687A-623D-7F49-9D95-50FBE95EE40E}"/>
              </a:ext>
            </a:extLst>
          </p:cNvPr>
          <p:cNvCxnSpPr>
            <a:cxnSpLocks/>
          </p:cNvCxnSpPr>
          <p:nvPr/>
        </p:nvCxnSpPr>
        <p:spPr>
          <a:xfrm flipV="1">
            <a:off x="5896378" y="2899330"/>
            <a:ext cx="0" cy="66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42189B-8975-C940-91FE-A32A7E6F498D}"/>
              </a:ext>
            </a:extLst>
          </p:cNvPr>
          <p:cNvCxnSpPr>
            <a:cxnSpLocks/>
          </p:cNvCxnSpPr>
          <p:nvPr/>
        </p:nvCxnSpPr>
        <p:spPr>
          <a:xfrm>
            <a:off x="6465194" y="2899330"/>
            <a:ext cx="0" cy="66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D9B946-E29B-434D-8A12-97F013A88A71}"/>
              </a:ext>
            </a:extLst>
          </p:cNvPr>
          <p:cNvCxnSpPr>
            <a:cxnSpLocks/>
          </p:cNvCxnSpPr>
          <p:nvPr/>
        </p:nvCxnSpPr>
        <p:spPr>
          <a:xfrm>
            <a:off x="5106875" y="1748243"/>
            <a:ext cx="2261411" cy="1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51799F-7BA4-694B-9C6E-6CEC30257C95}"/>
              </a:ext>
            </a:extLst>
          </p:cNvPr>
          <p:cNvCxnSpPr>
            <a:cxnSpLocks/>
          </p:cNvCxnSpPr>
          <p:nvPr/>
        </p:nvCxnSpPr>
        <p:spPr>
          <a:xfrm flipH="1" flipV="1">
            <a:off x="5106875" y="1905000"/>
            <a:ext cx="2261411" cy="1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E2FD65-6185-624E-8E8D-7BA9682C7ECD}"/>
              </a:ext>
            </a:extLst>
          </p:cNvPr>
          <p:cNvCxnSpPr>
            <a:cxnSpLocks/>
          </p:cNvCxnSpPr>
          <p:nvPr/>
        </p:nvCxnSpPr>
        <p:spPr>
          <a:xfrm flipV="1">
            <a:off x="3821496" y="2910349"/>
            <a:ext cx="1985415" cy="61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E9E32A-1F85-AA4B-BF98-00113EF3F492}"/>
              </a:ext>
            </a:extLst>
          </p:cNvPr>
          <p:cNvCxnSpPr>
            <a:cxnSpLocks/>
          </p:cNvCxnSpPr>
          <p:nvPr/>
        </p:nvCxnSpPr>
        <p:spPr>
          <a:xfrm flipH="1">
            <a:off x="3541730" y="2899330"/>
            <a:ext cx="2007593" cy="63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DD9372-746F-2C4C-B62C-9F803166E97A}"/>
              </a:ext>
            </a:extLst>
          </p:cNvPr>
          <p:cNvCxnSpPr>
            <a:cxnSpLocks/>
          </p:cNvCxnSpPr>
          <p:nvPr/>
        </p:nvCxnSpPr>
        <p:spPr>
          <a:xfrm flipH="1" flipV="1">
            <a:off x="6488805" y="2910349"/>
            <a:ext cx="2315562" cy="64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738A480-3E08-0544-995A-8F6CECB06B79}"/>
              </a:ext>
            </a:extLst>
          </p:cNvPr>
          <p:cNvCxnSpPr>
            <a:cxnSpLocks/>
          </p:cNvCxnSpPr>
          <p:nvPr/>
        </p:nvCxnSpPr>
        <p:spPr>
          <a:xfrm>
            <a:off x="6837422" y="2899330"/>
            <a:ext cx="2219492" cy="63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1D97D8F-883E-EB43-92E1-B41B79CB6EF8}"/>
              </a:ext>
            </a:extLst>
          </p:cNvPr>
          <p:cNvCxnSpPr>
            <a:cxnSpLocks/>
          </p:cNvCxnSpPr>
          <p:nvPr/>
        </p:nvCxnSpPr>
        <p:spPr>
          <a:xfrm flipV="1">
            <a:off x="6852941" y="4017194"/>
            <a:ext cx="2203973" cy="671203"/>
          </a:xfrm>
          <a:prstGeom prst="bentConnector3">
            <a:avLst>
              <a:gd name="adj1" fmla="val 100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5537F82F-ED23-504E-86D6-461D312D99E8}"/>
              </a:ext>
            </a:extLst>
          </p:cNvPr>
          <p:cNvCxnSpPr/>
          <p:nvPr/>
        </p:nvCxnSpPr>
        <p:spPr>
          <a:xfrm rot="10800000" flipV="1">
            <a:off x="6852942" y="4005855"/>
            <a:ext cx="2691652" cy="939807"/>
          </a:xfrm>
          <a:prstGeom prst="bentConnector3">
            <a:avLst>
              <a:gd name="adj1" fmla="val -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46A7B868-6214-854B-B45A-FFE376367B4A}"/>
              </a:ext>
            </a:extLst>
          </p:cNvPr>
          <p:cNvCxnSpPr>
            <a:cxnSpLocks/>
          </p:cNvCxnSpPr>
          <p:nvPr/>
        </p:nvCxnSpPr>
        <p:spPr>
          <a:xfrm>
            <a:off x="3541730" y="3978307"/>
            <a:ext cx="1994793" cy="684690"/>
          </a:xfrm>
          <a:prstGeom prst="bentConnector3">
            <a:avLst>
              <a:gd name="adj1" fmla="val 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4B988FB6-2E21-6F4E-BF31-552A073B1319}"/>
              </a:ext>
            </a:extLst>
          </p:cNvPr>
          <p:cNvCxnSpPr/>
          <p:nvPr/>
        </p:nvCxnSpPr>
        <p:spPr>
          <a:xfrm rot="10800000">
            <a:off x="2975062" y="3991989"/>
            <a:ext cx="2574261" cy="939807"/>
          </a:xfrm>
          <a:prstGeom prst="bentConnector3">
            <a:avLst>
              <a:gd name="adj1" fmla="val 99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E3DBA1A-C462-D64C-9597-4682A0377333}"/>
              </a:ext>
            </a:extLst>
          </p:cNvPr>
          <p:cNvCxnSpPr/>
          <p:nvPr/>
        </p:nvCxnSpPr>
        <p:spPr>
          <a:xfrm flipV="1">
            <a:off x="6852941" y="2086041"/>
            <a:ext cx="849790" cy="54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238574A-A2EE-CB4B-B891-DEA32223BEF4}"/>
              </a:ext>
            </a:extLst>
          </p:cNvPr>
          <p:cNvCxnSpPr>
            <a:cxnSpLocks/>
          </p:cNvCxnSpPr>
          <p:nvPr/>
        </p:nvCxnSpPr>
        <p:spPr>
          <a:xfrm flipH="1">
            <a:off x="6837422" y="2075552"/>
            <a:ext cx="1361346" cy="83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0AFF66-462B-B64B-9D9B-B535D1B9C4D4}"/>
              </a:ext>
            </a:extLst>
          </p:cNvPr>
          <p:cNvCxnSpPr/>
          <p:nvPr/>
        </p:nvCxnSpPr>
        <p:spPr>
          <a:xfrm flipH="1" flipV="1">
            <a:off x="4081806" y="2086041"/>
            <a:ext cx="1485757" cy="82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6C78D2-128B-3B45-AC33-45B816AEB1BA}"/>
              </a:ext>
            </a:extLst>
          </p:cNvPr>
          <p:cNvCxnSpPr>
            <a:stCxn id="26" idx="2"/>
          </p:cNvCxnSpPr>
          <p:nvPr/>
        </p:nvCxnSpPr>
        <p:spPr>
          <a:xfrm>
            <a:off x="4464186" y="2075552"/>
            <a:ext cx="1103377" cy="57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4634B6-6901-C94D-BFB9-1E2FFC296A41}"/>
              </a:ext>
            </a:extLst>
          </p:cNvPr>
          <p:cNvSpPr txBox="1"/>
          <p:nvPr/>
        </p:nvSpPr>
        <p:spPr>
          <a:xfrm rot="16200000">
            <a:off x="2380261" y="4091195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21D26-A3CF-5842-94D8-39D3F9329DEB}"/>
              </a:ext>
            </a:extLst>
          </p:cNvPr>
          <p:cNvSpPr txBox="1"/>
          <p:nvPr/>
        </p:nvSpPr>
        <p:spPr>
          <a:xfrm rot="16200000">
            <a:off x="5279246" y="5073903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B2D66D-BB34-1241-91AF-1C4006A2D022}"/>
              </a:ext>
            </a:extLst>
          </p:cNvPr>
          <p:cNvSpPr txBox="1"/>
          <p:nvPr/>
        </p:nvSpPr>
        <p:spPr>
          <a:xfrm rot="16200000">
            <a:off x="5291664" y="4014977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9F540B-2B5A-504E-A91F-D1DD61B2F9E0}"/>
              </a:ext>
            </a:extLst>
          </p:cNvPr>
          <p:cNvSpPr txBox="1"/>
          <p:nvPr/>
        </p:nvSpPr>
        <p:spPr>
          <a:xfrm rot="16200000">
            <a:off x="8445771" y="4091328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B6B78E-E438-194F-9EF4-E828CE4FF1EA}"/>
              </a:ext>
            </a:extLst>
          </p:cNvPr>
          <p:cNvSpPr txBox="1"/>
          <p:nvPr/>
        </p:nvSpPr>
        <p:spPr>
          <a:xfrm rot="16200000">
            <a:off x="5302957" y="2966797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62F5C3-65EF-964C-975E-A28D7DB704D3}"/>
              </a:ext>
            </a:extLst>
          </p:cNvPr>
          <p:cNvSpPr txBox="1"/>
          <p:nvPr/>
        </p:nvSpPr>
        <p:spPr>
          <a:xfrm rot="5400000">
            <a:off x="3178778" y="4379985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1AC614-1994-234C-B135-22E9A9FFA193}"/>
              </a:ext>
            </a:extLst>
          </p:cNvPr>
          <p:cNvSpPr txBox="1"/>
          <p:nvPr/>
        </p:nvSpPr>
        <p:spPr>
          <a:xfrm rot="5400000">
            <a:off x="6129514" y="4330999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F9DC02-0B16-9547-B912-392DA43310AE}"/>
              </a:ext>
            </a:extLst>
          </p:cNvPr>
          <p:cNvSpPr txBox="1"/>
          <p:nvPr/>
        </p:nvSpPr>
        <p:spPr>
          <a:xfrm rot="5400000">
            <a:off x="6147172" y="5401282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36D82B-B6BF-0143-8FDF-1AFC07D19CE2}"/>
              </a:ext>
            </a:extLst>
          </p:cNvPr>
          <p:cNvSpPr txBox="1"/>
          <p:nvPr/>
        </p:nvSpPr>
        <p:spPr>
          <a:xfrm rot="5400000">
            <a:off x="9192055" y="4470047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DE1F44-2EB6-584D-8276-8EAA5ACE8B3C}"/>
              </a:ext>
            </a:extLst>
          </p:cNvPr>
          <p:cNvSpPr txBox="1"/>
          <p:nvPr/>
        </p:nvSpPr>
        <p:spPr>
          <a:xfrm rot="932201">
            <a:off x="7428957" y="2963025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0719F5-8511-F149-BF54-7BB18015A8BB}"/>
              </a:ext>
            </a:extLst>
          </p:cNvPr>
          <p:cNvSpPr txBox="1"/>
          <p:nvPr/>
        </p:nvSpPr>
        <p:spPr>
          <a:xfrm rot="826132">
            <a:off x="7354737" y="3268018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DE14E5-27FC-C248-90E2-BD5EF0175085}"/>
              </a:ext>
            </a:extLst>
          </p:cNvPr>
          <p:cNvSpPr txBox="1"/>
          <p:nvPr/>
        </p:nvSpPr>
        <p:spPr>
          <a:xfrm rot="20487094">
            <a:off x="4400702" y="3195410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881503-BAA6-E741-9F69-EA4D43160703}"/>
              </a:ext>
            </a:extLst>
          </p:cNvPr>
          <p:cNvSpPr txBox="1"/>
          <p:nvPr/>
        </p:nvSpPr>
        <p:spPr>
          <a:xfrm rot="20473056">
            <a:off x="4035908" y="2990814"/>
            <a:ext cx="96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09744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E7C99-2F18-0C46-B127-ACFCE04A2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8000" dirty="0">
                <a:solidFill>
                  <a:schemeClr val="tx1"/>
                </a:solidFill>
              </a:rPr>
              <a:t>Thank You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4400" b="0" dirty="0">
                <a:solidFill>
                  <a:schemeClr val="tx1"/>
                </a:solidFill>
              </a:rPr>
              <a:t>Questions?</a:t>
            </a:r>
            <a:endParaRPr lang="en-US" sz="8000" b="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A882B-05FF-8244-A3E4-C4D726840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/>
              <a:t>Nikhil – ncn251</a:t>
            </a:r>
          </a:p>
          <a:p>
            <a:r>
              <a:rPr lang="en-US" sz="2400" dirty="0"/>
              <a:t>Chinmay – cnw282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09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280</Words>
  <Application>Microsoft Macintosh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Webber</vt:lpstr>
      <vt:lpstr>Part 1: Simple Web Application  </vt:lpstr>
      <vt:lpstr>Part 1 - Architecture Overview</vt:lpstr>
      <vt:lpstr>Part 2: Implementing gRPC services</vt:lpstr>
      <vt:lpstr>Part 2 - Architecture Overview</vt:lpstr>
      <vt:lpstr>Part 3: RAFT Implementation</vt:lpstr>
      <vt:lpstr>Part 3 - Architecture Overview</vt:lpstr>
      <vt:lpstr>Thank You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Webber</dc:title>
  <dc:creator>Chinmay Wyawahare</dc:creator>
  <cp:lastModifiedBy>Chinmay Wyawahare</cp:lastModifiedBy>
  <cp:revision>6</cp:revision>
  <dcterms:created xsi:type="dcterms:W3CDTF">2018-12-13T17:30:26Z</dcterms:created>
  <dcterms:modified xsi:type="dcterms:W3CDTF">2018-12-13T18:43:36Z</dcterms:modified>
</cp:coreProperties>
</file>