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885533a1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885533a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885533a1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885533a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885533a1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885533a1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885533a1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885533a1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885533a1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885533a1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885533a1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4885533a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4885533a1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4885533a1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885533a1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4885533a1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885533a1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4885533a1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4885533a1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4885533a1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4885533a1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4885533a1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b896d6e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b896d6e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b896d6e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b896d6e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b896d6e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b896d6e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b896d6e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b896d6e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b896d6ef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b896d6ef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b896d6ef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b896d6ef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b896d6ef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b896d6ef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4e8fdb3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4e8fdb3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885533a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885533a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885533a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885533a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885533a1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885533a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885533a1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885533a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885533a1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885533a1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885533a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885533a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885533a1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885533a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02200" y="2069100"/>
            <a:ext cx="8732700" cy="1005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sz="2600"/>
              <a:t>A hybrid variable neighborhood search approach for the multi-depot green vehicle routing problem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a:p>
        </p:txBody>
      </p:sp>
      <p:sp>
        <p:nvSpPr>
          <p:cNvPr id="87" name="Google Shape;87;p13"/>
          <p:cNvSpPr txBox="1"/>
          <p:nvPr>
            <p:ph idx="4294967295" type="title"/>
          </p:nvPr>
        </p:nvSpPr>
        <p:spPr>
          <a:xfrm>
            <a:off x="0" y="543250"/>
            <a:ext cx="91440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sz="2650">
                <a:solidFill>
                  <a:srgbClr val="B7B7B7"/>
                </a:solidFill>
              </a:rPr>
              <a:t>Problema de roteamento de veículos verdes multi-depósito</a:t>
            </a:r>
            <a:endParaRPr b="0" sz="2650">
              <a:solidFill>
                <a:srgbClr val="B7B7B7"/>
              </a:solidFill>
              <a:highlight>
                <a:srgbClr val="303134"/>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3"/>
          <p:cNvSpPr txBox="1"/>
          <p:nvPr/>
        </p:nvSpPr>
        <p:spPr>
          <a:xfrm>
            <a:off x="202200" y="4423150"/>
            <a:ext cx="402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latin typeface="Lato"/>
                <a:ea typeface="Lato"/>
                <a:cs typeface="Lato"/>
                <a:sym typeface="Lato"/>
              </a:rPr>
              <a:t>Nomes:</a:t>
            </a:r>
            <a:r>
              <a:rPr lang="pt-BR" sz="1500">
                <a:latin typeface="Lato"/>
                <a:ea typeface="Lato"/>
                <a:cs typeface="Lato"/>
                <a:sym typeface="Lato"/>
              </a:rPr>
              <a:t> Halliday Gauss, Emanuel Xavier</a:t>
            </a:r>
            <a:endParaRPr sz="1500">
              <a:latin typeface="Lato"/>
              <a:ea typeface="Lato"/>
              <a:cs typeface="Lato"/>
              <a:sym typeface="Lato"/>
            </a:endParaRPr>
          </a:p>
          <a:p>
            <a:pPr indent="0" lvl="0" marL="0" rtl="0" algn="l">
              <a:spcBef>
                <a:spcPts val="0"/>
              </a:spcBef>
              <a:spcAft>
                <a:spcPts val="0"/>
              </a:spcAft>
              <a:buNone/>
            </a:pPr>
            <a:r>
              <a:rPr b="1" lang="pt-BR" sz="1500">
                <a:latin typeface="Lato"/>
                <a:ea typeface="Lato"/>
                <a:cs typeface="Lato"/>
                <a:sym typeface="Lato"/>
              </a:rPr>
              <a:t>Matrícula: </a:t>
            </a:r>
            <a:r>
              <a:rPr lang="pt-BR" sz="1500">
                <a:latin typeface="Lato"/>
                <a:ea typeface="Lato"/>
                <a:cs typeface="Lato"/>
                <a:sym typeface="Lato"/>
              </a:rPr>
              <a:t>18.4093, 18.1.4148</a:t>
            </a:r>
            <a:endParaRPr sz="15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143" name="Google Shape;143;p22"/>
          <p:cNvSpPr txBox="1"/>
          <p:nvPr/>
        </p:nvSpPr>
        <p:spPr>
          <a:xfrm>
            <a:off x="4034125" y="1664050"/>
            <a:ext cx="49386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 restrição é garantir que apenas um nó j seja visitado a partir de um nó i que é um cliente.</a:t>
            </a:r>
            <a:endParaRPr b="1" sz="1800">
              <a:latin typeface="Raleway"/>
              <a:ea typeface="Raleway"/>
              <a:cs typeface="Raleway"/>
              <a:sym typeface="Raleway"/>
            </a:endParaRPr>
          </a:p>
        </p:txBody>
      </p:sp>
      <p:pic>
        <p:nvPicPr>
          <p:cNvPr id="144" name="Google Shape;144;p22"/>
          <p:cNvPicPr preferRelativeResize="0"/>
          <p:nvPr/>
        </p:nvPicPr>
        <p:blipFill>
          <a:blip r:embed="rId3">
            <a:alphaModFix/>
          </a:blip>
          <a:stretch>
            <a:fillRect/>
          </a:stretch>
        </p:blipFill>
        <p:spPr>
          <a:xfrm>
            <a:off x="202200" y="1664050"/>
            <a:ext cx="3831925" cy="2603729"/>
          </a:xfrm>
          <a:prstGeom prst="rect">
            <a:avLst/>
          </a:prstGeom>
          <a:noFill/>
          <a:ln>
            <a:noFill/>
          </a:ln>
        </p:spPr>
      </p:pic>
      <p:sp>
        <p:nvSpPr>
          <p:cNvPr id="145" name="Google Shape;145;p22"/>
          <p:cNvSpPr txBox="1"/>
          <p:nvPr/>
        </p:nvSpPr>
        <p:spPr>
          <a:xfrm>
            <a:off x="4034125" y="3087450"/>
            <a:ext cx="49386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 restrição é garantir que um cliente i seja visitado a partir de um único nó j.</a:t>
            </a:r>
            <a:endParaRPr b="1" sz="1800">
              <a:latin typeface="Raleway"/>
              <a:ea typeface="Raleway"/>
              <a:cs typeface="Raleway"/>
              <a:sym typeface="Raleway"/>
            </a:endParaRPr>
          </a:p>
        </p:txBody>
      </p:sp>
      <p:sp>
        <p:nvSpPr>
          <p:cNvPr id="146" name="Google Shape;146;p22"/>
          <p:cNvSpPr txBox="1"/>
          <p:nvPr/>
        </p:nvSpPr>
        <p:spPr>
          <a:xfrm>
            <a:off x="4034100" y="4199775"/>
            <a:ext cx="49386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Juntas essas restrições garantem que cada cliente seja visitado uma única vez.</a:t>
            </a:r>
            <a:endParaRPr b="1" sz="18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152" name="Google Shape;152;p23"/>
          <p:cNvSpPr txBox="1"/>
          <p:nvPr/>
        </p:nvSpPr>
        <p:spPr>
          <a:xfrm>
            <a:off x="4034125" y="1664050"/>
            <a:ext cx="49386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 restrição é garantir que um cliente i esteja associado a um único depósito j.</a:t>
            </a:r>
            <a:endParaRPr b="1" sz="1800">
              <a:latin typeface="Raleway"/>
              <a:ea typeface="Raleway"/>
              <a:cs typeface="Raleway"/>
              <a:sym typeface="Raleway"/>
            </a:endParaRPr>
          </a:p>
        </p:txBody>
      </p:sp>
      <p:sp>
        <p:nvSpPr>
          <p:cNvPr id="153" name="Google Shape;153;p23"/>
          <p:cNvSpPr txBox="1"/>
          <p:nvPr/>
        </p:nvSpPr>
        <p:spPr>
          <a:xfrm>
            <a:off x="4034125" y="3087450"/>
            <a:ext cx="49386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 função é garantir que um posto  i seja visitado no máximo uma vez. Obs: Como o somatório é &lt;= 1, então não é obrigatório passar em um posto.</a:t>
            </a:r>
            <a:endParaRPr b="1" sz="1800">
              <a:latin typeface="Raleway"/>
              <a:ea typeface="Raleway"/>
              <a:cs typeface="Raleway"/>
              <a:sym typeface="Raleway"/>
            </a:endParaRPr>
          </a:p>
        </p:txBody>
      </p:sp>
      <p:pic>
        <p:nvPicPr>
          <p:cNvPr id="154" name="Google Shape;154;p23"/>
          <p:cNvPicPr preferRelativeResize="0"/>
          <p:nvPr/>
        </p:nvPicPr>
        <p:blipFill>
          <a:blip r:embed="rId3">
            <a:alphaModFix/>
          </a:blip>
          <a:stretch>
            <a:fillRect/>
          </a:stretch>
        </p:blipFill>
        <p:spPr>
          <a:xfrm>
            <a:off x="202200" y="1777800"/>
            <a:ext cx="3881725" cy="23254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160" name="Google Shape;160;p24"/>
          <p:cNvSpPr txBox="1"/>
          <p:nvPr/>
        </p:nvSpPr>
        <p:spPr>
          <a:xfrm>
            <a:off x="4034125" y="1955263"/>
            <a:ext cx="49386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 restrição é garantir o controle de fluxo, ou seja, todo nó deve ter uma aresta de entrada e uma de saída.</a:t>
            </a:r>
            <a:endParaRPr b="1" sz="1800">
              <a:latin typeface="Raleway"/>
              <a:ea typeface="Raleway"/>
              <a:cs typeface="Raleway"/>
              <a:sym typeface="Raleway"/>
            </a:endParaRPr>
          </a:p>
        </p:txBody>
      </p:sp>
      <p:pic>
        <p:nvPicPr>
          <p:cNvPr id="161" name="Google Shape;161;p24"/>
          <p:cNvPicPr preferRelativeResize="0"/>
          <p:nvPr/>
        </p:nvPicPr>
        <p:blipFill>
          <a:blip r:embed="rId3">
            <a:alphaModFix/>
          </a:blip>
          <a:stretch>
            <a:fillRect/>
          </a:stretch>
        </p:blipFill>
        <p:spPr>
          <a:xfrm>
            <a:off x="202200" y="2013100"/>
            <a:ext cx="3831925" cy="9001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167" name="Google Shape;167;p25"/>
          <p:cNvSpPr txBox="1"/>
          <p:nvPr/>
        </p:nvSpPr>
        <p:spPr>
          <a:xfrm>
            <a:off x="4081200" y="1883100"/>
            <a:ext cx="48915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dessas restrições é garantir que um veículo  viaje  a partir de um nó i para um depósito j ou um de depósito j para o nó i somente se esse o nó i estiver associado com o depósito j.</a:t>
            </a:r>
            <a:endParaRPr b="1" sz="1800">
              <a:latin typeface="Raleway"/>
              <a:ea typeface="Raleway"/>
              <a:cs typeface="Raleway"/>
              <a:sym typeface="Raleway"/>
            </a:endParaRPr>
          </a:p>
        </p:txBody>
      </p:sp>
      <p:pic>
        <p:nvPicPr>
          <p:cNvPr id="168" name="Google Shape;168;p25"/>
          <p:cNvPicPr preferRelativeResize="0"/>
          <p:nvPr/>
        </p:nvPicPr>
        <p:blipFill>
          <a:blip r:embed="rId3">
            <a:alphaModFix/>
          </a:blip>
          <a:stretch>
            <a:fillRect/>
          </a:stretch>
        </p:blipFill>
        <p:spPr>
          <a:xfrm>
            <a:off x="202200" y="1747113"/>
            <a:ext cx="3879000" cy="194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174" name="Google Shape;174;p26"/>
          <p:cNvSpPr txBox="1"/>
          <p:nvPr/>
        </p:nvSpPr>
        <p:spPr>
          <a:xfrm>
            <a:off x="3984500" y="2063863"/>
            <a:ext cx="49386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dessas restrições é garantir que dois nós (Cliente ou Posto), que foram visitados consecutivamente pelo mesmo veículo, devem ser atribuídos a uma mesmo depósito.</a:t>
            </a:r>
            <a:endParaRPr b="1" sz="1800">
              <a:latin typeface="Raleway"/>
              <a:ea typeface="Raleway"/>
              <a:cs typeface="Raleway"/>
              <a:sym typeface="Raleway"/>
            </a:endParaRPr>
          </a:p>
        </p:txBody>
      </p:sp>
      <p:pic>
        <p:nvPicPr>
          <p:cNvPr id="175" name="Google Shape;175;p26"/>
          <p:cNvPicPr preferRelativeResize="0"/>
          <p:nvPr/>
        </p:nvPicPr>
        <p:blipFill>
          <a:blip r:embed="rId3">
            <a:alphaModFix/>
          </a:blip>
          <a:stretch>
            <a:fillRect/>
          </a:stretch>
        </p:blipFill>
        <p:spPr>
          <a:xfrm>
            <a:off x="202200" y="1999438"/>
            <a:ext cx="3782300" cy="114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181" name="Google Shape;181;p27"/>
          <p:cNvSpPr txBox="1"/>
          <p:nvPr/>
        </p:nvSpPr>
        <p:spPr>
          <a:xfrm>
            <a:off x="4598750" y="2063875"/>
            <a:ext cx="43242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dessas restrições é garantir que, se existir a aresta de i para j, sendo i e j pertencentes aos clientes ou postos, então a Hora de Chegada na cidade j tem que ser exatamente a Hora de chegada na cidade i somado com o tempo gasto para fazer o abastecimento ou descarga, mais o tempo de viagem da cidade i para a cidade j.</a:t>
            </a:r>
            <a:endParaRPr b="1" sz="1800">
              <a:latin typeface="Raleway"/>
              <a:ea typeface="Raleway"/>
              <a:cs typeface="Raleway"/>
              <a:sym typeface="Raleway"/>
            </a:endParaRPr>
          </a:p>
        </p:txBody>
      </p:sp>
      <p:pic>
        <p:nvPicPr>
          <p:cNvPr id="182" name="Google Shape;182;p27"/>
          <p:cNvPicPr preferRelativeResize="0"/>
          <p:nvPr/>
        </p:nvPicPr>
        <p:blipFill>
          <a:blip r:embed="rId3">
            <a:alphaModFix/>
          </a:blip>
          <a:stretch>
            <a:fillRect/>
          </a:stretch>
        </p:blipFill>
        <p:spPr>
          <a:xfrm>
            <a:off x="202200" y="2166925"/>
            <a:ext cx="4324350" cy="146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188" name="Google Shape;188;p28"/>
          <p:cNvSpPr txBox="1"/>
          <p:nvPr/>
        </p:nvSpPr>
        <p:spPr>
          <a:xfrm>
            <a:off x="4034125" y="1955263"/>
            <a:ext cx="49386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 restrição é garantir o tempo gasto no procedimento de rota não seja maior que o tempo TMax estipulado.</a:t>
            </a:r>
            <a:endParaRPr b="1" sz="1800">
              <a:latin typeface="Raleway"/>
              <a:ea typeface="Raleway"/>
              <a:cs typeface="Raleway"/>
              <a:sym typeface="Raleway"/>
            </a:endParaRPr>
          </a:p>
        </p:txBody>
      </p:sp>
      <p:pic>
        <p:nvPicPr>
          <p:cNvPr id="189" name="Google Shape;189;p28"/>
          <p:cNvPicPr preferRelativeResize="0"/>
          <p:nvPr/>
        </p:nvPicPr>
        <p:blipFill>
          <a:blip r:embed="rId3">
            <a:alphaModFix/>
          </a:blip>
          <a:stretch>
            <a:fillRect/>
          </a:stretch>
        </p:blipFill>
        <p:spPr>
          <a:xfrm>
            <a:off x="202200" y="2102328"/>
            <a:ext cx="3831925" cy="3784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195" name="Google Shape;195;p29"/>
          <p:cNvSpPr txBox="1"/>
          <p:nvPr/>
        </p:nvSpPr>
        <p:spPr>
          <a:xfrm>
            <a:off x="4648500" y="1707275"/>
            <a:ext cx="43242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 restrição é garantir que o controle do combustível do tanque em cada Cliente. Ou seja, o combustível até a cidade j, dado que tem aresta escolhida de i para j, tem que ser menor ou igual ao combustível que o veículo tinha na cidade i menos o combustível gasto para chegar na cidade j.</a:t>
            </a:r>
            <a:endParaRPr b="1" sz="1800">
              <a:latin typeface="Raleway"/>
              <a:ea typeface="Raleway"/>
              <a:cs typeface="Raleway"/>
              <a:sym typeface="Raleway"/>
            </a:endParaRPr>
          </a:p>
        </p:txBody>
      </p:sp>
      <p:pic>
        <p:nvPicPr>
          <p:cNvPr id="196" name="Google Shape;196;p29"/>
          <p:cNvPicPr preferRelativeResize="0"/>
          <p:nvPr/>
        </p:nvPicPr>
        <p:blipFill>
          <a:blip r:embed="rId3">
            <a:alphaModFix/>
          </a:blip>
          <a:stretch>
            <a:fillRect/>
          </a:stretch>
        </p:blipFill>
        <p:spPr>
          <a:xfrm>
            <a:off x="202200" y="1797456"/>
            <a:ext cx="4343700" cy="77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202" name="Google Shape;202;p30"/>
          <p:cNvSpPr txBox="1"/>
          <p:nvPr/>
        </p:nvSpPr>
        <p:spPr>
          <a:xfrm>
            <a:off x="4648500" y="1707275"/>
            <a:ext cx="4324200" cy="184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 restrição é garantir que o veículo nunca fique sem combustível. Ou seja, a gasolina em um nó Cliente i, tem que ser maior ou igual ao gasto que se terá ao ir para uma cidade j.</a:t>
            </a:r>
            <a:endParaRPr b="1" sz="1800">
              <a:latin typeface="Raleway"/>
              <a:ea typeface="Raleway"/>
              <a:cs typeface="Raleway"/>
              <a:sym typeface="Raleway"/>
            </a:endParaRPr>
          </a:p>
        </p:txBody>
      </p:sp>
      <p:pic>
        <p:nvPicPr>
          <p:cNvPr id="203" name="Google Shape;203;p30"/>
          <p:cNvPicPr preferRelativeResize="0"/>
          <p:nvPr/>
        </p:nvPicPr>
        <p:blipFill>
          <a:blip r:embed="rId3">
            <a:alphaModFix/>
          </a:blip>
          <a:stretch>
            <a:fillRect/>
          </a:stretch>
        </p:blipFill>
        <p:spPr>
          <a:xfrm>
            <a:off x="202200" y="1831950"/>
            <a:ext cx="4446300" cy="922817"/>
          </a:xfrm>
          <a:prstGeom prst="rect">
            <a:avLst/>
          </a:prstGeom>
          <a:noFill/>
          <a:ln>
            <a:noFill/>
          </a:ln>
        </p:spPr>
      </p:pic>
      <p:pic>
        <p:nvPicPr>
          <p:cNvPr id="204" name="Google Shape;204;p30"/>
          <p:cNvPicPr preferRelativeResize="0"/>
          <p:nvPr/>
        </p:nvPicPr>
        <p:blipFill>
          <a:blip r:embed="rId4">
            <a:alphaModFix/>
          </a:blip>
          <a:stretch>
            <a:fillRect/>
          </a:stretch>
        </p:blipFill>
        <p:spPr>
          <a:xfrm>
            <a:off x="202200" y="3689775"/>
            <a:ext cx="2955350" cy="678275"/>
          </a:xfrm>
          <a:prstGeom prst="rect">
            <a:avLst/>
          </a:prstGeom>
          <a:noFill/>
          <a:ln>
            <a:noFill/>
          </a:ln>
        </p:spPr>
      </p:pic>
      <p:sp>
        <p:nvSpPr>
          <p:cNvPr id="205" name="Google Shape;205;p30"/>
          <p:cNvSpPr txBox="1"/>
          <p:nvPr/>
        </p:nvSpPr>
        <p:spPr>
          <a:xfrm>
            <a:off x="4819800" y="3554375"/>
            <a:ext cx="43242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O objetivo dessa restrição é garantir que o veículo fique de tanque cheio ao visitar um posto de abastecimento.</a:t>
            </a:r>
            <a:endParaRPr b="1" sz="1800">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Restrições</a:t>
            </a:r>
            <a:endParaRPr/>
          </a:p>
          <a:p>
            <a:pPr indent="0" lvl="0" marL="0" rtl="0" algn="l">
              <a:spcBef>
                <a:spcPts val="0"/>
              </a:spcBef>
              <a:spcAft>
                <a:spcPts val="0"/>
              </a:spcAft>
              <a:buNone/>
            </a:pPr>
            <a:r>
              <a:t/>
            </a:r>
            <a:endParaRPr/>
          </a:p>
        </p:txBody>
      </p:sp>
      <p:sp>
        <p:nvSpPr>
          <p:cNvPr id="211" name="Google Shape;211;p31"/>
          <p:cNvSpPr txBox="1"/>
          <p:nvPr/>
        </p:nvSpPr>
        <p:spPr>
          <a:xfrm>
            <a:off x="4551000" y="1959425"/>
            <a:ext cx="44463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Restrição de Domínio Xij</a:t>
            </a:r>
            <a:endParaRPr b="1" sz="1800">
              <a:latin typeface="Raleway"/>
              <a:ea typeface="Raleway"/>
              <a:cs typeface="Raleway"/>
              <a:sym typeface="Raleway"/>
            </a:endParaRPr>
          </a:p>
        </p:txBody>
      </p:sp>
      <p:pic>
        <p:nvPicPr>
          <p:cNvPr id="212" name="Google Shape;212;p31"/>
          <p:cNvPicPr preferRelativeResize="0"/>
          <p:nvPr/>
        </p:nvPicPr>
        <p:blipFill>
          <a:blip r:embed="rId3">
            <a:alphaModFix/>
          </a:blip>
          <a:stretch>
            <a:fillRect/>
          </a:stretch>
        </p:blipFill>
        <p:spPr>
          <a:xfrm>
            <a:off x="202200" y="1877975"/>
            <a:ext cx="4324200" cy="2829216"/>
          </a:xfrm>
          <a:prstGeom prst="rect">
            <a:avLst/>
          </a:prstGeom>
          <a:noFill/>
          <a:ln>
            <a:noFill/>
          </a:ln>
        </p:spPr>
      </p:pic>
      <p:sp>
        <p:nvSpPr>
          <p:cNvPr id="213" name="Google Shape;213;p31"/>
          <p:cNvSpPr txBox="1"/>
          <p:nvPr/>
        </p:nvSpPr>
        <p:spPr>
          <a:xfrm>
            <a:off x="4526400" y="2691725"/>
            <a:ext cx="44463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Restrição de Domínio Zij</a:t>
            </a:r>
            <a:endParaRPr b="1" sz="1800">
              <a:latin typeface="Raleway"/>
              <a:ea typeface="Raleway"/>
              <a:cs typeface="Raleway"/>
              <a:sym typeface="Raleway"/>
            </a:endParaRPr>
          </a:p>
        </p:txBody>
      </p:sp>
      <p:sp>
        <p:nvSpPr>
          <p:cNvPr id="214" name="Google Shape;214;p31"/>
          <p:cNvSpPr txBox="1"/>
          <p:nvPr/>
        </p:nvSpPr>
        <p:spPr>
          <a:xfrm>
            <a:off x="4596600" y="3348375"/>
            <a:ext cx="45474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Restrição de Não Negatividade em Yi (Combustível do veículo no nó i).</a:t>
            </a:r>
            <a:endParaRPr b="1" sz="1800">
              <a:latin typeface="Raleway"/>
              <a:ea typeface="Raleway"/>
              <a:cs typeface="Raleway"/>
              <a:sym typeface="Raleway"/>
            </a:endParaRPr>
          </a:p>
        </p:txBody>
      </p:sp>
      <p:sp>
        <p:nvSpPr>
          <p:cNvPr id="215" name="Google Shape;215;p31"/>
          <p:cNvSpPr txBox="1"/>
          <p:nvPr/>
        </p:nvSpPr>
        <p:spPr>
          <a:xfrm>
            <a:off x="4526400" y="4087275"/>
            <a:ext cx="46176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800">
                <a:latin typeface="Raleway"/>
                <a:ea typeface="Raleway"/>
                <a:cs typeface="Raleway"/>
                <a:sym typeface="Raleway"/>
              </a:rPr>
              <a:t>-&gt; Restrição de Não Negatividade em Ti (Hora de Chegada do veículo no nó i).</a:t>
            </a:r>
            <a:endParaRPr b="1" sz="18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02200" y="1773600"/>
            <a:ext cx="8770500" cy="2700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pt-BR" sz="1800"/>
              <a:t>O Multi-Depot Green Vehicle Routing Problem (MDGVRP) é uma extensão do bem conhecido Green Vehicle Routing Problem (GVRP), onde uma frota de veículos movidos a combustível alternativo (AFVs) são usados para atender os clientes. No MDGVRP, os AFVs são despachados de diferentes locais de depósito e podem reabastecer durante o dia em qualquer depósito ou estação de reabastecimento.</a:t>
            </a:r>
            <a:endParaRPr sz="1800"/>
          </a:p>
        </p:txBody>
      </p:sp>
      <p:sp>
        <p:nvSpPr>
          <p:cNvPr id="94" name="Google Shape;94;p14"/>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O Problema</a:t>
            </a:r>
            <a:endParaRPr b="0" sz="2100">
              <a:solidFill>
                <a:srgbClr val="B7B7B7"/>
              </a:solidFill>
              <a:highlight>
                <a:srgbClr val="303134"/>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Implementação</a:t>
            </a:r>
            <a:endParaRPr/>
          </a:p>
          <a:p>
            <a:pPr indent="0" lvl="0" marL="0" rtl="0" algn="l">
              <a:spcBef>
                <a:spcPts val="0"/>
              </a:spcBef>
              <a:spcAft>
                <a:spcPts val="0"/>
              </a:spcAft>
              <a:buNone/>
            </a:pPr>
            <a:r>
              <a:t/>
            </a:r>
            <a:endParaRPr/>
          </a:p>
        </p:txBody>
      </p:sp>
      <p:pic>
        <p:nvPicPr>
          <p:cNvPr id="221" name="Google Shape;221;p32"/>
          <p:cNvPicPr preferRelativeResize="0"/>
          <p:nvPr/>
        </p:nvPicPr>
        <p:blipFill>
          <a:blip r:embed="rId3">
            <a:alphaModFix/>
          </a:blip>
          <a:stretch>
            <a:fillRect/>
          </a:stretch>
        </p:blipFill>
        <p:spPr>
          <a:xfrm>
            <a:off x="426175" y="1214050"/>
            <a:ext cx="8322551" cy="392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Implementação</a:t>
            </a:r>
            <a:endParaRPr/>
          </a:p>
          <a:p>
            <a:pPr indent="0" lvl="0" marL="0" rtl="0" algn="l">
              <a:spcBef>
                <a:spcPts val="0"/>
              </a:spcBef>
              <a:spcAft>
                <a:spcPts val="0"/>
              </a:spcAft>
              <a:buNone/>
            </a:pPr>
            <a:r>
              <a:t/>
            </a:r>
            <a:endParaRPr/>
          </a:p>
        </p:txBody>
      </p:sp>
      <p:pic>
        <p:nvPicPr>
          <p:cNvPr id="227" name="Google Shape;227;p33"/>
          <p:cNvPicPr preferRelativeResize="0"/>
          <p:nvPr/>
        </p:nvPicPr>
        <p:blipFill>
          <a:blip r:embed="rId3">
            <a:alphaModFix/>
          </a:blip>
          <a:stretch>
            <a:fillRect/>
          </a:stretch>
        </p:blipFill>
        <p:spPr>
          <a:xfrm>
            <a:off x="416000" y="1618450"/>
            <a:ext cx="8556699" cy="3221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Implementação</a:t>
            </a:r>
            <a:endParaRPr/>
          </a:p>
          <a:p>
            <a:pPr indent="0" lvl="0" marL="0" rtl="0" algn="l">
              <a:spcBef>
                <a:spcPts val="0"/>
              </a:spcBef>
              <a:spcAft>
                <a:spcPts val="0"/>
              </a:spcAft>
              <a:buNone/>
            </a:pPr>
            <a:r>
              <a:t/>
            </a:r>
            <a:endParaRPr/>
          </a:p>
        </p:txBody>
      </p:sp>
      <p:pic>
        <p:nvPicPr>
          <p:cNvPr id="233" name="Google Shape;233;p34"/>
          <p:cNvPicPr preferRelativeResize="0"/>
          <p:nvPr/>
        </p:nvPicPr>
        <p:blipFill>
          <a:blip r:embed="rId3">
            <a:alphaModFix/>
          </a:blip>
          <a:stretch>
            <a:fillRect/>
          </a:stretch>
        </p:blipFill>
        <p:spPr>
          <a:xfrm>
            <a:off x="605000" y="1289875"/>
            <a:ext cx="8292859" cy="385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Implementação</a:t>
            </a:r>
            <a:endParaRPr/>
          </a:p>
          <a:p>
            <a:pPr indent="0" lvl="0" marL="0" rtl="0" algn="l">
              <a:spcBef>
                <a:spcPts val="0"/>
              </a:spcBef>
              <a:spcAft>
                <a:spcPts val="0"/>
              </a:spcAft>
              <a:buNone/>
            </a:pPr>
            <a:r>
              <a:t/>
            </a:r>
            <a:endParaRPr/>
          </a:p>
        </p:txBody>
      </p:sp>
      <p:pic>
        <p:nvPicPr>
          <p:cNvPr id="239" name="Google Shape;239;p35"/>
          <p:cNvPicPr preferRelativeResize="0"/>
          <p:nvPr/>
        </p:nvPicPr>
        <p:blipFill>
          <a:blip r:embed="rId3">
            <a:alphaModFix/>
          </a:blip>
          <a:stretch>
            <a:fillRect/>
          </a:stretch>
        </p:blipFill>
        <p:spPr>
          <a:xfrm>
            <a:off x="152400" y="1289875"/>
            <a:ext cx="8839200" cy="3752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Implementação</a:t>
            </a:r>
            <a:endParaRPr/>
          </a:p>
          <a:p>
            <a:pPr indent="0" lvl="0" marL="0" rtl="0" algn="l">
              <a:spcBef>
                <a:spcPts val="0"/>
              </a:spcBef>
              <a:spcAft>
                <a:spcPts val="0"/>
              </a:spcAft>
              <a:buNone/>
            </a:pPr>
            <a:r>
              <a:t/>
            </a:r>
            <a:endParaRPr/>
          </a:p>
        </p:txBody>
      </p:sp>
      <p:pic>
        <p:nvPicPr>
          <p:cNvPr id="245" name="Google Shape;245;p36"/>
          <p:cNvPicPr preferRelativeResize="0"/>
          <p:nvPr/>
        </p:nvPicPr>
        <p:blipFill>
          <a:blip r:embed="rId3">
            <a:alphaModFix/>
          </a:blip>
          <a:stretch>
            <a:fillRect/>
          </a:stretch>
        </p:blipFill>
        <p:spPr>
          <a:xfrm>
            <a:off x="202200" y="1289875"/>
            <a:ext cx="8770500" cy="3701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Implementação</a:t>
            </a:r>
            <a:endParaRPr/>
          </a:p>
          <a:p>
            <a:pPr indent="0" lvl="0" marL="0" rtl="0" algn="l">
              <a:spcBef>
                <a:spcPts val="0"/>
              </a:spcBef>
              <a:spcAft>
                <a:spcPts val="0"/>
              </a:spcAft>
              <a:buNone/>
            </a:pPr>
            <a:r>
              <a:t/>
            </a:r>
            <a:endParaRPr/>
          </a:p>
        </p:txBody>
      </p:sp>
      <p:pic>
        <p:nvPicPr>
          <p:cNvPr id="251" name="Google Shape;251;p37"/>
          <p:cNvPicPr preferRelativeResize="0"/>
          <p:nvPr/>
        </p:nvPicPr>
        <p:blipFill>
          <a:blip r:embed="rId3">
            <a:alphaModFix/>
          </a:blip>
          <a:stretch>
            <a:fillRect/>
          </a:stretch>
        </p:blipFill>
        <p:spPr>
          <a:xfrm>
            <a:off x="167850" y="1593175"/>
            <a:ext cx="8839201" cy="2817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Implementação</a:t>
            </a:r>
            <a:endParaRPr/>
          </a:p>
          <a:p>
            <a:pPr indent="0" lvl="0" marL="0" rtl="0" algn="l">
              <a:spcBef>
                <a:spcPts val="0"/>
              </a:spcBef>
              <a:spcAft>
                <a:spcPts val="0"/>
              </a:spcAft>
              <a:buNone/>
            </a:pPr>
            <a:r>
              <a:t/>
            </a:r>
            <a:endParaRPr/>
          </a:p>
        </p:txBody>
      </p:sp>
      <p:pic>
        <p:nvPicPr>
          <p:cNvPr id="257" name="Google Shape;257;p38"/>
          <p:cNvPicPr preferRelativeResize="0"/>
          <p:nvPr/>
        </p:nvPicPr>
        <p:blipFill>
          <a:blip r:embed="rId3">
            <a:alphaModFix/>
          </a:blip>
          <a:stretch>
            <a:fillRect/>
          </a:stretch>
        </p:blipFill>
        <p:spPr>
          <a:xfrm>
            <a:off x="2607212" y="1365700"/>
            <a:ext cx="3929578" cy="3701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Referências</a:t>
            </a:r>
            <a:endParaRPr/>
          </a:p>
          <a:p>
            <a:pPr indent="0" lvl="0" marL="0" rtl="0" algn="l">
              <a:spcBef>
                <a:spcPts val="0"/>
              </a:spcBef>
              <a:spcAft>
                <a:spcPts val="0"/>
              </a:spcAft>
              <a:buNone/>
            </a:pPr>
            <a:r>
              <a:t/>
            </a:r>
            <a:endParaRPr/>
          </a:p>
        </p:txBody>
      </p:sp>
      <p:sp>
        <p:nvSpPr>
          <p:cNvPr id="263" name="Google Shape;263;p39"/>
          <p:cNvSpPr txBox="1"/>
          <p:nvPr/>
        </p:nvSpPr>
        <p:spPr>
          <a:xfrm>
            <a:off x="314850" y="2657600"/>
            <a:ext cx="85143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700">
                <a:latin typeface="Raleway"/>
                <a:ea typeface="Raleway"/>
                <a:cs typeface="Raleway"/>
                <a:sym typeface="Raleway"/>
              </a:rPr>
              <a:t>A hybrid variable neighborhood search approach for the multi-depot green vehicle routing problem -</a:t>
            </a:r>
            <a:endParaRPr b="1" sz="1700">
              <a:latin typeface="Raleway"/>
              <a:ea typeface="Raleway"/>
              <a:cs typeface="Raleway"/>
              <a:sym typeface="Raleway"/>
            </a:endParaRPr>
          </a:p>
          <a:p>
            <a:pPr indent="0" lvl="0" marL="0" rtl="0" algn="just">
              <a:spcBef>
                <a:spcPts val="0"/>
              </a:spcBef>
              <a:spcAft>
                <a:spcPts val="0"/>
              </a:spcAft>
              <a:buNone/>
            </a:pPr>
            <a:r>
              <a:rPr lang="pt-BR" sz="1700">
                <a:latin typeface="Raleway"/>
                <a:ea typeface="Raleway"/>
                <a:cs typeface="Raleway"/>
                <a:sym typeface="Raleway"/>
              </a:rPr>
              <a:t>https://sci-hub.ru/https://www.sciencedirect.com/science/article/pii/S1366554521000673</a:t>
            </a:r>
            <a:endParaRPr sz="17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202200" y="1668250"/>
            <a:ext cx="8770500" cy="3260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pt-BR" sz="1800"/>
              <a:t>Seja G = (V, A) um grafo direcionado completo, onde V e A representam o conjunto de vértices e o conjunto de arcos, respectivamente. V consiste em três subconjuntos: conjunto de depósitos D = {v1, v2,⋯, vm}, conjunto de clientes I = {vm+1, vm+2⋯, vm+n }, e um conjunto de postos de reabastecimento F = {vm+n+1, vm+n+2,⋯, vm+n+f }. Si é o tempo de atendimento (tempo de reabastecimento) no cliente (estação) i. Supondo que o tanque de combustível do veículo está totalmente cheio e o tempo de reabastecimento é constante. Um custo não negativo dij e tempo de viagem tij estão associados a cada arco (i j). A frota é composta por veículos idênticos com taxa de consumo de combustível r e capacidade do tanque de combustível Q. Os veículos partem e retornam ao mesmo depósito. </a:t>
            </a:r>
            <a:endParaRPr sz="1800"/>
          </a:p>
        </p:txBody>
      </p:sp>
      <p:sp>
        <p:nvSpPr>
          <p:cNvPr id="100" name="Google Shape;100;p15"/>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O</a:t>
            </a:r>
            <a:r>
              <a:rPr lang="pt-BR">
                <a:solidFill>
                  <a:srgbClr val="B7B7B7"/>
                </a:solidFill>
              </a:rPr>
              <a:t> Problema - Formulação Matemática</a:t>
            </a:r>
            <a:endParaRPr b="0" sz="2100">
              <a:solidFill>
                <a:srgbClr val="B7B7B7"/>
              </a:solidFill>
              <a:highlight>
                <a:srgbClr val="303134"/>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02200" y="1668250"/>
            <a:ext cx="8770500" cy="3260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pt-BR" sz="1800"/>
              <a:t>O objetivo é desenhar um conjunto de rotas que visitem cada cliente uma vez de forma que a distância total percorrida seja minimizada. Uma duração máxima da rota Tmax é imposta ao tempo de viagem dos veículos. Uma estação de reabastecimento pode ser visitada várias vezes pelo mesmo veículo ou por veículos diferentes. Portanto, para cada visita potencial, foi adicionado uma cópia da estação e criado G'= (V', A'), Onde V'= V ∪ F' e F'= F ∪ {vm+n+f+1, vm+n+f+2, ..., vm+n+f+f' }</a:t>
            </a:r>
            <a:endParaRPr sz="1800"/>
          </a:p>
        </p:txBody>
      </p:sp>
      <p:sp>
        <p:nvSpPr>
          <p:cNvPr id="106" name="Google Shape;106;p16"/>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O Problema - Formulação Matemática</a:t>
            </a:r>
            <a:endParaRPr b="0" sz="2100">
              <a:solidFill>
                <a:srgbClr val="B7B7B7"/>
              </a:solidFill>
              <a:highlight>
                <a:srgbClr val="303134"/>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O Problema -Exemplo</a:t>
            </a:r>
            <a:endParaRPr b="0" sz="2100">
              <a:solidFill>
                <a:srgbClr val="B7B7B7"/>
              </a:solidFill>
              <a:highlight>
                <a:srgbClr val="303134"/>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1207499" y="1351800"/>
            <a:ext cx="6526725" cy="372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Sets - Conjuntos</a:t>
            </a:r>
            <a:endParaRPr b="0" sz="2100">
              <a:solidFill>
                <a:srgbClr val="B7B7B7"/>
              </a:solidFill>
              <a:highlight>
                <a:srgbClr val="303134"/>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 name="Google Shape;118;p18"/>
          <p:cNvSpPr txBox="1"/>
          <p:nvPr/>
        </p:nvSpPr>
        <p:spPr>
          <a:xfrm>
            <a:off x="202200" y="1263550"/>
            <a:ext cx="8942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800">
                <a:latin typeface="Raleway"/>
                <a:ea typeface="Raleway"/>
                <a:cs typeface="Raleway"/>
                <a:sym typeface="Raleway"/>
              </a:rPr>
              <a:t>I 	-&gt; Conjunto de Clientes.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D	-&gt; Conjunto de Depósitos.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F	-&gt; Conjunto de postos de abastecimentos.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V	-&gt; Conjunto de Depósitos, Cliente, e postos de abastecimento {V= I U D U F}.</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F’	-&gt; Conjunto de todos os postos de abastecimentos incluindo os fictícios.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R	-&gt; Conjunto de todos os clientes e postos de abastecimentos. {R = I U F’}</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V’	-&gt; Conjunto de todos os vértices {V’ = R U D}</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Parâmetros</a:t>
            </a:r>
            <a:endParaRPr b="0" sz="2100">
              <a:solidFill>
                <a:srgbClr val="B7B7B7"/>
              </a:solidFill>
              <a:highlight>
                <a:srgbClr val="303134"/>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19"/>
          <p:cNvSpPr txBox="1"/>
          <p:nvPr/>
        </p:nvSpPr>
        <p:spPr>
          <a:xfrm>
            <a:off x="202200" y="1263550"/>
            <a:ext cx="8942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800">
                <a:latin typeface="Raleway"/>
                <a:ea typeface="Raleway"/>
                <a:cs typeface="Raleway"/>
                <a:sym typeface="Raleway"/>
              </a:rPr>
              <a:t>dij</a:t>
            </a:r>
            <a:r>
              <a:rPr b="1" lang="pt-BR" sz="1800">
                <a:latin typeface="Raleway"/>
                <a:ea typeface="Raleway"/>
                <a:cs typeface="Raleway"/>
                <a:sym typeface="Raleway"/>
              </a:rPr>
              <a:t> 	-&gt; Distância do nó i para o nó j.</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tij	-&gt; Tempo de viagem do nó i para o nó j.</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Q	-&gt; Capacidade do tanque de combustível dos veículos.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r	-&gt;Taxa de consumo de combustível do veículo.</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Si	-&gt; Tempo de descarga ou abastecimento no nó i.</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TMax -&gt; Duração máxima da viagem.</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M	-&gt; Constante grande.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Variáveis de Decisão</a:t>
            </a:r>
            <a:endParaRPr/>
          </a:p>
          <a:p>
            <a:pPr indent="0" lvl="0" marL="0" rtl="0" algn="l">
              <a:spcBef>
                <a:spcPts val="0"/>
              </a:spcBef>
              <a:spcAft>
                <a:spcPts val="0"/>
              </a:spcAft>
              <a:buNone/>
            </a:pPr>
            <a:r>
              <a:t/>
            </a:r>
            <a:endParaRPr/>
          </a:p>
        </p:txBody>
      </p:sp>
      <p:sp>
        <p:nvSpPr>
          <p:cNvPr id="130" name="Google Shape;130;p20"/>
          <p:cNvSpPr txBox="1"/>
          <p:nvPr/>
        </p:nvSpPr>
        <p:spPr>
          <a:xfrm>
            <a:off x="202200" y="1263550"/>
            <a:ext cx="89421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800">
                <a:latin typeface="Raleway"/>
                <a:ea typeface="Raleway"/>
                <a:cs typeface="Raleway"/>
                <a:sym typeface="Raleway"/>
              </a:rPr>
              <a:t>Xij</a:t>
            </a:r>
            <a:r>
              <a:rPr b="1" lang="pt-BR" sz="1800">
                <a:latin typeface="Raleway"/>
                <a:ea typeface="Raleway"/>
                <a:cs typeface="Raleway"/>
                <a:sym typeface="Raleway"/>
              </a:rPr>
              <a:t> 	-&gt; 1 se nó j é visitado por um veículo após passar pelo nó i. 0 caso contrário.</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Zij	-&gt; 1 se nó i é visitado por um veículo responsável pelo depósito j. 0 caso contrário</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Yi	-&gt; Combustível do veículo após chegar no nó i. Obs : (Yi = Q, se i está em F’)</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rPr b="1" lang="pt-BR" sz="1800">
                <a:latin typeface="Raleway"/>
                <a:ea typeface="Raleway"/>
                <a:cs typeface="Raleway"/>
                <a:sym typeface="Raleway"/>
              </a:rPr>
              <a:t>Ti	-&gt; Hora de chegada no nó i.</a:t>
            </a:r>
            <a:endParaRPr b="1" sz="1800">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02200" y="619075"/>
            <a:ext cx="8770500" cy="51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solidFill>
                  <a:srgbClr val="B7B7B7"/>
                </a:solidFill>
              </a:rPr>
              <a:t>Função Objetiva</a:t>
            </a:r>
            <a:endParaRPr/>
          </a:p>
          <a:p>
            <a:pPr indent="0" lvl="0" marL="0" rtl="0" algn="l">
              <a:spcBef>
                <a:spcPts val="0"/>
              </a:spcBef>
              <a:spcAft>
                <a:spcPts val="0"/>
              </a:spcAft>
              <a:buNone/>
            </a:pPr>
            <a:r>
              <a:t/>
            </a:r>
            <a:endParaRPr/>
          </a:p>
        </p:txBody>
      </p:sp>
      <p:pic>
        <p:nvPicPr>
          <p:cNvPr id="136" name="Google Shape;136;p21"/>
          <p:cNvPicPr preferRelativeResize="0"/>
          <p:nvPr/>
        </p:nvPicPr>
        <p:blipFill>
          <a:blip r:embed="rId3">
            <a:alphaModFix/>
          </a:blip>
          <a:stretch>
            <a:fillRect/>
          </a:stretch>
        </p:blipFill>
        <p:spPr>
          <a:xfrm>
            <a:off x="202200" y="1664050"/>
            <a:ext cx="3831925" cy="1954037"/>
          </a:xfrm>
          <a:prstGeom prst="rect">
            <a:avLst/>
          </a:prstGeom>
          <a:noFill/>
          <a:ln>
            <a:noFill/>
          </a:ln>
        </p:spPr>
      </p:pic>
      <p:sp>
        <p:nvSpPr>
          <p:cNvPr id="137" name="Google Shape;137;p21"/>
          <p:cNvSpPr txBox="1"/>
          <p:nvPr/>
        </p:nvSpPr>
        <p:spPr>
          <a:xfrm>
            <a:off x="4034125" y="1664050"/>
            <a:ext cx="493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800">
                <a:latin typeface="Raleway"/>
                <a:ea typeface="Raleway"/>
                <a:cs typeface="Raleway"/>
                <a:sym typeface="Raleway"/>
              </a:rPr>
              <a:t>-&gt; O objetivo é minimizar a distância percorrida pelos veículos</a:t>
            </a:r>
            <a:endParaRPr b="1" sz="18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