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4" r:id="rId40"/>
    <p:sldId id="295" r:id="rId41"/>
    <p:sldId id="293" r:id="rId42"/>
  </p:sldIdLst>
  <p:sldSz cx="9144000" cy="5143500" type="screen16x9"/>
  <p:notesSz cx="6858000" cy="9144000"/>
  <p:embeddedFontLst>
    <p:embeddedFont>
      <p:font typeface="Merriweather" panose="020B0604020202020204" charset="0"/>
      <p:regular r:id="rId44"/>
      <p:bold r:id="rId45"/>
      <p:italic r:id="rId46"/>
      <p:boldItalic r:id="rId47"/>
    </p:embeddedFont>
    <p:embeddedFont>
      <p:font typeface="Roboto"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6.xml"/><Relationship Id="rId51"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6b55ed2a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6b55ed2a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6b55ed2a7_0_3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6b55ed2a7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6b55ed2a7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6b55ed2a7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e6b55ed2a7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e6b55ed2a7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6b55ed2a7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6b55ed2a7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6b55ed2a7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6b55ed2a7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6b55ed2a7_0_3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6b55ed2a7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6b55ed2a7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6b55ed2a7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6b55ed2a7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6b55ed2a7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e6b55ed2a7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e6b55ed2a7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e6b55ed2a7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e6b55ed2a7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6b55ed2a7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e6b55ed2a7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6b55ed2a7_0_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6b55ed2a7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e6b55ed2a7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e6b55ed2a7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e6b55ed2a7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e6b55ed2a7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6b55ed2a7_0_4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6b55ed2a7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e6b55ed2a7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e6b55ed2a7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e6b55ed2a7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e6b55ed2a7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6b55ed2a7_0_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6b55ed2a7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e6b55ed2a7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e6b55ed2a7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e6b55ed2a7_0_5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e6b55ed2a7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e6b55ed2a7_0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e6b55ed2a7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6b55ed2a7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e6b55ed2a7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6b55ed2a7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6b55ed2a7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e6b55ed2a7_0_5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e6b55ed2a7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e6b55ed2a7_0_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e6b55ed2a7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6b55ed2a7_0_5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e6b55ed2a7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e6b55ed2a7_0_5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e6b55ed2a7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e6b55ed2a7_0_5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e6b55ed2a7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e6b55ed2a7_0_5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e6b55ed2a7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e6b55ed2a7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e6b55ed2a7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e6b55ed2a7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e6b55ed2a7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05510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e6b55ed2a7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e6b55ed2a7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1887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6b55ed2a7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6b55ed2a7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e6b55ed2a7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e6b55ed2a7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6b55ed2a7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6b55ed2a7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6b55ed2a7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6b55ed2a7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6b55ed2a7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6b55ed2a7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6b55ed2a7_0_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6b55ed2a7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6b55ed2a7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6b55ed2a7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sp>
        <p:nvSpPr>
          <p:cNvPr id="55" name="Google Shape;55;p14"/>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56" name="Google Shape;56;p14"/>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7" name="Google Shape;57;p14"/>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59"/>
        <p:cNvGrpSpPr/>
        <p:nvPr/>
      </p:nvGrpSpPr>
      <p:grpSpPr>
        <a:xfrm>
          <a:off x="0" y="0"/>
          <a:ext cx="0" cy="0"/>
          <a:chOff x="0" y="0"/>
          <a:chExt cx="0" cy="0"/>
        </a:xfrm>
      </p:grpSpPr>
      <p:sp>
        <p:nvSpPr>
          <p:cNvPr id="60" name="Google Shape;60;p15"/>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61" name="Google Shape;61;p15"/>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62" name="Google Shape;62;p15"/>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sp>
        <p:nvSpPr>
          <p:cNvPr id="65" name="Google Shape;65;p16"/>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6"/>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67" name="Google Shape;67;p16"/>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68" name="Google Shape;68;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69" name="Google Shape;69;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0" name="Google Shape;7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4" name="Google Shape;74;p17"/>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5" name="Google Shape;75;p17"/>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6" name="Google Shape;7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8"/>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80" name="Google Shape;8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Google Shape;82;p19"/>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9"/>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84" name="Google Shape;84;p1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85" name="Google Shape;8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6"/>
        <p:cNvGrpSpPr/>
        <p:nvPr/>
      </p:nvGrpSpPr>
      <p:grpSpPr>
        <a:xfrm>
          <a:off x="0" y="0"/>
          <a:ext cx="0" cy="0"/>
          <a:chOff x="0" y="0"/>
          <a:chExt cx="0" cy="0"/>
        </a:xfrm>
      </p:grpSpPr>
      <p:sp>
        <p:nvSpPr>
          <p:cNvPr id="87" name="Google Shape;87;p20"/>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88" name="Google Shape;8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9"/>
        <p:cNvGrpSpPr/>
        <p:nvPr/>
      </p:nvGrpSpPr>
      <p:grpSpPr>
        <a:xfrm>
          <a:off x="0" y="0"/>
          <a:ext cx="0" cy="0"/>
          <a:chOff x="0" y="0"/>
          <a:chExt cx="0" cy="0"/>
        </a:xfrm>
      </p:grpSpPr>
      <p:sp>
        <p:nvSpPr>
          <p:cNvPr id="90" name="Google Shape;90;p21"/>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1"/>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92" name="Google Shape;92;p21"/>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93" name="Google Shape;93;p21"/>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4" name="Google Shape;9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5"/>
        <p:cNvGrpSpPr/>
        <p:nvPr/>
      </p:nvGrpSpPr>
      <p:grpSpPr>
        <a:xfrm>
          <a:off x="0" y="0"/>
          <a:ext cx="0" cy="0"/>
          <a:chOff x="0" y="0"/>
          <a:chExt cx="0" cy="0"/>
        </a:xfrm>
      </p:grpSpPr>
      <p:sp>
        <p:nvSpPr>
          <p:cNvPr id="96" name="Google Shape;96;p22"/>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98" name="Google Shape;9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9"/>
        <p:cNvGrpSpPr/>
        <p:nvPr/>
      </p:nvGrpSpPr>
      <p:grpSpPr>
        <a:xfrm>
          <a:off x="0" y="0"/>
          <a:ext cx="0" cy="0"/>
          <a:chOff x="0" y="0"/>
          <a:chExt cx="0" cy="0"/>
        </a:xfrm>
      </p:grpSpPr>
      <p:sp>
        <p:nvSpPr>
          <p:cNvPr id="100" name="Google Shape;100;p23"/>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1" name="Google Shape;101;p23"/>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102" name="Google Shape;10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
        <p:cNvGrpSpPr/>
        <p:nvPr/>
      </p:nvGrpSpPr>
      <p:grpSpPr>
        <a:xfrm>
          <a:off x="0" y="0"/>
          <a:ext cx="0" cy="0"/>
          <a:chOff x="0" y="0"/>
          <a:chExt cx="0" cy="0"/>
        </a:xfrm>
      </p:grpSpPr>
      <p:sp>
        <p:nvSpPr>
          <p:cNvPr id="104" name="Google Shape;10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t-BR"/>
              <a:t>‹nº›</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pt-BR"/>
              <a:t>‹nº›</a:t>
            </a:fld>
            <a:endParaRPr dirty="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ctrTitle"/>
          </p:nvPr>
        </p:nvSpPr>
        <p:spPr>
          <a:xfrm>
            <a:off x="114775" y="65000"/>
            <a:ext cx="6027300" cy="58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dirty="0"/>
              <a:t>Projeto da Disciplina:</a:t>
            </a:r>
            <a:endParaRPr dirty="0"/>
          </a:p>
          <a:p>
            <a:pPr marL="0" lvl="0" indent="0" algn="l" rtl="0">
              <a:spcBef>
                <a:spcPts val="0"/>
              </a:spcBef>
              <a:spcAft>
                <a:spcPts val="0"/>
              </a:spcAft>
              <a:buNone/>
            </a:pPr>
            <a:r>
              <a:rPr lang="pt-BR" dirty="0"/>
              <a:t> </a:t>
            </a:r>
            <a:endParaRPr dirty="0"/>
          </a:p>
          <a:p>
            <a:pPr marL="0" lvl="0" indent="0" algn="l" rtl="0">
              <a:spcBef>
                <a:spcPts val="0"/>
              </a:spcBef>
              <a:spcAft>
                <a:spcPts val="0"/>
              </a:spcAft>
              <a:buNone/>
            </a:pPr>
            <a:endParaRPr dirty="0"/>
          </a:p>
        </p:txBody>
      </p:sp>
      <p:sp>
        <p:nvSpPr>
          <p:cNvPr id="110" name="Google Shape;110;p25"/>
          <p:cNvSpPr txBox="1">
            <a:spLocks noGrp="1"/>
          </p:cNvSpPr>
          <p:nvPr>
            <p:ph type="subTitle" idx="1"/>
          </p:nvPr>
        </p:nvSpPr>
        <p:spPr>
          <a:xfrm>
            <a:off x="5914800" y="4259950"/>
            <a:ext cx="3229200" cy="88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sz="1200" dirty="0">
                <a:solidFill>
                  <a:schemeClr val="lt1"/>
                </a:solidFill>
                <a:latin typeface="Arial"/>
                <a:ea typeface="Arial"/>
                <a:cs typeface="Arial"/>
                <a:sym typeface="Arial"/>
              </a:rPr>
              <a:t>Nome: Halliday Gauss Costa dos Santos</a:t>
            </a:r>
            <a:endParaRPr sz="1200" dirty="0">
              <a:solidFill>
                <a:schemeClr val="lt1"/>
              </a:solidFill>
              <a:latin typeface="Arial"/>
              <a:ea typeface="Arial"/>
              <a:cs typeface="Arial"/>
              <a:sym typeface="Arial"/>
            </a:endParaRPr>
          </a:p>
          <a:p>
            <a:pPr marL="0" lvl="0" indent="0" algn="l" rtl="0">
              <a:spcBef>
                <a:spcPts val="0"/>
              </a:spcBef>
              <a:spcAft>
                <a:spcPts val="0"/>
              </a:spcAft>
              <a:buNone/>
            </a:pPr>
            <a:r>
              <a:rPr lang="pt-BR" sz="1200" dirty="0">
                <a:solidFill>
                  <a:schemeClr val="lt1"/>
                </a:solidFill>
                <a:latin typeface="Arial"/>
                <a:ea typeface="Arial"/>
                <a:cs typeface="Arial"/>
                <a:sym typeface="Arial"/>
              </a:rPr>
              <a:t>Matrícula: 18.1.4093</a:t>
            </a:r>
            <a:endParaRPr sz="1200" dirty="0">
              <a:solidFill>
                <a:schemeClr val="lt1"/>
              </a:solidFill>
              <a:latin typeface="Arial"/>
              <a:ea typeface="Arial"/>
              <a:cs typeface="Arial"/>
              <a:sym typeface="Arial"/>
            </a:endParaRPr>
          </a:p>
          <a:p>
            <a:pPr marL="0" lvl="0" indent="0" algn="l" rtl="0">
              <a:spcBef>
                <a:spcPts val="0"/>
              </a:spcBef>
              <a:spcAft>
                <a:spcPts val="0"/>
              </a:spcAft>
              <a:buNone/>
            </a:pPr>
            <a:r>
              <a:rPr lang="pt-BR" sz="1200" dirty="0">
                <a:solidFill>
                  <a:schemeClr val="lt1"/>
                </a:solidFill>
                <a:latin typeface="Arial"/>
                <a:ea typeface="Arial"/>
                <a:cs typeface="Arial"/>
                <a:sym typeface="Arial"/>
              </a:rPr>
              <a:t>Professor:  Saul  Emanuel  Delabrida Silva</a:t>
            </a:r>
            <a:endParaRPr sz="1200" dirty="0">
              <a:solidFill>
                <a:schemeClr val="lt1"/>
              </a:solidFill>
              <a:latin typeface="Arial"/>
              <a:ea typeface="Arial"/>
              <a:cs typeface="Arial"/>
              <a:sym typeface="Arial"/>
            </a:endParaRPr>
          </a:p>
          <a:p>
            <a:pPr marL="0" lvl="0" indent="0" algn="l" rtl="0">
              <a:spcBef>
                <a:spcPts val="0"/>
              </a:spcBef>
              <a:spcAft>
                <a:spcPts val="0"/>
              </a:spcAft>
              <a:buNone/>
            </a:pPr>
            <a:r>
              <a:rPr lang="pt-BR" sz="1200" dirty="0">
                <a:solidFill>
                  <a:schemeClr val="lt1"/>
                </a:solidFill>
                <a:latin typeface="Arial"/>
                <a:ea typeface="Arial"/>
                <a:cs typeface="Arial"/>
                <a:sym typeface="Arial"/>
              </a:rPr>
              <a:t>Área : Metodologia Científica</a:t>
            </a:r>
            <a:endParaRPr sz="1200" dirty="0">
              <a:solidFill>
                <a:schemeClr val="lt1"/>
              </a:solidFill>
              <a:latin typeface="Arial"/>
              <a:ea typeface="Arial"/>
              <a:cs typeface="Arial"/>
              <a:sym typeface="Arial"/>
            </a:endParaRPr>
          </a:p>
          <a:p>
            <a:pPr marL="0" lvl="0" indent="0" algn="l" rtl="0">
              <a:spcBef>
                <a:spcPts val="0"/>
              </a:spcBef>
              <a:spcAft>
                <a:spcPts val="0"/>
              </a:spcAft>
              <a:buNone/>
            </a:pPr>
            <a:endParaRPr dirty="0"/>
          </a:p>
        </p:txBody>
      </p:sp>
      <p:sp>
        <p:nvSpPr>
          <p:cNvPr id="111" name="Google Shape;111;p25"/>
          <p:cNvSpPr txBox="1"/>
          <p:nvPr/>
        </p:nvSpPr>
        <p:spPr>
          <a:xfrm>
            <a:off x="0" y="647000"/>
            <a:ext cx="7372500" cy="317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3600" dirty="0">
                <a:solidFill>
                  <a:schemeClr val="accent1"/>
                </a:solidFill>
                <a:latin typeface="Merriweather"/>
                <a:ea typeface="Merriweather"/>
                <a:cs typeface="Merriweather"/>
                <a:sym typeface="Merriweather"/>
              </a:rPr>
              <a:t>Algoritmo Aproximado para o Problema do Brigadista em Grafos com preferência nas adjacências dos focos de incêndio.</a:t>
            </a:r>
            <a:endParaRPr sz="3600" dirty="0">
              <a:solidFill>
                <a:schemeClr val="accent1"/>
              </a:solidFill>
              <a:latin typeface="Merriweather"/>
              <a:ea typeface="Merriweather"/>
              <a:cs typeface="Merriweather"/>
              <a:sym typeface="Merriweather"/>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4"/>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Algoritmo Aproximado </a:t>
            </a:r>
            <a:endParaRPr sz="4200" dirty="0">
              <a:latin typeface="Arial"/>
              <a:ea typeface="Arial"/>
              <a:cs typeface="Arial"/>
              <a:sym typeface="Arial"/>
            </a:endParaRPr>
          </a:p>
          <a:p>
            <a:pPr marL="0" lvl="0" indent="0" algn="ctr" rtl="0">
              <a:spcBef>
                <a:spcPts val="0"/>
              </a:spcBef>
              <a:spcAft>
                <a:spcPts val="0"/>
              </a:spcAft>
              <a:buNone/>
            </a:pPr>
            <a:r>
              <a:rPr lang="pt-BR" sz="4200" dirty="0">
                <a:latin typeface="Arial"/>
                <a:ea typeface="Arial"/>
                <a:cs typeface="Arial"/>
                <a:sym typeface="Arial"/>
              </a:rPr>
              <a:t>- Cálculo do Estrago Médio</a:t>
            </a:r>
            <a:endParaRPr sz="4200" dirty="0">
              <a:latin typeface="Arial"/>
              <a:ea typeface="Arial"/>
              <a:cs typeface="Arial"/>
              <a:sym typeface="Arial"/>
            </a:endParaRPr>
          </a:p>
        </p:txBody>
      </p:sp>
      <p:sp>
        <p:nvSpPr>
          <p:cNvPr id="165" name="Google Shape;165;p34"/>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  Se não houver vértices a serem queimados, ou seja, sucessores = 0, então o loop também é interrompido.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  Caso contrário deve-se calcular o estrago médio que pode ser causado no grafo através da seguinte fórmula:</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(‘sucessores’/’antecessores’)*min(’anteriores’, ‘antecessores’) –‘D’.</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5"/>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Algoritmo Aproximado </a:t>
            </a:r>
            <a:endParaRPr sz="4200" dirty="0">
              <a:latin typeface="Arial"/>
              <a:ea typeface="Arial"/>
              <a:cs typeface="Arial"/>
              <a:sym typeface="Arial"/>
            </a:endParaRPr>
          </a:p>
          <a:p>
            <a:pPr marL="0" lvl="0" indent="0" algn="ctr" rtl="0">
              <a:spcBef>
                <a:spcPts val="0"/>
              </a:spcBef>
              <a:spcAft>
                <a:spcPts val="0"/>
              </a:spcAft>
              <a:buNone/>
            </a:pPr>
            <a:r>
              <a:rPr lang="pt-BR" sz="4200" dirty="0">
                <a:latin typeface="Arial"/>
                <a:ea typeface="Arial"/>
                <a:cs typeface="Arial"/>
                <a:sym typeface="Arial"/>
              </a:rPr>
              <a:t>- Cálculo do Estrago Médio</a:t>
            </a:r>
            <a:endParaRPr sz="4200" dirty="0">
              <a:latin typeface="Arial"/>
              <a:ea typeface="Arial"/>
              <a:cs typeface="Arial"/>
              <a:sym typeface="Arial"/>
            </a:endParaRPr>
          </a:p>
        </p:txBody>
      </p:sp>
      <p:sp>
        <p:nvSpPr>
          <p:cNvPr id="171" name="Google Shape;171;p35"/>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 O resultado da fórmula supracitada é armazenado em ‘anteriores’.</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   Se o valor de ‘anteriores’ for menor ou igual a 0, significa que em média não existem vértices intocados que serão queimados, portanto o loop é encerrado.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 Caso contrário o valor de ‘soma’ é incrementado com o valor de ‘anteriores’, e os vértices intocados adjacentes aos focos de incêndio são queimados e o loop se repete.</a:t>
            </a:r>
            <a:endParaRPr sz="1100" dirty="0">
              <a:solidFill>
                <a:srgbClr val="000000"/>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6"/>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Algoritmo Aproximado </a:t>
            </a:r>
            <a:endParaRPr sz="4200" dirty="0">
              <a:latin typeface="Arial"/>
              <a:ea typeface="Arial"/>
              <a:cs typeface="Arial"/>
              <a:sym typeface="Arial"/>
            </a:endParaRPr>
          </a:p>
          <a:p>
            <a:pPr marL="0" lvl="0" indent="0" algn="ctr" rtl="0">
              <a:spcBef>
                <a:spcPts val="0"/>
              </a:spcBef>
              <a:spcAft>
                <a:spcPts val="0"/>
              </a:spcAft>
              <a:buNone/>
            </a:pPr>
            <a:r>
              <a:rPr lang="pt-BR" sz="4200" dirty="0">
                <a:latin typeface="Arial"/>
                <a:ea typeface="Arial"/>
                <a:cs typeface="Arial"/>
                <a:sym typeface="Arial"/>
              </a:rPr>
              <a:t>- Cálculo do Estrago Médio</a:t>
            </a:r>
            <a:endParaRPr sz="4200" dirty="0">
              <a:latin typeface="Arial"/>
              <a:ea typeface="Arial"/>
              <a:cs typeface="Arial"/>
              <a:sym typeface="Arial"/>
            </a:endParaRPr>
          </a:p>
        </p:txBody>
      </p:sp>
      <p:sp>
        <p:nvSpPr>
          <p:cNvPr id="177" name="Google Shape;177;p36"/>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Após sair do loop é retornado o estrago que pode ser causado ao defender o vértice ‘X’, ou seja, é retornado o valor armazenado em ‘soma’. Cabe ressaltar que logo após a execução do cálculo do estrago médio o grafo deve retornar ao estado que estava antes da análise do vértice ’X’.</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7"/>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183" name="Google Shape;183;p37"/>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184" name="Google Shape;184;p37"/>
          <p:cNvPicPr preferRelativeResize="0"/>
          <p:nvPr/>
        </p:nvPicPr>
        <p:blipFill>
          <a:blip r:embed="rId3">
            <a:alphaModFix/>
          </a:blip>
          <a:stretch>
            <a:fillRect/>
          </a:stretch>
        </p:blipFill>
        <p:spPr>
          <a:xfrm>
            <a:off x="5511225" y="1205050"/>
            <a:ext cx="1800000" cy="3717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8"/>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190" name="Google Shape;190;p38"/>
          <p:cNvSpPr txBox="1">
            <a:spLocks noGrp="1"/>
          </p:cNvSpPr>
          <p:nvPr>
            <p:ph type="body" idx="1"/>
          </p:nvPr>
        </p:nvSpPr>
        <p:spPr>
          <a:xfrm>
            <a:off x="4343150" y="79025"/>
            <a:ext cx="1800000" cy="18972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Análise Vértice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1° Iteração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191" name="Google Shape;191;p38"/>
          <p:cNvPicPr preferRelativeResize="0"/>
          <p:nvPr/>
        </p:nvPicPr>
        <p:blipFill>
          <a:blip r:embed="rId3">
            <a:alphaModFix/>
          </a:blip>
          <a:stretch>
            <a:fillRect/>
          </a:stretch>
        </p:blipFill>
        <p:spPr>
          <a:xfrm>
            <a:off x="5170589" y="1743975"/>
            <a:ext cx="3423175" cy="32849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9"/>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197" name="Google Shape;197;p39"/>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Análise Vértice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2° Iteração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198" name="Google Shape;198;p39"/>
          <p:cNvPicPr preferRelativeResize="0"/>
          <p:nvPr/>
        </p:nvPicPr>
        <p:blipFill>
          <a:blip r:embed="rId3">
            <a:alphaModFix/>
          </a:blip>
          <a:stretch>
            <a:fillRect/>
          </a:stretch>
        </p:blipFill>
        <p:spPr>
          <a:xfrm>
            <a:off x="5250507" y="1774394"/>
            <a:ext cx="2986175" cy="2986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0"/>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204" name="Google Shape;204;p40"/>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Análise Vértice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3° Iteração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205" name="Google Shape;205;p40"/>
          <p:cNvPicPr preferRelativeResize="0"/>
          <p:nvPr/>
        </p:nvPicPr>
        <p:blipFill>
          <a:blip r:embed="rId3">
            <a:alphaModFix/>
          </a:blip>
          <a:stretch>
            <a:fillRect/>
          </a:stretch>
        </p:blipFill>
        <p:spPr>
          <a:xfrm>
            <a:off x="4472425" y="1950575"/>
            <a:ext cx="4671575" cy="27103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1"/>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211" name="Google Shape;211;p41"/>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Análise Vértice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4° Iteração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212" name="Google Shape;212;p41"/>
          <p:cNvPicPr preferRelativeResize="0"/>
          <p:nvPr/>
        </p:nvPicPr>
        <p:blipFill>
          <a:blip r:embed="rId3">
            <a:alphaModFix/>
          </a:blip>
          <a:stretch>
            <a:fillRect/>
          </a:stretch>
        </p:blipFill>
        <p:spPr>
          <a:xfrm>
            <a:off x="4375150" y="1898800"/>
            <a:ext cx="4736900" cy="269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2"/>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218" name="Google Shape;218;p42"/>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Análise Vértice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5° Iteração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219" name="Google Shape;219;p42"/>
          <p:cNvPicPr preferRelativeResize="0"/>
          <p:nvPr/>
        </p:nvPicPr>
        <p:blipFill>
          <a:blip r:embed="rId3">
            <a:alphaModFix/>
          </a:blip>
          <a:stretch>
            <a:fillRect/>
          </a:stretch>
        </p:blipFill>
        <p:spPr>
          <a:xfrm>
            <a:off x="4388263" y="1874875"/>
            <a:ext cx="4710675" cy="2882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225" name="Google Shape;225;p43"/>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Análise Vértice 5</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1° Iteração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226" name="Google Shape;226;p43"/>
          <p:cNvPicPr preferRelativeResize="0"/>
          <p:nvPr/>
        </p:nvPicPr>
        <p:blipFill>
          <a:blip r:embed="rId3">
            <a:alphaModFix/>
          </a:blip>
          <a:stretch>
            <a:fillRect/>
          </a:stretch>
        </p:blipFill>
        <p:spPr>
          <a:xfrm>
            <a:off x="5164825" y="1651071"/>
            <a:ext cx="3157525" cy="3157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98750" y="1872750"/>
            <a:ext cx="3250200" cy="69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Tópicos</a:t>
            </a:r>
            <a:endParaRPr sz="4200" dirty="0">
              <a:latin typeface="Arial"/>
              <a:ea typeface="Arial"/>
              <a:cs typeface="Arial"/>
              <a:sym typeface="Arial"/>
            </a:endParaRPr>
          </a:p>
        </p:txBody>
      </p:sp>
      <p:sp>
        <p:nvSpPr>
          <p:cNvPr id="117" name="Google Shape;117;p26"/>
          <p:cNvSpPr txBox="1">
            <a:spLocks noGrp="1"/>
          </p:cNvSpPr>
          <p:nvPr>
            <p:ph type="body" idx="1"/>
          </p:nvPr>
        </p:nvSpPr>
        <p:spPr>
          <a:xfrm>
            <a:off x="4406250" y="0"/>
            <a:ext cx="4737600" cy="4814700"/>
          </a:xfrm>
          <a:prstGeom prst="rect">
            <a:avLst/>
          </a:prstGeom>
        </p:spPr>
        <p:txBody>
          <a:bodyPr spcFirstLastPara="1" wrap="square" lIns="91425" tIns="91425" rIns="91425" bIns="91425" anchor="t" anchorCtr="0">
            <a:normAutofit fontScale="70000" lnSpcReduction="20000"/>
          </a:bodyPr>
          <a:lstStyle/>
          <a:p>
            <a:pPr marL="457200" lvl="0" indent="-300037" algn="l" rtl="0">
              <a:spcBef>
                <a:spcPts val="0"/>
              </a:spcBef>
              <a:spcAft>
                <a:spcPts val="0"/>
              </a:spcAft>
              <a:buClr>
                <a:schemeClr val="accent1"/>
              </a:buClr>
              <a:buSzPct val="100000"/>
              <a:buFont typeface="Merriweather"/>
              <a:buChar char="●"/>
            </a:pPr>
            <a:r>
              <a:rPr lang="pt-BR" sz="1800" dirty="0">
                <a:solidFill>
                  <a:schemeClr val="accent1"/>
                </a:solidFill>
                <a:latin typeface="Merriweather"/>
                <a:ea typeface="Merriweather"/>
                <a:cs typeface="Merriweather"/>
                <a:sym typeface="Merriweather"/>
              </a:rPr>
              <a:t>Algoritmo Aproximado.</a:t>
            </a:r>
            <a:endParaRPr sz="1800" dirty="0">
              <a:solidFill>
                <a:schemeClr val="accent1"/>
              </a:solidFill>
              <a:latin typeface="Merriweather"/>
              <a:ea typeface="Merriweather"/>
              <a:cs typeface="Merriweather"/>
              <a:sym typeface="Merriweather"/>
            </a:endParaRPr>
          </a:p>
          <a:p>
            <a:pPr marL="0" lvl="0" indent="0" algn="l" rtl="0">
              <a:spcBef>
                <a:spcPts val="1200"/>
              </a:spcBef>
              <a:spcAft>
                <a:spcPts val="0"/>
              </a:spcAft>
              <a:buNone/>
            </a:pPr>
            <a:endParaRPr sz="1800" dirty="0">
              <a:solidFill>
                <a:schemeClr val="accent1"/>
              </a:solidFill>
              <a:latin typeface="Merriweather"/>
              <a:ea typeface="Merriweather"/>
              <a:cs typeface="Merriweather"/>
              <a:sym typeface="Merriweather"/>
            </a:endParaRPr>
          </a:p>
          <a:p>
            <a:pPr marL="457200" lvl="0" indent="-300037" algn="l" rtl="0">
              <a:spcBef>
                <a:spcPts val="1200"/>
              </a:spcBef>
              <a:spcAft>
                <a:spcPts val="0"/>
              </a:spcAft>
              <a:buClr>
                <a:schemeClr val="accent1"/>
              </a:buClr>
              <a:buSzPct val="100000"/>
              <a:buFont typeface="Merriweather"/>
              <a:buChar char="●"/>
            </a:pPr>
            <a:r>
              <a:rPr lang="pt-BR" sz="1800" dirty="0">
                <a:solidFill>
                  <a:schemeClr val="accent1"/>
                </a:solidFill>
                <a:latin typeface="Merriweather"/>
                <a:ea typeface="Merriweather"/>
                <a:cs typeface="Merriweather"/>
                <a:sym typeface="Merriweather"/>
              </a:rPr>
              <a:t>Algoritmo Aproximado - Cálculo do Estrago Médio.</a:t>
            </a:r>
            <a:endParaRPr sz="1800" dirty="0">
              <a:solidFill>
                <a:schemeClr val="accent1"/>
              </a:solidFill>
              <a:latin typeface="Merriweather"/>
              <a:ea typeface="Merriweather"/>
              <a:cs typeface="Merriweather"/>
              <a:sym typeface="Merriweather"/>
            </a:endParaRPr>
          </a:p>
          <a:p>
            <a:pPr marL="457200" lvl="0" indent="0" algn="l" rtl="0">
              <a:spcBef>
                <a:spcPts val="1200"/>
              </a:spcBef>
              <a:spcAft>
                <a:spcPts val="0"/>
              </a:spcAft>
              <a:buNone/>
            </a:pPr>
            <a:endParaRPr sz="1800" dirty="0">
              <a:solidFill>
                <a:schemeClr val="accent1"/>
              </a:solidFill>
              <a:latin typeface="Merriweather"/>
              <a:ea typeface="Merriweather"/>
              <a:cs typeface="Merriweather"/>
              <a:sym typeface="Merriweather"/>
            </a:endParaRPr>
          </a:p>
          <a:p>
            <a:pPr marL="457200" lvl="0" indent="-300037" algn="l" rtl="0">
              <a:spcBef>
                <a:spcPts val="1200"/>
              </a:spcBef>
              <a:spcAft>
                <a:spcPts val="0"/>
              </a:spcAft>
              <a:buClr>
                <a:schemeClr val="accent1"/>
              </a:buClr>
              <a:buSzPct val="100000"/>
              <a:buFont typeface="Merriweather"/>
              <a:buChar char="●"/>
            </a:pPr>
            <a:r>
              <a:rPr lang="pt-BR" sz="1800" dirty="0">
                <a:solidFill>
                  <a:schemeClr val="accent1"/>
                </a:solidFill>
                <a:latin typeface="Merriweather"/>
                <a:ea typeface="Merriweather"/>
                <a:cs typeface="Merriweather"/>
                <a:sym typeface="Merriweather"/>
              </a:rPr>
              <a:t>Execução do Algoritmo com 1 brigadista.</a:t>
            </a:r>
            <a:endParaRPr sz="1800" dirty="0">
              <a:solidFill>
                <a:schemeClr val="accent1"/>
              </a:solidFill>
              <a:latin typeface="Merriweather"/>
              <a:ea typeface="Merriweather"/>
              <a:cs typeface="Merriweather"/>
              <a:sym typeface="Merriweather"/>
            </a:endParaRPr>
          </a:p>
          <a:p>
            <a:pPr marL="457200" lvl="0" indent="0" algn="l" rtl="0">
              <a:spcBef>
                <a:spcPts val="1200"/>
              </a:spcBef>
              <a:spcAft>
                <a:spcPts val="0"/>
              </a:spcAft>
              <a:buNone/>
            </a:pPr>
            <a:endParaRPr sz="1800" dirty="0">
              <a:solidFill>
                <a:schemeClr val="accent1"/>
              </a:solidFill>
              <a:latin typeface="Merriweather"/>
              <a:ea typeface="Merriweather"/>
              <a:cs typeface="Merriweather"/>
              <a:sym typeface="Merriweather"/>
            </a:endParaRPr>
          </a:p>
          <a:p>
            <a:pPr marL="457200" lvl="0" indent="-300037" algn="l" rtl="0">
              <a:spcBef>
                <a:spcPts val="1200"/>
              </a:spcBef>
              <a:spcAft>
                <a:spcPts val="0"/>
              </a:spcAft>
              <a:buClr>
                <a:schemeClr val="accent1"/>
              </a:buClr>
              <a:buSzPct val="100000"/>
              <a:buFont typeface="Merriweather"/>
              <a:buChar char="●"/>
            </a:pPr>
            <a:r>
              <a:rPr lang="pt-BR" sz="1800" dirty="0">
                <a:solidFill>
                  <a:schemeClr val="accent1"/>
                </a:solidFill>
                <a:latin typeface="Merriweather"/>
                <a:ea typeface="Merriweather"/>
                <a:cs typeface="Merriweather"/>
                <a:sym typeface="Merriweather"/>
              </a:rPr>
              <a:t>Execução do Algoritmo com 2 brigadista.</a:t>
            </a:r>
            <a:endParaRPr sz="1800" dirty="0">
              <a:solidFill>
                <a:schemeClr val="accent1"/>
              </a:solidFill>
              <a:latin typeface="Merriweather"/>
              <a:ea typeface="Merriweather"/>
              <a:cs typeface="Merriweather"/>
              <a:sym typeface="Merriweather"/>
            </a:endParaRPr>
          </a:p>
          <a:p>
            <a:pPr marL="457200" lvl="0" indent="0" algn="l" rtl="0">
              <a:spcBef>
                <a:spcPts val="1200"/>
              </a:spcBef>
              <a:spcAft>
                <a:spcPts val="0"/>
              </a:spcAft>
              <a:buNone/>
            </a:pPr>
            <a:r>
              <a:rPr lang="pt-BR" sz="1800" dirty="0">
                <a:solidFill>
                  <a:schemeClr val="accent1"/>
                </a:solidFill>
                <a:latin typeface="Merriweather"/>
                <a:ea typeface="Merriweather"/>
                <a:cs typeface="Merriweather"/>
                <a:sym typeface="Merriweather"/>
              </a:rPr>
              <a:t> </a:t>
            </a:r>
            <a:endParaRPr sz="1800" dirty="0">
              <a:solidFill>
                <a:schemeClr val="accent1"/>
              </a:solidFill>
              <a:latin typeface="Merriweather"/>
              <a:ea typeface="Merriweather"/>
              <a:cs typeface="Merriweather"/>
              <a:sym typeface="Merriweather"/>
            </a:endParaRPr>
          </a:p>
          <a:p>
            <a:pPr marL="457200" lvl="0" indent="-300037" algn="l" rtl="0">
              <a:spcBef>
                <a:spcPts val="1200"/>
              </a:spcBef>
              <a:spcAft>
                <a:spcPts val="0"/>
              </a:spcAft>
              <a:buClr>
                <a:schemeClr val="accent1"/>
              </a:buClr>
              <a:buSzPct val="100000"/>
              <a:buFont typeface="Merriweather"/>
              <a:buChar char="●"/>
            </a:pPr>
            <a:r>
              <a:rPr lang="pt-BR" sz="1800" dirty="0">
                <a:solidFill>
                  <a:schemeClr val="accent1"/>
                </a:solidFill>
                <a:latin typeface="Merriweather"/>
                <a:ea typeface="Merriweather"/>
                <a:cs typeface="Merriweather"/>
                <a:sym typeface="Merriweather"/>
              </a:rPr>
              <a:t>Considerações Finais.</a:t>
            </a:r>
            <a:endParaRPr sz="1800" dirty="0">
              <a:solidFill>
                <a:schemeClr val="accent1"/>
              </a:solidFill>
              <a:latin typeface="Merriweather"/>
              <a:ea typeface="Merriweather"/>
              <a:cs typeface="Merriweather"/>
              <a:sym typeface="Merriweather"/>
            </a:endParaRPr>
          </a:p>
          <a:p>
            <a:pPr marL="457200" lvl="0" indent="0" algn="l" rtl="0">
              <a:spcBef>
                <a:spcPts val="1200"/>
              </a:spcBef>
              <a:spcAft>
                <a:spcPts val="0"/>
              </a:spcAft>
              <a:buNone/>
            </a:pPr>
            <a:endParaRPr sz="1800" dirty="0">
              <a:solidFill>
                <a:schemeClr val="accent1"/>
              </a:solidFill>
              <a:latin typeface="Merriweather"/>
              <a:ea typeface="Merriweather"/>
              <a:cs typeface="Merriweather"/>
              <a:sym typeface="Merriweather"/>
            </a:endParaRPr>
          </a:p>
          <a:p>
            <a:pPr marL="457200" lvl="0" indent="-300037" algn="l" rtl="0">
              <a:spcBef>
                <a:spcPts val="1200"/>
              </a:spcBef>
              <a:spcAft>
                <a:spcPts val="0"/>
              </a:spcAft>
              <a:buClr>
                <a:schemeClr val="accent1"/>
              </a:buClr>
              <a:buSzPct val="100000"/>
              <a:buFont typeface="Merriweather"/>
              <a:buChar char="●"/>
            </a:pPr>
            <a:r>
              <a:rPr lang="pt-BR" sz="1800" dirty="0">
                <a:solidFill>
                  <a:schemeClr val="accent1"/>
                </a:solidFill>
                <a:latin typeface="Merriweather"/>
                <a:ea typeface="Merriweather"/>
                <a:cs typeface="Merriweather"/>
                <a:sym typeface="Merriweather"/>
              </a:rPr>
              <a:t>Referencial Teórico.</a:t>
            </a:r>
            <a:endParaRPr sz="1800" dirty="0">
              <a:solidFill>
                <a:schemeClr val="accent1"/>
              </a:solidFill>
              <a:latin typeface="Merriweather"/>
              <a:ea typeface="Merriweather"/>
              <a:cs typeface="Merriweather"/>
              <a:sym typeface="Merriweather"/>
            </a:endParaRPr>
          </a:p>
          <a:p>
            <a:pPr marL="457200" lvl="0" indent="0" algn="l" rtl="0">
              <a:spcBef>
                <a:spcPts val="1200"/>
              </a:spcBef>
              <a:spcAft>
                <a:spcPts val="0"/>
              </a:spcAft>
              <a:buNone/>
            </a:pPr>
            <a:endParaRPr sz="1800" dirty="0">
              <a:solidFill>
                <a:schemeClr val="accent1"/>
              </a:solidFill>
              <a:latin typeface="Merriweather"/>
              <a:ea typeface="Merriweather"/>
              <a:cs typeface="Merriweather"/>
              <a:sym typeface="Merriweather"/>
            </a:endParaRPr>
          </a:p>
          <a:p>
            <a:pPr marL="457200" lvl="0" indent="-300037" algn="l" rtl="0">
              <a:spcBef>
                <a:spcPts val="1200"/>
              </a:spcBef>
              <a:spcAft>
                <a:spcPts val="0"/>
              </a:spcAft>
              <a:buClr>
                <a:schemeClr val="accent1"/>
              </a:buClr>
              <a:buSzPct val="100000"/>
              <a:buFont typeface="Merriweather"/>
              <a:buChar char="●"/>
            </a:pPr>
            <a:r>
              <a:rPr lang="pt-BR" sz="1800" dirty="0">
                <a:solidFill>
                  <a:schemeClr val="accent1"/>
                </a:solidFill>
                <a:latin typeface="Merriweather"/>
                <a:ea typeface="Merriweather"/>
                <a:cs typeface="Merriweather"/>
                <a:sym typeface="Merriweather"/>
              </a:rPr>
              <a:t>Referências.</a:t>
            </a:r>
            <a:endParaRPr sz="1800" dirty="0">
              <a:solidFill>
                <a:schemeClr val="accent1"/>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4"/>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232" name="Google Shape;232;p44"/>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Análise Vértice 5</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2° Iteração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233" name="Google Shape;233;p44"/>
          <p:cNvPicPr preferRelativeResize="0"/>
          <p:nvPr/>
        </p:nvPicPr>
        <p:blipFill>
          <a:blip r:embed="rId3">
            <a:alphaModFix/>
          </a:blip>
          <a:stretch>
            <a:fillRect/>
          </a:stretch>
        </p:blipFill>
        <p:spPr>
          <a:xfrm>
            <a:off x="5199762" y="1719300"/>
            <a:ext cx="3087682" cy="311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5"/>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239" name="Google Shape;239;p45"/>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Análise Vértice 5</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3° Iteração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240" name="Google Shape;240;p45"/>
          <p:cNvPicPr preferRelativeResize="0"/>
          <p:nvPr/>
        </p:nvPicPr>
        <p:blipFill>
          <a:blip r:embed="rId3">
            <a:alphaModFix/>
          </a:blip>
          <a:stretch>
            <a:fillRect/>
          </a:stretch>
        </p:blipFill>
        <p:spPr>
          <a:xfrm>
            <a:off x="4384125" y="1755200"/>
            <a:ext cx="4718950" cy="2808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6"/>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246" name="Google Shape;246;p46"/>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Análise Vértice 5</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4° Iteração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247" name="Google Shape;247;p46"/>
          <p:cNvPicPr preferRelativeResize="0"/>
          <p:nvPr/>
        </p:nvPicPr>
        <p:blipFill>
          <a:blip r:embed="rId3">
            <a:alphaModFix/>
          </a:blip>
          <a:stretch>
            <a:fillRect/>
          </a:stretch>
        </p:blipFill>
        <p:spPr>
          <a:xfrm>
            <a:off x="4382275" y="2006375"/>
            <a:ext cx="4722650" cy="2642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7"/>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253" name="Google Shape;253;p47"/>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Análise Vértice 5</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5° Iteração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254" name="Google Shape;254;p47"/>
          <p:cNvPicPr preferRelativeResize="0"/>
          <p:nvPr/>
        </p:nvPicPr>
        <p:blipFill>
          <a:blip r:embed="rId3">
            <a:alphaModFix/>
          </a:blip>
          <a:stretch>
            <a:fillRect/>
          </a:stretch>
        </p:blipFill>
        <p:spPr>
          <a:xfrm>
            <a:off x="4382275" y="1978775"/>
            <a:ext cx="4722650" cy="2705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8"/>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260" name="Google Shape;260;p48"/>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Análise Vértice 5</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6° Iteração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261" name="Google Shape;261;p48"/>
          <p:cNvPicPr preferRelativeResize="0"/>
          <p:nvPr/>
        </p:nvPicPr>
        <p:blipFill>
          <a:blip r:embed="rId3">
            <a:alphaModFix/>
          </a:blip>
          <a:stretch>
            <a:fillRect/>
          </a:stretch>
        </p:blipFill>
        <p:spPr>
          <a:xfrm>
            <a:off x="4343150" y="2030300"/>
            <a:ext cx="4722650" cy="2642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9"/>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267" name="Google Shape;267;p49"/>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Médias:</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268" name="Google Shape;268;p49"/>
          <p:cNvPicPr preferRelativeResize="0"/>
          <p:nvPr/>
        </p:nvPicPr>
        <p:blipFill>
          <a:blip r:embed="rId3">
            <a:alphaModFix/>
          </a:blip>
          <a:stretch>
            <a:fillRect/>
          </a:stretch>
        </p:blipFill>
        <p:spPr>
          <a:xfrm>
            <a:off x="5146538" y="1941846"/>
            <a:ext cx="3194126" cy="3118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0"/>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274" name="Google Shape;274;p50"/>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2</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Análise Vértice 0</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1° Iteração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275" name="Google Shape;275;p50"/>
          <p:cNvPicPr preferRelativeResize="0"/>
          <p:nvPr/>
        </p:nvPicPr>
        <p:blipFill>
          <a:blip r:embed="rId3">
            <a:alphaModFix/>
          </a:blip>
          <a:stretch>
            <a:fillRect/>
          </a:stretch>
        </p:blipFill>
        <p:spPr>
          <a:xfrm>
            <a:off x="5084750" y="1872350"/>
            <a:ext cx="3129539" cy="3103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1"/>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281" name="Google Shape;281;p51"/>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2</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Análise Vértice 0</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2° Iteração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282" name="Google Shape;282;p51"/>
          <p:cNvPicPr preferRelativeResize="0"/>
          <p:nvPr/>
        </p:nvPicPr>
        <p:blipFill>
          <a:blip r:embed="rId3">
            <a:alphaModFix/>
          </a:blip>
          <a:stretch>
            <a:fillRect/>
          </a:stretch>
        </p:blipFill>
        <p:spPr>
          <a:xfrm>
            <a:off x="5331800" y="1862825"/>
            <a:ext cx="3113200" cy="3113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2"/>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288" name="Google Shape;288;p52"/>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2</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Análise Vértice 0</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3° Iteração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289" name="Google Shape;289;p52"/>
          <p:cNvPicPr preferRelativeResize="0"/>
          <p:nvPr/>
        </p:nvPicPr>
        <p:blipFill>
          <a:blip r:embed="rId3">
            <a:alphaModFix/>
          </a:blip>
          <a:stretch>
            <a:fillRect/>
          </a:stretch>
        </p:blipFill>
        <p:spPr>
          <a:xfrm>
            <a:off x="4343150" y="1903525"/>
            <a:ext cx="4734600" cy="2953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3"/>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295" name="Google Shape;295;p53"/>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2</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Análise Vértice 0</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4° Iteração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296" name="Google Shape;296;p53"/>
          <p:cNvPicPr preferRelativeResize="0"/>
          <p:nvPr/>
        </p:nvPicPr>
        <p:blipFill>
          <a:blip r:embed="rId3">
            <a:alphaModFix/>
          </a:blip>
          <a:stretch>
            <a:fillRect/>
          </a:stretch>
        </p:blipFill>
        <p:spPr>
          <a:xfrm>
            <a:off x="4388263" y="1927450"/>
            <a:ext cx="4710675" cy="2938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7"/>
          <p:cNvSpPr txBox="1">
            <a:spLocks noGrp="1"/>
          </p:cNvSpPr>
          <p:nvPr>
            <p:ph type="title"/>
          </p:nvPr>
        </p:nvSpPr>
        <p:spPr>
          <a:xfrm>
            <a:off x="493325" y="1610825"/>
            <a:ext cx="32616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Algoritmo Aproximado</a:t>
            </a:r>
            <a:endParaRPr sz="4200" dirty="0">
              <a:latin typeface="Arial"/>
              <a:ea typeface="Arial"/>
              <a:cs typeface="Arial"/>
              <a:sym typeface="Arial"/>
            </a:endParaRPr>
          </a:p>
        </p:txBody>
      </p:sp>
      <p:sp>
        <p:nvSpPr>
          <p:cNvPr id="123" name="Google Shape;123;p27"/>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114300" lvl="0" indent="0" algn="just" rtl="0">
              <a:lnSpc>
                <a:spcPct val="150000"/>
              </a:lnSpc>
              <a:spcBef>
                <a:spcPts val="600"/>
              </a:spcBef>
              <a:spcAft>
                <a:spcPts val="0"/>
              </a:spcAft>
              <a:buNone/>
            </a:pPr>
            <a:r>
              <a:rPr lang="pt-BR" sz="1600" dirty="0">
                <a:solidFill>
                  <a:schemeClr val="accent1"/>
                </a:solidFill>
                <a:latin typeface="Arial"/>
                <a:ea typeface="Arial"/>
                <a:cs typeface="Arial"/>
                <a:sym typeface="Arial"/>
              </a:rPr>
              <a:t>Dado um grafo com focos de incêndio em alguns vértices e ‘D’ brigadistas a serem utilizados no intuito de minimizar a quantidade de vértices queimados nesse grafo dando preferência aos vértices adjacentes aos focos de incêndio, é possível chegar a uma aproximação de uma boa solução através de um algoritmo que se baseia na seguinte pergunta: Qual o vértice que após ser defendido causa o menor estrago no grafo? </a:t>
            </a:r>
            <a:endParaRPr sz="1600" dirty="0">
              <a:solidFill>
                <a:schemeClr val="accent1"/>
              </a:solidFill>
              <a:latin typeface="Arial"/>
              <a:ea typeface="Arial"/>
              <a:cs typeface="Arial"/>
              <a:sym typeface="Arial"/>
            </a:endParaRPr>
          </a:p>
          <a:p>
            <a:pPr marL="0" lvl="0" indent="0" algn="l" rtl="0">
              <a:lnSpc>
                <a:spcPct val="100000"/>
              </a:lnSpc>
              <a:spcBef>
                <a:spcPts val="0"/>
              </a:spcBef>
              <a:spcAft>
                <a:spcPts val="0"/>
              </a:spcAft>
              <a:buNone/>
            </a:pPr>
            <a:endParaRPr sz="1600" dirty="0">
              <a:solidFill>
                <a:schemeClr val="accent1"/>
              </a:solidFill>
              <a:latin typeface="Arial"/>
              <a:ea typeface="Arial"/>
              <a:cs typeface="Arial"/>
              <a:sym typeface="Arial"/>
            </a:endParaRPr>
          </a:p>
          <a:p>
            <a:pPr marL="457200" lvl="0" indent="0" algn="l" rtl="0">
              <a:spcBef>
                <a:spcPts val="0"/>
              </a:spcBef>
              <a:spcAft>
                <a:spcPts val="1200"/>
              </a:spcAft>
              <a:buSzPts val="358"/>
              <a:buNone/>
            </a:pPr>
            <a:endParaRPr sz="1600" dirty="0">
              <a:solidFill>
                <a:schemeClr val="accen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4"/>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302" name="Google Shape;302;p54"/>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2</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Análise Vértice 6</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1° Iteração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303" name="Google Shape;303;p54"/>
          <p:cNvPicPr preferRelativeResize="0"/>
          <p:nvPr/>
        </p:nvPicPr>
        <p:blipFill>
          <a:blip r:embed="rId3">
            <a:alphaModFix/>
          </a:blip>
          <a:stretch>
            <a:fillRect/>
          </a:stretch>
        </p:blipFill>
        <p:spPr>
          <a:xfrm>
            <a:off x="5202238" y="1951346"/>
            <a:ext cx="3082736" cy="3108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5"/>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309" name="Google Shape;309;p55"/>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2</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Análise Vértice 6</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2° Iteração</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310" name="Google Shape;310;p55"/>
          <p:cNvPicPr preferRelativeResize="0"/>
          <p:nvPr/>
        </p:nvPicPr>
        <p:blipFill>
          <a:blip r:embed="rId3">
            <a:alphaModFix/>
          </a:blip>
          <a:stretch>
            <a:fillRect/>
          </a:stretch>
        </p:blipFill>
        <p:spPr>
          <a:xfrm>
            <a:off x="4343150" y="1798296"/>
            <a:ext cx="4664251" cy="3117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6"/>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1 Brigadista</a:t>
            </a:r>
            <a:endParaRPr sz="4200" dirty="0">
              <a:latin typeface="Arial"/>
              <a:ea typeface="Arial"/>
              <a:cs typeface="Arial"/>
              <a:sym typeface="Arial"/>
            </a:endParaRPr>
          </a:p>
        </p:txBody>
      </p:sp>
      <p:sp>
        <p:nvSpPr>
          <p:cNvPr id="316" name="Google Shape;316;p56"/>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2</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Médias:</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317" name="Google Shape;317;p56"/>
          <p:cNvPicPr preferRelativeResize="0"/>
          <p:nvPr/>
        </p:nvPicPr>
        <p:blipFill>
          <a:blip r:embed="rId3">
            <a:alphaModFix/>
          </a:blip>
          <a:stretch>
            <a:fillRect/>
          </a:stretch>
        </p:blipFill>
        <p:spPr>
          <a:xfrm>
            <a:off x="5336725" y="1702596"/>
            <a:ext cx="2813760" cy="3117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7"/>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2 Brigadistas</a:t>
            </a:r>
            <a:endParaRPr sz="4200" dirty="0">
              <a:latin typeface="Arial"/>
              <a:ea typeface="Arial"/>
              <a:cs typeface="Arial"/>
              <a:sym typeface="Arial"/>
            </a:endParaRPr>
          </a:p>
        </p:txBody>
      </p:sp>
      <p:sp>
        <p:nvSpPr>
          <p:cNvPr id="323" name="Google Shape;323;p57"/>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324" name="Google Shape;324;p57"/>
          <p:cNvPicPr preferRelativeResize="0"/>
          <p:nvPr/>
        </p:nvPicPr>
        <p:blipFill>
          <a:blip r:embed="rId3">
            <a:alphaModFix/>
          </a:blip>
          <a:stretch>
            <a:fillRect/>
          </a:stretch>
        </p:blipFill>
        <p:spPr>
          <a:xfrm>
            <a:off x="5511225" y="1205050"/>
            <a:ext cx="1800000" cy="37175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8"/>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2 Brigadistas</a:t>
            </a:r>
            <a:endParaRPr sz="4200" dirty="0">
              <a:latin typeface="Arial"/>
              <a:ea typeface="Arial"/>
              <a:cs typeface="Arial"/>
              <a:sym typeface="Arial"/>
            </a:endParaRPr>
          </a:p>
        </p:txBody>
      </p:sp>
      <p:sp>
        <p:nvSpPr>
          <p:cNvPr id="330" name="Google Shape;330;p58"/>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1</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Médias:</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331" name="Google Shape;331;p58"/>
          <p:cNvPicPr preferRelativeResize="0"/>
          <p:nvPr/>
        </p:nvPicPr>
        <p:blipFill>
          <a:blip r:embed="rId3">
            <a:alphaModFix/>
          </a:blip>
          <a:stretch>
            <a:fillRect/>
          </a:stretch>
        </p:blipFill>
        <p:spPr>
          <a:xfrm>
            <a:off x="5046588" y="1695375"/>
            <a:ext cx="3394035" cy="3113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9"/>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Execução do Algoritmo com 2 Brigadistas</a:t>
            </a:r>
            <a:endParaRPr sz="4200" dirty="0">
              <a:latin typeface="Arial"/>
              <a:ea typeface="Arial"/>
              <a:cs typeface="Arial"/>
              <a:sym typeface="Arial"/>
            </a:endParaRPr>
          </a:p>
        </p:txBody>
      </p:sp>
      <p:sp>
        <p:nvSpPr>
          <p:cNvPr id="337" name="Google Shape;337;p59"/>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Instância II</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Rodada 2</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Médias:</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pic>
        <p:nvPicPr>
          <p:cNvPr id="338" name="Google Shape;338;p59"/>
          <p:cNvPicPr preferRelativeResize="0"/>
          <p:nvPr/>
        </p:nvPicPr>
        <p:blipFill>
          <a:blip r:embed="rId3">
            <a:alphaModFix/>
          </a:blip>
          <a:stretch>
            <a:fillRect/>
          </a:stretch>
        </p:blipFill>
        <p:spPr>
          <a:xfrm>
            <a:off x="5089688" y="1727575"/>
            <a:ext cx="3307829" cy="3152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60"/>
          <p:cNvSpPr txBox="1">
            <a:spLocks noGrp="1"/>
          </p:cNvSpPr>
          <p:nvPr>
            <p:ph type="title"/>
          </p:nvPr>
        </p:nvSpPr>
        <p:spPr>
          <a:xfrm>
            <a:off x="0" y="1587500"/>
            <a:ext cx="4257300" cy="158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Considerações Finais</a:t>
            </a:r>
            <a:endParaRPr sz="4200" dirty="0">
              <a:latin typeface="Arial"/>
              <a:ea typeface="Arial"/>
              <a:cs typeface="Arial"/>
              <a:sym typeface="Arial"/>
            </a:endParaRPr>
          </a:p>
        </p:txBody>
      </p:sp>
      <p:sp>
        <p:nvSpPr>
          <p:cNvPr id="344" name="Google Shape;344;p60"/>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76200" marR="25400" lvl="0" indent="0" algn="just" rtl="0">
              <a:lnSpc>
                <a:spcPct val="150000"/>
              </a:lnSpc>
              <a:spcBef>
                <a:spcPts val="300"/>
              </a:spcBef>
              <a:spcAft>
                <a:spcPts val="0"/>
              </a:spcAft>
              <a:buNone/>
            </a:pPr>
            <a:r>
              <a:rPr lang="pt-BR" sz="1600" dirty="0">
                <a:solidFill>
                  <a:schemeClr val="accent1"/>
                </a:solidFill>
                <a:latin typeface="Arial"/>
                <a:ea typeface="Arial"/>
                <a:cs typeface="Arial"/>
                <a:sym typeface="Arial"/>
              </a:rPr>
              <a:t>O objetivo principal deste trabalho foi a criação de um algoritmo para o problema do brigadista em grafos (FFP) que dê preferência de defesa aos vértices adjacentes aos focos de incêndio. Utilizando estratégias matemáticas foi possível chegar a um bom algoritmo que garante bons resultados em tempo polinomial, mas nada impede que uma melhoria possa ser feita por cima do mesmo já que esse algoritmo possui muitos parâmetros de análise que podem ser alterados. Também é possível incluir novos critérios que podem gerar melhorias.</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61"/>
          <p:cNvSpPr txBox="1">
            <a:spLocks noGrp="1"/>
          </p:cNvSpPr>
          <p:nvPr>
            <p:ph type="title"/>
          </p:nvPr>
        </p:nvSpPr>
        <p:spPr>
          <a:xfrm>
            <a:off x="0" y="1587500"/>
            <a:ext cx="4257300" cy="158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Considerações Finais</a:t>
            </a:r>
            <a:endParaRPr sz="4200" dirty="0">
              <a:latin typeface="Arial"/>
              <a:ea typeface="Arial"/>
              <a:cs typeface="Arial"/>
              <a:sym typeface="Arial"/>
            </a:endParaRPr>
          </a:p>
        </p:txBody>
      </p:sp>
      <p:sp>
        <p:nvSpPr>
          <p:cNvPr id="350" name="Google Shape;350;p61"/>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76200" marR="25400" lvl="0" indent="0" algn="just" rtl="0">
              <a:lnSpc>
                <a:spcPct val="140000"/>
              </a:lnSpc>
              <a:spcBef>
                <a:spcPts val="0"/>
              </a:spcBef>
              <a:spcAft>
                <a:spcPts val="0"/>
              </a:spcAft>
              <a:buNone/>
            </a:pPr>
            <a:r>
              <a:rPr lang="pt-BR" sz="1600" dirty="0">
                <a:solidFill>
                  <a:schemeClr val="accent1"/>
                </a:solidFill>
                <a:latin typeface="Arial"/>
                <a:ea typeface="Arial"/>
                <a:cs typeface="Arial"/>
                <a:sym typeface="Arial"/>
              </a:rPr>
              <a:t>O algoritmo criado garante bons resultados em diversas instâncias independente do tipo do grafo, porém quando dois ou mais vértices intocados prestes a serem defendidos possuem uma mesma média não há um critério de desempate para avaliar qual o melhor vértice a ser defendido e não se sabe se sempre que isso ocorre a escolha de qualquer vértice não altera o resultado final. </a:t>
            </a:r>
            <a:endParaRPr sz="1600" dirty="0">
              <a:solidFill>
                <a:schemeClr val="accent1"/>
              </a:solidFill>
              <a:latin typeface="Arial"/>
              <a:ea typeface="Arial"/>
              <a:cs typeface="Arial"/>
              <a:sym typeface="Arial"/>
            </a:endParaRPr>
          </a:p>
          <a:p>
            <a:pPr marL="0" marR="25400" lvl="0" indent="0" algn="just" rtl="0">
              <a:lnSpc>
                <a:spcPct val="140000"/>
              </a:lnSpc>
              <a:spcBef>
                <a:spcPts val="0"/>
              </a:spcBef>
              <a:spcAft>
                <a:spcPts val="0"/>
              </a:spcAft>
              <a:buNone/>
            </a:pPr>
            <a:endParaRPr sz="1600" dirty="0">
              <a:solidFill>
                <a:schemeClr val="accent1"/>
              </a:solidFill>
              <a:latin typeface="Arial"/>
              <a:ea typeface="Arial"/>
              <a:cs typeface="Arial"/>
              <a:sym typeface="Arial"/>
            </a:endParaRPr>
          </a:p>
          <a:p>
            <a:pPr marL="0" marR="25400" lvl="0" indent="0" algn="just" rtl="0">
              <a:lnSpc>
                <a:spcPct val="14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4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4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40000"/>
              </a:lnSpc>
              <a:spcBef>
                <a:spcPts val="0"/>
              </a:spcBef>
              <a:spcAft>
                <a:spcPts val="0"/>
              </a:spcAft>
              <a:buNone/>
            </a:pPr>
            <a:endParaRPr sz="1600" dirty="0">
              <a:solidFill>
                <a:schemeClr val="accen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61"/>
          <p:cNvSpPr txBox="1">
            <a:spLocks noGrp="1"/>
          </p:cNvSpPr>
          <p:nvPr>
            <p:ph type="title"/>
          </p:nvPr>
        </p:nvSpPr>
        <p:spPr>
          <a:xfrm>
            <a:off x="0" y="1587500"/>
            <a:ext cx="4257300" cy="158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Considerações Finais</a:t>
            </a:r>
            <a:endParaRPr sz="4200" dirty="0">
              <a:latin typeface="Arial"/>
              <a:ea typeface="Arial"/>
              <a:cs typeface="Arial"/>
              <a:sym typeface="Arial"/>
            </a:endParaRPr>
          </a:p>
        </p:txBody>
      </p:sp>
      <p:sp>
        <p:nvSpPr>
          <p:cNvPr id="350" name="Google Shape;350;p61"/>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76200" marR="25400" lvl="0" indent="0" algn="just">
              <a:lnSpc>
                <a:spcPct val="140000"/>
              </a:lnSpc>
              <a:buNone/>
            </a:pPr>
            <a:r>
              <a:rPr lang="pt-BR" sz="1600" dirty="0">
                <a:solidFill>
                  <a:schemeClr val="accent1"/>
                </a:solidFill>
                <a:latin typeface="Arial"/>
                <a:ea typeface="Arial"/>
                <a:cs typeface="Arial"/>
                <a:sym typeface="Arial"/>
              </a:rPr>
              <a:t>Também não se sabe se a combinação de dois ou mais vértices defendidos pode gerar um melhor resultado do que analisar cada vértice intocado adjacente aos focos de incêndio de maneira separada. </a:t>
            </a:r>
          </a:p>
          <a:p>
            <a:pPr marL="76200" marR="25400" lvl="0" indent="0" algn="just">
              <a:lnSpc>
                <a:spcPct val="140000"/>
              </a:lnSpc>
              <a:buNone/>
            </a:pPr>
            <a:endParaRPr lang="pt-BR" sz="1600" dirty="0">
              <a:solidFill>
                <a:schemeClr val="accent1"/>
              </a:solidFill>
              <a:latin typeface="Arial"/>
              <a:ea typeface="Arial"/>
              <a:cs typeface="Arial"/>
              <a:sym typeface="Arial"/>
            </a:endParaRPr>
          </a:p>
          <a:p>
            <a:pPr marL="76200" marR="25400" lvl="0" indent="0" algn="just">
              <a:lnSpc>
                <a:spcPct val="140000"/>
              </a:lnSpc>
              <a:buNone/>
            </a:pPr>
            <a:r>
              <a:rPr lang="pt-BR" sz="1600" dirty="0">
                <a:solidFill>
                  <a:schemeClr val="accent1"/>
                </a:solidFill>
                <a:latin typeface="Arial"/>
                <a:ea typeface="Arial"/>
                <a:cs typeface="Arial"/>
                <a:sym typeface="Arial"/>
              </a:rPr>
              <a:t>É necessário mais estudos e análises para descobrir o quão perto ou longe da melhor solução esse algoritmo é capaz chegar. No mais, o algoritmo cumpre o seu propósito nas diversas instâncias testadas.</a:t>
            </a:r>
            <a:endParaRPr sz="1600" dirty="0">
              <a:solidFill>
                <a:schemeClr val="accent1"/>
              </a:solidFill>
              <a:latin typeface="Arial"/>
              <a:ea typeface="Arial"/>
              <a:cs typeface="Arial"/>
              <a:sym typeface="Arial"/>
            </a:endParaRPr>
          </a:p>
          <a:p>
            <a:pPr marL="0" marR="25400" lvl="0" indent="0" algn="just" rtl="0">
              <a:lnSpc>
                <a:spcPct val="14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127000" algn="just" rtl="0">
              <a:lnSpc>
                <a:spcPct val="14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4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40000"/>
              </a:lnSpc>
              <a:spcBef>
                <a:spcPts val="0"/>
              </a:spcBef>
              <a:spcAft>
                <a:spcPts val="0"/>
              </a:spcAft>
              <a:buNone/>
            </a:pPr>
            <a:endParaRPr sz="1600" dirty="0">
              <a:solidFill>
                <a:schemeClr val="accent1"/>
              </a:solidFill>
              <a:latin typeface="Arial"/>
              <a:ea typeface="Arial"/>
              <a:cs typeface="Arial"/>
              <a:sym typeface="Arial"/>
            </a:endParaRPr>
          </a:p>
        </p:txBody>
      </p:sp>
    </p:spTree>
    <p:extLst>
      <p:ext uri="{BB962C8B-B14F-4D97-AF65-F5344CB8AC3E}">
        <p14:creationId xmlns:p14="http://schemas.microsoft.com/office/powerpoint/2010/main" val="3024214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61"/>
          <p:cNvSpPr txBox="1">
            <a:spLocks noGrp="1"/>
          </p:cNvSpPr>
          <p:nvPr>
            <p:ph type="title"/>
          </p:nvPr>
        </p:nvSpPr>
        <p:spPr>
          <a:xfrm>
            <a:off x="0" y="1587500"/>
            <a:ext cx="4257300" cy="158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Referencial Teórico</a:t>
            </a:r>
            <a:endParaRPr sz="4200" dirty="0">
              <a:latin typeface="Arial"/>
              <a:ea typeface="Arial"/>
              <a:cs typeface="Arial"/>
              <a:sym typeface="Arial"/>
            </a:endParaRPr>
          </a:p>
        </p:txBody>
      </p:sp>
      <p:sp>
        <p:nvSpPr>
          <p:cNvPr id="350" name="Google Shape;350;p61"/>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76200" marR="25400" lvl="0" indent="0" algn="just">
              <a:lnSpc>
                <a:spcPct val="140000"/>
              </a:lnSpc>
              <a:buNone/>
            </a:pPr>
            <a:endParaRPr lang="pt-BR" sz="1600" dirty="0">
              <a:solidFill>
                <a:schemeClr val="accent1"/>
              </a:solidFill>
              <a:latin typeface="Arial"/>
              <a:cs typeface="Arial"/>
              <a:sym typeface="Arial"/>
            </a:endParaRPr>
          </a:p>
          <a:p>
            <a:pPr marL="76200" marR="25400" indent="0" algn="just">
              <a:lnSpc>
                <a:spcPct val="140000"/>
              </a:lnSpc>
              <a:buNone/>
            </a:pPr>
            <a:r>
              <a:rPr lang="pt-BR" sz="1600" dirty="0">
                <a:solidFill>
                  <a:schemeClr val="accent1"/>
                </a:solidFill>
                <a:latin typeface="Arial"/>
                <a:cs typeface="Arial"/>
              </a:rPr>
              <a:t>Foi utilizado o software online </a:t>
            </a:r>
            <a:r>
              <a:rPr lang="pt-BR" sz="1600" dirty="0" err="1">
                <a:solidFill>
                  <a:schemeClr val="accent1"/>
                </a:solidFill>
                <a:latin typeface="Arial"/>
                <a:cs typeface="Arial"/>
              </a:rPr>
              <a:t>Lucidchart</a:t>
            </a:r>
            <a:r>
              <a:rPr lang="pt-BR" sz="1600" dirty="0">
                <a:solidFill>
                  <a:schemeClr val="accent1"/>
                </a:solidFill>
                <a:latin typeface="Arial"/>
                <a:cs typeface="Arial"/>
              </a:rPr>
              <a:t> para fazer a representação das instâncias do FFP nos grafos apresentados nesse trabalho. Mais informações sobre esse software se encontra em Referências [5].</a:t>
            </a:r>
            <a:endParaRPr sz="1600" dirty="0">
              <a:solidFill>
                <a:schemeClr val="accent1"/>
              </a:solidFill>
              <a:latin typeface="Arial"/>
              <a:cs typeface="Arial"/>
              <a:sym typeface="Arial"/>
            </a:endParaRPr>
          </a:p>
          <a:p>
            <a:pPr marL="76200" marR="114300" lvl="0" indent="127000" algn="just" rtl="0">
              <a:lnSpc>
                <a:spcPct val="14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4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40000"/>
              </a:lnSpc>
              <a:spcBef>
                <a:spcPts val="0"/>
              </a:spcBef>
              <a:spcAft>
                <a:spcPts val="0"/>
              </a:spcAft>
              <a:buNone/>
            </a:pPr>
            <a:endParaRPr sz="1600" dirty="0">
              <a:solidFill>
                <a:schemeClr val="accent1"/>
              </a:solidFill>
              <a:latin typeface="Arial"/>
              <a:ea typeface="Arial"/>
              <a:cs typeface="Arial"/>
              <a:sym typeface="Arial"/>
            </a:endParaRPr>
          </a:p>
        </p:txBody>
      </p:sp>
    </p:spTree>
    <p:extLst>
      <p:ext uri="{BB962C8B-B14F-4D97-AF65-F5344CB8AC3E}">
        <p14:creationId xmlns:p14="http://schemas.microsoft.com/office/powerpoint/2010/main" val="140999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8"/>
          <p:cNvSpPr txBox="1">
            <a:spLocks noGrp="1"/>
          </p:cNvSpPr>
          <p:nvPr>
            <p:ph type="title"/>
          </p:nvPr>
        </p:nvSpPr>
        <p:spPr>
          <a:xfrm>
            <a:off x="493325" y="1610825"/>
            <a:ext cx="32616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Algoritmo Aproximado</a:t>
            </a:r>
            <a:endParaRPr sz="4200" dirty="0">
              <a:latin typeface="Arial"/>
              <a:ea typeface="Arial"/>
              <a:cs typeface="Arial"/>
              <a:sym typeface="Arial"/>
            </a:endParaRPr>
          </a:p>
        </p:txBody>
      </p:sp>
      <p:sp>
        <p:nvSpPr>
          <p:cNvPr id="129" name="Google Shape;129;p28"/>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1143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Uma estratégia para calcular os estragos que podem ser causados após supor a defesa de um vértice intocado, é o cálculo da média de vértices queimados. Calculando a média de vértices queimados de cada vértice intocado adjacente aos focos em cada rodada, o vértice com menor média deve ser defendido, pois, caso esse vértice seja defendido, causará em média menos estragos no grafo. </a:t>
            </a:r>
            <a:endParaRPr sz="1600" dirty="0">
              <a:solidFill>
                <a:schemeClr val="accent1"/>
              </a:solidFill>
              <a:latin typeface="Arial"/>
              <a:ea typeface="Arial"/>
              <a:cs typeface="Arial"/>
              <a:sym typeface="Arial"/>
            </a:endParaRPr>
          </a:p>
          <a:p>
            <a:pPr marL="7620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76200" marR="1143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 </a:t>
            </a:r>
            <a:endParaRPr sz="1600" dirty="0">
              <a:solidFill>
                <a:schemeClr val="accent1"/>
              </a:solidFill>
              <a:latin typeface="Arial"/>
              <a:ea typeface="Arial"/>
              <a:cs typeface="Arial"/>
              <a:sym typeface="Arial"/>
            </a:endParaRPr>
          </a:p>
          <a:p>
            <a:pPr marL="0" lvl="0" indent="0" algn="l" rtl="0">
              <a:lnSpc>
                <a:spcPct val="100000"/>
              </a:lnSpc>
              <a:spcBef>
                <a:spcPts val="0"/>
              </a:spcBef>
              <a:spcAft>
                <a:spcPts val="0"/>
              </a:spcAft>
              <a:buNone/>
            </a:pPr>
            <a:endParaRPr sz="1600" dirty="0">
              <a:solidFill>
                <a:schemeClr val="accent1"/>
              </a:solidFill>
              <a:latin typeface="Arial"/>
              <a:ea typeface="Arial"/>
              <a:cs typeface="Arial"/>
              <a:sym typeface="Arial"/>
            </a:endParaRPr>
          </a:p>
          <a:p>
            <a:pPr marL="457200" lvl="0" indent="0" algn="l" rtl="0">
              <a:spcBef>
                <a:spcPts val="0"/>
              </a:spcBef>
              <a:spcAft>
                <a:spcPts val="1200"/>
              </a:spcAft>
              <a:buSzPts val="358"/>
              <a:buNone/>
            </a:pPr>
            <a:endParaRPr sz="1600" dirty="0">
              <a:solidFill>
                <a:schemeClr val="accen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2"/>
          <p:cNvSpPr txBox="1">
            <a:spLocks noGrp="1"/>
          </p:cNvSpPr>
          <p:nvPr>
            <p:ph type="title"/>
          </p:nvPr>
        </p:nvSpPr>
        <p:spPr>
          <a:xfrm>
            <a:off x="415050" y="1690875"/>
            <a:ext cx="31344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Referências</a:t>
            </a:r>
            <a:endParaRPr sz="4200" dirty="0">
              <a:latin typeface="Arial"/>
              <a:ea typeface="Arial"/>
              <a:cs typeface="Arial"/>
              <a:sym typeface="Arial"/>
            </a:endParaRPr>
          </a:p>
        </p:txBody>
      </p:sp>
      <p:sp>
        <p:nvSpPr>
          <p:cNvPr id="356" name="Google Shape;356;p62"/>
          <p:cNvSpPr txBox="1"/>
          <p:nvPr/>
        </p:nvSpPr>
        <p:spPr>
          <a:xfrm>
            <a:off x="4335900" y="0"/>
            <a:ext cx="4863000" cy="5233500"/>
          </a:xfrm>
          <a:prstGeom prst="rect">
            <a:avLst/>
          </a:prstGeom>
          <a:noFill/>
          <a:ln>
            <a:noFill/>
          </a:ln>
        </p:spPr>
        <p:txBody>
          <a:bodyPr spcFirstLastPara="1" wrap="square" lIns="91425" tIns="91425" rIns="91425" bIns="91425" anchor="t" anchorCtr="0">
            <a:spAutoFit/>
          </a:bodyPr>
          <a:lstStyle/>
          <a:p>
            <a:pPr marL="0" lvl="0" indent="0" algn="l" rtl="0">
              <a:lnSpc>
                <a:spcPct val="96000"/>
              </a:lnSpc>
              <a:spcBef>
                <a:spcPts val="500"/>
              </a:spcBef>
              <a:spcAft>
                <a:spcPts val="0"/>
              </a:spcAft>
              <a:buNone/>
            </a:pPr>
            <a:r>
              <a:rPr lang="pt-BR" sz="1200" dirty="0"/>
              <a:t>[1] RAMOS,  Natanael.  </a:t>
            </a:r>
            <a:r>
              <a:rPr lang="pt-BR" sz="1200" i="1" dirty="0"/>
              <a:t>Um  estudo  computacional   do  problema do brigadista em grafos. </a:t>
            </a:r>
            <a:r>
              <a:rPr lang="pt-BR" sz="1200" dirty="0"/>
              <a:t>2018. 1 recurso online (82 p.). Dissertação (mestrado) -Universidade Estadual  de Campinas, Instituto de  Computação. Campinas, SP. Disponível em:&lt;http://www.repositorio.unicamp.br/handle/REPOSIP331841. Acesso em: 15 jun.2021.</a:t>
            </a:r>
            <a:endParaRPr sz="1200" dirty="0"/>
          </a:p>
          <a:p>
            <a:pPr marL="0" lvl="0" indent="0" algn="l" rtl="0">
              <a:lnSpc>
                <a:spcPct val="96000"/>
              </a:lnSpc>
              <a:spcBef>
                <a:spcPts val="1200"/>
              </a:spcBef>
              <a:spcAft>
                <a:spcPts val="0"/>
              </a:spcAft>
              <a:buNone/>
            </a:pPr>
            <a:r>
              <a:rPr lang="pt-BR" sz="1200" dirty="0"/>
              <a:t>[2] Yutaka Iwaikawa, Naoyuki Kamiyama e Tomomi Matsui. </a:t>
            </a:r>
            <a:r>
              <a:rPr lang="pt-BR" sz="1200" i="1" dirty="0"/>
              <a:t>Improved approximation algorithms for firefighter problem on trees. </a:t>
            </a:r>
            <a:r>
              <a:rPr lang="pt-BR" sz="1200" dirty="0"/>
              <a:t>Em: IEICE TRANSACTIONS on Information and Systems 94.2. 2011.196–199 p. Disponível em:&lt;https://doi.org/10.1587/transinf.E94.D.196&gt;. Acesso em: 04 jul.2021.</a:t>
            </a:r>
            <a:endParaRPr sz="1200" dirty="0"/>
          </a:p>
          <a:p>
            <a:pPr marL="0" lvl="0" indent="0" algn="l" rtl="0">
              <a:lnSpc>
                <a:spcPct val="96000"/>
              </a:lnSpc>
              <a:spcBef>
                <a:spcPts val="1200"/>
              </a:spcBef>
              <a:spcAft>
                <a:spcPts val="0"/>
              </a:spcAft>
              <a:buNone/>
            </a:pPr>
            <a:r>
              <a:rPr lang="pt-BR" sz="1200" dirty="0"/>
              <a:t>[3] Anshelevich, Elliot. </a:t>
            </a:r>
            <a:r>
              <a:rPr lang="pt-BR" sz="1200" i="1" dirty="0"/>
              <a:t>Approximability of the firefighter problem. </a:t>
            </a:r>
            <a:r>
              <a:rPr lang="pt-BR" sz="1200" dirty="0"/>
              <a:t>Em: Algorithmica 62. 2012. 520-536 p. Disponível em:&lt;https://doi.org/10.1007/s00453-010-9469-y&gt;. Acesso em: 04 jul.2021.</a:t>
            </a:r>
            <a:endParaRPr sz="1200" dirty="0"/>
          </a:p>
          <a:p>
            <a:pPr marL="0" lvl="0" indent="0" algn="l" rtl="0">
              <a:lnSpc>
                <a:spcPct val="96000"/>
              </a:lnSpc>
              <a:spcBef>
                <a:spcPts val="1200"/>
              </a:spcBef>
              <a:spcAft>
                <a:spcPts val="0"/>
              </a:spcAft>
              <a:buNone/>
            </a:pPr>
            <a:r>
              <a:rPr lang="pt-BR" sz="1200" dirty="0"/>
              <a:t>[4] Leizhen Cai, Elad Verbin e Lin Yang. </a:t>
            </a:r>
            <a:r>
              <a:rPr lang="pt-BR" sz="1200" i="1" dirty="0"/>
              <a:t>Firefighting on trees:(1- 1/e)–approximation, fixed parameter tractability and a subexponential algorithm. </a:t>
            </a:r>
            <a:r>
              <a:rPr lang="pt-BR" sz="1200" dirty="0"/>
              <a:t>Em: Algorithms and Computation. Gold Coast, Australia: Springer. 2008. 258–269 p. Disponível em: &lt;https://doi.org/10.1007/978- 3-540-92182-0_25&gt;. Acesso em: 04 jul.2021.</a:t>
            </a:r>
            <a:endParaRPr sz="1200" dirty="0"/>
          </a:p>
          <a:p>
            <a:pPr marL="0" lvl="0" indent="0" algn="l" rtl="0">
              <a:lnSpc>
                <a:spcPct val="96000"/>
              </a:lnSpc>
              <a:spcBef>
                <a:spcPts val="1200"/>
              </a:spcBef>
              <a:spcAft>
                <a:spcPts val="1200"/>
              </a:spcAft>
              <a:buNone/>
            </a:pPr>
            <a:r>
              <a:rPr lang="pt-BR" sz="1200" dirty="0"/>
              <a:t>[5] LUCIDCHART. </a:t>
            </a:r>
            <a:r>
              <a:rPr lang="pt-BR" sz="1200" i="1" dirty="0"/>
              <a:t>Lucidchart: Software online de diagramas e comunicação visual. </a:t>
            </a:r>
            <a:r>
              <a:rPr lang="pt-BR" sz="1200" dirty="0"/>
              <a:t>2021. Página Inicial. Disponível em:&lt;https://www.lucidchart.com/&gt;.</a:t>
            </a:r>
            <a:r>
              <a:rPr lang="pt-BR" sz="1200" dirty="0">
                <a:solidFill>
                  <a:schemeClr val="accent5"/>
                </a:solidFill>
              </a:rPr>
              <a:t> </a:t>
            </a:r>
            <a:r>
              <a:rPr lang="pt-BR" sz="1200" dirty="0"/>
              <a:t>Acesso em: 15 de jun. de 2021</a:t>
            </a:r>
            <a:endParaRPr sz="1200" dirty="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9"/>
          <p:cNvSpPr txBox="1">
            <a:spLocks noGrp="1"/>
          </p:cNvSpPr>
          <p:nvPr>
            <p:ph type="title"/>
          </p:nvPr>
        </p:nvSpPr>
        <p:spPr>
          <a:xfrm>
            <a:off x="493325" y="1610825"/>
            <a:ext cx="32616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Algoritmo Aproximado</a:t>
            </a:r>
            <a:endParaRPr sz="4200" dirty="0">
              <a:latin typeface="Arial"/>
              <a:ea typeface="Arial"/>
              <a:cs typeface="Arial"/>
              <a:sym typeface="Arial"/>
            </a:endParaRPr>
          </a:p>
        </p:txBody>
      </p:sp>
      <p:sp>
        <p:nvSpPr>
          <p:cNvPr id="135" name="Google Shape;135;p29"/>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1143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Após a defesa de um vértice toda as médias devem ser recalculadas caso haja mais de um defensor, visto que, o grafo terá um novo vértice defendido, e novamente é escolhido para ser defendido o vértice intocado e adjacente ao foco que tem a menor média, isso se repete até alocar todos os defensores. Repetindo esse processo citado anteriormente a cada rodada uma boa solução pode ser encontrada.</a:t>
            </a:r>
            <a:endParaRPr sz="1600" dirty="0">
              <a:solidFill>
                <a:schemeClr val="accent1"/>
              </a:solidFill>
              <a:latin typeface="Arial"/>
              <a:ea typeface="Arial"/>
              <a:cs typeface="Arial"/>
              <a:sym typeface="Arial"/>
            </a:endParaRPr>
          </a:p>
          <a:p>
            <a:pPr marL="76200" marR="1143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 </a:t>
            </a:r>
            <a:endParaRPr sz="1600" dirty="0">
              <a:solidFill>
                <a:schemeClr val="accent1"/>
              </a:solidFill>
              <a:latin typeface="Arial"/>
              <a:ea typeface="Arial"/>
              <a:cs typeface="Arial"/>
              <a:sym typeface="Arial"/>
            </a:endParaRPr>
          </a:p>
          <a:p>
            <a:pPr marL="0" lvl="0" indent="0" algn="l" rtl="0">
              <a:lnSpc>
                <a:spcPct val="100000"/>
              </a:lnSpc>
              <a:spcBef>
                <a:spcPts val="0"/>
              </a:spcBef>
              <a:spcAft>
                <a:spcPts val="0"/>
              </a:spcAft>
              <a:buNone/>
            </a:pPr>
            <a:endParaRPr sz="1600" dirty="0">
              <a:solidFill>
                <a:schemeClr val="accent1"/>
              </a:solidFill>
              <a:latin typeface="Arial"/>
              <a:ea typeface="Arial"/>
              <a:cs typeface="Arial"/>
              <a:sym typeface="Arial"/>
            </a:endParaRPr>
          </a:p>
          <a:p>
            <a:pPr marL="457200" lvl="0" indent="0" algn="l" rtl="0">
              <a:spcBef>
                <a:spcPts val="0"/>
              </a:spcBef>
              <a:spcAft>
                <a:spcPts val="1200"/>
              </a:spcAft>
              <a:buSzPts val="358"/>
              <a:buNone/>
            </a:pPr>
            <a:endParaRPr sz="1600" dirty="0">
              <a:solidFill>
                <a:schemeClr val="accen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Algoritmo Aproximado </a:t>
            </a:r>
            <a:endParaRPr sz="4200" dirty="0">
              <a:latin typeface="Arial"/>
              <a:ea typeface="Arial"/>
              <a:cs typeface="Arial"/>
              <a:sym typeface="Arial"/>
            </a:endParaRPr>
          </a:p>
          <a:p>
            <a:pPr marL="0" lvl="0" indent="0" algn="ctr" rtl="0">
              <a:spcBef>
                <a:spcPts val="0"/>
              </a:spcBef>
              <a:spcAft>
                <a:spcPts val="0"/>
              </a:spcAft>
              <a:buNone/>
            </a:pPr>
            <a:r>
              <a:rPr lang="pt-BR" sz="4200" dirty="0">
                <a:latin typeface="Arial"/>
                <a:ea typeface="Arial"/>
                <a:cs typeface="Arial"/>
                <a:sym typeface="Arial"/>
              </a:rPr>
              <a:t>- Cálculo do Estrago Médio</a:t>
            </a:r>
            <a:endParaRPr sz="4200" dirty="0">
              <a:latin typeface="Arial"/>
              <a:ea typeface="Arial"/>
              <a:cs typeface="Arial"/>
              <a:sym typeface="Arial"/>
            </a:endParaRPr>
          </a:p>
        </p:txBody>
      </p:sp>
      <p:sp>
        <p:nvSpPr>
          <p:cNvPr id="141" name="Google Shape;141;p30"/>
          <p:cNvSpPr txBox="1">
            <a:spLocks noGrp="1"/>
          </p:cNvSpPr>
          <p:nvPr>
            <p:ph type="body" idx="1"/>
          </p:nvPr>
        </p:nvSpPr>
        <p:spPr>
          <a:xfrm>
            <a:off x="4343100" y="39450"/>
            <a:ext cx="4800900" cy="5064600"/>
          </a:xfrm>
          <a:prstGeom prst="rect">
            <a:avLst/>
          </a:prstGeom>
        </p:spPr>
        <p:txBody>
          <a:bodyPr spcFirstLastPara="1" wrap="square" lIns="91425" tIns="91425" rIns="91425" bIns="91425" anchor="t" anchorCtr="0">
            <a:noAutofit/>
          </a:bodyPr>
          <a:lstStyle/>
          <a:p>
            <a:pPr marL="0" marR="1143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Para o algoritmo ficar completo, deve-se definir uma heurística para calcular a média de vértices queimados a partir de um vértice ‘X’. Dado um vértice de análise:</a:t>
            </a: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É definido variáveis chamadas ‘soma’, ‘antecessores’, ‘sucessores’, ‘anteriores’ iniciadas em 0. O vértice da análise é considerado previamente como defendido. Após todas essas inicializações, os vértices intocados adjacentes aos focos são queimados, e as variáveis ‘soma’, ‘antecessores’ e ‘anteriores’ incrementam em seu valor a quantidade de vértices que acabaram de ser queimados. </a:t>
            </a:r>
            <a:endParaRPr sz="1600" dirty="0">
              <a:solidFill>
                <a:schemeClr val="accen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Algoritmo Aproximado </a:t>
            </a:r>
            <a:endParaRPr sz="4200" dirty="0">
              <a:latin typeface="Arial"/>
              <a:ea typeface="Arial"/>
              <a:cs typeface="Arial"/>
              <a:sym typeface="Arial"/>
            </a:endParaRPr>
          </a:p>
          <a:p>
            <a:pPr marL="0" lvl="0" indent="0" algn="ctr" rtl="0">
              <a:spcBef>
                <a:spcPts val="0"/>
              </a:spcBef>
              <a:spcAft>
                <a:spcPts val="0"/>
              </a:spcAft>
              <a:buNone/>
            </a:pPr>
            <a:r>
              <a:rPr lang="pt-BR" sz="4200" dirty="0">
                <a:latin typeface="Arial"/>
                <a:ea typeface="Arial"/>
                <a:cs typeface="Arial"/>
                <a:sym typeface="Arial"/>
              </a:rPr>
              <a:t>- Cálculo do Estrago Médio</a:t>
            </a:r>
            <a:endParaRPr sz="4200" dirty="0">
              <a:latin typeface="Arial"/>
              <a:ea typeface="Arial"/>
              <a:cs typeface="Arial"/>
              <a:sym typeface="Arial"/>
            </a:endParaRPr>
          </a:p>
        </p:txBody>
      </p:sp>
      <p:sp>
        <p:nvSpPr>
          <p:cNvPr id="147" name="Google Shape;147;p31"/>
          <p:cNvSpPr txBox="1">
            <a:spLocks noGrp="1"/>
          </p:cNvSpPr>
          <p:nvPr>
            <p:ph type="body" idx="1"/>
          </p:nvPr>
        </p:nvSpPr>
        <p:spPr>
          <a:xfrm>
            <a:off x="4343150" y="79025"/>
            <a:ext cx="4800850" cy="4971440"/>
          </a:xfrm>
          <a:prstGeom prst="rect">
            <a:avLst/>
          </a:prstGeom>
        </p:spPr>
        <p:txBody>
          <a:bodyPr spcFirstLastPara="1" wrap="square" lIns="91425" tIns="91425" rIns="91425" bIns="91425" anchor="t" anchorCtr="0">
            <a:noAutofit/>
          </a:bodyPr>
          <a:lstStyle/>
          <a:p>
            <a:pPr marL="0" marR="1143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Antes do algoritmo continuar é conferido se há mais vértices a serem queimados. Se não existe mais vértices a serem queimados então é retornado o valor armazenado na variável ‘soma’, caso contrário o algoritmo continua sua execução. Na próxima etapa a variável ‘sucessores’ incrementa em seu valor a quantidade de vértices que serão queimados, ou seja, a quantidade de vértices intocados adjacentes aos focos de incêndio, e a variável ‘anteriores’ recebe a média de vértices que serão queimados através da fórmula: (‘sucessores’/’antecessores’)*’anteriores’ – ‘D’.</a:t>
            </a: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2"/>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Algoritmo Aproximado </a:t>
            </a:r>
            <a:endParaRPr sz="4200" dirty="0">
              <a:latin typeface="Arial"/>
              <a:ea typeface="Arial"/>
              <a:cs typeface="Arial"/>
              <a:sym typeface="Arial"/>
            </a:endParaRPr>
          </a:p>
          <a:p>
            <a:pPr marL="0" lvl="0" indent="0" algn="ctr" rtl="0">
              <a:spcBef>
                <a:spcPts val="0"/>
              </a:spcBef>
              <a:spcAft>
                <a:spcPts val="0"/>
              </a:spcAft>
              <a:buNone/>
            </a:pPr>
            <a:r>
              <a:rPr lang="pt-BR" sz="4200" dirty="0">
                <a:latin typeface="Arial"/>
                <a:ea typeface="Arial"/>
                <a:cs typeface="Arial"/>
                <a:sym typeface="Arial"/>
              </a:rPr>
              <a:t>- Cálculo do Estrago Médio</a:t>
            </a:r>
            <a:endParaRPr sz="4200" dirty="0">
              <a:latin typeface="Arial"/>
              <a:ea typeface="Arial"/>
              <a:cs typeface="Arial"/>
              <a:sym typeface="Arial"/>
            </a:endParaRPr>
          </a:p>
        </p:txBody>
      </p:sp>
      <p:sp>
        <p:nvSpPr>
          <p:cNvPr id="153" name="Google Shape;153;p32"/>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Após esse cálculo é conferido se a variável ‘anteriores’ é menor ou igual a 0, caso isso ocorra é retornado o valor da variável ‘soma’ como média de estragos a partir do vértice ‘X’, caso contrário o algoritmo continua sua execução incrementando o valor armazenado na variável ‘anteriores’ na variável ‘soma’. Depois desse processo os vértices intocados adjacentes aos focos de incêndio são queimados.</a:t>
            </a: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3"/>
          <p:cNvSpPr txBox="1">
            <a:spLocks noGrp="1"/>
          </p:cNvSpPr>
          <p:nvPr>
            <p:ph type="title"/>
          </p:nvPr>
        </p:nvSpPr>
        <p:spPr>
          <a:xfrm>
            <a:off x="118500" y="570750"/>
            <a:ext cx="4174500" cy="200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sz="4200" dirty="0">
                <a:latin typeface="Arial"/>
                <a:ea typeface="Arial"/>
                <a:cs typeface="Arial"/>
                <a:sym typeface="Arial"/>
              </a:rPr>
              <a:t>Algoritmo Aproximado </a:t>
            </a:r>
            <a:endParaRPr sz="4200" dirty="0">
              <a:latin typeface="Arial"/>
              <a:ea typeface="Arial"/>
              <a:cs typeface="Arial"/>
              <a:sym typeface="Arial"/>
            </a:endParaRPr>
          </a:p>
          <a:p>
            <a:pPr marL="0" lvl="0" indent="0" algn="ctr" rtl="0">
              <a:spcBef>
                <a:spcPts val="0"/>
              </a:spcBef>
              <a:spcAft>
                <a:spcPts val="0"/>
              </a:spcAft>
              <a:buNone/>
            </a:pPr>
            <a:r>
              <a:rPr lang="pt-BR" sz="4200" dirty="0">
                <a:latin typeface="Arial"/>
                <a:ea typeface="Arial"/>
                <a:cs typeface="Arial"/>
                <a:sym typeface="Arial"/>
              </a:rPr>
              <a:t>- Cálculo do Estrago Médio</a:t>
            </a:r>
            <a:endParaRPr sz="4200" dirty="0">
              <a:latin typeface="Arial"/>
              <a:ea typeface="Arial"/>
              <a:cs typeface="Arial"/>
              <a:sym typeface="Arial"/>
            </a:endParaRPr>
          </a:p>
        </p:txBody>
      </p:sp>
      <p:sp>
        <p:nvSpPr>
          <p:cNvPr id="159" name="Google Shape;159;p33"/>
          <p:cNvSpPr txBox="1">
            <a:spLocks noGrp="1"/>
          </p:cNvSpPr>
          <p:nvPr>
            <p:ph type="body" idx="1"/>
          </p:nvPr>
        </p:nvSpPr>
        <p:spPr>
          <a:xfrm>
            <a:off x="4343150" y="79025"/>
            <a:ext cx="4800900" cy="5064600"/>
          </a:xfrm>
          <a:prstGeom prst="rect">
            <a:avLst/>
          </a:prstGeom>
        </p:spPr>
        <p:txBody>
          <a:bodyPr spcFirstLastPara="1" wrap="square" lIns="91425" tIns="91425" rIns="91425" bIns="91425" anchor="t" anchorCtr="0">
            <a:noAutofit/>
          </a:bodyPr>
          <a:lstStyle/>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Posteriormente inicia-se um loop, que se repete enquanto haver focos de incêndio, com os seguintes passos:</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  A variável ‘antecessores’ recebe o valor armazenado na variável ‘sucessores’.</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  É calculado a quantidade vértices intocados adjacentes aos novos focos de incêndio que é armazenada em ‘sucessores’.</a:t>
            </a:r>
            <a:endParaRPr sz="1600" dirty="0">
              <a:solidFill>
                <a:schemeClr val="accent1"/>
              </a:solidFill>
              <a:latin typeface="Arial"/>
              <a:ea typeface="Arial"/>
              <a:cs typeface="Arial"/>
              <a:sym typeface="Arial"/>
            </a:endParaRPr>
          </a:p>
          <a:p>
            <a:pPr marL="0" marR="25400" lvl="0" indent="0" algn="just" rtl="0">
              <a:lnSpc>
                <a:spcPct val="150000"/>
              </a:lnSpc>
              <a:spcBef>
                <a:spcPts val="0"/>
              </a:spcBef>
              <a:spcAft>
                <a:spcPts val="0"/>
              </a:spcAft>
              <a:buNone/>
            </a:pPr>
            <a:r>
              <a:rPr lang="pt-BR" sz="1600" dirty="0">
                <a:solidFill>
                  <a:schemeClr val="accent1"/>
                </a:solidFill>
                <a:latin typeface="Arial"/>
                <a:ea typeface="Arial"/>
                <a:cs typeface="Arial"/>
                <a:sym typeface="Arial"/>
              </a:rPr>
              <a:t>•  Se ‘antecessores’, for menor ou igual a ‘D’, então o loop é encerrado, pois na iteração anterior é possível defender todos os vértices e terminar a execução.</a:t>
            </a:r>
            <a:endParaRPr sz="1600" dirty="0">
              <a:solidFill>
                <a:schemeClr val="accent1"/>
              </a:solidFill>
              <a:latin typeface="Arial"/>
              <a:ea typeface="Arial"/>
              <a:cs typeface="Arial"/>
              <a:sym typeface="Arial"/>
            </a:endParaRPr>
          </a:p>
          <a:p>
            <a:pPr marL="76200" marR="114300" lvl="0" indent="127000" algn="just" rtl="0">
              <a:lnSpc>
                <a:spcPct val="103000"/>
              </a:lnSpc>
              <a:spcBef>
                <a:spcPts val="30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a:p>
            <a:pPr marL="0" marR="114300" lvl="0" indent="0" algn="just" rtl="0">
              <a:lnSpc>
                <a:spcPct val="150000"/>
              </a:lnSpc>
              <a:spcBef>
                <a:spcPts val="0"/>
              </a:spcBef>
              <a:spcAft>
                <a:spcPts val="0"/>
              </a:spcAft>
              <a:buNone/>
            </a:pPr>
            <a:endParaRPr sz="1600" dirty="0">
              <a:solidFill>
                <a:schemeClr val="accen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1803</Words>
  <Application>Microsoft Office PowerPoint</Application>
  <PresentationFormat>Apresentação na tela (16:9)</PresentationFormat>
  <Paragraphs>243</Paragraphs>
  <Slides>40</Slides>
  <Notes>40</Notes>
  <HiddenSlides>0</HiddenSlides>
  <MMClips>0</MMClips>
  <ScaleCrop>false</ScaleCrop>
  <HeadingPairs>
    <vt:vector size="6" baseType="variant">
      <vt:variant>
        <vt:lpstr>Fontes usadas</vt:lpstr>
      </vt:variant>
      <vt:variant>
        <vt:i4>3</vt:i4>
      </vt:variant>
      <vt:variant>
        <vt:lpstr>Tema</vt:lpstr>
      </vt:variant>
      <vt:variant>
        <vt:i4>2</vt:i4>
      </vt:variant>
      <vt:variant>
        <vt:lpstr>Títulos de slides</vt:lpstr>
      </vt:variant>
      <vt:variant>
        <vt:i4>40</vt:i4>
      </vt:variant>
    </vt:vector>
  </HeadingPairs>
  <TitlesOfParts>
    <vt:vector size="45" baseType="lpstr">
      <vt:lpstr>Merriweather</vt:lpstr>
      <vt:lpstr>Roboto</vt:lpstr>
      <vt:lpstr>Arial</vt:lpstr>
      <vt:lpstr>Simple Light</vt:lpstr>
      <vt:lpstr>Paradigm</vt:lpstr>
      <vt:lpstr>Projeto da Disciplina:   </vt:lpstr>
      <vt:lpstr>Tópicos</vt:lpstr>
      <vt:lpstr>Algoritmo Aproximado</vt:lpstr>
      <vt:lpstr>Algoritmo Aproximado</vt:lpstr>
      <vt:lpstr>Algoritmo Aproximado</vt:lpstr>
      <vt:lpstr>Algoritmo Aproximado  - Cálculo do Estrago Médio</vt:lpstr>
      <vt:lpstr>Algoritmo Aproximado  - Cálculo do Estrago Médio</vt:lpstr>
      <vt:lpstr>Algoritmo Aproximado  - Cálculo do Estrago Médio</vt:lpstr>
      <vt:lpstr>Algoritmo Aproximado  - Cálculo do Estrago Médio</vt:lpstr>
      <vt:lpstr>Algoritmo Aproximado  - Cálculo do Estrago Médio</vt:lpstr>
      <vt:lpstr>Algoritmo Aproximado  - Cálculo do Estrago Médio</vt:lpstr>
      <vt:lpstr>Algoritmo Aproximado  - Cálculo do Estrago Médio</vt:lpstr>
      <vt:lpstr>Execução do Algoritmo com 1 Brigadista</vt:lpstr>
      <vt:lpstr>Execução do Algoritmo com 1 Brigadista</vt:lpstr>
      <vt:lpstr>Execução do Algoritmo com 1 Brigadista</vt:lpstr>
      <vt:lpstr>Execução do Algoritmo com 1 Brigadista</vt:lpstr>
      <vt:lpstr>Execução do Algoritmo com 1 Brigadista</vt:lpstr>
      <vt:lpstr>Execução do Algoritmo com 1 Brigadista</vt:lpstr>
      <vt:lpstr>Execução do Algoritmo com 1 Brigadista</vt:lpstr>
      <vt:lpstr>Execução do Algoritmo com 1 Brigadista</vt:lpstr>
      <vt:lpstr>Execução do Algoritmo com 1 Brigadista</vt:lpstr>
      <vt:lpstr>Execução do Algoritmo com 1 Brigadista</vt:lpstr>
      <vt:lpstr>Execução do Algoritmo com 1 Brigadista</vt:lpstr>
      <vt:lpstr>Execução do Algoritmo com 1 Brigadista</vt:lpstr>
      <vt:lpstr>Execução do Algoritmo com 1 Brigadista</vt:lpstr>
      <vt:lpstr>Execução do Algoritmo com 1 Brigadista</vt:lpstr>
      <vt:lpstr>Execução do Algoritmo com 1 Brigadista</vt:lpstr>
      <vt:lpstr>Execução do Algoritmo com 1 Brigadista</vt:lpstr>
      <vt:lpstr>Execução do Algoritmo com 1 Brigadista</vt:lpstr>
      <vt:lpstr>Execução do Algoritmo com 1 Brigadista</vt:lpstr>
      <vt:lpstr>Execução do Algoritmo com 1 Brigadista</vt:lpstr>
      <vt:lpstr>Execução do Algoritmo com 1 Brigadista</vt:lpstr>
      <vt:lpstr>Execução do Algoritmo com 2 Brigadistas</vt:lpstr>
      <vt:lpstr>Execução do Algoritmo com 2 Brigadistas</vt:lpstr>
      <vt:lpstr>Execução do Algoritmo com 2 Brigadistas</vt:lpstr>
      <vt:lpstr>Considerações Finais</vt:lpstr>
      <vt:lpstr>Considerações Finais</vt:lpstr>
      <vt:lpstr>Considerações Finais</vt:lpstr>
      <vt:lpstr>Referencial Teórico</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da Disciplina:   </dc:title>
  <cp:lastModifiedBy>HALLIDAY</cp:lastModifiedBy>
  <cp:revision>3</cp:revision>
  <dcterms:modified xsi:type="dcterms:W3CDTF">2021-08-18T20:21:00Z</dcterms:modified>
</cp:coreProperties>
</file>