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4" r:id="rId1"/>
  </p:sldMasterIdLst>
  <p:notesMasterIdLst>
    <p:notesMasterId r:id="rId3"/>
  </p:notesMasterIdLst>
  <p:sldIdLst>
    <p:sldId id="256" r:id="rId2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/>
    <p:restoredTop sz="94586"/>
  </p:normalViewPr>
  <p:slideViewPr>
    <p:cSldViewPr snapToGrid="0" snapToObjects="1">
      <p:cViewPr>
        <p:scale>
          <a:sx n="55" d="100"/>
          <a:sy n="55" d="100"/>
        </p:scale>
        <p:origin x="64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3B87-D34E-BC49-87DE-66A4A9D0491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906B1-23DD-1F4E-81CA-73AF8C5D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0" y="2386744"/>
            <a:ext cx="202311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4187" y="4352544"/>
            <a:ext cx="15303627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469502" y="937260"/>
            <a:ext cx="292186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0057" y="937260"/>
            <a:ext cx="13946600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0" y="2386744"/>
            <a:ext cx="202311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187" y="4352465"/>
            <a:ext cx="15303627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9303" y="2638044"/>
            <a:ext cx="9611485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61210" y="2638044"/>
            <a:ext cx="9608056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731" y="2313434"/>
            <a:ext cx="960805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2731" y="3143250"/>
            <a:ext cx="960805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61211" y="3143250"/>
            <a:ext cx="9570339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61211" y="2313434"/>
            <a:ext cx="960805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716000" y="0"/>
            <a:ext cx="1371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512" y="2243829"/>
            <a:ext cx="1009497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6180" y="804672"/>
            <a:ext cx="108356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028" y="3549918"/>
            <a:ext cx="853821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810513" y="6236208"/>
            <a:ext cx="11530793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77" y="2243828"/>
            <a:ext cx="10113746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5999" y="0"/>
            <a:ext cx="13729718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028" y="3549919"/>
            <a:ext cx="853821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810513" y="6236208"/>
            <a:ext cx="11530793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056" y="964692"/>
            <a:ext cx="1739188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0056" y="2638045"/>
            <a:ext cx="1739188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98215" y="6238816"/>
            <a:ext cx="61959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3475F3-D2A5-1841-8A19-2F7DAAD1F5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236208"/>
            <a:ext cx="1327767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07575" y="6217920"/>
            <a:ext cx="8229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75AA20-A5A2-FC46-839F-81A5B2BF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393539" y="717550"/>
            <a:ext cx="8719552" cy="5217892"/>
            <a:chOff x="1773538" y="717550"/>
            <a:chExt cx="8719553" cy="5217892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178726" y="792163"/>
              <a:ext cx="1597025" cy="584775"/>
            </a:xfrm>
            <a:prstGeom prst="rect">
              <a:avLst/>
            </a:prstGeom>
            <a:gradFill rotWithShape="1">
              <a:gsLst>
                <a:gs pos="0">
                  <a:srgbClr val="E3F0FF"/>
                </a:gs>
                <a:gs pos="64999">
                  <a:srgbClr val="BAD9FF"/>
                </a:gs>
                <a:gs pos="100000">
                  <a:srgbClr val="9BC9FF"/>
                </a:gs>
              </a:gsLst>
              <a:lin ang="5400000" scaled="1"/>
            </a:gradFill>
            <a:ln w="9525">
              <a:solidFill>
                <a:srgbClr val="2D81BD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</a:rPr>
                <a:t>Rare </a:t>
              </a:r>
              <a:r>
                <a:rPr lang="en-US" sz="1600" i="1" dirty="0">
                  <a:solidFill>
                    <a:schemeClr val="dk1"/>
                  </a:solidFill>
                </a:rPr>
                <a:t>de novo</a:t>
              </a:r>
              <a:r>
                <a:rPr lang="en-US" sz="1600" dirty="0">
                  <a:solidFill>
                    <a:schemeClr val="dk1"/>
                  </a:solidFill>
                </a:rPr>
                <a:t> variation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447263" y="801688"/>
              <a:ext cx="1762125" cy="584775"/>
            </a:xfrm>
            <a:prstGeom prst="rect">
              <a:avLst/>
            </a:prstGeom>
            <a:gradFill rotWithShape="1">
              <a:gsLst>
                <a:gs pos="0">
                  <a:srgbClr val="E3F0FF"/>
                </a:gs>
                <a:gs pos="64999">
                  <a:srgbClr val="BAD9FF"/>
                </a:gs>
                <a:gs pos="100000">
                  <a:srgbClr val="9BC9FF"/>
                </a:gs>
              </a:gsLst>
              <a:lin ang="5400000" scaled="1"/>
            </a:gradFill>
            <a:ln w="9525">
              <a:solidFill>
                <a:srgbClr val="2D81BD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</a:rPr>
                <a:t>Common Genetic Variation</a:t>
              </a:r>
            </a:p>
          </p:txBody>
        </p: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>
              <a:off x="5970888" y="1377950"/>
              <a:ext cx="885825" cy="90170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7180563" y="1363663"/>
              <a:ext cx="1620838" cy="904875"/>
              <a:chOff x="5087519" y="1617134"/>
              <a:chExt cx="1567511" cy="1173361"/>
            </a:xfrm>
          </p:grpSpPr>
          <p:cxnSp>
            <p:nvCxnSpPr>
              <p:cNvPr id="10" name="Straight Arrow Connector 9"/>
              <p:cNvCxnSpPr>
                <a:cxnSpLocks noChangeShapeType="1"/>
              </p:cNvCxnSpPr>
              <p:nvPr/>
            </p:nvCxnSpPr>
            <p:spPr bwMode="auto">
              <a:xfrm flipH="1">
                <a:off x="5087519" y="1617134"/>
                <a:ext cx="514816" cy="1143396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Straight Arrow Connector 10"/>
              <p:cNvCxnSpPr>
                <a:cxnSpLocks noChangeShapeType="1"/>
              </p:cNvCxnSpPr>
              <p:nvPr/>
            </p:nvCxnSpPr>
            <p:spPr bwMode="auto">
              <a:xfrm flipH="1">
                <a:off x="5298058" y="1629977"/>
                <a:ext cx="514816" cy="1143396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Straight Arrow Connector 11"/>
              <p:cNvCxnSpPr>
                <a:cxnSpLocks noChangeShapeType="1"/>
              </p:cNvCxnSpPr>
              <p:nvPr/>
            </p:nvCxnSpPr>
            <p:spPr bwMode="auto">
              <a:xfrm flipH="1">
                <a:off x="5508597" y="1647099"/>
                <a:ext cx="514816" cy="1143396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Arrow Connector 12"/>
              <p:cNvCxnSpPr>
                <a:cxnSpLocks noChangeShapeType="1"/>
              </p:cNvCxnSpPr>
              <p:nvPr/>
            </p:nvCxnSpPr>
            <p:spPr bwMode="auto">
              <a:xfrm flipH="1">
                <a:off x="5719136" y="1634258"/>
                <a:ext cx="514816" cy="1143396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Straight Arrow Connector 13"/>
              <p:cNvCxnSpPr>
                <a:cxnSpLocks noChangeShapeType="1"/>
              </p:cNvCxnSpPr>
              <p:nvPr/>
            </p:nvCxnSpPr>
            <p:spPr bwMode="auto">
              <a:xfrm flipH="1">
                <a:off x="5929675" y="1621415"/>
                <a:ext cx="514816" cy="1143396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14"/>
              <p:cNvCxnSpPr>
                <a:cxnSpLocks noChangeShapeType="1"/>
              </p:cNvCxnSpPr>
              <p:nvPr/>
            </p:nvCxnSpPr>
            <p:spPr bwMode="auto">
              <a:xfrm flipH="1">
                <a:off x="6140214" y="1638539"/>
                <a:ext cx="514816" cy="1143396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6683676" y="2371725"/>
              <a:ext cx="1676400" cy="646331"/>
            </a:xfrm>
            <a:prstGeom prst="rect">
              <a:avLst/>
            </a:pr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5400000" scaled="1"/>
            </a:gradFill>
            <a:ln w="9525">
              <a:solidFill>
                <a:srgbClr val="2D81BD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dk1"/>
                  </a:solidFill>
                </a:rPr>
                <a:t>Synaptic Dysfunction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24" idx="3"/>
            </p:cNvCxnSpPr>
            <p:nvPr/>
          </p:nvCxnSpPr>
          <p:spPr bwMode="auto">
            <a:xfrm>
              <a:off x="5702601" y="2201863"/>
              <a:ext cx="833437" cy="50641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078588" y="1879600"/>
              <a:ext cx="1624013" cy="646331"/>
            </a:xfrm>
            <a:prstGeom prst="rect">
              <a:avLst/>
            </a:pr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5400000" scaled="1"/>
            </a:gradFill>
            <a:ln w="9525">
              <a:solidFill>
                <a:srgbClr val="2D81BD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dk1"/>
                  </a:solidFill>
                </a:rPr>
                <a:t>Astrocyte Upregulation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 rot="5400000">
              <a:off x="7770320" y="3101767"/>
              <a:ext cx="5106988" cy="338554"/>
            </a:xfrm>
            <a:prstGeom prst="rect">
              <a:avLst/>
            </a:prstGeom>
            <a:gradFill rotWithShape="1">
              <a:gsLst>
                <a:gs pos="0">
                  <a:srgbClr val="E3F0FF"/>
                </a:gs>
                <a:gs pos="64999">
                  <a:srgbClr val="BAD9FF"/>
                </a:gs>
                <a:gs pos="100000">
                  <a:srgbClr val="9BC9FF"/>
                </a:gs>
              </a:gsLst>
              <a:lin ang="5400000" scaled="1"/>
            </a:gradFill>
            <a:ln w="25400">
              <a:solidFill>
                <a:srgbClr val="2D81BD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dk1"/>
                  </a:solidFill>
                </a:rPr>
                <a:t>Environment</a:t>
              </a:r>
            </a:p>
          </p:txBody>
        </p: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flipH="1">
              <a:off x="9549113" y="987425"/>
              <a:ext cx="604838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9549113" y="2117725"/>
              <a:ext cx="604838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9549113" y="3246438"/>
              <a:ext cx="604838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9549113" y="4375150"/>
              <a:ext cx="604838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 flipH="1">
              <a:off x="9549113" y="5503863"/>
              <a:ext cx="604838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flipH="1">
              <a:off x="3151488" y="2163763"/>
              <a:ext cx="857250" cy="72390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470451" y="2941638"/>
              <a:ext cx="1530350" cy="646331"/>
            </a:xfrm>
            <a:prstGeom prst="rect">
              <a:avLst/>
            </a:pr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5400000" scaled="1"/>
            </a:gradFill>
            <a:ln w="9525">
              <a:solidFill>
                <a:srgbClr val="2D81BD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dk1"/>
                  </a:solidFill>
                </a:rPr>
                <a:t>Microglial</a:t>
              </a:r>
              <a:br>
                <a:rPr lang="en-US" b="1" dirty="0">
                  <a:solidFill>
                    <a:schemeClr val="dk1"/>
                  </a:solidFill>
                </a:rPr>
              </a:br>
              <a:r>
                <a:rPr lang="en-US" b="1" dirty="0">
                  <a:solidFill>
                    <a:schemeClr val="dk1"/>
                  </a:solidFill>
                </a:rPr>
                <a:t>Activation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 flipH="1">
              <a:off x="4067476" y="2847975"/>
              <a:ext cx="2487612" cy="4968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6193138" y="4624388"/>
              <a:ext cx="1981200" cy="369332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100000">
                  <a:srgbClr val="00B050">
                    <a:alpha val="9998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dk1"/>
                  </a:solidFill>
                </a:rPr>
                <a:t>Bipolar Disorder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773538" y="1600200"/>
              <a:ext cx="6791325" cy="2797175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25400" cap="flat" cmpd="sng" algn="ctr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97701" y="1497013"/>
              <a:ext cx="3322637" cy="3074987"/>
            </a:xfrm>
            <a:prstGeom prst="roundRect">
              <a:avLst/>
            </a:prstGeom>
            <a:solidFill>
              <a:srgbClr val="002060">
                <a:alpha val="10000"/>
              </a:srgbClr>
            </a:solidFill>
            <a:ln w="25400" cap="flat" cmpd="sng" algn="ctr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229526" y="1708150"/>
              <a:ext cx="2152650" cy="2568575"/>
            </a:xfrm>
            <a:prstGeom prst="roundRect">
              <a:avLst/>
            </a:prstGeom>
            <a:solidFill>
              <a:srgbClr val="00B050">
                <a:alpha val="10000"/>
              </a:srgbClr>
            </a:solidFill>
            <a:ln w="25400" cap="flat" cmpd="sng" algn="ctr">
              <a:solidFill>
                <a:schemeClr val="tx2">
                  <a:lumMod val="50000"/>
                  <a:lumOff val="50000"/>
                  <a:alpha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3857926" y="4627563"/>
              <a:ext cx="1981200" cy="369332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100000">
                  <a:srgbClr val="002060">
                    <a:alpha val="9998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dk1"/>
                  </a:solidFill>
                </a:rPr>
                <a:t>Schizophrenia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1844976" y="4619625"/>
              <a:ext cx="1354137" cy="369332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100000">
                  <a:srgbClr val="FF0000">
                    <a:alpha val="9998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dk1"/>
                  </a:solidFill>
                </a:rPr>
                <a:t>Autism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45001" y="5075581"/>
              <a:ext cx="4470400" cy="211137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ysClr val="windowText" lastClr="000000"/>
                  </a:solidFill>
                </a:rPr>
                <a:t>Developmental Delay	   	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438" y="5319713"/>
              <a:ext cx="4476750" cy="2111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52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ysClr val="windowText" lastClr="000000"/>
                  </a:solidFill>
                </a:rPr>
                <a:t>Cognitive &amp; Negative Symptoms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4701" y="5546725"/>
              <a:ext cx="5053012" cy="1651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52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ysClr val="windowText" lastClr="000000"/>
                  </a:solidFill>
                </a:rPr>
                <a:t>Positive Symptoms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68302" y="5752880"/>
              <a:ext cx="5045075" cy="1825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C000"/>
                </a:gs>
                <a:gs pos="52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Ins="731520" anchor="ctr"/>
            <a:lstStyle/>
            <a:p>
              <a:pPr algn="r">
                <a:defRPr/>
              </a:pPr>
              <a:r>
                <a:rPr lang="en-US" sz="1200" b="1" dirty="0">
                  <a:solidFill>
                    <a:sysClr val="windowText" lastClr="000000"/>
                  </a:solidFill>
                </a:rPr>
                <a:t>Mood Dysregulation                   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-5375" t="12110" r="-1"/>
          <a:stretch/>
        </p:blipFill>
        <p:spPr>
          <a:xfrm>
            <a:off x="-257908" y="1828799"/>
            <a:ext cx="9116431" cy="2790093"/>
          </a:xfrm>
          <a:prstGeom prst="rect">
            <a:avLst/>
          </a:prstGeom>
        </p:spPr>
      </p:pic>
      <p:pic>
        <p:nvPicPr>
          <p:cNvPr id="44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51860" b="70703"/>
          <a:stretch/>
        </p:blipFill>
        <p:spPr bwMode="auto">
          <a:xfrm>
            <a:off x="20897972" y="1340460"/>
            <a:ext cx="4752120" cy="42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781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744</TotalTime>
  <Words>27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ＭＳ Ｐゴシック</vt:lpstr>
      <vt:lpstr>Arial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Gandal</dc:creator>
  <cp:lastModifiedBy>Michael Gandal</cp:lastModifiedBy>
  <cp:revision>3</cp:revision>
  <dcterms:created xsi:type="dcterms:W3CDTF">2017-07-30T03:47:56Z</dcterms:created>
  <dcterms:modified xsi:type="dcterms:W3CDTF">2017-07-30T16:12:49Z</dcterms:modified>
</cp:coreProperties>
</file>