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65" r:id="rId5"/>
    <p:sldId id="266" r:id="rId6"/>
    <p:sldId id="259" r:id="rId7"/>
    <p:sldId id="260" r:id="rId8"/>
    <p:sldId id="270" r:id="rId9"/>
    <p:sldId id="267" r:id="rId10"/>
    <p:sldId id="262" r:id="rId11"/>
    <p:sldId id="275" r:id="rId12"/>
    <p:sldId id="268" r:id="rId13"/>
    <p:sldId id="274" r:id="rId14"/>
    <p:sldId id="269" r:id="rId15"/>
    <p:sldId id="276" r:id="rId16"/>
    <p:sldId id="287" r:id="rId17"/>
    <p:sldId id="263" r:id="rId18"/>
    <p:sldId id="271" r:id="rId19"/>
    <p:sldId id="277" r:id="rId20"/>
    <p:sldId id="279" r:id="rId21"/>
    <p:sldId id="280" r:id="rId22"/>
    <p:sldId id="285" r:id="rId23"/>
    <p:sldId id="281" r:id="rId24"/>
    <p:sldId id="284" r:id="rId25"/>
    <p:sldId id="286" r:id="rId26"/>
    <p:sldId id="283" r:id="rId27"/>
    <p:sldId id="264"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66" d="100"/>
          <a:sy n="66" d="100"/>
        </p:scale>
        <p:origin x="7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E7E025-8345-477B-B1E3-D9DE3B5BD6AD}"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70065-AD20-4552-B526-E80D9EBC162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18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7E025-8345-477B-B1E3-D9DE3B5BD6AD}"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70065-AD20-4552-B526-E80D9EBC162F}" type="slidenum">
              <a:rPr lang="en-US" smtClean="0"/>
              <a:t>‹#›</a:t>
            </a:fld>
            <a:endParaRPr lang="en-US"/>
          </a:p>
        </p:txBody>
      </p:sp>
    </p:spTree>
    <p:extLst>
      <p:ext uri="{BB962C8B-B14F-4D97-AF65-F5344CB8AC3E}">
        <p14:creationId xmlns:p14="http://schemas.microsoft.com/office/powerpoint/2010/main" val="252304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7E025-8345-477B-B1E3-D9DE3B5BD6AD}"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70065-AD20-4552-B526-E80D9EBC162F}" type="slidenum">
              <a:rPr lang="en-US" smtClean="0"/>
              <a:t>‹#›</a:t>
            </a:fld>
            <a:endParaRPr lang="en-US"/>
          </a:p>
        </p:txBody>
      </p:sp>
    </p:spTree>
    <p:extLst>
      <p:ext uri="{BB962C8B-B14F-4D97-AF65-F5344CB8AC3E}">
        <p14:creationId xmlns:p14="http://schemas.microsoft.com/office/powerpoint/2010/main" val="42321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7E025-8345-477B-B1E3-D9DE3B5BD6AD}"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70065-AD20-4552-B526-E80D9EBC162F}" type="slidenum">
              <a:rPr lang="en-US" smtClean="0"/>
              <a:t>‹#›</a:t>
            </a:fld>
            <a:endParaRPr lang="en-US"/>
          </a:p>
        </p:txBody>
      </p:sp>
    </p:spTree>
    <p:extLst>
      <p:ext uri="{BB962C8B-B14F-4D97-AF65-F5344CB8AC3E}">
        <p14:creationId xmlns:p14="http://schemas.microsoft.com/office/powerpoint/2010/main" val="16229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7E025-8345-477B-B1E3-D9DE3B5BD6AD}"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70065-AD20-4552-B526-E80D9EBC162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0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E7E025-8345-477B-B1E3-D9DE3B5BD6AD}"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570065-AD20-4552-B526-E80D9EBC162F}" type="slidenum">
              <a:rPr lang="en-US" smtClean="0"/>
              <a:t>‹#›</a:t>
            </a:fld>
            <a:endParaRPr lang="en-US"/>
          </a:p>
        </p:txBody>
      </p:sp>
    </p:spTree>
    <p:extLst>
      <p:ext uri="{BB962C8B-B14F-4D97-AF65-F5344CB8AC3E}">
        <p14:creationId xmlns:p14="http://schemas.microsoft.com/office/powerpoint/2010/main" val="216031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E7E025-8345-477B-B1E3-D9DE3B5BD6AD}"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570065-AD20-4552-B526-E80D9EBC162F}" type="slidenum">
              <a:rPr lang="en-US" smtClean="0"/>
              <a:t>‹#›</a:t>
            </a:fld>
            <a:endParaRPr lang="en-US"/>
          </a:p>
        </p:txBody>
      </p:sp>
    </p:spTree>
    <p:extLst>
      <p:ext uri="{BB962C8B-B14F-4D97-AF65-F5344CB8AC3E}">
        <p14:creationId xmlns:p14="http://schemas.microsoft.com/office/powerpoint/2010/main" val="57454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E7E025-8345-477B-B1E3-D9DE3B5BD6AD}"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570065-AD20-4552-B526-E80D9EBC162F}" type="slidenum">
              <a:rPr lang="en-US" smtClean="0"/>
              <a:t>‹#›</a:t>
            </a:fld>
            <a:endParaRPr lang="en-US"/>
          </a:p>
        </p:txBody>
      </p:sp>
    </p:spTree>
    <p:extLst>
      <p:ext uri="{BB962C8B-B14F-4D97-AF65-F5344CB8AC3E}">
        <p14:creationId xmlns:p14="http://schemas.microsoft.com/office/powerpoint/2010/main" val="3895672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E7E025-8345-477B-B1E3-D9DE3B5BD6AD}" type="datetimeFigureOut">
              <a:rPr lang="en-US" smtClean="0"/>
              <a:t>4/25/2022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F570065-AD20-4552-B526-E80D9EBC162F}" type="slidenum">
              <a:rPr lang="en-US" smtClean="0"/>
              <a:t>‹#›</a:t>
            </a:fld>
            <a:endParaRPr lang="en-US"/>
          </a:p>
        </p:txBody>
      </p:sp>
    </p:spTree>
    <p:extLst>
      <p:ext uri="{BB962C8B-B14F-4D97-AF65-F5344CB8AC3E}">
        <p14:creationId xmlns:p14="http://schemas.microsoft.com/office/powerpoint/2010/main" val="115934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E7E025-8345-477B-B1E3-D9DE3B5BD6AD}" type="datetimeFigureOut">
              <a:rPr lang="en-US" smtClean="0"/>
              <a:t>4/25/2022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F570065-AD20-4552-B526-E80D9EBC162F}" type="slidenum">
              <a:rPr lang="en-US" smtClean="0"/>
              <a:t>‹#›</a:t>
            </a:fld>
            <a:endParaRPr lang="en-US"/>
          </a:p>
        </p:txBody>
      </p:sp>
    </p:spTree>
    <p:extLst>
      <p:ext uri="{BB962C8B-B14F-4D97-AF65-F5344CB8AC3E}">
        <p14:creationId xmlns:p14="http://schemas.microsoft.com/office/powerpoint/2010/main" val="3390609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E7E025-8345-477B-B1E3-D9DE3B5BD6AD}"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570065-AD20-4552-B526-E80D9EBC162F}" type="slidenum">
              <a:rPr lang="en-US" smtClean="0"/>
              <a:t>‹#›</a:t>
            </a:fld>
            <a:endParaRPr lang="en-US"/>
          </a:p>
        </p:txBody>
      </p:sp>
    </p:spTree>
    <p:extLst>
      <p:ext uri="{BB962C8B-B14F-4D97-AF65-F5344CB8AC3E}">
        <p14:creationId xmlns:p14="http://schemas.microsoft.com/office/powerpoint/2010/main" val="52112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E7E025-8345-477B-B1E3-D9DE3B5BD6AD}" type="datetimeFigureOut">
              <a:rPr lang="en-US" smtClean="0"/>
              <a:t>4/25/2022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F570065-AD20-4552-B526-E80D9EBC162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14311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EE42-BF28-4346-BBF5-8405F9E1526C}"/>
              </a:ext>
            </a:extLst>
          </p:cNvPr>
          <p:cNvSpPr>
            <a:spLocks noGrp="1"/>
          </p:cNvSpPr>
          <p:nvPr>
            <p:ph type="ctrTitle"/>
          </p:nvPr>
        </p:nvSpPr>
        <p:spPr>
          <a:xfrm>
            <a:off x="1215992" y="179086"/>
            <a:ext cx="10141818" cy="3565141"/>
          </a:xfrm>
        </p:spPr>
        <p:txBody>
          <a:bodyPr>
            <a:normAutofit/>
          </a:bodyPr>
          <a:lstStyle/>
          <a:p>
            <a:r>
              <a:rPr lang="en-US" sz="7000" b="1" dirty="0">
                <a:latin typeface="Times New Roman" panose="02020603050405020304" pitchFamily="18" charset="0"/>
                <a:cs typeface="Times New Roman" panose="02020603050405020304" pitchFamily="18" charset="0"/>
              </a:rPr>
              <a:t>Product Recommendation System Using NLP Technique </a:t>
            </a:r>
          </a:p>
        </p:txBody>
      </p:sp>
      <p:sp>
        <p:nvSpPr>
          <p:cNvPr id="3" name="Subtitle 2">
            <a:extLst>
              <a:ext uri="{FF2B5EF4-FFF2-40B4-BE49-F238E27FC236}">
                <a16:creationId xmlns:a16="http://schemas.microsoft.com/office/drawing/2014/main" id="{49D2C5AF-D746-4330-9343-A5EEBEF2FBB7}"/>
              </a:ext>
            </a:extLst>
          </p:cNvPr>
          <p:cNvSpPr>
            <a:spLocks noGrp="1"/>
          </p:cNvSpPr>
          <p:nvPr>
            <p:ph type="subTitle" idx="1"/>
          </p:nvPr>
        </p:nvSpPr>
        <p:spPr>
          <a:xfrm>
            <a:off x="2059806" y="4339976"/>
            <a:ext cx="8604985" cy="1791318"/>
          </a:xfrm>
        </p:spPr>
        <p:txBody>
          <a:bodyPr>
            <a:normAutofit fontScale="92500" lnSpcReduction="10000"/>
          </a:bodyPr>
          <a:lstStyle/>
          <a:p>
            <a:r>
              <a:rPr lang="en-US" b="1" dirty="0">
                <a:solidFill>
                  <a:schemeClr val="tx1"/>
                </a:solidFill>
              </a:rPr>
              <a:t>BY:</a:t>
            </a:r>
            <a:br>
              <a:rPr lang="en-US" b="1" dirty="0">
                <a:solidFill>
                  <a:schemeClr val="tx1"/>
                </a:solidFill>
              </a:rPr>
            </a:br>
            <a:r>
              <a:rPr lang="en-US" b="1" dirty="0">
                <a:solidFill>
                  <a:schemeClr val="tx1"/>
                </a:solidFill>
              </a:rPr>
              <a:t>Jugal Kishore Gandhesiri </a:t>
            </a:r>
            <a:br>
              <a:rPr lang="en-US" b="1" dirty="0">
                <a:solidFill>
                  <a:schemeClr val="tx1"/>
                </a:solidFill>
              </a:rPr>
            </a:br>
            <a:r>
              <a:rPr lang="en-US" b="1" dirty="0">
                <a:solidFill>
                  <a:schemeClr val="tx1"/>
                </a:solidFill>
              </a:rPr>
              <a:t>Department of Computer Sciences </a:t>
            </a:r>
            <a:br>
              <a:rPr lang="en-US" b="1" dirty="0">
                <a:solidFill>
                  <a:schemeClr val="tx1"/>
                </a:solidFill>
              </a:rPr>
            </a:br>
            <a:r>
              <a:rPr lang="en-US" b="1" dirty="0">
                <a:solidFill>
                  <a:schemeClr val="tx1"/>
                </a:solidFill>
              </a:rPr>
              <a:t>Texas A &amp; M University - Corpus Christi </a:t>
            </a:r>
            <a:br>
              <a:rPr lang="en-US" b="1" dirty="0">
                <a:solidFill>
                  <a:schemeClr val="tx1"/>
                </a:solidFill>
              </a:rPr>
            </a:br>
            <a:r>
              <a:rPr lang="en-US" b="1" dirty="0">
                <a:solidFill>
                  <a:schemeClr val="tx1"/>
                </a:solidFill>
              </a:rPr>
              <a:t>Corpus Christi, Texas, USA, 78414 </a:t>
            </a:r>
            <a:br>
              <a:rPr lang="en-US" b="1" dirty="0">
                <a:solidFill>
                  <a:schemeClr val="tx1"/>
                </a:solidFill>
              </a:rPr>
            </a:br>
            <a:r>
              <a:rPr lang="en-US" b="1" dirty="0">
                <a:solidFill>
                  <a:schemeClr val="tx1"/>
                </a:solidFill>
              </a:rPr>
              <a:t>jgandhesiri@islander.tamucc.edu</a:t>
            </a:r>
          </a:p>
          <a:p>
            <a:endParaRPr lang="en-US" b="1" dirty="0">
              <a:solidFill>
                <a:schemeClr val="tx1"/>
              </a:solidFill>
            </a:endParaRPr>
          </a:p>
        </p:txBody>
      </p:sp>
    </p:spTree>
    <p:extLst>
      <p:ext uri="{BB962C8B-B14F-4D97-AF65-F5344CB8AC3E}">
        <p14:creationId xmlns:p14="http://schemas.microsoft.com/office/powerpoint/2010/main" val="2146254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2CDF-8137-47FA-92BF-440D4EB3AAE6}"/>
              </a:ext>
            </a:extLst>
          </p:cNvPr>
          <p:cNvSpPr>
            <a:spLocks noGrp="1"/>
          </p:cNvSpPr>
          <p:nvPr>
            <p:ph type="title"/>
          </p:nvPr>
        </p:nvSpPr>
        <p:spPr>
          <a:xfrm>
            <a:off x="838200" y="885524"/>
            <a:ext cx="10515600" cy="776288"/>
          </a:xfrm>
        </p:spPr>
        <p:txBody>
          <a:bodyPr/>
          <a:lstStyle/>
          <a:p>
            <a:r>
              <a:rPr lang="en-US" b="1" dirty="0">
                <a:latin typeface="Times New Roman" panose="02020603050405020304" pitchFamily="18" charset="0"/>
                <a:cs typeface="Times New Roman" panose="02020603050405020304" pitchFamily="18" charset="0"/>
              </a:rPr>
              <a:t>PROPOSED WORK </a:t>
            </a:r>
            <a:r>
              <a:rPr lang="en-US" sz="4400" b="1" dirty="0">
                <a:latin typeface="Times New Roman" panose="02020603050405020304" pitchFamily="18" charset="0"/>
                <a:cs typeface="Times New Roman" panose="02020603050405020304" pitchFamily="18" charset="0"/>
              </a:rPr>
              <a:t>(CONT …) </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0AA386-15D4-4325-83BE-2D11154F8246}"/>
              </a:ext>
            </a:extLst>
          </p:cNvPr>
          <p:cNvSpPr>
            <a:spLocks noGrp="1"/>
          </p:cNvSpPr>
          <p:nvPr>
            <p:ph idx="1"/>
          </p:nvPr>
        </p:nvSpPr>
        <p:spPr>
          <a:xfrm>
            <a:off x="838200" y="1876925"/>
            <a:ext cx="10515600" cy="4300037"/>
          </a:xfrm>
        </p:spPr>
        <p:txBody>
          <a:bodyPr>
            <a:noAutofit/>
          </a:bodyPr>
          <a:lstStyle/>
          <a:p>
            <a:pPr algn="just">
              <a:spcBef>
                <a:spcPts val="500"/>
              </a:spcBef>
              <a:spcAft>
                <a:spcPts val="600"/>
              </a:spcAft>
              <a:buFont typeface="Wingdings" panose="05000000000000000000" pitchFamily="2" charset="2"/>
              <a:buChar char="q"/>
            </a:pPr>
            <a:r>
              <a:rPr lang="en-US" sz="2800" b="0" i="0" dirty="0">
                <a:solidFill>
                  <a:srgbClr val="212121"/>
                </a:solidFill>
                <a:effectLst/>
                <a:latin typeface="Roboto" panose="02000000000000000000" pitchFamily="2" charset="0"/>
              </a:rPr>
              <a:t>Adjusted Rating Score</a:t>
            </a:r>
          </a:p>
          <a:p>
            <a:pPr lvl="1" algn="just">
              <a:spcBef>
                <a:spcPts val="500"/>
              </a:spcBef>
              <a:spcAft>
                <a:spcPts val="600"/>
              </a:spcAft>
              <a:buFont typeface="Wingdings" panose="05000000000000000000" pitchFamily="2" charset="2"/>
              <a:buChar char="Ø"/>
            </a:pPr>
            <a:r>
              <a:rPr lang="en-US" sz="2800" dirty="0">
                <a:solidFill>
                  <a:srgbClr val="212121"/>
                </a:solidFill>
                <a:latin typeface="Roboto" panose="02000000000000000000" pitchFamily="2" charset="0"/>
              </a:rPr>
              <a:t> </a:t>
            </a:r>
            <a:r>
              <a:rPr lang="en-US" sz="2800" b="0" i="0" dirty="0">
                <a:solidFill>
                  <a:srgbClr val="212121"/>
                </a:solidFill>
                <a:effectLst/>
                <a:latin typeface="Roboto" panose="02000000000000000000" pitchFamily="2" charset="0"/>
              </a:rPr>
              <a:t>An adjusted rating system was introduced to adjust the rating of each product to account for extreme ratings and balance out ratings for products that had several thousand reviews to products that only had a hundred or so. Products with less reviews were more likely to be affected by a series of ratings than products with more reviews, both positively and negatively. We want a balance.</a:t>
            </a:r>
          </a:p>
          <a:p>
            <a:pPr marL="384048" lvl="2" indent="0" algn="just">
              <a:spcBef>
                <a:spcPts val="500"/>
              </a:spcBef>
              <a:spcAft>
                <a:spcPts val="600"/>
              </a:spcAft>
              <a:buNone/>
            </a:pPr>
            <a:endParaRPr lang="en-US" sz="2800" b="0" i="0" dirty="0">
              <a:solidFill>
                <a:srgbClr val="212121"/>
              </a:solidFill>
              <a:effectLst/>
              <a:latin typeface="Roboto" panose="02000000000000000000" pitchFamily="2" charset="0"/>
            </a:endParaRPr>
          </a:p>
          <a:p>
            <a:pPr marL="0" indent="0" algn="just">
              <a:spcBef>
                <a:spcPts val="500"/>
              </a:spcBef>
              <a:spcAft>
                <a:spcPts val="600"/>
              </a:spcAft>
              <a:buNone/>
            </a:pPr>
            <a:endParaRPr lang="en-US" sz="2800"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123529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2CDF-8137-47FA-92BF-440D4EB3AAE6}"/>
              </a:ext>
            </a:extLst>
          </p:cNvPr>
          <p:cNvSpPr>
            <a:spLocks noGrp="1"/>
          </p:cNvSpPr>
          <p:nvPr>
            <p:ph type="title"/>
          </p:nvPr>
        </p:nvSpPr>
        <p:spPr>
          <a:xfrm>
            <a:off x="838200" y="885524"/>
            <a:ext cx="10515600" cy="776288"/>
          </a:xfrm>
        </p:spPr>
        <p:txBody>
          <a:bodyPr/>
          <a:lstStyle/>
          <a:p>
            <a:r>
              <a:rPr lang="en-US" b="1" dirty="0">
                <a:latin typeface="Times New Roman" panose="02020603050405020304" pitchFamily="18" charset="0"/>
                <a:cs typeface="Times New Roman" panose="02020603050405020304" pitchFamily="18" charset="0"/>
              </a:rPr>
              <a:t>PROPOSED WORK </a:t>
            </a:r>
            <a:r>
              <a:rPr lang="en-US" sz="4400" b="1" dirty="0">
                <a:latin typeface="Times New Roman" panose="02020603050405020304" pitchFamily="18" charset="0"/>
                <a:cs typeface="Times New Roman" panose="02020603050405020304" pitchFamily="18" charset="0"/>
              </a:rPr>
              <a:t>(CONT …) </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0AA386-15D4-4325-83BE-2D11154F8246}"/>
              </a:ext>
            </a:extLst>
          </p:cNvPr>
          <p:cNvSpPr>
            <a:spLocks noGrp="1"/>
          </p:cNvSpPr>
          <p:nvPr>
            <p:ph idx="1"/>
          </p:nvPr>
        </p:nvSpPr>
        <p:spPr>
          <a:xfrm>
            <a:off x="838200" y="1876925"/>
            <a:ext cx="10515600" cy="4300037"/>
          </a:xfrm>
        </p:spPr>
        <p:txBody>
          <a:bodyPr>
            <a:noAutofit/>
          </a:bodyPr>
          <a:lstStyle/>
          <a:p>
            <a:pPr algn="l">
              <a:buFont typeface="Wingdings" panose="05000000000000000000" pitchFamily="2" charset="2"/>
              <a:buChar char="q"/>
            </a:pPr>
            <a:r>
              <a:rPr lang="en-US" sz="2800" b="0" i="0" dirty="0">
                <a:solidFill>
                  <a:srgbClr val="212121"/>
                </a:solidFill>
                <a:effectLst/>
                <a:latin typeface="Roboto" panose="02000000000000000000" pitchFamily="2" charset="0"/>
              </a:rPr>
              <a:t>The adjusted rating score essentially does two things that make it better than a simple average rating:</a:t>
            </a:r>
          </a:p>
          <a:p>
            <a:pPr lvl="1">
              <a:buFont typeface="Wingdings" panose="05000000000000000000" pitchFamily="2" charset="2"/>
              <a:buChar char="Ø"/>
            </a:pPr>
            <a:r>
              <a:rPr lang="en-US" sz="2800" b="0" i="0" dirty="0">
                <a:solidFill>
                  <a:srgbClr val="212121"/>
                </a:solidFill>
                <a:effectLst/>
                <a:latin typeface="Roboto" panose="02000000000000000000" pitchFamily="2" charset="0"/>
              </a:rPr>
              <a:t>Takes in the average rating of the product (perceived quality over popularity)</a:t>
            </a:r>
          </a:p>
          <a:p>
            <a:pPr lvl="1">
              <a:buFont typeface="Wingdings" panose="05000000000000000000" pitchFamily="2" charset="2"/>
              <a:buChar char="Ø"/>
            </a:pPr>
            <a:r>
              <a:rPr lang="en-US" sz="2800" dirty="0">
                <a:solidFill>
                  <a:srgbClr val="212121"/>
                </a:solidFill>
                <a:latin typeface="Roboto" panose="02000000000000000000" pitchFamily="2" charset="0"/>
              </a:rPr>
              <a:t>T</a:t>
            </a:r>
            <a:r>
              <a:rPr lang="en-US" sz="2800" b="0" i="0" dirty="0">
                <a:solidFill>
                  <a:srgbClr val="212121"/>
                </a:solidFill>
                <a:effectLst/>
                <a:latin typeface="Roboto" panose="02000000000000000000" pitchFamily="2" charset="0"/>
              </a:rPr>
              <a:t>akes in the number of ratings by customers (popularity over perceived quality)</a:t>
            </a:r>
          </a:p>
        </p:txBody>
      </p:sp>
    </p:spTree>
    <p:extLst>
      <p:ext uri="{BB962C8B-B14F-4D97-AF65-F5344CB8AC3E}">
        <p14:creationId xmlns:p14="http://schemas.microsoft.com/office/powerpoint/2010/main" val="143464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0EA18-AE75-48CA-B87D-C2EA544F2AA8}"/>
              </a:ext>
            </a:extLst>
          </p:cNvPr>
          <p:cNvSpPr>
            <a:spLocks noGrp="1"/>
          </p:cNvSpPr>
          <p:nvPr>
            <p:ph type="title"/>
          </p:nvPr>
        </p:nvSpPr>
        <p:spPr>
          <a:xfrm>
            <a:off x="632267" y="471637"/>
            <a:ext cx="3932237" cy="5053263"/>
          </a:xfrm>
        </p:spPr>
        <p:txBody>
          <a:bodyPr>
            <a:noAutofit/>
          </a:bodyPr>
          <a:lstStyle/>
          <a:p>
            <a:r>
              <a:rPr kumimoji="0" lang="en-US" altLang="en-US" sz="5400" b="1" i="0" u="none" strike="noStrike" cap="none" normalizeH="0" baseline="0" dirty="0">
                <a:ln>
                  <a:noFill/>
                </a:ln>
                <a:solidFill>
                  <a:srgbClr val="000000"/>
                </a:solidFill>
                <a:effectLst/>
                <a:latin typeface="+mn-lt"/>
                <a:cs typeface="Times New Roman" panose="02020603050405020304" pitchFamily="18" charset="0"/>
              </a:rPr>
              <a:t>OVERVIEW OF PROPOSED MODEL</a:t>
            </a:r>
            <a:br>
              <a:rPr kumimoji="0" lang="en-US" altLang="en-US" sz="5400" b="0" i="0" u="none" strike="noStrike" cap="none" normalizeH="0" baseline="0" dirty="0">
                <a:ln>
                  <a:noFill/>
                </a:ln>
                <a:solidFill>
                  <a:schemeClr val="tx1"/>
                </a:solidFill>
                <a:effectLst/>
                <a:latin typeface="+mn-lt"/>
              </a:rPr>
            </a:br>
            <a:endParaRPr lang="en-US" sz="5400" dirty="0">
              <a:latin typeface="+mn-lt"/>
            </a:endParaRPr>
          </a:p>
        </p:txBody>
      </p:sp>
      <p:sp>
        <p:nvSpPr>
          <p:cNvPr id="5" name="Rectangle 1">
            <a:extLst>
              <a:ext uri="{FF2B5EF4-FFF2-40B4-BE49-F238E27FC236}">
                <a16:creationId xmlns:a16="http://schemas.microsoft.com/office/drawing/2014/main" id="{79FA89AC-3BBD-4317-9612-26E2B1EB4A16}"/>
              </a:ext>
            </a:extLst>
          </p:cNvPr>
          <p:cNvSpPr>
            <a:spLocks noChangeArrowheads="1"/>
          </p:cNvSpPr>
          <p:nvPr/>
        </p:nvSpPr>
        <p:spPr bwMode="auto">
          <a:xfrm>
            <a:off x="6391175" y="1490901"/>
            <a:ext cx="398698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72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887C1C17-9F79-466D-AC77-F99731FBB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512" y="573617"/>
            <a:ext cx="6641433" cy="5451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583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2CDF-8137-47FA-92BF-440D4EB3AAE6}"/>
              </a:ext>
            </a:extLst>
          </p:cNvPr>
          <p:cNvSpPr>
            <a:spLocks noGrp="1"/>
          </p:cNvSpPr>
          <p:nvPr>
            <p:ph type="title"/>
          </p:nvPr>
        </p:nvSpPr>
        <p:spPr>
          <a:xfrm>
            <a:off x="838200" y="885524"/>
            <a:ext cx="10515600" cy="776288"/>
          </a:xfrm>
        </p:spPr>
        <p:txBody>
          <a:bodyPr/>
          <a:lstStyle/>
          <a:p>
            <a:r>
              <a:rPr lang="en-US" b="1" dirty="0">
                <a:latin typeface="Times New Roman" panose="02020603050405020304" pitchFamily="18" charset="0"/>
                <a:cs typeface="Times New Roman" panose="02020603050405020304" pitchFamily="18" charset="0"/>
              </a:rPr>
              <a:t>DATASET &amp; ANALYSIS</a:t>
            </a:r>
          </a:p>
        </p:txBody>
      </p:sp>
      <p:sp>
        <p:nvSpPr>
          <p:cNvPr id="3" name="Content Placeholder 2">
            <a:extLst>
              <a:ext uri="{FF2B5EF4-FFF2-40B4-BE49-F238E27FC236}">
                <a16:creationId xmlns:a16="http://schemas.microsoft.com/office/drawing/2014/main" id="{A50AA386-15D4-4325-83BE-2D11154F8246}"/>
              </a:ext>
            </a:extLst>
          </p:cNvPr>
          <p:cNvSpPr>
            <a:spLocks noGrp="1"/>
          </p:cNvSpPr>
          <p:nvPr>
            <p:ph idx="1"/>
          </p:nvPr>
        </p:nvSpPr>
        <p:spPr>
          <a:xfrm>
            <a:off x="838200" y="1876925"/>
            <a:ext cx="10515600" cy="4300037"/>
          </a:xfrm>
        </p:spPr>
        <p:txBody>
          <a:bodyPr>
            <a:noAutofit/>
          </a:bodyPr>
          <a:lstStyle/>
          <a:p>
            <a:pPr algn="just" rtl="0">
              <a:spcBef>
                <a:spcPts val="500"/>
              </a:spcBef>
              <a:spcAft>
                <a:spcPts val="600"/>
              </a:spcAft>
              <a:buFont typeface="Wingdings" panose="05000000000000000000" pitchFamily="2" charset="2"/>
              <a:buChar char="q"/>
            </a:pPr>
            <a:r>
              <a:rPr lang="en-US" sz="2800" b="0" i="0" u="none" strike="noStrike" dirty="0">
                <a:effectLst/>
              </a:rPr>
              <a:t> I have considered two benchmark datasets for analysis where one of them is product review datasets and other is a Product metadata. </a:t>
            </a:r>
          </a:p>
          <a:p>
            <a:pPr algn="just" rtl="0">
              <a:spcBef>
                <a:spcPts val="500"/>
              </a:spcBef>
              <a:spcAft>
                <a:spcPts val="600"/>
              </a:spcAft>
              <a:buFont typeface="Wingdings" panose="05000000000000000000" pitchFamily="2" charset="2"/>
              <a:buChar char="q"/>
            </a:pPr>
            <a:r>
              <a:rPr lang="en-US" sz="2800" b="0" i="0" u="none" strike="noStrike" dirty="0">
                <a:effectLst/>
              </a:rPr>
              <a:t> Our dataset has the data of Amazon. Dataset contains around </a:t>
            </a:r>
            <a:r>
              <a:rPr lang="en-US" sz="2800" b="0" i="0" dirty="0">
                <a:effectLst/>
              </a:rPr>
              <a:t>5,813,109 </a:t>
            </a:r>
            <a:r>
              <a:rPr lang="en-US" sz="2800" b="0" i="0" u="none" strike="noStrike" dirty="0">
                <a:effectLst/>
              </a:rPr>
              <a:t>rows. The dataset has 9 columns giving information about each product. Some of these attributes are not useful for us in building a recommender system. </a:t>
            </a:r>
            <a:endParaRPr lang="en-US" sz="2800" dirty="0"/>
          </a:p>
          <a:p>
            <a:pPr algn="just" rtl="0">
              <a:spcBef>
                <a:spcPts val="500"/>
              </a:spcBef>
              <a:spcAft>
                <a:spcPts val="600"/>
              </a:spcAft>
              <a:buFont typeface="Wingdings" panose="05000000000000000000" pitchFamily="2" charset="2"/>
              <a:buChar char="q"/>
            </a:pPr>
            <a:r>
              <a:rPr lang="en-US" sz="2800" b="0" i="0" u="none" strike="noStrike" dirty="0">
                <a:effectLst/>
              </a:rPr>
              <a:t> We also use the user review data for the same category for which we can find the reviews and ratings for each product. </a:t>
            </a:r>
            <a:endParaRPr lang="en-US" sz="2800" b="0" dirty="0">
              <a:effectLst/>
            </a:endParaRPr>
          </a:p>
          <a:p>
            <a:pPr marL="0" indent="0">
              <a:buNone/>
            </a:pPr>
            <a:br>
              <a:rPr lang="en-US" sz="2800" b="0" dirty="0">
                <a:effectLst/>
              </a:rPr>
            </a:br>
            <a:endParaRPr lang="en-US" sz="2800" dirty="0"/>
          </a:p>
        </p:txBody>
      </p:sp>
    </p:spTree>
    <p:extLst>
      <p:ext uri="{BB962C8B-B14F-4D97-AF65-F5344CB8AC3E}">
        <p14:creationId xmlns:p14="http://schemas.microsoft.com/office/powerpoint/2010/main" val="347045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699B-F313-487D-A825-9B0A82BAE2C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DATASET &amp; ANALYSIS </a:t>
            </a:r>
            <a:r>
              <a:rPr lang="en-US" sz="4400" b="1" dirty="0">
                <a:latin typeface="Times New Roman" panose="02020603050405020304" pitchFamily="18" charset="0"/>
                <a:cs typeface="Times New Roman" panose="02020603050405020304" pitchFamily="18" charset="0"/>
              </a:rPr>
              <a:t>(CONT …)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361D14-B6C8-4338-A2B9-1BE6ED4721C4}"/>
              </a:ext>
            </a:extLst>
          </p:cNvPr>
          <p:cNvSpPr>
            <a:spLocks noGrp="1"/>
          </p:cNvSpPr>
          <p:nvPr>
            <p:ph idx="1"/>
          </p:nvPr>
        </p:nvSpPr>
        <p:spPr>
          <a:xfrm>
            <a:off x="1097280" y="2030930"/>
            <a:ext cx="10058400" cy="3838163"/>
          </a:xfrm>
        </p:spPr>
        <p:txBody>
          <a:bodyPr>
            <a:normAutofit fontScale="47500" lnSpcReduction="20000"/>
          </a:bodyPr>
          <a:lstStyle/>
          <a:p>
            <a:pPr marL="0" indent="0" rtl="0">
              <a:spcBef>
                <a:spcPts val="100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reviewerID</a:t>
            </a:r>
            <a:r>
              <a:rPr lang="en-US" sz="1800" b="0" i="0" u="none" strike="noStrike" dirty="0">
                <a:solidFill>
                  <a:srgbClr val="000000"/>
                </a:solidFill>
                <a:effectLst/>
                <a:latin typeface="Courier New" panose="02070309020205020404" pitchFamily="49" charset="0"/>
              </a:rPr>
              <a:t>": "A2SUAM1J3GNN3B",</a:t>
            </a:r>
            <a:endParaRPr lang="en-US" b="0" dirty="0">
              <a:effectLst/>
            </a:endParaRPr>
          </a:p>
          <a:p>
            <a:pPr marL="0" indent="0" rtl="0">
              <a:spcBef>
                <a:spcPts val="100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asin</a:t>
            </a:r>
            <a:r>
              <a:rPr lang="en-US" sz="1800" b="0" i="0" u="none" strike="noStrike" dirty="0">
                <a:solidFill>
                  <a:srgbClr val="000000"/>
                </a:solidFill>
                <a:effectLst/>
                <a:latin typeface="Courier New" panose="02070309020205020404" pitchFamily="49" charset="0"/>
              </a:rPr>
              <a:t>": "0000013714",</a:t>
            </a:r>
            <a:endParaRPr lang="en-US" b="0" dirty="0">
              <a:effectLst/>
            </a:endParaRPr>
          </a:p>
          <a:p>
            <a:pPr marL="0" indent="0" rtl="0">
              <a:spcBef>
                <a:spcPts val="100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reviewerName</a:t>
            </a:r>
            <a:r>
              <a:rPr lang="en-US" sz="1800" b="0" i="0" u="none" strike="noStrike" dirty="0">
                <a:solidFill>
                  <a:srgbClr val="000000"/>
                </a:solidFill>
                <a:effectLst/>
                <a:latin typeface="Courier New" panose="02070309020205020404" pitchFamily="49" charset="0"/>
              </a:rPr>
              <a:t>": "J. McDonald",</a:t>
            </a:r>
            <a:endParaRPr lang="en-US" b="0" dirty="0">
              <a:effectLst/>
            </a:endParaRPr>
          </a:p>
          <a:p>
            <a:pPr marL="0" indent="0" rtl="0">
              <a:spcBef>
                <a:spcPts val="1000"/>
              </a:spcBef>
              <a:spcAft>
                <a:spcPts val="0"/>
              </a:spcAft>
              <a:buNone/>
            </a:pPr>
            <a:r>
              <a:rPr lang="en-US" sz="1800" b="0" i="0" u="none" strike="noStrike" dirty="0">
                <a:solidFill>
                  <a:srgbClr val="000000"/>
                </a:solidFill>
                <a:effectLst/>
                <a:latin typeface="Courier New" panose="02070309020205020404" pitchFamily="49" charset="0"/>
              </a:rPr>
              <a:t>  "helpful": [2, 3],</a:t>
            </a:r>
            <a:endParaRPr lang="en-US" b="0" dirty="0">
              <a:effectLst/>
            </a:endParaRPr>
          </a:p>
          <a:p>
            <a:pPr marL="0" indent="0" rtl="0">
              <a:spcBef>
                <a:spcPts val="100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reviewText</a:t>
            </a:r>
            <a:r>
              <a:rPr lang="en-US" sz="1800" b="0" i="0" u="none" strike="noStrike" dirty="0">
                <a:solidFill>
                  <a:srgbClr val="000000"/>
                </a:solidFill>
                <a:effectLst/>
                <a:latin typeface="Courier New" panose="02070309020205020404" pitchFamily="49" charset="0"/>
              </a:rPr>
              <a:t>": "I bought this for my husband who plays the piano.  He is having a wonderful time playing these old hymns.  The music  is at times hard to read because we think the book was published for singing from more than playing from.  Great purchase though!",</a:t>
            </a:r>
            <a:endParaRPr lang="en-US" b="0" dirty="0">
              <a:effectLst/>
            </a:endParaRPr>
          </a:p>
          <a:p>
            <a:pPr marL="0" indent="0" rtl="0">
              <a:spcBef>
                <a:spcPts val="1000"/>
              </a:spcBef>
              <a:spcAft>
                <a:spcPts val="0"/>
              </a:spcAft>
              <a:buNone/>
            </a:pPr>
            <a:r>
              <a:rPr lang="en-US" sz="1800" b="0" i="0" u="none" strike="noStrike" dirty="0">
                <a:solidFill>
                  <a:srgbClr val="000000"/>
                </a:solidFill>
                <a:effectLst/>
                <a:latin typeface="Courier New" panose="02070309020205020404" pitchFamily="49" charset="0"/>
              </a:rPr>
              <a:t>  "overall": 5.0,</a:t>
            </a:r>
            <a:endParaRPr lang="en-US" b="0" dirty="0">
              <a:effectLst/>
            </a:endParaRPr>
          </a:p>
          <a:p>
            <a:pPr marL="0" indent="0" rtl="0">
              <a:spcBef>
                <a:spcPts val="1000"/>
              </a:spcBef>
              <a:spcAft>
                <a:spcPts val="0"/>
              </a:spcAft>
              <a:buNone/>
            </a:pPr>
            <a:r>
              <a:rPr lang="en-US" sz="1800" b="0" i="0" u="none" strike="noStrike" dirty="0">
                <a:solidFill>
                  <a:srgbClr val="000000"/>
                </a:solidFill>
                <a:effectLst/>
                <a:latin typeface="Courier New" panose="02070309020205020404" pitchFamily="49" charset="0"/>
              </a:rPr>
              <a:t>  "summary": "Heavenly Highway Hymns",</a:t>
            </a:r>
            <a:endParaRPr lang="en-US" b="0" dirty="0">
              <a:effectLst/>
            </a:endParaRPr>
          </a:p>
          <a:p>
            <a:pPr marL="0" indent="0" rtl="0">
              <a:spcBef>
                <a:spcPts val="100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unixReviewTime</a:t>
            </a:r>
            <a:r>
              <a:rPr lang="en-US" sz="1800" b="0" i="0" u="none" strike="noStrike" dirty="0">
                <a:solidFill>
                  <a:srgbClr val="000000"/>
                </a:solidFill>
                <a:effectLst/>
                <a:latin typeface="Courier New" panose="02070309020205020404" pitchFamily="49" charset="0"/>
              </a:rPr>
              <a:t>": 1252800000,</a:t>
            </a:r>
            <a:endParaRPr lang="en-US" b="0" dirty="0">
              <a:effectLst/>
            </a:endParaRPr>
          </a:p>
          <a:p>
            <a:pPr marL="0" indent="0" rtl="0">
              <a:spcBef>
                <a:spcPts val="100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reviewTime</a:t>
            </a:r>
            <a:r>
              <a:rPr lang="en-US" sz="1800" b="0" i="0" u="none" strike="noStrike" dirty="0">
                <a:solidFill>
                  <a:srgbClr val="000000"/>
                </a:solidFill>
                <a:effectLst/>
                <a:latin typeface="Courier New" panose="02070309020205020404" pitchFamily="49" charset="0"/>
              </a:rPr>
              <a:t>": "09 13, 2009" }</a:t>
            </a:r>
            <a:endParaRPr lang="en-US" b="0" dirty="0">
              <a:effectLst/>
            </a:endParaRPr>
          </a:p>
          <a:p>
            <a:pPr marL="0" indent="0" rtl="0">
              <a:spcBef>
                <a:spcPts val="1000"/>
              </a:spcBef>
              <a:spcAft>
                <a:spcPts val="0"/>
              </a:spcAft>
              <a:buNone/>
            </a:pPr>
            <a:r>
              <a:rPr lang="en-US" sz="1800" b="0" i="0" u="none" strike="noStrike" dirty="0">
                <a:solidFill>
                  <a:srgbClr val="000000"/>
                </a:solidFill>
                <a:effectLst/>
                <a:latin typeface="Courier New" panose="02070309020205020404" pitchFamily="49" charset="0"/>
              </a:rPr>
              <a:t>{</a:t>
            </a:r>
            <a:endParaRPr lang="en-US" b="0" dirty="0">
              <a:effectLst/>
            </a:endParaRPr>
          </a:p>
          <a:p>
            <a:pPr marL="0" indent="0" rtl="0">
              <a:spcBef>
                <a:spcPts val="100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asin</a:t>
            </a:r>
            <a:r>
              <a:rPr lang="en-US" sz="1800" b="0" i="0" u="none" strike="noStrike" dirty="0">
                <a:solidFill>
                  <a:srgbClr val="000000"/>
                </a:solidFill>
                <a:effectLst/>
                <a:latin typeface="Courier New" panose="02070309020205020404" pitchFamily="49" charset="0"/>
              </a:rPr>
              <a:t>": "0000031852",</a:t>
            </a:r>
            <a:endParaRPr lang="en-US" b="0" dirty="0">
              <a:effectLst/>
            </a:endParaRPr>
          </a:p>
          <a:p>
            <a:pPr marL="0" indent="0" rtl="0">
              <a:spcBef>
                <a:spcPts val="1000"/>
              </a:spcBef>
              <a:spcAft>
                <a:spcPts val="0"/>
              </a:spcAft>
              <a:buNone/>
            </a:pPr>
            <a:r>
              <a:rPr lang="en-US" sz="1800" b="0" i="0" u="none" strike="noStrike" dirty="0">
                <a:solidFill>
                  <a:srgbClr val="000000"/>
                </a:solidFill>
                <a:effectLst/>
                <a:latin typeface="Courier New" panose="02070309020205020404" pitchFamily="49" charset="0"/>
              </a:rPr>
              <a:t>  "title": “FLIP FLOPS",</a:t>
            </a:r>
            <a:endParaRPr lang="en-US" b="0" dirty="0">
              <a:effectLst/>
            </a:endParaRPr>
          </a:p>
          <a:p>
            <a:pPr marL="0" indent="0" rtl="0">
              <a:spcBef>
                <a:spcPts val="1000"/>
              </a:spcBef>
              <a:spcAft>
                <a:spcPts val="0"/>
              </a:spcAft>
              <a:buNone/>
            </a:pPr>
            <a:r>
              <a:rPr lang="en-US" sz="1800" b="0" i="0" u="none" strike="noStrike" dirty="0">
                <a:solidFill>
                  <a:srgbClr val="000000"/>
                </a:solidFill>
                <a:effectLst/>
                <a:latin typeface="Courier New" panose="02070309020205020404" pitchFamily="49" charset="0"/>
              </a:rPr>
              <a:t>  "price": 3.17,</a:t>
            </a:r>
            <a:endParaRPr lang="en-US" b="0" dirty="0">
              <a:effectLst/>
            </a:endParaRPr>
          </a:p>
          <a:p>
            <a:pPr marL="0" indent="0" rtl="0">
              <a:spcBef>
                <a:spcPts val="100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imUrl</a:t>
            </a:r>
            <a:r>
              <a:rPr lang="en-US" sz="1800" b="0" i="0" u="none" strike="noStrike" dirty="0">
                <a:solidFill>
                  <a:srgbClr val="000000"/>
                </a:solidFill>
                <a:effectLst/>
                <a:latin typeface="Courier New" panose="02070309020205020404" pitchFamily="49" charset="0"/>
              </a:rPr>
              <a:t>": "http://ecx.images-amazon.com/images/I/51fAmVkTbyL._SY300_.jpg" </a:t>
            </a:r>
          </a:p>
          <a:p>
            <a:pPr marL="0" indent="0" rtl="0">
              <a:spcBef>
                <a:spcPts val="1000"/>
              </a:spcBef>
              <a:spcAft>
                <a:spcPts val="0"/>
              </a:spcAft>
              <a:buNone/>
            </a:pPr>
            <a:r>
              <a:rPr lang="en-US" sz="1800" b="0" i="0" u="none" strike="noStrike" dirty="0">
                <a:solidFill>
                  <a:srgbClr val="000000"/>
                </a:solidFill>
                <a:effectLst/>
                <a:latin typeface="Courier New" panose="02070309020205020404" pitchFamily="49" charset="0"/>
              </a:rPr>
              <a:t>   “description” : “Made of Rubber.Manfactured by Old Navy USA”}</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1440227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5D59-D323-46F3-93F2-6CE2973D1DD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DATASET &amp; ANALYSIS </a:t>
            </a:r>
            <a:r>
              <a:rPr lang="en-US" sz="4400" b="1" dirty="0">
                <a:latin typeface="Times New Roman" panose="02020603050405020304" pitchFamily="18" charset="0"/>
                <a:cs typeface="Times New Roman" panose="02020603050405020304" pitchFamily="18" charset="0"/>
              </a:rPr>
              <a:t>(CONT …) </a:t>
            </a:r>
            <a:endParaRPr lang="en-US" dirty="0"/>
          </a:p>
        </p:txBody>
      </p:sp>
      <p:sp>
        <p:nvSpPr>
          <p:cNvPr id="3" name="Content Placeholder 2">
            <a:extLst>
              <a:ext uri="{FF2B5EF4-FFF2-40B4-BE49-F238E27FC236}">
                <a16:creationId xmlns:a16="http://schemas.microsoft.com/office/drawing/2014/main" id="{116DE9C1-34F5-427F-B37A-07C6AF37305C}"/>
              </a:ext>
            </a:extLst>
          </p:cNvPr>
          <p:cNvSpPr>
            <a:spLocks noGrp="1"/>
          </p:cNvSpPr>
          <p:nvPr>
            <p:ph idx="1"/>
          </p:nvPr>
        </p:nvSpPr>
        <p:spPr/>
        <p:txBody>
          <a:bodyPr>
            <a:noAutofit/>
          </a:bodyPr>
          <a:lstStyle/>
          <a:p>
            <a:pPr algn="l">
              <a:buFont typeface="Wingdings" panose="05000000000000000000" pitchFamily="2" charset="2"/>
              <a:buChar char="q"/>
            </a:pPr>
            <a:r>
              <a:rPr lang="en-US" sz="2800" b="0" i="0" dirty="0">
                <a:solidFill>
                  <a:srgbClr val="212121"/>
                </a:solidFill>
                <a:effectLst/>
              </a:rPr>
              <a:t>In our analysis we were able to look at:</a:t>
            </a:r>
          </a:p>
          <a:p>
            <a:pPr algn="l">
              <a:buFont typeface="Wingdings" panose="05000000000000000000" pitchFamily="2" charset="2"/>
              <a:buChar char="Ø"/>
            </a:pPr>
            <a:r>
              <a:rPr lang="en-US" sz="2800" b="0" i="0" dirty="0">
                <a:solidFill>
                  <a:srgbClr val="212121"/>
                </a:solidFill>
                <a:effectLst/>
              </a:rPr>
              <a:t> The distribution of ratings among products and customers.</a:t>
            </a:r>
          </a:p>
          <a:p>
            <a:pPr algn="l">
              <a:buFont typeface="Wingdings" panose="05000000000000000000" pitchFamily="2" charset="2"/>
              <a:buChar char="Ø"/>
            </a:pPr>
            <a:r>
              <a:rPr lang="en-US" sz="2800" dirty="0">
                <a:solidFill>
                  <a:srgbClr val="212121"/>
                </a:solidFill>
              </a:rPr>
              <a:t>D</a:t>
            </a:r>
            <a:r>
              <a:rPr lang="en-US" sz="2800" b="0" i="0" dirty="0">
                <a:solidFill>
                  <a:srgbClr val="212121"/>
                </a:solidFill>
                <a:effectLst/>
              </a:rPr>
              <a:t>etermine the most popular products and categories.</a:t>
            </a:r>
          </a:p>
          <a:p>
            <a:pPr algn="l">
              <a:buFont typeface="Wingdings" panose="05000000000000000000" pitchFamily="2" charset="2"/>
              <a:buChar char="Ø"/>
            </a:pPr>
            <a:r>
              <a:rPr lang="en-US" sz="2800" dirty="0">
                <a:solidFill>
                  <a:srgbClr val="212121"/>
                </a:solidFill>
              </a:rPr>
              <a:t>L</a:t>
            </a:r>
            <a:r>
              <a:rPr lang="en-US" sz="2800" b="0" i="0" dirty="0">
                <a:solidFill>
                  <a:srgbClr val="212121"/>
                </a:solidFill>
                <a:effectLst/>
              </a:rPr>
              <a:t>ook at the highest rated categories and see what affects rating averages.</a:t>
            </a:r>
          </a:p>
          <a:p>
            <a:pPr algn="l">
              <a:buFont typeface="Wingdings" panose="05000000000000000000" pitchFamily="2" charset="2"/>
              <a:buChar char="Ø"/>
            </a:pPr>
            <a:r>
              <a:rPr lang="en-US" sz="2800" dirty="0">
                <a:solidFill>
                  <a:srgbClr val="212121"/>
                </a:solidFill>
              </a:rPr>
              <a:t>O</a:t>
            </a:r>
            <a:r>
              <a:rPr lang="en-US" sz="2800" b="0" i="0" dirty="0">
                <a:solidFill>
                  <a:srgbClr val="212121"/>
                </a:solidFill>
                <a:effectLst/>
              </a:rPr>
              <a:t>bserve how ratings change over time.</a:t>
            </a:r>
          </a:p>
          <a:p>
            <a:pPr marL="0" indent="0">
              <a:buNone/>
            </a:pPr>
            <a:endParaRPr lang="en-US" sz="2800" dirty="0"/>
          </a:p>
        </p:txBody>
      </p:sp>
    </p:spTree>
    <p:extLst>
      <p:ext uri="{BB962C8B-B14F-4D97-AF65-F5344CB8AC3E}">
        <p14:creationId xmlns:p14="http://schemas.microsoft.com/office/powerpoint/2010/main" val="3147295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BCB4-8FA0-4BB4-844C-539E202D1B6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DATASET &amp; ANALYSIS </a:t>
            </a:r>
            <a:r>
              <a:rPr lang="en-US" sz="4400" b="1" dirty="0">
                <a:latin typeface="Times New Roman" panose="02020603050405020304" pitchFamily="18" charset="0"/>
                <a:cs typeface="Times New Roman" panose="02020603050405020304" pitchFamily="18" charset="0"/>
              </a:rPr>
              <a:t>(CONT …) </a:t>
            </a:r>
            <a:endParaRPr lang="en-US" dirty="0"/>
          </a:p>
        </p:txBody>
      </p:sp>
      <p:pic>
        <p:nvPicPr>
          <p:cNvPr id="5" name="Picture 4">
            <a:extLst>
              <a:ext uri="{FF2B5EF4-FFF2-40B4-BE49-F238E27FC236}">
                <a16:creationId xmlns:a16="http://schemas.microsoft.com/office/drawing/2014/main" id="{1DC37403-F9E1-4BB3-8B83-06F5BF98948A}"/>
              </a:ext>
            </a:extLst>
          </p:cNvPr>
          <p:cNvPicPr>
            <a:picLocks noChangeAspect="1"/>
          </p:cNvPicPr>
          <p:nvPr/>
        </p:nvPicPr>
        <p:blipFill>
          <a:blip r:embed="rId2"/>
          <a:stretch>
            <a:fillRect/>
          </a:stretch>
        </p:blipFill>
        <p:spPr>
          <a:xfrm>
            <a:off x="922387" y="1901746"/>
            <a:ext cx="10408185" cy="3054507"/>
          </a:xfrm>
          <a:prstGeom prst="rect">
            <a:avLst/>
          </a:prstGeom>
        </p:spPr>
      </p:pic>
      <p:sp>
        <p:nvSpPr>
          <p:cNvPr id="7" name="TextBox 6">
            <a:extLst>
              <a:ext uri="{FF2B5EF4-FFF2-40B4-BE49-F238E27FC236}">
                <a16:creationId xmlns:a16="http://schemas.microsoft.com/office/drawing/2014/main" id="{2584F078-844E-4A7A-B2A4-BC35960D4F7E}"/>
              </a:ext>
            </a:extLst>
          </p:cNvPr>
          <p:cNvSpPr txBox="1"/>
          <p:nvPr/>
        </p:nvSpPr>
        <p:spPr>
          <a:xfrm>
            <a:off x="998621" y="4826675"/>
            <a:ext cx="10696074" cy="1200329"/>
          </a:xfrm>
          <a:prstGeom prst="rect">
            <a:avLst/>
          </a:prstGeom>
          <a:noFill/>
        </p:spPr>
        <p:txBody>
          <a:bodyPr wrap="square">
            <a:spAutoFit/>
          </a:bodyPr>
          <a:lstStyle/>
          <a:p>
            <a:r>
              <a:rPr lang="en-US" b="0" i="0" dirty="0">
                <a:effectLst/>
                <a:latin typeface="Arial" panose="020B0604020202020204" pitchFamily="34" charset="0"/>
                <a:cs typeface="Arial" panose="020B0604020202020204" pitchFamily="34" charset="0"/>
              </a:rPr>
              <a:t>Overall distribution of product ratings closely match distribution of average user ratings in shape, although the numbers are different. Well over 50% of products average a 4.5 or higher rating, while over 90% have a 3.5 or higher rating. Typically, products on amazon are highly rated on average with under 250 total products out of 11,500+ having an average rating under 3.0.</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642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34EB-B3D1-4231-9843-18577A1E80E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DIFFERENCE</a:t>
            </a:r>
          </a:p>
        </p:txBody>
      </p:sp>
      <p:sp>
        <p:nvSpPr>
          <p:cNvPr id="3" name="Content Placeholder 2">
            <a:extLst>
              <a:ext uri="{FF2B5EF4-FFF2-40B4-BE49-F238E27FC236}">
                <a16:creationId xmlns:a16="http://schemas.microsoft.com/office/drawing/2014/main" id="{3E39DA46-304F-409F-967F-4F1685C0AC64}"/>
              </a:ext>
            </a:extLst>
          </p:cNvPr>
          <p:cNvSpPr>
            <a:spLocks noGrp="1"/>
          </p:cNvSpPr>
          <p:nvPr>
            <p:ph idx="1"/>
          </p:nvPr>
        </p:nvSpPr>
        <p:spPr>
          <a:xfrm>
            <a:off x="838200" y="1925053"/>
            <a:ext cx="10515600" cy="4251910"/>
          </a:xfrm>
        </p:spPr>
        <p:txBody>
          <a:bodyPr>
            <a:noAutofit/>
          </a:bodyPr>
          <a:lstStyle/>
          <a:p>
            <a:pPr rtl="0">
              <a:spcBef>
                <a:spcPts val="500"/>
              </a:spcBef>
              <a:spcAft>
                <a:spcPts val="600"/>
              </a:spcAft>
              <a:buFont typeface="Wingdings" panose="05000000000000000000" pitchFamily="2" charset="2"/>
              <a:buChar char="q"/>
            </a:pPr>
            <a:r>
              <a:rPr lang="en-US" sz="2800" b="0" i="0" u="none" strike="noStrike" dirty="0">
                <a:solidFill>
                  <a:srgbClr val="404040"/>
                </a:solidFill>
                <a:effectLst/>
                <a:latin typeface="Arial" panose="020B0604020202020204" pitchFamily="34" charset="0"/>
              </a:rPr>
              <a:t> The main difference between my proposed method and the     other methods which I took as a reference is that:</a:t>
            </a:r>
          </a:p>
          <a:p>
            <a:pPr lvl="1">
              <a:spcAft>
                <a:spcPts val="600"/>
              </a:spcAft>
              <a:buFont typeface="Wingdings" panose="05000000000000000000" pitchFamily="2" charset="2"/>
              <a:buChar char="Ø"/>
            </a:pPr>
            <a:r>
              <a:rPr lang="en-US" sz="2800" b="0" i="0" u="none" strike="noStrike" dirty="0">
                <a:solidFill>
                  <a:srgbClr val="404040"/>
                </a:solidFill>
                <a:effectLst/>
                <a:latin typeface="Arial" panose="020B0604020202020204" pitchFamily="34" charset="0"/>
              </a:rPr>
              <a:t>In our system, a new recommendation system is proposed, which is based on four steps, namely Collaborative, Content-Based, Self-Organizing Map Collaborative Filtering, and Hybrid Model.</a:t>
            </a:r>
          </a:p>
          <a:p>
            <a:pPr lvl="1">
              <a:spcAft>
                <a:spcPts val="600"/>
              </a:spcAft>
              <a:buFont typeface="Wingdings" panose="05000000000000000000" pitchFamily="2" charset="2"/>
              <a:buChar char="Ø"/>
            </a:pPr>
            <a:r>
              <a:rPr lang="en-US" sz="2800" b="0" i="0" u="none" strike="noStrike" dirty="0">
                <a:solidFill>
                  <a:srgbClr val="404040"/>
                </a:solidFill>
                <a:effectLst/>
                <a:latin typeface="Arial" panose="020B0604020202020204" pitchFamily="34" charset="0"/>
              </a:rPr>
              <a:t> Implicit user ratings are calculated using the singular value decomposition approach in the collaborative  filtering  part, we use also the item's textual features to build a content-based model.</a:t>
            </a:r>
          </a:p>
          <a:p>
            <a:pPr marL="0" indent="0">
              <a:buNone/>
            </a:pPr>
            <a:br>
              <a:rPr lang="en-US" sz="2800" b="0" dirty="0">
                <a:effectLst/>
              </a:rPr>
            </a:br>
            <a:endParaRPr lang="en-US" sz="2800" dirty="0"/>
          </a:p>
          <a:p>
            <a:pPr marL="0" indent="0" rtl="0">
              <a:spcBef>
                <a:spcPts val="500"/>
              </a:spcBef>
              <a:spcAft>
                <a:spcPts val="600"/>
              </a:spcAft>
              <a:buNone/>
            </a:pPr>
            <a:endParaRPr lang="en-US" sz="2800" dirty="0"/>
          </a:p>
        </p:txBody>
      </p:sp>
    </p:spTree>
    <p:extLst>
      <p:ext uri="{BB962C8B-B14F-4D97-AF65-F5344CB8AC3E}">
        <p14:creationId xmlns:p14="http://schemas.microsoft.com/office/powerpoint/2010/main" val="3225592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6CFC-0D8C-4513-9E47-E8FAE3085E0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DIFFERENCE </a:t>
            </a:r>
            <a:r>
              <a:rPr lang="en-US" sz="4400" b="1" dirty="0">
                <a:latin typeface="Times New Roman" panose="02020603050405020304" pitchFamily="18" charset="0"/>
                <a:cs typeface="Times New Roman" panose="02020603050405020304" pitchFamily="18" charset="0"/>
              </a:rPr>
              <a:t>(CONT …) </a:t>
            </a:r>
            <a:endParaRPr lang="en-US" dirty="0"/>
          </a:p>
        </p:txBody>
      </p:sp>
      <p:sp>
        <p:nvSpPr>
          <p:cNvPr id="3" name="Content Placeholder 2">
            <a:extLst>
              <a:ext uri="{FF2B5EF4-FFF2-40B4-BE49-F238E27FC236}">
                <a16:creationId xmlns:a16="http://schemas.microsoft.com/office/drawing/2014/main" id="{07D1CC95-6B1A-4E50-84BD-853FE627FFCC}"/>
              </a:ext>
            </a:extLst>
          </p:cNvPr>
          <p:cNvSpPr>
            <a:spLocks noGrp="1"/>
          </p:cNvSpPr>
          <p:nvPr>
            <p:ph idx="1"/>
          </p:nvPr>
        </p:nvSpPr>
        <p:spPr/>
        <p:txBody>
          <a:bodyPr/>
          <a:lstStyle/>
          <a:p>
            <a:pPr>
              <a:buFont typeface="Wingdings" panose="05000000000000000000" pitchFamily="2" charset="2"/>
              <a:buChar char="Ø"/>
            </a:pPr>
            <a:r>
              <a:rPr lang="en-US" sz="2800" b="0" i="0" u="none" strike="noStrike" dirty="0">
                <a:solidFill>
                  <a:srgbClr val="404040"/>
                </a:solidFill>
                <a:effectLst/>
                <a:latin typeface="Arial" panose="020B0604020202020204" pitchFamily="34" charset="0"/>
              </a:rPr>
              <a:t>This system also overcomes the common issues in recommendation systems such as the cold start problem.</a:t>
            </a:r>
          </a:p>
          <a:p>
            <a:pPr marL="0" indent="0">
              <a:buNone/>
            </a:pPr>
            <a:endParaRPr lang="en-US" dirty="0"/>
          </a:p>
        </p:txBody>
      </p:sp>
    </p:spTree>
    <p:extLst>
      <p:ext uri="{BB962C8B-B14F-4D97-AF65-F5344CB8AC3E}">
        <p14:creationId xmlns:p14="http://schemas.microsoft.com/office/powerpoint/2010/main" val="680253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C15F-1784-4DAF-9A4C-EEA169DECEDA}"/>
              </a:ext>
            </a:extLst>
          </p:cNvPr>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EXPERIMENTS &amp; EVALUATION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F35302-FAF4-4A02-BF7E-803869DCC112}"/>
              </a:ext>
            </a:extLst>
          </p:cNvPr>
          <p:cNvSpPr>
            <a:spLocks noGrp="1"/>
          </p:cNvSpPr>
          <p:nvPr>
            <p:ph idx="1"/>
          </p:nvPr>
        </p:nvSpPr>
        <p:spPr/>
        <p:txBody>
          <a:bodyPr>
            <a:noAutofit/>
          </a:bodyPr>
          <a:lstStyle/>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We have performed various tests to understand the accuracy of the recommendation Engine.</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Following experiments have been performed:</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2400" b="0" i="0" dirty="0">
                <a:solidFill>
                  <a:srgbClr val="212121"/>
                </a:solidFill>
                <a:effectLst/>
                <a:latin typeface="Arial" panose="020B0604020202020204" pitchFamily="34" charset="0"/>
                <a:cs typeface="Arial" panose="020B0604020202020204" pitchFamily="34" charset="0"/>
              </a:rPr>
              <a:t>Test Keyword Search Module.</a:t>
            </a:r>
            <a:r>
              <a:rPr lang="en-US" sz="2400" dirty="0">
                <a:solidFill>
                  <a:srgbClr val="212121"/>
                </a:solidFill>
                <a:latin typeface="Arial" panose="020B0604020202020204" pitchFamily="34" charset="0"/>
                <a:cs typeface="Arial" panose="020B0604020202020204" pitchFamily="34" charset="0"/>
              </a:rPr>
              <a:t> </a:t>
            </a:r>
          </a:p>
          <a:p>
            <a:pPr lvl="1">
              <a:buFont typeface="Wingdings" panose="05000000000000000000" pitchFamily="2" charset="2"/>
              <a:buChar char="Ø"/>
            </a:pPr>
            <a:r>
              <a:rPr lang="en-US" sz="2400" dirty="0">
                <a:solidFill>
                  <a:srgbClr val="212121"/>
                </a:solidFill>
                <a:latin typeface="Arial" panose="020B0604020202020204" pitchFamily="34" charset="0"/>
                <a:cs typeface="Arial" panose="020B0604020202020204" pitchFamily="34" charset="0"/>
              </a:rPr>
              <a:t>T</a:t>
            </a:r>
            <a:r>
              <a:rPr lang="en-US" sz="2400" b="0" i="0" dirty="0">
                <a:solidFill>
                  <a:srgbClr val="212121"/>
                </a:solidFill>
                <a:effectLst/>
                <a:latin typeface="Arial" panose="020B0604020202020204" pitchFamily="34" charset="0"/>
                <a:cs typeface="Arial" panose="020B0604020202020204" pitchFamily="34" charset="0"/>
              </a:rPr>
              <a:t>ime it takes the recommendation system to go through each threshold.</a:t>
            </a:r>
            <a:endParaRPr lang="en-US" sz="2400" dirty="0">
              <a:solidFill>
                <a:srgbClr val="212121"/>
              </a:solidFill>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2400" dirty="0">
                <a:solidFill>
                  <a:srgbClr val="212121"/>
                </a:solidFill>
                <a:latin typeface="Arial" panose="020B0604020202020204" pitchFamily="34" charset="0"/>
                <a:cs typeface="Arial" panose="020B0604020202020204" pitchFamily="34" charset="0"/>
              </a:rPr>
              <a:t>O</a:t>
            </a:r>
            <a:r>
              <a:rPr lang="en-US" sz="2400" b="0" i="0" dirty="0">
                <a:solidFill>
                  <a:srgbClr val="212121"/>
                </a:solidFill>
                <a:effectLst/>
                <a:latin typeface="Arial" panose="020B0604020202020204" pitchFamily="34" charset="0"/>
                <a:cs typeface="Arial" panose="020B0604020202020204" pitchFamily="34" charset="0"/>
              </a:rPr>
              <a:t>bserve how the recommendation system performs with a product with a very large amount of purchases.</a:t>
            </a:r>
          </a:p>
          <a:p>
            <a:pPr lvl="1">
              <a:buFont typeface="Wingdings" panose="05000000000000000000" pitchFamily="2" charset="2"/>
              <a:buChar char="Ø"/>
            </a:pPr>
            <a:r>
              <a:rPr lang="en-US" sz="2400" dirty="0">
                <a:solidFill>
                  <a:srgbClr val="212121"/>
                </a:solidFill>
                <a:latin typeface="Arial" panose="020B0604020202020204" pitchFamily="34" charset="0"/>
                <a:cs typeface="Arial" panose="020B0604020202020204" pitchFamily="34" charset="0"/>
              </a:rPr>
              <a:t>O</a:t>
            </a:r>
            <a:r>
              <a:rPr lang="en-US" sz="2400" b="0" i="0" dirty="0">
                <a:solidFill>
                  <a:srgbClr val="212121"/>
                </a:solidFill>
                <a:effectLst/>
                <a:latin typeface="Arial" panose="020B0604020202020204" pitchFamily="34" charset="0"/>
                <a:cs typeface="Arial" panose="020B0604020202020204" pitchFamily="34" charset="0"/>
              </a:rPr>
              <a:t>bserve how the recommendation system performs with a product with a very little amount of purchases</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2283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9524-BBDC-45C3-96BC-83D029075743}"/>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CONTENTS</a:t>
            </a:r>
            <a:endParaRPr lang="en-US" b="1" dirty="0"/>
          </a:p>
        </p:txBody>
      </p:sp>
      <p:sp>
        <p:nvSpPr>
          <p:cNvPr id="3" name="Content Placeholder 2">
            <a:extLst>
              <a:ext uri="{FF2B5EF4-FFF2-40B4-BE49-F238E27FC236}">
                <a16:creationId xmlns:a16="http://schemas.microsoft.com/office/drawing/2014/main" id="{7F3A04B0-45A4-4166-8AFC-E6D2082BAC90}"/>
              </a:ext>
            </a:extLst>
          </p:cNvPr>
          <p:cNvSpPr>
            <a:spLocks noGrp="1"/>
          </p:cNvSpPr>
          <p:nvPr>
            <p:ph idx="1"/>
          </p:nvPr>
        </p:nvSpPr>
        <p:spPr>
          <a:xfrm>
            <a:off x="1097280" y="1845733"/>
            <a:ext cx="10058400" cy="4362561"/>
          </a:xfrm>
        </p:spPr>
        <p:txBody>
          <a:bodyPr>
            <a:normAutofit/>
          </a:bodyPr>
          <a:lstStyle/>
          <a:p>
            <a:pPr>
              <a:buFont typeface="Wingdings" panose="05000000000000000000" pitchFamily="2" charset="2"/>
              <a:buChar char="q"/>
            </a:pPr>
            <a:r>
              <a:rPr lang="en-US" sz="3200" dirty="0"/>
              <a:t> Introduction</a:t>
            </a:r>
          </a:p>
          <a:p>
            <a:pPr>
              <a:buFont typeface="Wingdings" panose="05000000000000000000" pitchFamily="2" charset="2"/>
              <a:buChar char="q"/>
            </a:pPr>
            <a:r>
              <a:rPr lang="en-US" sz="3200" dirty="0"/>
              <a:t> Related Works</a:t>
            </a:r>
          </a:p>
          <a:p>
            <a:pPr>
              <a:buFont typeface="Wingdings" panose="05000000000000000000" pitchFamily="2" charset="2"/>
              <a:buChar char="q"/>
            </a:pPr>
            <a:r>
              <a:rPr lang="en-US" sz="3200" dirty="0"/>
              <a:t> Proposed Framework</a:t>
            </a:r>
          </a:p>
          <a:p>
            <a:pPr>
              <a:buFont typeface="Wingdings" panose="05000000000000000000" pitchFamily="2" charset="2"/>
              <a:buChar char="q"/>
            </a:pPr>
            <a:r>
              <a:rPr lang="en-US" sz="3200" dirty="0"/>
              <a:t> Data Analysis</a:t>
            </a:r>
          </a:p>
          <a:p>
            <a:pPr>
              <a:buFont typeface="Wingdings" panose="05000000000000000000" pitchFamily="2" charset="2"/>
              <a:buChar char="q"/>
            </a:pPr>
            <a:r>
              <a:rPr lang="en-US" sz="3200" dirty="0"/>
              <a:t> Differences</a:t>
            </a:r>
          </a:p>
          <a:p>
            <a:pPr>
              <a:buFont typeface="Wingdings" panose="05000000000000000000" pitchFamily="2" charset="2"/>
              <a:buChar char="q"/>
            </a:pPr>
            <a:r>
              <a:rPr lang="en-US" sz="3200" dirty="0"/>
              <a:t> Experiments</a:t>
            </a:r>
          </a:p>
          <a:p>
            <a:pPr>
              <a:buFont typeface="Wingdings" panose="05000000000000000000" pitchFamily="2" charset="2"/>
              <a:buChar char="q"/>
            </a:pPr>
            <a:r>
              <a:rPr lang="en-US" sz="3200" dirty="0"/>
              <a:t> Conclusion &amp; Future Works</a:t>
            </a:r>
          </a:p>
          <a:p>
            <a:pPr marL="0" indent="0">
              <a:buNone/>
            </a:pPr>
            <a:endParaRPr lang="en-US" sz="3200" dirty="0"/>
          </a:p>
        </p:txBody>
      </p:sp>
    </p:spTree>
    <p:extLst>
      <p:ext uri="{BB962C8B-B14F-4D97-AF65-F5344CB8AC3E}">
        <p14:creationId xmlns:p14="http://schemas.microsoft.com/office/powerpoint/2010/main" val="1775391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7005-5A17-46AB-9EDE-242F4887C469}"/>
              </a:ext>
            </a:extLst>
          </p:cNvPr>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EXPERIMENTS &amp; EVALUATION</a:t>
            </a:r>
            <a:endParaRPr lang="en-US" dirty="0"/>
          </a:p>
        </p:txBody>
      </p:sp>
      <p:sp>
        <p:nvSpPr>
          <p:cNvPr id="3" name="Content Placeholder 2">
            <a:extLst>
              <a:ext uri="{FF2B5EF4-FFF2-40B4-BE49-F238E27FC236}">
                <a16:creationId xmlns:a16="http://schemas.microsoft.com/office/drawing/2014/main" id="{CA072474-10DA-43BB-9906-C271EACC9DC5}"/>
              </a:ext>
            </a:extLst>
          </p:cNvPr>
          <p:cNvSpPr>
            <a:spLocks noGrp="1"/>
          </p:cNvSpPr>
          <p:nvPr>
            <p:ph idx="1"/>
          </p:nvPr>
        </p:nvSpPr>
        <p:spPr/>
        <p:txBody>
          <a:bodyPr>
            <a:noAutofit/>
          </a:bodyPr>
          <a:lstStyle/>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W</a:t>
            </a:r>
            <a:r>
              <a:rPr lang="en-US" sz="2400" b="0" i="0" dirty="0">
                <a:effectLst/>
                <a:latin typeface="Arial" panose="020B0604020202020204" pitchFamily="34" charset="0"/>
                <a:cs typeface="Arial" panose="020B0604020202020204" pitchFamily="34" charset="0"/>
              </a:rPr>
              <a:t>e cross validate, train-test-split, predict, find nearest neighbors, tune algorithms, perform grid searches using Surprise Package.</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b="1" i="0" dirty="0">
                <a:effectLst/>
                <a:latin typeface="Arial" panose="020B0604020202020204" pitchFamily="34" charset="0"/>
                <a:cs typeface="Arial" panose="020B0604020202020204" pitchFamily="34" charset="0"/>
              </a:rPr>
              <a:t>Sampling the Dataset : </a:t>
            </a:r>
            <a:r>
              <a:rPr lang="en-US" sz="2400" b="0" i="0" dirty="0">
                <a:effectLst/>
                <a:latin typeface="Arial" panose="020B0604020202020204" pitchFamily="34" charset="0"/>
                <a:cs typeface="Arial" panose="020B0604020202020204" pitchFamily="34" charset="0"/>
              </a:rPr>
              <a:t>The dataset is extremely large and causes the kernels to die as we try to analyze and predict data, we have adjusted our sample sizes accordingly in order to process information in a reasonable amount of time.</a:t>
            </a:r>
          </a:p>
          <a:p>
            <a:pPr>
              <a:buFont typeface="Wingdings" panose="05000000000000000000" pitchFamily="2" charset="2"/>
              <a:buChar char="q"/>
            </a:pPr>
            <a:r>
              <a:rPr lang="en-US" sz="2400" b="1" i="0" dirty="0">
                <a:solidFill>
                  <a:srgbClr val="000000"/>
                </a:solidFill>
                <a:effectLst/>
                <a:latin typeface="Arial" panose="020B0604020202020204" pitchFamily="34" charset="0"/>
                <a:cs typeface="Arial" panose="020B0604020202020204" pitchFamily="34" charset="0"/>
              </a:rPr>
              <a:t>Selecting and Tuning an Algorithm : </a:t>
            </a:r>
            <a:r>
              <a:rPr lang="en-US" sz="2400" b="0" i="0" dirty="0">
                <a:solidFill>
                  <a:srgbClr val="000000"/>
                </a:solidFill>
                <a:effectLst/>
                <a:latin typeface="Arial" panose="020B0604020202020204" pitchFamily="34" charset="0"/>
                <a:cs typeface="Arial" panose="020B0604020202020204" pitchFamily="34" charset="0"/>
              </a:rPr>
              <a:t>We will have selected the best recommendation algorithm out of </a:t>
            </a:r>
            <a:r>
              <a:rPr lang="en-US" sz="2400" dirty="0">
                <a:solidFill>
                  <a:srgbClr val="000000"/>
                </a:solidFill>
                <a:latin typeface="Arial" panose="020B0604020202020204" pitchFamily="34" charset="0"/>
                <a:cs typeface="Arial" panose="020B0604020202020204" pitchFamily="34" charset="0"/>
              </a:rPr>
              <a:t>various others. In</a:t>
            </a:r>
            <a:r>
              <a:rPr lang="en-US" sz="2400" b="0" i="0" dirty="0">
                <a:solidFill>
                  <a:srgbClr val="000000"/>
                </a:solidFill>
                <a:effectLst/>
                <a:latin typeface="Arial" panose="020B0604020202020204" pitchFamily="34" charset="0"/>
                <a:cs typeface="Arial" panose="020B0604020202020204" pitchFamily="34" charset="0"/>
              </a:rPr>
              <a:t> </a:t>
            </a:r>
            <a:r>
              <a:rPr lang="en-US" sz="2400" b="0" i="0" u="none" strike="noStrike" dirty="0">
                <a:solidFill>
                  <a:srgbClr val="000000"/>
                </a:solidFill>
                <a:effectLst/>
                <a:latin typeface="Arial" panose="020B0604020202020204" pitchFamily="34" charset="0"/>
                <a:cs typeface="Arial" panose="020B0604020202020204" pitchFamily="34" charset="0"/>
              </a:rPr>
              <a:t>benchmarking</a:t>
            </a:r>
            <a:r>
              <a:rPr lang="en-US" sz="2400" b="0" i="0" dirty="0">
                <a:solidFill>
                  <a:srgbClr val="000000"/>
                </a:solidFill>
                <a:effectLst/>
                <a:latin typeface="Arial" panose="020B0604020202020204" pitchFamily="34" charset="0"/>
                <a:cs typeface="Arial" panose="020B0604020202020204" pitchFamily="34" charset="0"/>
              </a:rPr>
              <a:t> our algorithms we will see which one gives the best RMSE score using a random sample of 50000 ratings in our dataset.</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6832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E53C-4396-46A8-86A2-487598E6B561}"/>
              </a:ext>
            </a:extLst>
          </p:cNvPr>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EXPERIMENTS &amp; EVALUATION</a:t>
            </a:r>
            <a:endParaRPr lang="en-US" dirty="0"/>
          </a:p>
        </p:txBody>
      </p:sp>
      <p:pic>
        <p:nvPicPr>
          <p:cNvPr id="5" name="Content Placeholder 4">
            <a:extLst>
              <a:ext uri="{FF2B5EF4-FFF2-40B4-BE49-F238E27FC236}">
                <a16:creationId xmlns:a16="http://schemas.microsoft.com/office/drawing/2014/main" id="{CB95BFF7-B321-49CD-8515-39BACDF580E5}"/>
              </a:ext>
            </a:extLst>
          </p:cNvPr>
          <p:cNvPicPr>
            <a:picLocks noGrp="1" noChangeAspect="1"/>
          </p:cNvPicPr>
          <p:nvPr>
            <p:ph idx="1"/>
          </p:nvPr>
        </p:nvPicPr>
        <p:blipFill>
          <a:blip r:embed="rId2"/>
          <a:stretch>
            <a:fillRect/>
          </a:stretch>
        </p:blipFill>
        <p:spPr>
          <a:xfrm>
            <a:off x="3709656" y="1918825"/>
            <a:ext cx="4426177" cy="3714941"/>
          </a:xfrm>
        </p:spPr>
      </p:pic>
    </p:spTree>
    <p:extLst>
      <p:ext uri="{BB962C8B-B14F-4D97-AF65-F5344CB8AC3E}">
        <p14:creationId xmlns:p14="http://schemas.microsoft.com/office/powerpoint/2010/main" val="1806470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6F2B-1F5B-4CFD-A814-954F8DD9E0E5}"/>
              </a:ext>
            </a:extLst>
          </p:cNvPr>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EXPERIMENTS &amp; EVALUATION</a:t>
            </a:r>
            <a:endParaRPr lang="en-US" dirty="0"/>
          </a:p>
        </p:txBody>
      </p:sp>
      <p:sp>
        <p:nvSpPr>
          <p:cNvPr id="3" name="Content Placeholder 2">
            <a:extLst>
              <a:ext uri="{FF2B5EF4-FFF2-40B4-BE49-F238E27FC236}">
                <a16:creationId xmlns:a16="http://schemas.microsoft.com/office/drawing/2014/main" id="{0CFFFCEF-3237-4612-9E9E-9456704E2771}"/>
              </a:ext>
            </a:extLst>
          </p:cNvPr>
          <p:cNvSpPr>
            <a:spLocks noGrp="1"/>
          </p:cNvSpPr>
          <p:nvPr>
            <p:ph idx="1"/>
          </p:nvPr>
        </p:nvSpPr>
        <p:spPr/>
        <p:txBody>
          <a:bodyPr>
            <a:normAutofit/>
          </a:bodyPr>
          <a:lstStyle/>
          <a:p>
            <a:pPr>
              <a:buFont typeface="Wingdings" panose="05000000000000000000" pitchFamily="2" charset="2"/>
              <a:buChar char="Ø"/>
            </a:pPr>
            <a:r>
              <a:rPr lang="en-US" sz="2400" b="0" dirty="0">
                <a:solidFill>
                  <a:schemeClr val="tx1"/>
                </a:solidFill>
                <a:effectLst/>
                <a:latin typeface="Arial" panose="020B0604020202020204" pitchFamily="34" charset="0"/>
                <a:cs typeface="Arial" panose="020B0604020202020204" pitchFamily="34" charset="0"/>
              </a:rPr>
              <a:t>SVD gives the best RMSE so we will move along with SVD.  </a:t>
            </a:r>
          </a:p>
          <a:p>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8276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766C-0F41-4136-92BC-05A56FAA1897}"/>
              </a:ext>
            </a:extLst>
          </p:cNvPr>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EXPERIMENTS &amp; EVALUATION</a:t>
            </a:r>
            <a:endParaRPr lang="en-US" dirty="0"/>
          </a:p>
        </p:txBody>
      </p:sp>
      <p:sp>
        <p:nvSpPr>
          <p:cNvPr id="3" name="Content Placeholder 2">
            <a:extLst>
              <a:ext uri="{FF2B5EF4-FFF2-40B4-BE49-F238E27FC236}">
                <a16:creationId xmlns:a16="http://schemas.microsoft.com/office/drawing/2014/main" id="{D4F87CA6-D674-4494-B00A-F150DEC5A376}"/>
              </a:ext>
            </a:extLst>
          </p:cNvPr>
          <p:cNvSpPr>
            <a:spLocks noGrp="1"/>
          </p:cNvSpPr>
          <p:nvPr>
            <p:ph idx="1"/>
          </p:nvPr>
        </p:nvSpPr>
        <p:spPr/>
        <p:txBody>
          <a:bodyPr/>
          <a:lstStyle/>
          <a:p>
            <a:pPr marL="0" indent="0">
              <a:buNone/>
            </a:pPr>
            <a:r>
              <a:rPr lang="en-US" b="0" i="0" dirty="0">
                <a:solidFill>
                  <a:srgbClr val="212121"/>
                </a:solidFill>
                <a:effectLst/>
                <a:latin typeface="Courier New" panose="02070309020205020404" pitchFamily="49" charset="0"/>
              </a:rPr>
              <a:t>RMSE: 1.0762 1.0761692357254327 CPU times: user 16min 47s, sys: 13.1 s, total: 17min Wall time: 17min 37s</a:t>
            </a:r>
            <a:endParaRPr lang="en-US" dirty="0">
              <a:solidFill>
                <a:srgbClr val="212121"/>
              </a:solidFill>
              <a:latin typeface="Roboto" panose="02000000000000000000" pitchFamily="2" charset="0"/>
            </a:endParaRPr>
          </a:p>
          <a:p>
            <a:pPr>
              <a:buFont typeface="Wingdings" panose="05000000000000000000" pitchFamily="2" charset="2"/>
              <a:buChar char="Ø"/>
            </a:pPr>
            <a:r>
              <a:rPr lang="en-US" sz="2400" b="0" i="0" dirty="0">
                <a:solidFill>
                  <a:srgbClr val="212121"/>
                </a:solidFill>
                <a:effectLst/>
                <a:latin typeface="Arial" panose="020B0604020202020204" pitchFamily="34" charset="0"/>
                <a:cs typeface="Arial" panose="020B0604020202020204" pitchFamily="34" charset="0"/>
              </a:rPr>
              <a:t>The tuned algorithm performs worse on the full dataset so we will re-tune the hyperparameters and try again.</a:t>
            </a:r>
          </a:p>
          <a:p>
            <a:endParaRPr lang="en-US" dirty="0">
              <a:solidFill>
                <a:srgbClr val="212121"/>
              </a:solidFill>
              <a:latin typeface="Roboto" panose="02000000000000000000" pitchFamily="2" charset="0"/>
            </a:endParaRPr>
          </a:p>
          <a:p>
            <a:pPr marL="0" indent="0">
              <a:buNone/>
            </a:pPr>
            <a:r>
              <a:rPr lang="en-US" b="0" i="0" dirty="0">
                <a:solidFill>
                  <a:srgbClr val="212121"/>
                </a:solidFill>
                <a:effectLst/>
                <a:latin typeface="Courier New" panose="02070309020205020404" pitchFamily="49" charset="0"/>
              </a:rPr>
              <a:t>RMSE: 1.0593 1.059264022518196 CPU times: user 4min 25s, sys: 4.85 s, total: 4min 30s Wall time: 4min 43s</a:t>
            </a:r>
            <a:endParaRPr lang="en-US" b="0" i="0" dirty="0">
              <a:solidFill>
                <a:srgbClr val="212121"/>
              </a:solidFill>
              <a:effectLst/>
              <a:latin typeface="Roboto" panose="02000000000000000000" pitchFamily="2" charset="0"/>
            </a:endParaRPr>
          </a:p>
          <a:p>
            <a:pPr>
              <a:buFont typeface="Wingdings" panose="05000000000000000000" pitchFamily="2" charset="2"/>
              <a:buChar char="Ø"/>
            </a:pPr>
            <a:r>
              <a:rPr lang="en-US" sz="2400" b="0" i="0" dirty="0">
                <a:solidFill>
                  <a:srgbClr val="212121"/>
                </a:solidFill>
                <a:effectLst/>
                <a:latin typeface="Arial" panose="020B0604020202020204" pitchFamily="34" charset="0"/>
                <a:cs typeface="Arial" panose="020B0604020202020204" pitchFamily="34" charset="0"/>
              </a:rPr>
              <a:t>We see that the re-tuned algorithm performs better than the default, so we'll move along with the specified hyperparameters.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2507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3904-3441-463A-B505-28C24C8F4376}"/>
              </a:ext>
            </a:extLst>
          </p:cNvPr>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CONCLUSION &amp; FUTURE WORK</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0C0F35-5D07-42C3-BAB2-ED45F0044351}"/>
              </a:ext>
            </a:extLst>
          </p:cNvPr>
          <p:cNvSpPr>
            <a:spLocks noGrp="1"/>
          </p:cNvSpPr>
          <p:nvPr>
            <p:ph idx="1"/>
          </p:nvPr>
        </p:nvSpPr>
        <p:spPr>
          <a:xfrm>
            <a:off x="1097280" y="1845733"/>
            <a:ext cx="10058400" cy="4439563"/>
          </a:xfrm>
        </p:spPr>
        <p:txBody>
          <a:bodyPr>
            <a:noAutofit/>
          </a:bodyPr>
          <a:lstStyle/>
          <a:p>
            <a:pPr algn="l">
              <a:buFont typeface="Wingdings" panose="05000000000000000000" pitchFamily="2" charset="2"/>
              <a:buChar char="q"/>
            </a:pPr>
            <a:r>
              <a:rPr lang="en-US" sz="2400" b="0" i="0" dirty="0">
                <a:solidFill>
                  <a:srgbClr val="212121"/>
                </a:solidFill>
                <a:effectLst/>
                <a:latin typeface="Arial" panose="020B0604020202020204" pitchFamily="34" charset="0"/>
                <a:cs typeface="Arial" panose="020B0604020202020204" pitchFamily="34" charset="0"/>
              </a:rPr>
              <a:t>Unlike content based filtering, which suggest only similar products or domain specific products, our recommendation systems allows users to find similar products and jump (or switch) to other categories of products based on similarities with other users and products. In this case, we explored 3 different ways to use our Recommendation System.</a:t>
            </a:r>
          </a:p>
          <a:p>
            <a:pPr algn="l">
              <a:buFont typeface="Wingdings" panose="05000000000000000000" pitchFamily="2" charset="2"/>
              <a:buChar char="Ø"/>
            </a:pPr>
            <a:r>
              <a:rPr lang="en-US" sz="2400" b="0" i="0" dirty="0">
                <a:solidFill>
                  <a:srgbClr val="212121"/>
                </a:solidFill>
                <a:effectLst/>
                <a:latin typeface="Arial" panose="020B0604020202020204" pitchFamily="34" charset="0"/>
                <a:cs typeface="Arial" panose="020B0604020202020204" pitchFamily="34" charset="0"/>
              </a:rPr>
              <a:t>The first method suggests products that other users like to a specific user based on their rating of a specific product. Essentially, it finds users that rated a product similar to the specific user and returns the top products the other users liked. This method was used as an introduction to recommendation systems with a simple, built from scratch, recommender that did not incorporate actual training of models or prediction methods.</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8834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B1C3-E13E-48BA-906B-E74BBA8FCC10}"/>
              </a:ext>
            </a:extLst>
          </p:cNvPr>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CONCLUSION &amp; FUTURE WORK</a:t>
            </a:r>
            <a:endParaRPr lang="en-US" dirty="0"/>
          </a:p>
        </p:txBody>
      </p:sp>
      <p:sp>
        <p:nvSpPr>
          <p:cNvPr id="3" name="Content Placeholder 2">
            <a:extLst>
              <a:ext uri="{FF2B5EF4-FFF2-40B4-BE49-F238E27FC236}">
                <a16:creationId xmlns:a16="http://schemas.microsoft.com/office/drawing/2014/main" id="{EA0F2053-7EF4-4D4C-ABEE-A32941D4A605}"/>
              </a:ext>
            </a:extLst>
          </p:cNvPr>
          <p:cNvSpPr>
            <a:spLocks noGrp="1"/>
          </p:cNvSpPr>
          <p:nvPr>
            <p:ph idx="1"/>
          </p:nvPr>
        </p:nvSpPr>
        <p:spPr/>
        <p:txBody>
          <a:bodyPr>
            <a:normAutofit/>
          </a:bodyPr>
          <a:lstStyle/>
          <a:p>
            <a:pPr algn="l">
              <a:buFont typeface="Wingdings" panose="05000000000000000000" pitchFamily="2" charset="2"/>
              <a:buChar char="Ø"/>
            </a:pPr>
            <a:r>
              <a:rPr lang="en-US" sz="2400" b="0" i="0" dirty="0">
                <a:solidFill>
                  <a:srgbClr val="212121"/>
                </a:solidFill>
                <a:effectLst/>
                <a:latin typeface="Arial" panose="020B0604020202020204" pitchFamily="34" charset="0"/>
                <a:cs typeface="Arial" panose="020B0604020202020204" pitchFamily="34" charset="0"/>
              </a:rPr>
              <a:t>The second method predicts what products a user may like based on past rating history and the rating history of other users. This method is not specific to the rating of one product like the first method. It is a ratings based method that predicts the expected ratings a user would give a product and ranks the highest expected rated products for that user. Unfortunately this method had to use a sample of the full dataset to train.</a:t>
            </a:r>
          </a:p>
          <a:p>
            <a:pPr algn="l">
              <a:buFont typeface="Wingdings" panose="05000000000000000000" pitchFamily="2" charset="2"/>
              <a:buChar char="Ø"/>
            </a:pPr>
            <a:r>
              <a:rPr lang="en-US" sz="2400" b="0" i="0" dirty="0">
                <a:solidFill>
                  <a:srgbClr val="212121"/>
                </a:solidFill>
                <a:effectLst/>
                <a:latin typeface="Arial" panose="020B0604020202020204" pitchFamily="34" charset="0"/>
                <a:cs typeface="Arial" panose="020B0604020202020204" pitchFamily="34" charset="0"/>
              </a:rPr>
              <a:t>The third method predicts products similar to a specific product by finding the nearest neighbors to that product. This method is good for users who may want to purchase products as bundles. It is not ratings or user based as the previous two methods are.</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9929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4AE8-E21E-40E1-BF5F-73E272CB8171}"/>
              </a:ext>
            </a:extLst>
          </p:cNvPr>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CONCLUSION &amp; FUTURE WORK</a:t>
            </a:r>
            <a:endParaRPr lang="en-US" sz="4800" dirty="0"/>
          </a:p>
        </p:txBody>
      </p:sp>
      <p:sp>
        <p:nvSpPr>
          <p:cNvPr id="3" name="Content Placeholder 2">
            <a:extLst>
              <a:ext uri="{FF2B5EF4-FFF2-40B4-BE49-F238E27FC236}">
                <a16:creationId xmlns:a16="http://schemas.microsoft.com/office/drawing/2014/main" id="{14FFA0AB-877E-469C-9951-DC1CD0850108}"/>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I feel that our limited time and computational power prevented us from making the best predictions in selecting and tuning our model as well as making product predictions for specific users. In the future, I would like to work on training the complete dataset instead of a very small percentage (10% and less).</a:t>
            </a:r>
          </a:p>
        </p:txBody>
      </p:sp>
    </p:spTree>
    <p:extLst>
      <p:ext uri="{BB962C8B-B14F-4D97-AF65-F5344CB8AC3E}">
        <p14:creationId xmlns:p14="http://schemas.microsoft.com/office/powerpoint/2010/main" val="2281794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C941-4531-4683-B485-3ACE1C71171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D5ABEDCD-5801-4871-ABBE-62F0AE580D2E}"/>
              </a:ext>
            </a:extLst>
          </p:cNvPr>
          <p:cNvSpPr>
            <a:spLocks noGrp="1"/>
          </p:cNvSpPr>
          <p:nvPr>
            <p:ph idx="1"/>
          </p:nvPr>
        </p:nvSpPr>
        <p:spPr>
          <a:xfrm>
            <a:off x="838200" y="1809549"/>
            <a:ext cx="10515600" cy="4367414"/>
          </a:xfrm>
        </p:spPr>
        <p:txBody>
          <a:bodyPr>
            <a:normAutofit/>
          </a:bodyPr>
          <a:lstStyle/>
          <a:p>
            <a:pPr marL="342900" indent="-342900">
              <a:buFont typeface="+mj-lt"/>
              <a:buAutoNum type="arabicPeriod"/>
            </a:pPr>
            <a:r>
              <a:rPr lang="en-US" sz="1600" dirty="0"/>
              <a:t>Akhilesh Kumar Sharma, Bhavna Bajpai, </a:t>
            </a:r>
            <a:r>
              <a:rPr lang="en-US" sz="1600" dirty="0" err="1"/>
              <a:t>Rachit</a:t>
            </a:r>
            <a:r>
              <a:rPr lang="en-US" sz="1600" dirty="0"/>
              <a:t> </a:t>
            </a:r>
            <a:r>
              <a:rPr lang="en-US" sz="1600" dirty="0" err="1"/>
              <a:t>Adhvaryu</a:t>
            </a:r>
            <a:r>
              <a:rPr lang="en-US" sz="1600" dirty="0"/>
              <a:t>, Suthar </a:t>
            </a:r>
            <a:r>
              <a:rPr lang="en-US" sz="1600" dirty="0" err="1"/>
              <a:t>Dhruvi</a:t>
            </a:r>
            <a:r>
              <a:rPr lang="en-US" sz="1600" dirty="0"/>
              <a:t> Pankaj Kumar, Prajapati Parth Kumar Gordhan Bhai, Atul </a:t>
            </a:r>
            <a:r>
              <a:rPr lang="en-US" sz="1600" dirty="0" err="1"/>
              <a:t>kumar</a:t>
            </a:r>
            <a:r>
              <a:rPr lang="en-US" sz="1600" dirty="0"/>
              <a:t>, ``An Efficient Approach of Product Recommendation System using NLP Technique'' July 2021 Materials Today: </a:t>
            </a:r>
            <a:r>
              <a:rPr lang="en-US" sz="1600" dirty="0" err="1"/>
              <a:t>Proceedings,August</a:t>
            </a:r>
            <a:r>
              <a:rPr lang="en-US" sz="1600" dirty="0"/>
              <a:t> 2021.</a:t>
            </a:r>
          </a:p>
          <a:p>
            <a:pPr marL="342900" indent="-342900">
              <a:buFont typeface="+mj-lt"/>
              <a:buAutoNum type="arabicPeriod"/>
            </a:pPr>
            <a:r>
              <a:rPr lang="en-US" sz="1600" dirty="0"/>
              <a:t>Amy </a:t>
            </a:r>
            <a:r>
              <a:rPr lang="en-US" sz="1600" dirty="0" err="1"/>
              <a:t>Trappey,Charles</a:t>
            </a:r>
            <a:r>
              <a:rPr lang="en-US" sz="1600" dirty="0"/>
              <a:t> </a:t>
            </a:r>
            <a:r>
              <a:rPr lang="en-US" sz="1600" dirty="0" err="1"/>
              <a:t>V.Trappey,Alex</a:t>
            </a:r>
            <a:r>
              <a:rPr lang="en-US" sz="1600" dirty="0"/>
              <a:t> Hsieh, ``An intelligent patent recommender adopting machine </a:t>
            </a:r>
            <a:r>
              <a:rPr lang="en-US" sz="1600" dirty="0" err="1"/>
              <a:t>learning''Technological</a:t>
            </a:r>
            <a:r>
              <a:rPr lang="en-US" sz="1600" dirty="0"/>
              <a:t> Forecasting and Social </a:t>
            </a:r>
            <a:r>
              <a:rPr lang="en-US" sz="1600" dirty="0" err="1"/>
              <a:t>Change,Volume</a:t>
            </a:r>
            <a:r>
              <a:rPr lang="en-US" sz="1600" dirty="0"/>
              <a:t> 164, March 2021, 120511.</a:t>
            </a:r>
          </a:p>
          <a:p>
            <a:pPr marL="342900" indent="-342900">
              <a:buFont typeface="+mj-lt"/>
              <a:buAutoNum type="arabicPeriod"/>
            </a:pPr>
            <a:r>
              <a:rPr lang="en-US" sz="1600" dirty="0"/>
              <a:t>Yassine </a:t>
            </a:r>
            <a:r>
              <a:rPr lang="en-US" sz="1600" dirty="0" err="1"/>
              <a:t>Afoudi,Mohamed</a:t>
            </a:r>
            <a:r>
              <a:rPr lang="en-US" sz="1600" dirty="0"/>
              <a:t> </a:t>
            </a:r>
            <a:r>
              <a:rPr lang="en-US" sz="1600" dirty="0" err="1"/>
              <a:t>Lazaar,MohammedAl</a:t>
            </a:r>
            <a:r>
              <a:rPr lang="en-US" sz="1600" dirty="0"/>
              <a:t> </a:t>
            </a:r>
            <a:r>
              <a:rPr lang="en-US" sz="1600" dirty="0" err="1"/>
              <a:t>Achhab</a:t>
            </a:r>
            <a:r>
              <a:rPr lang="en-US" sz="1600" dirty="0"/>
              <a:t>  ``Hybrid recommendation system combined content-based filtering and collaborative prediction using artificial neural </a:t>
            </a:r>
            <a:r>
              <a:rPr lang="en-US" sz="1600" dirty="0" err="1"/>
              <a:t>network''.Simulation</a:t>
            </a:r>
            <a:r>
              <a:rPr lang="en-US" sz="1600" dirty="0"/>
              <a:t> Modelling Practice and </a:t>
            </a:r>
            <a:r>
              <a:rPr lang="en-US" sz="1600" dirty="0" err="1"/>
              <a:t>Theory,Volume</a:t>
            </a:r>
            <a:r>
              <a:rPr lang="en-US" sz="1600" dirty="0"/>
              <a:t> 113, December 2021, 102375.</a:t>
            </a:r>
          </a:p>
          <a:p>
            <a:pPr marL="342900" indent="-342900">
              <a:buFont typeface="+mj-lt"/>
              <a:buAutoNum type="arabicPeriod"/>
            </a:pPr>
            <a:r>
              <a:rPr lang="en-US" sz="1600" dirty="0"/>
              <a:t>Michele </a:t>
            </a:r>
            <a:r>
              <a:rPr lang="en-US" sz="1600" dirty="0" err="1"/>
              <a:t>Gorgoglione</a:t>
            </a:r>
            <a:r>
              <a:rPr lang="en-US" sz="1600" dirty="0"/>
              <a:t>, Umberto </a:t>
            </a:r>
            <a:r>
              <a:rPr lang="en-US" sz="1600" dirty="0" err="1"/>
              <a:t>Panniello</a:t>
            </a:r>
            <a:r>
              <a:rPr lang="en-US" sz="1600" dirty="0"/>
              <a:t>, Alexander </a:t>
            </a:r>
            <a:r>
              <a:rPr lang="en-US" sz="1600" dirty="0" err="1"/>
              <a:t>Tuzhilin</a:t>
            </a:r>
            <a:r>
              <a:rPr lang="en-US" sz="1600" dirty="0"/>
              <a:t> ``Recommendation strategies in personalization applications`` Information &amp; Management Volume 56, Issue 6, September 2019, 103143.</a:t>
            </a:r>
          </a:p>
          <a:p>
            <a:pPr marL="342900" indent="-342900">
              <a:buFont typeface="+mj-lt"/>
              <a:buAutoNum type="arabicPeriod"/>
            </a:pPr>
            <a:r>
              <a:rPr lang="en-US" sz="1600" dirty="0"/>
              <a:t>Hernández del </a:t>
            </a:r>
            <a:r>
              <a:rPr lang="en-US" sz="1600" dirty="0" err="1"/>
              <a:t>Olmo</a:t>
            </a:r>
            <a:r>
              <a:rPr lang="en-US" sz="1600" dirty="0"/>
              <a:t> F., </a:t>
            </a:r>
            <a:r>
              <a:rPr lang="en-US" sz="1600" dirty="0" err="1"/>
              <a:t>Gaudioso</a:t>
            </a:r>
            <a:r>
              <a:rPr lang="en-US" sz="1600" dirty="0"/>
              <a:t> </a:t>
            </a:r>
            <a:r>
              <a:rPr lang="en-US" sz="1600" dirty="0" err="1"/>
              <a:t>E.Evaluation</a:t>
            </a:r>
            <a:r>
              <a:rPr lang="en-US" sz="1600" dirty="0"/>
              <a:t> of recommender systems: A new </a:t>
            </a:r>
            <a:r>
              <a:rPr lang="en-US" sz="1600" dirty="0" err="1"/>
              <a:t>approachExpert</a:t>
            </a:r>
            <a:r>
              <a:rPr lang="en-US" sz="1600" dirty="0"/>
              <a:t> Syst. Appl., 35 (2008), pp. 790-804K R., Kumar P., Bhasker </a:t>
            </a:r>
            <a:r>
              <a:rPr lang="en-US" sz="1600" dirty="0" err="1"/>
              <a:t>B.DNNRec</a:t>
            </a:r>
            <a:r>
              <a:rPr lang="en-US" sz="1600" dirty="0"/>
              <a:t>: A novel deep learning based hybrid recommender </a:t>
            </a:r>
            <a:r>
              <a:rPr lang="en-US" sz="1600" dirty="0" err="1"/>
              <a:t>systemExpert</a:t>
            </a:r>
            <a:r>
              <a:rPr lang="en-US" sz="1600" dirty="0"/>
              <a:t> Syst. Appl., 144 (2020), Article 113054.</a:t>
            </a:r>
          </a:p>
          <a:p>
            <a:pPr marL="342900" indent="-342900">
              <a:buFont typeface="+mj-lt"/>
              <a:buAutoNum type="arabicPeriod"/>
            </a:pPr>
            <a:r>
              <a:rPr lang="en-US" sz="1600" dirty="0"/>
              <a:t>R.V. Karthik, S. </a:t>
            </a:r>
            <a:r>
              <a:rPr lang="en-US" sz="1600" dirty="0" err="1"/>
              <a:t>Ganapathy``A</a:t>
            </a:r>
            <a:r>
              <a:rPr lang="en-US" sz="1600" dirty="0"/>
              <a:t> fuzzy recommendation system for predicting the customers interests using sentiment analysis and ontology in e-</a:t>
            </a:r>
            <a:r>
              <a:rPr lang="en-US" sz="1600" dirty="0" err="1"/>
              <a:t>commerce''.Appl</a:t>
            </a:r>
            <a:r>
              <a:rPr lang="en-US" sz="1600" dirty="0"/>
              <a:t>. Soft Computing, 108 (2021), p. 107396, 10.1016/j.asoc.2021.107396.</a:t>
            </a:r>
          </a:p>
          <a:p>
            <a:endParaRPr lang="en-US" sz="1600" dirty="0"/>
          </a:p>
        </p:txBody>
      </p:sp>
    </p:spTree>
    <p:extLst>
      <p:ext uri="{BB962C8B-B14F-4D97-AF65-F5344CB8AC3E}">
        <p14:creationId xmlns:p14="http://schemas.microsoft.com/office/powerpoint/2010/main" val="2561433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3C7179-FA25-4FF9-8C01-5DD3C731F886}"/>
              </a:ext>
            </a:extLst>
          </p:cNvPr>
          <p:cNvSpPr txBox="1"/>
          <p:nvPr/>
        </p:nvSpPr>
        <p:spPr>
          <a:xfrm>
            <a:off x="4321744" y="2413337"/>
            <a:ext cx="3368842" cy="1015663"/>
          </a:xfrm>
          <a:prstGeom prst="rect">
            <a:avLst/>
          </a:prstGeom>
          <a:noFill/>
        </p:spPr>
        <p:txBody>
          <a:bodyPr wrap="square" rtlCol="0">
            <a:spAutoFit/>
          </a:bodyPr>
          <a:lstStyle/>
          <a:p>
            <a:r>
              <a:rPr lang="en-US" sz="6000" dirty="0"/>
              <a:t>Thank You</a:t>
            </a:r>
          </a:p>
        </p:txBody>
      </p:sp>
    </p:spTree>
    <p:extLst>
      <p:ext uri="{BB962C8B-B14F-4D97-AF65-F5344CB8AC3E}">
        <p14:creationId xmlns:p14="http://schemas.microsoft.com/office/powerpoint/2010/main" val="3523786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F68F-3F9E-48B4-AB7E-D2B68B40B2C4}"/>
              </a:ext>
            </a:extLst>
          </p:cNvPr>
          <p:cNvSpPr>
            <a:spLocks noGrp="1"/>
          </p:cNvSpPr>
          <p:nvPr>
            <p:ph type="title"/>
          </p:nvPr>
        </p:nvSpPr>
        <p:spPr>
          <a:xfrm>
            <a:off x="702644" y="286603"/>
            <a:ext cx="10453036" cy="1450757"/>
          </a:xfrm>
        </p:spPr>
        <p:txBody>
          <a:bodyPr/>
          <a:lstStyle/>
          <a:p>
            <a:r>
              <a:rPr lang="en-US" sz="4400" b="1" dirty="0">
                <a:latin typeface="Times New Roman" panose="02020603050405020304" pitchFamily="18" charset="0"/>
                <a:cs typeface="Times New Roman" panose="02020603050405020304" pitchFamily="18" charset="0"/>
              </a:rPr>
              <a:t>  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EDCF6F-8B5F-4AB8-8E6B-5CB9D80EA0CD}"/>
              </a:ext>
            </a:extLst>
          </p:cNvPr>
          <p:cNvSpPr>
            <a:spLocks noGrp="1"/>
          </p:cNvSpPr>
          <p:nvPr>
            <p:ph idx="1"/>
          </p:nvPr>
        </p:nvSpPr>
        <p:spPr>
          <a:xfrm>
            <a:off x="991402" y="1845734"/>
            <a:ext cx="10164278" cy="4023360"/>
          </a:xfrm>
        </p:spPr>
        <p:txBody>
          <a:bodyPr>
            <a:noAutofit/>
          </a:bodyPr>
          <a:lstStyle/>
          <a:p>
            <a:pPr>
              <a:buFont typeface="Wingdings" panose="05000000000000000000" pitchFamily="2" charset="2"/>
              <a:buChar char="q"/>
            </a:pPr>
            <a:r>
              <a:rPr lang="en-US" sz="2800" dirty="0"/>
              <a:t>Product Recommendation System Using NLP Technique aims to </a:t>
            </a:r>
            <a:br>
              <a:rPr lang="en-US" sz="2800" dirty="0"/>
            </a:br>
            <a:endParaRPr lang="en-US" sz="2800" dirty="0"/>
          </a:p>
          <a:p>
            <a:pPr lvl="1">
              <a:buFont typeface="Wingdings" panose="05000000000000000000" pitchFamily="2" charset="2"/>
              <a:buChar char="Ø"/>
            </a:pPr>
            <a:r>
              <a:rPr lang="en-US" sz="2800" dirty="0"/>
              <a:t>To propose a new type of recommendation system with combinations of various filtering methods and NLP technique on the basis of a neural network model.</a:t>
            </a:r>
          </a:p>
          <a:p>
            <a:pPr marL="457200" lvl="1" indent="0">
              <a:buNone/>
            </a:pPr>
            <a:endParaRPr lang="en-US" sz="2800" dirty="0"/>
          </a:p>
          <a:p>
            <a:pPr lvl="1">
              <a:buFont typeface="Wingdings" panose="05000000000000000000" pitchFamily="2" charset="2"/>
              <a:buChar char="Ø"/>
            </a:pPr>
            <a:r>
              <a:rPr lang="en-US" sz="2800" dirty="0"/>
              <a:t>To provide recommendations based on three main parameters such as Product Description, Review and Rating.</a:t>
            </a:r>
          </a:p>
          <a:p>
            <a:pPr marL="0" indent="0">
              <a:buNone/>
            </a:pPr>
            <a:br>
              <a:rPr lang="en-US" dirty="0"/>
            </a:br>
            <a:r>
              <a:rPr lang="en-US" dirty="0"/>
              <a:t> </a:t>
            </a:r>
          </a:p>
        </p:txBody>
      </p:sp>
    </p:spTree>
    <p:extLst>
      <p:ext uri="{BB962C8B-B14F-4D97-AF65-F5344CB8AC3E}">
        <p14:creationId xmlns:p14="http://schemas.microsoft.com/office/powerpoint/2010/main" val="2251086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F2F8-FB10-48CA-B25F-14E95425D365}"/>
              </a:ext>
            </a:extLst>
          </p:cNvPr>
          <p:cNvSpPr>
            <a:spLocks noGrp="1"/>
          </p:cNvSpPr>
          <p:nvPr>
            <p:ph type="title"/>
          </p:nvPr>
        </p:nvSpPr>
        <p:spPr>
          <a:xfrm>
            <a:off x="1010652" y="276978"/>
            <a:ext cx="10145027" cy="1450757"/>
          </a:xfrm>
        </p:spPr>
        <p:txBody>
          <a:bodyPr/>
          <a:lstStyle/>
          <a:p>
            <a:r>
              <a:rPr lang="en-US" sz="4400" b="1" dirty="0">
                <a:latin typeface="Times New Roman" panose="02020603050405020304" pitchFamily="18" charset="0"/>
                <a:cs typeface="Times New Roman" panose="02020603050405020304" pitchFamily="18" charset="0"/>
              </a:rPr>
              <a:t>INTRODUCTION (CONT …) </a:t>
            </a:r>
            <a:endParaRPr lang="en-US" dirty="0"/>
          </a:p>
        </p:txBody>
      </p:sp>
      <p:sp>
        <p:nvSpPr>
          <p:cNvPr id="3" name="Content Placeholder 2">
            <a:extLst>
              <a:ext uri="{FF2B5EF4-FFF2-40B4-BE49-F238E27FC236}">
                <a16:creationId xmlns:a16="http://schemas.microsoft.com/office/drawing/2014/main" id="{44084FBF-B41A-47FB-90DA-CF4F16B71382}"/>
              </a:ext>
            </a:extLst>
          </p:cNvPr>
          <p:cNvSpPr>
            <a:spLocks noGrp="1"/>
          </p:cNvSpPr>
          <p:nvPr>
            <p:ph idx="1"/>
          </p:nvPr>
        </p:nvSpPr>
        <p:spPr/>
        <p:txBody>
          <a:bodyPr>
            <a:noAutofit/>
          </a:bodyPr>
          <a:lstStyle/>
          <a:p>
            <a:pPr rtl="0" fontAlgn="base">
              <a:spcBef>
                <a:spcPts val="1000"/>
              </a:spcBef>
              <a:spcAft>
                <a:spcPts val="0"/>
              </a:spcAft>
              <a:buFont typeface="Wingdings" panose="05000000000000000000" pitchFamily="2" charset="2"/>
              <a:buChar char="q"/>
            </a:pPr>
            <a:r>
              <a:rPr lang="en-US" sz="2800" b="0" i="0" u="none" strike="noStrike" dirty="0">
                <a:solidFill>
                  <a:srgbClr val="000000"/>
                </a:solidFill>
                <a:effectLst/>
              </a:rPr>
              <a:t>For Example:</a:t>
            </a:r>
          </a:p>
          <a:p>
            <a:pPr lvl="1" fontAlgn="base">
              <a:spcBef>
                <a:spcPts val="1000"/>
              </a:spcBef>
              <a:buFont typeface="Wingdings" panose="05000000000000000000" pitchFamily="2" charset="2"/>
              <a:buChar char="Ø"/>
            </a:pPr>
            <a:r>
              <a:rPr lang="en-US" sz="2800" b="0" i="0" u="none" strike="noStrike" dirty="0">
                <a:solidFill>
                  <a:srgbClr val="000000"/>
                </a:solidFill>
                <a:effectLst/>
              </a:rPr>
              <a:t>User Searches for a book called “Ace the Data Science Interview”.</a:t>
            </a:r>
          </a:p>
          <a:p>
            <a:pPr lvl="1" fontAlgn="base">
              <a:spcBef>
                <a:spcPts val="1000"/>
              </a:spcBef>
              <a:buFont typeface="Wingdings" panose="05000000000000000000" pitchFamily="2" charset="2"/>
              <a:buChar char="Ø"/>
            </a:pPr>
            <a:r>
              <a:rPr lang="en-US" sz="2800" b="0" i="0" u="none" strike="noStrike" dirty="0">
                <a:solidFill>
                  <a:srgbClr val="000000"/>
                </a:solidFill>
                <a:effectLst/>
              </a:rPr>
              <a:t>NLP Divides  {[Ace],[Data Science],[Interview]}</a:t>
            </a:r>
          </a:p>
          <a:p>
            <a:pPr lvl="1" fontAlgn="base">
              <a:spcBef>
                <a:spcPts val="1000"/>
              </a:spcBef>
              <a:buFont typeface="Wingdings" panose="05000000000000000000" pitchFamily="2" charset="2"/>
              <a:buChar char="Ø"/>
            </a:pPr>
            <a:r>
              <a:rPr lang="en-US" sz="2800" b="0" i="0" u="none" strike="noStrike" dirty="0">
                <a:solidFill>
                  <a:srgbClr val="000000"/>
                </a:solidFill>
                <a:effectLst/>
              </a:rPr>
              <a:t>Collaborative model : Analyzes the User Ratings of the product using the product #id and User #id for finding similar products.</a:t>
            </a:r>
          </a:p>
          <a:p>
            <a:pPr lvl="1" fontAlgn="base">
              <a:spcBef>
                <a:spcPts val="1000"/>
              </a:spcBef>
              <a:buFont typeface="Wingdings" panose="05000000000000000000" pitchFamily="2" charset="2"/>
              <a:buChar char="Ø"/>
            </a:pPr>
            <a:r>
              <a:rPr lang="en-US" sz="2800" b="0" i="0" u="none" strike="noStrike" dirty="0">
                <a:solidFill>
                  <a:srgbClr val="000000"/>
                </a:solidFill>
                <a:effectLst/>
              </a:rPr>
              <a:t>Content Based model : Analyzes the description, reviews and ratings of the product to find similar products.</a:t>
            </a:r>
            <a:br>
              <a:rPr lang="en-US" sz="2800" b="0" i="0" u="none" strike="noStrike" dirty="0">
                <a:solidFill>
                  <a:srgbClr val="000000"/>
                </a:solidFill>
                <a:effectLst/>
              </a:rPr>
            </a:br>
            <a:br>
              <a:rPr lang="en-US" sz="2800" b="0" dirty="0">
                <a:effectLst/>
              </a:rPr>
            </a:br>
            <a:br>
              <a:rPr lang="en-US" sz="2800" b="0" dirty="0">
                <a:effectLst/>
              </a:rPr>
            </a:br>
            <a:endParaRPr lang="en-US" sz="2800" dirty="0"/>
          </a:p>
        </p:txBody>
      </p:sp>
    </p:spTree>
    <p:extLst>
      <p:ext uri="{BB962C8B-B14F-4D97-AF65-F5344CB8AC3E}">
        <p14:creationId xmlns:p14="http://schemas.microsoft.com/office/powerpoint/2010/main" val="11787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FA6E-F16A-497D-8372-1DA592A05C4C}"/>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INTRODUCTION (CONT …) </a:t>
            </a:r>
            <a:endParaRPr lang="en-US" dirty="0"/>
          </a:p>
        </p:txBody>
      </p:sp>
      <p:sp>
        <p:nvSpPr>
          <p:cNvPr id="3" name="Content Placeholder 2">
            <a:extLst>
              <a:ext uri="{FF2B5EF4-FFF2-40B4-BE49-F238E27FC236}">
                <a16:creationId xmlns:a16="http://schemas.microsoft.com/office/drawing/2014/main" id="{2E723E05-0E67-46F6-85A7-F4B5E95BCC3B}"/>
              </a:ext>
            </a:extLst>
          </p:cNvPr>
          <p:cNvSpPr>
            <a:spLocks noGrp="1"/>
          </p:cNvSpPr>
          <p:nvPr>
            <p:ph idx="1"/>
          </p:nvPr>
        </p:nvSpPr>
        <p:spPr/>
        <p:txBody>
          <a:bodyPr>
            <a:normAutofit/>
          </a:bodyPr>
          <a:lstStyle/>
          <a:p>
            <a:pPr rtl="0">
              <a:spcBef>
                <a:spcPts val="1000"/>
              </a:spcBef>
              <a:spcAft>
                <a:spcPts val="0"/>
              </a:spcAft>
              <a:buFont typeface="Wingdings" panose="05000000000000000000" pitchFamily="2" charset="2"/>
              <a:buChar char="q"/>
            </a:pPr>
            <a:r>
              <a:rPr lang="en-US" sz="2800" b="0" i="0" u="none" strike="noStrike" dirty="0">
                <a:solidFill>
                  <a:srgbClr val="000000"/>
                </a:solidFill>
                <a:effectLst/>
              </a:rPr>
              <a:t>Both the models provide scores for the set of their individual results.</a:t>
            </a:r>
          </a:p>
          <a:p>
            <a:pPr marL="0" indent="0" rtl="0">
              <a:spcBef>
                <a:spcPts val="1000"/>
              </a:spcBef>
              <a:spcAft>
                <a:spcPts val="0"/>
              </a:spcAft>
              <a:buNone/>
            </a:pPr>
            <a:endParaRPr lang="en-US" sz="2800" b="0" dirty="0">
              <a:effectLst/>
            </a:endParaRPr>
          </a:p>
          <a:p>
            <a:pPr rtl="0">
              <a:spcBef>
                <a:spcPts val="1000"/>
              </a:spcBef>
              <a:spcAft>
                <a:spcPts val="0"/>
              </a:spcAft>
              <a:buFont typeface="Wingdings" panose="05000000000000000000" pitchFamily="2" charset="2"/>
              <a:buChar char="q"/>
            </a:pPr>
            <a:r>
              <a:rPr lang="en-US" sz="2800" b="0" i="0" u="none" strike="noStrike" dirty="0">
                <a:solidFill>
                  <a:srgbClr val="000000"/>
                </a:solidFill>
                <a:effectLst/>
              </a:rPr>
              <a:t>After obtaining the results of the Collaborative Filtering model and the Content-Based model, we combine them with a linear combination of their scores, then we classify the list and we take the first “N” recommended items, finally, we use the selected results and we classify them again according to the Self-organizing map from best to worst and show the first “N” items as recommendation.</a:t>
            </a:r>
            <a:endParaRPr lang="en-US" sz="2800" b="0" dirty="0">
              <a:effectLst/>
            </a:endParaRPr>
          </a:p>
          <a:p>
            <a:endParaRPr lang="en-US" dirty="0"/>
          </a:p>
        </p:txBody>
      </p:sp>
    </p:spTree>
    <p:extLst>
      <p:ext uri="{BB962C8B-B14F-4D97-AF65-F5344CB8AC3E}">
        <p14:creationId xmlns:p14="http://schemas.microsoft.com/office/powerpoint/2010/main" val="3476720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C273-F5A9-483F-8EE7-C2B61588877D}"/>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RELATED WORKS</a:t>
            </a:r>
          </a:p>
        </p:txBody>
      </p:sp>
      <p:sp>
        <p:nvSpPr>
          <p:cNvPr id="3" name="Content Placeholder 2">
            <a:extLst>
              <a:ext uri="{FF2B5EF4-FFF2-40B4-BE49-F238E27FC236}">
                <a16:creationId xmlns:a16="http://schemas.microsoft.com/office/drawing/2014/main" id="{1EAD6539-88DB-4161-BF1C-39DE580D746C}"/>
              </a:ext>
            </a:extLst>
          </p:cNvPr>
          <p:cNvSpPr>
            <a:spLocks noGrp="1"/>
          </p:cNvSpPr>
          <p:nvPr>
            <p:ph idx="1"/>
          </p:nvPr>
        </p:nvSpPr>
        <p:spPr/>
        <p:txBody>
          <a:bodyPr>
            <a:noAutofit/>
          </a:bodyPr>
          <a:lstStyle/>
          <a:p>
            <a:pPr>
              <a:buFont typeface="Wingdings" panose="05000000000000000000" pitchFamily="2" charset="2"/>
              <a:buChar char="q"/>
            </a:pPr>
            <a:r>
              <a:rPr lang="en-US" sz="2800" dirty="0"/>
              <a:t> Product Recommendation System Using NLP Technique can be divided to various subtasks: Recommendation system using a filtering methods,Recommendations using NLP and other Machine Learning Algorithms.</a:t>
            </a:r>
          </a:p>
          <a:p>
            <a:pPr>
              <a:buFont typeface="Wingdings" panose="05000000000000000000" pitchFamily="2" charset="2"/>
              <a:buChar char="q"/>
            </a:pPr>
            <a:r>
              <a:rPr lang="en-US" sz="2800" dirty="0"/>
              <a:t>Most of existing studies focused on these subtasks.</a:t>
            </a:r>
          </a:p>
          <a:p>
            <a:pPr>
              <a:buFont typeface="Wingdings" panose="05000000000000000000" pitchFamily="2" charset="2"/>
              <a:buChar char="q"/>
            </a:pPr>
            <a:r>
              <a:rPr lang="en-US" sz="2800" dirty="0"/>
              <a:t>The main aim of the subtasks is to provide recommendations based on specific user profile.</a:t>
            </a:r>
          </a:p>
          <a:p>
            <a:pPr>
              <a:buFont typeface="Wingdings" panose="05000000000000000000" pitchFamily="2" charset="2"/>
              <a:buChar char="q"/>
            </a:pPr>
            <a:endParaRPr lang="en-US" sz="2800" dirty="0"/>
          </a:p>
        </p:txBody>
      </p:sp>
    </p:spTree>
    <p:extLst>
      <p:ext uri="{BB962C8B-B14F-4D97-AF65-F5344CB8AC3E}">
        <p14:creationId xmlns:p14="http://schemas.microsoft.com/office/powerpoint/2010/main" val="366538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7897-05CF-42F4-B8F8-7BB9B0B9EA91}"/>
              </a:ext>
            </a:extLst>
          </p:cNvPr>
          <p:cNvSpPr>
            <a:spLocks noGrp="1"/>
          </p:cNvSpPr>
          <p:nvPr>
            <p:ph type="title"/>
          </p:nvPr>
        </p:nvSpPr>
        <p:spPr>
          <a:xfrm>
            <a:off x="838200" y="336249"/>
            <a:ext cx="10515600" cy="1325563"/>
          </a:xfrm>
        </p:spPr>
        <p:txBody>
          <a:bodyPr>
            <a:normAutofit/>
          </a:bodyPr>
          <a:lstStyle/>
          <a:p>
            <a:r>
              <a:rPr lang="en-US" sz="4400" b="1" dirty="0">
                <a:latin typeface="Times New Roman" panose="02020603050405020304" pitchFamily="18" charset="0"/>
                <a:cs typeface="Times New Roman" panose="02020603050405020304" pitchFamily="18" charset="0"/>
              </a:rPr>
              <a:t>  PROPOSED WORK</a:t>
            </a:r>
          </a:p>
        </p:txBody>
      </p:sp>
      <p:sp>
        <p:nvSpPr>
          <p:cNvPr id="3" name="Content Placeholder 2">
            <a:extLst>
              <a:ext uri="{FF2B5EF4-FFF2-40B4-BE49-F238E27FC236}">
                <a16:creationId xmlns:a16="http://schemas.microsoft.com/office/drawing/2014/main" id="{5283DC93-33ED-4594-905E-8DA370D84B7E}"/>
              </a:ext>
            </a:extLst>
          </p:cNvPr>
          <p:cNvSpPr>
            <a:spLocks noGrp="1"/>
          </p:cNvSpPr>
          <p:nvPr>
            <p:ph idx="1"/>
          </p:nvPr>
        </p:nvSpPr>
        <p:spPr>
          <a:xfrm>
            <a:off x="1078028" y="1848051"/>
            <a:ext cx="10275771" cy="4328911"/>
          </a:xfrm>
        </p:spPr>
        <p:txBody>
          <a:bodyPr>
            <a:noAutofit/>
          </a:bodyPr>
          <a:lstStyle/>
          <a:p>
            <a:pPr marL="584200" indent="-457200" rtl="0">
              <a:spcBef>
                <a:spcPts val="0"/>
              </a:spcBef>
              <a:spcAft>
                <a:spcPts val="0"/>
              </a:spcAft>
              <a:buFont typeface="Wingdings" panose="05000000000000000000" pitchFamily="2" charset="2"/>
              <a:buChar char="q"/>
            </a:pPr>
            <a:r>
              <a:rPr lang="en-US" sz="2800" b="0" i="0" u="none" strike="noStrike" dirty="0">
                <a:solidFill>
                  <a:srgbClr val="000000"/>
                </a:solidFill>
                <a:effectLst/>
              </a:rPr>
              <a:t>In our proposed architecture we combine both the user profile based algorithms as well as product ratings and reviews on top of a neural network model to result top N recommendations.</a:t>
            </a:r>
          </a:p>
          <a:p>
            <a:pPr marL="127000" indent="0" rtl="0">
              <a:spcBef>
                <a:spcPts val="0"/>
              </a:spcBef>
              <a:spcAft>
                <a:spcPts val="0"/>
              </a:spcAft>
              <a:buNone/>
            </a:pPr>
            <a:endParaRPr lang="en-US" sz="2800" b="0" i="0" u="none" strike="noStrike" dirty="0">
              <a:solidFill>
                <a:srgbClr val="000000"/>
              </a:solidFill>
              <a:effectLst/>
            </a:endParaRPr>
          </a:p>
          <a:p>
            <a:pPr marL="584200" indent="-457200" rtl="0">
              <a:spcBef>
                <a:spcPts val="0"/>
              </a:spcBef>
              <a:spcAft>
                <a:spcPts val="0"/>
              </a:spcAft>
              <a:buFont typeface="Wingdings" panose="05000000000000000000" pitchFamily="2" charset="2"/>
              <a:buChar char="q"/>
            </a:pPr>
            <a:r>
              <a:rPr lang="en-US" sz="2800" b="0" i="0" u="none" strike="noStrike" dirty="0">
                <a:solidFill>
                  <a:srgbClr val="000000"/>
                </a:solidFill>
                <a:effectLst/>
              </a:rPr>
              <a:t>Collaborative Filtering algorithm analyzes their favorite products and integrates them into a categorized list of suggestions based on user ratings.</a:t>
            </a:r>
          </a:p>
          <a:p>
            <a:pPr marL="127000" indent="0" rtl="0">
              <a:spcBef>
                <a:spcPts val="0"/>
              </a:spcBef>
              <a:spcAft>
                <a:spcPts val="0"/>
              </a:spcAft>
              <a:buNone/>
            </a:pPr>
            <a:endParaRPr lang="en-US" sz="2800" b="0" i="0" u="none" strike="noStrike" dirty="0">
              <a:solidFill>
                <a:srgbClr val="000000"/>
              </a:solidFill>
              <a:effectLst/>
            </a:endParaRPr>
          </a:p>
          <a:p>
            <a:pPr marL="584200" indent="-457200" rtl="0">
              <a:spcBef>
                <a:spcPts val="0"/>
              </a:spcBef>
              <a:spcAft>
                <a:spcPts val="0"/>
              </a:spcAft>
              <a:buFont typeface="Wingdings" panose="05000000000000000000" pitchFamily="2" charset="2"/>
              <a:buChar char="q"/>
            </a:pPr>
            <a:r>
              <a:rPr lang="en-US" sz="2800" b="0" i="0" u="none" strike="noStrike" dirty="0">
                <a:solidFill>
                  <a:srgbClr val="000000"/>
                </a:solidFill>
                <a:effectLst/>
              </a:rPr>
              <a:t> Content Based Filtering algorithms use the descriptions of the items and profile of user’s preferences.</a:t>
            </a:r>
            <a:endParaRPr lang="en-US" sz="2800" b="0" dirty="0">
              <a:effectLst/>
            </a:endParaRPr>
          </a:p>
          <a:p>
            <a:pPr marL="0" indent="0">
              <a:buNone/>
            </a:pPr>
            <a:br>
              <a:rPr lang="en-US" sz="2800" dirty="0"/>
            </a:br>
            <a:r>
              <a:rPr lang="en-US" sz="2800" dirty="0"/>
              <a:t> </a:t>
            </a:r>
          </a:p>
        </p:txBody>
      </p:sp>
    </p:spTree>
    <p:extLst>
      <p:ext uri="{BB962C8B-B14F-4D97-AF65-F5344CB8AC3E}">
        <p14:creationId xmlns:p14="http://schemas.microsoft.com/office/powerpoint/2010/main" val="2933288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6971-A640-4BDA-8C26-43B0BB8585BF}"/>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PROPOSED WORK (CONT …) </a:t>
            </a:r>
            <a:endParaRPr lang="en-US" sz="4400" dirty="0"/>
          </a:p>
        </p:txBody>
      </p:sp>
      <p:sp>
        <p:nvSpPr>
          <p:cNvPr id="3" name="Content Placeholder 2">
            <a:extLst>
              <a:ext uri="{FF2B5EF4-FFF2-40B4-BE49-F238E27FC236}">
                <a16:creationId xmlns:a16="http://schemas.microsoft.com/office/drawing/2014/main" id="{64AB2B49-BF56-4B54-9BE6-B5664317F882}"/>
              </a:ext>
            </a:extLst>
          </p:cNvPr>
          <p:cNvSpPr>
            <a:spLocks noGrp="1"/>
          </p:cNvSpPr>
          <p:nvPr>
            <p:ph idx="1"/>
          </p:nvPr>
        </p:nvSpPr>
        <p:spPr/>
        <p:txBody>
          <a:bodyPr>
            <a:noAutofit/>
          </a:bodyPr>
          <a:lstStyle/>
          <a:p>
            <a:pPr>
              <a:buFont typeface="Wingdings" panose="05000000000000000000" pitchFamily="2" charset="2"/>
              <a:buChar char="q"/>
            </a:pPr>
            <a:r>
              <a:rPr lang="en-US" sz="2800" b="0" i="0" u="none" strike="noStrike" dirty="0">
                <a:solidFill>
                  <a:srgbClr val="000000"/>
                </a:solidFill>
                <a:effectLst/>
              </a:rPr>
              <a:t> We use Bag of words(BOW) model to extract text and analyze the description and reviews of the products.</a:t>
            </a:r>
          </a:p>
          <a:p>
            <a:pPr>
              <a:buFont typeface="Wingdings" panose="05000000000000000000" pitchFamily="2" charset="2"/>
              <a:buChar char="q"/>
            </a:pPr>
            <a:r>
              <a:rPr lang="en-US" sz="2800" b="0" i="0" u="none" strike="noStrike" dirty="0">
                <a:solidFill>
                  <a:srgbClr val="000000"/>
                </a:solidFill>
                <a:effectLst/>
              </a:rPr>
              <a:t>We will use BOW technique to find the similar type of words in the description and reviews that can relate to each other.</a:t>
            </a:r>
          </a:p>
          <a:p>
            <a:pPr>
              <a:buFont typeface="Wingdings" panose="05000000000000000000" pitchFamily="2" charset="2"/>
              <a:buChar char="q"/>
            </a:pPr>
            <a:r>
              <a:rPr lang="en-US" sz="2800" b="0" i="0" u="none" strike="noStrike" dirty="0">
                <a:solidFill>
                  <a:srgbClr val="000000"/>
                </a:solidFill>
                <a:effectLst/>
              </a:rPr>
              <a:t>TF-IDF is a strategy for quantifying a word in a description by assigning a weight to each word that represents the importance of words in the corpus. </a:t>
            </a:r>
            <a:endParaRPr lang="en-US" sz="2800" b="0" dirty="0">
              <a:effectLst/>
            </a:endParaRPr>
          </a:p>
          <a:p>
            <a:pPr marL="0" indent="0" rtl="0">
              <a:spcBef>
                <a:spcPts val="1000"/>
              </a:spcBef>
              <a:spcAft>
                <a:spcPts val="0"/>
              </a:spcAft>
              <a:buNone/>
            </a:pPr>
            <a:br>
              <a:rPr lang="en-US" sz="2800" b="0" dirty="0">
                <a:effectLst/>
              </a:rPr>
            </a:br>
            <a:endParaRPr lang="en-US" sz="2800" dirty="0"/>
          </a:p>
        </p:txBody>
      </p:sp>
    </p:spTree>
    <p:extLst>
      <p:ext uri="{BB962C8B-B14F-4D97-AF65-F5344CB8AC3E}">
        <p14:creationId xmlns:p14="http://schemas.microsoft.com/office/powerpoint/2010/main" val="2624992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75B8-2119-40B8-BC98-7A5976C3FD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WORK </a:t>
            </a:r>
            <a:r>
              <a:rPr lang="en-US" sz="4400" b="1" dirty="0">
                <a:latin typeface="Times New Roman" panose="02020603050405020304" pitchFamily="18" charset="0"/>
                <a:cs typeface="Times New Roman" panose="02020603050405020304" pitchFamily="18" charset="0"/>
              </a:rPr>
              <a:t>(CONT …) </a:t>
            </a:r>
            <a:endParaRPr lang="en-US" dirty="0"/>
          </a:p>
        </p:txBody>
      </p:sp>
      <p:sp>
        <p:nvSpPr>
          <p:cNvPr id="3" name="Content Placeholder 2">
            <a:extLst>
              <a:ext uri="{FF2B5EF4-FFF2-40B4-BE49-F238E27FC236}">
                <a16:creationId xmlns:a16="http://schemas.microsoft.com/office/drawing/2014/main" id="{3FEE1529-8CB4-4FE7-B386-EE351D1C4358}"/>
              </a:ext>
            </a:extLst>
          </p:cNvPr>
          <p:cNvSpPr>
            <a:spLocks noGrp="1"/>
          </p:cNvSpPr>
          <p:nvPr>
            <p:ph idx="1"/>
          </p:nvPr>
        </p:nvSpPr>
        <p:spPr/>
        <p:txBody>
          <a:bodyPr>
            <a:normAutofit/>
          </a:bodyPr>
          <a:lstStyle/>
          <a:p>
            <a:pPr rtl="0">
              <a:spcBef>
                <a:spcPts val="1000"/>
              </a:spcBef>
              <a:spcAft>
                <a:spcPts val="0"/>
              </a:spcAft>
              <a:buFont typeface="Wingdings" panose="05000000000000000000" pitchFamily="2" charset="2"/>
              <a:buChar char="q"/>
            </a:pPr>
            <a:r>
              <a:rPr lang="en-US" sz="2800" b="0" i="0" u="none" strike="noStrike" dirty="0">
                <a:solidFill>
                  <a:srgbClr val="000000"/>
                </a:solidFill>
                <a:effectLst/>
              </a:rPr>
              <a:t> Self-organized map : We should think of neural networks as a layer of clustering and classification on top of the data we store and handle, as they assist us in clustering and classifying data. The self-organized map is a  neural network, and it is the technique we will be using in this recommendation system.</a:t>
            </a:r>
            <a:endParaRPr lang="en-US" sz="2800" b="0" dirty="0">
              <a:effectLst/>
            </a:endParaRPr>
          </a:p>
          <a:p>
            <a:pPr marL="0" indent="0">
              <a:buNone/>
            </a:pPr>
            <a:endParaRPr lang="en-US" sz="2800" b="0" dirty="0">
              <a:effectLst/>
            </a:endParaRPr>
          </a:p>
        </p:txBody>
      </p:sp>
    </p:spTree>
    <p:extLst>
      <p:ext uri="{BB962C8B-B14F-4D97-AF65-F5344CB8AC3E}">
        <p14:creationId xmlns:p14="http://schemas.microsoft.com/office/powerpoint/2010/main" val="3912601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632</TotalTime>
  <Words>2105</Words>
  <Application>Microsoft Office PowerPoint</Application>
  <PresentationFormat>Widescreen</PresentationFormat>
  <Paragraphs>128</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Courier New</vt:lpstr>
      <vt:lpstr>Roboto</vt:lpstr>
      <vt:lpstr>Times New Roman</vt:lpstr>
      <vt:lpstr>Wingdings</vt:lpstr>
      <vt:lpstr>Retrospect</vt:lpstr>
      <vt:lpstr>Product Recommendation System Using NLP Technique </vt:lpstr>
      <vt:lpstr>CONTENTS</vt:lpstr>
      <vt:lpstr>  INTRODUCTION</vt:lpstr>
      <vt:lpstr>INTRODUCTION (CONT …) </vt:lpstr>
      <vt:lpstr>INTRODUCTION (CONT …) </vt:lpstr>
      <vt:lpstr>RELATED WORKS</vt:lpstr>
      <vt:lpstr>  PROPOSED WORK</vt:lpstr>
      <vt:lpstr>PROPOSED WORK (CONT …) </vt:lpstr>
      <vt:lpstr>PROPOSED WORK (CONT …) </vt:lpstr>
      <vt:lpstr>PROPOSED WORK (CONT …) </vt:lpstr>
      <vt:lpstr>PROPOSED WORK (CONT …) </vt:lpstr>
      <vt:lpstr>OVERVIEW OF PROPOSED MODEL </vt:lpstr>
      <vt:lpstr>DATASET &amp; ANALYSIS</vt:lpstr>
      <vt:lpstr>DATASET &amp; ANALYSIS (CONT …) </vt:lpstr>
      <vt:lpstr>DATASET &amp; ANALYSIS (CONT …) </vt:lpstr>
      <vt:lpstr>DATASET &amp; ANALYSIS (CONT …) </vt:lpstr>
      <vt:lpstr>DIFFERENCE</vt:lpstr>
      <vt:lpstr>DIFFERENCE (CONT …) </vt:lpstr>
      <vt:lpstr>EXPERIMENTS &amp; EVALUATION</vt:lpstr>
      <vt:lpstr>EXPERIMENTS &amp; EVALUATION</vt:lpstr>
      <vt:lpstr>EXPERIMENTS &amp; EVALUATION</vt:lpstr>
      <vt:lpstr>EXPERIMENTS &amp; EVALUATION</vt:lpstr>
      <vt:lpstr>EXPERIMENTS &amp; EVALUATION</vt:lpstr>
      <vt:lpstr>CONCLUSION &amp; FUTURE WORK</vt:lpstr>
      <vt:lpstr>CONCLUSION &amp; FUTURE WORK</vt:lpstr>
      <vt:lpstr>CONCLUSION &amp; FUTURE WORK</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Recommendation System Using NLP Technique</dc:title>
  <dc:creator>gandesiri jugal kishore</dc:creator>
  <cp:lastModifiedBy>gandesiri jugal kishore</cp:lastModifiedBy>
  <cp:revision>32</cp:revision>
  <dcterms:created xsi:type="dcterms:W3CDTF">2022-03-01T23:04:16Z</dcterms:created>
  <dcterms:modified xsi:type="dcterms:W3CDTF">2022-04-26T08:09:42Z</dcterms:modified>
</cp:coreProperties>
</file>