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4" r:id="rId2"/>
    <p:sldId id="292" r:id="rId3"/>
    <p:sldId id="266" r:id="rId4"/>
    <p:sldId id="282" r:id="rId5"/>
    <p:sldId id="277" r:id="rId6"/>
    <p:sldId id="259" r:id="rId7"/>
    <p:sldId id="293" r:id="rId8"/>
    <p:sldId id="270" r:id="rId9"/>
    <p:sldId id="258" r:id="rId10"/>
    <p:sldId id="283" r:id="rId11"/>
    <p:sldId id="284" r:id="rId12"/>
    <p:sldId id="285" r:id="rId13"/>
    <p:sldId id="288" r:id="rId14"/>
    <p:sldId id="291" r:id="rId15"/>
    <p:sldId id="290" r:id="rId16"/>
    <p:sldId id="286" r:id="rId17"/>
    <p:sldId id="280" r:id="rId18"/>
    <p:sldId id="275" r:id="rId19"/>
    <p:sldId id="278" r:id="rId20"/>
    <p:sldId id="281"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userDrawn="1">
          <p15:clr>
            <a:srgbClr val="A4A3A4"/>
          </p15:clr>
        </p15:guide>
        <p15:guide id="2"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9A5F"/>
    <a:srgbClr val="FB6400"/>
    <a:srgbClr val="FA6400"/>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76" y="132"/>
      </p:cViewPr>
      <p:guideLst>
        <p:guide orient="horz" pos="3384"/>
        <p:guide pos="3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C33BCD-D1DB-A645-B618-C986C2AA963B}" type="doc">
      <dgm:prSet loTypeId="urn:microsoft.com/office/officeart/2005/8/layout/radial5" loCatId="" qsTypeId="urn:microsoft.com/office/officeart/2005/8/quickstyle/simple3" qsCatId="simple" csTypeId="urn:microsoft.com/office/officeart/2005/8/colors/colorful1" csCatId="colorful" phldr="1"/>
      <dgm:spPr/>
      <dgm:t>
        <a:bodyPr/>
        <a:lstStyle/>
        <a:p>
          <a:endParaRPr lang="en-GB"/>
        </a:p>
      </dgm:t>
    </dgm:pt>
    <dgm:pt modelId="{76D8BBBD-8F7D-F14C-A957-8583B1844A01}">
      <dgm:prSet phldrT="[Text]"/>
      <dgm:spPr/>
      <dgm:t>
        <a:bodyPr/>
        <a:lstStyle/>
        <a:p>
          <a:r>
            <a:rPr lang="en-GB"/>
            <a:t>Models</a:t>
          </a:r>
        </a:p>
      </dgm:t>
    </dgm:pt>
    <dgm:pt modelId="{97C48946-8B56-0A44-B0B8-25427DB83DDC}" type="parTrans" cxnId="{FCAF3A83-682D-2640-93C1-B4227079D5DC}">
      <dgm:prSet/>
      <dgm:spPr/>
      <dgm:t>
        <a:bodyPr/>
        <a:lstStyle/>
        <a:p>
          <a:endParaRPr lang="en-GB"/>
        </a:p>
      </dgm:t>
    </dgm:pt>
    <dgm:pt modelId="{E4D6565A-F675-094B-9ED8-A92E99EB2451}" type="sibTrans" cxnId="{FCAF3A83-682D-2640-93C1-B4227079D5DC}">
      <dgm:prSet/>
      <dgm:spPr/>
      <dgm:t>
        <a:bodyPr/>
        <a:lstStyle/>
        <a:p>
          <a:endParaRPr lang="en-GB"/>
        </a:p>
      </dgm:t>
    </dgm:pt>
    <dgm:pt modelId="{8F1E05D7-774D-E24D-8C83-3D19A1F26D18}">
      <dgm:prSet phldrT="[Text]"/>
      <dgm:spPr/>
      <dgm:t>
        <a:bodyPr/>
        <a:lstStyle/>
        <a:p>
          <a:r>
            <a:rPr lang="en-GB"/>
            <a:t>Logistic Regression</a:t>
          </a:r>
        </a:p>
      </dgm:t>
    </dgm:pt>
    <dgm:pt modelId="{FF85BF34-4201-9146-B435-E532C9F4E530}" type="parTrans" cxnId="{09B6A345-24CF-9445-B462-36ABF704034B}">
      <dgm:prSet/>
      <dgm:spPr/>
      <dgm:t>
        <a:bodyPr/>
        <a:lstStyle/>
        <a:p>
          <a:endParaRPr lang="en-GB"/>
        </a:p>
      </dgm:t>
    </dgm:pt>
    <dgm:pt modelId="{9A582DEF-80F9-8049-B76D-94630B422E1F}" type="sibTrans" cxnId="{09B6A345-24CF-9445-B462-36ABF704034B}">
      <dgm:prSet/>
      <dgm:spPr/>
      <dgm:t>
        <a:bodyPr/>
        <a:lstStyle/>
        <a:p>
          <a:endParaRPr lang="en-GB"/>
        </a:p>
      </dgm:t>
    </dgm:pt>
    <dgm:pt modelId="{10EFAF39-9A02-684A-9C19-039F5D8A458E}">
      <dgm:prSet phldrT="[Text]"/>
      <dgm:spPr/>
      <dgm:t>
        <a:bodyPr/>
        <a:lstStyle/>
        <a:p>
          <a:r>
            <a:rPr lang="en-GB"/>
            <a:t>Linear SVM</a:t>
          </a:r>
        </a:p>
      </dgm:t>
    </dgm:pt>
    <dgm:pt modelId="{6AECD22C-574A-4F48-8012-9017D1277A7D}" type="parTrans" cxnId="{2F0C7504-05D1-DD47-9435-DDDDA2D2339A}">
      <dgm:prSet/>
      <dgm:spPr/>
      <dgm:t>
        <a:bodyPr/>
        <a:lstStyle/>
        <a:p>
          <a:endParaRPr lang="en-GB"/>
        </a:p>
      </dgm:t>
    </dgm:pt>
    <dgm:pt modelId="{4F9C1EAB-8CA7-C745-AEEA-79D42FA2AF3B}" type="sibTrans" cxnId="{2F0C7504-05D1-DD47-9435-DDDDA2D2339A}">
      <dgm:prSet/>
      <dgm:spPr/>
      <dgm:t>
        <a:bodyPr/>
        <a:lstStyle/>
        <a:p>
          <a:endParaRPr lang="en-GB"/>
        </a:p>
      </dgm:t>
    </dgm:pt>
    <dgm:pt modelId="{6F2A4571-4CD9-7D47-85A7-598435AC9062}">
      <dgm:prSet phldrT="[Text]"/>
      <dgm:spPr/>
      <dgm:t>
        <a:bodyPr/>
        <a:lstStyle/>
        <a:p>
          <a:r>
            <a:rPr lang="en-GB"/>
            <a:t>Decision Trees</a:t>
          </a:r>
        </a:p>
      </dgm:t>
    </dgm:pt>
    <dgm:pt modelId="{AD10C667-E25E-2242-AB2F-FA696CB47A12}" type="parTrans" cxnId="{A149402F-FB35-1D48-98C7-6FC581134DFC}">
      <dgm:prSet/>
      <dgm:spPr/>
      <dgm:t>
        <a:bodyPr/>
        <a:lstStyle/>
        <a:p>
          <a:endParaRPr lang="en-GB"/>
        </a:p>
      </dgm:t>
    </dgm:pt>
    <dgm:pt modelId="{046D81B0-6291-2544-8CB5-ED1ACDB1DAE8}" type="sibTrans" cxnId="{A149402F-FB35-1D48-98C7-6FC581134DFC}">
      <dgm:prSet/>
      <dgm:spPr/>
      <dgm:t>
        <a:bodyPr/>
        <a:lstStyle/>
        <a:p>
          <a:endParaRPr lang="en-GB"/>
        </a:p>
      </dgm:t>
    </dgm:pt>
    <dgm:pt modelId="{18851A35-E825-6A42-B09A-8D8CE0D7759B}">
      <dgm:prSet phldrT="[Text]"/>
      <dgm:spPr/>
      <dgm:t>
        <a:bodyPr/>
        <a:lstStyle/>
        <a:p>
          <a:r>
            <a:rPr lang="en-GB"/>
            <a:t>Gradient Boosted Trees</a:t>
          </a:r>
        </a:p>
      </dgm:t>
    </dgm:pt>
    <dgm:pt modelId="{644CEC9E-C8D0-984A-BF04-5FE24920BCC0}" type="parTrans" cxnId="{8052D700-58C4-BB4E-9E8D-C009F6D217A9}">
      <dgm:prSet/>
      <dgm:spPr/>
      <dgm:t>
        <a:bodyPr/>
        <a:lstStyle/>
        <a:p>
          <a:endParaRPr lang="en-GB"/>
        </a:p>
      </dgm:t>
    </dgm:pt>
    <dgm:pt modelId="{4EB86B8B-DB34-3547-8138-9254CC4AB9A0}" type="sibTrans" cxnId="{8052D700-58C4-BB4E-9E8D-C009F6D217A9}">
      <dgm:prSet/>
      <dgm:spPr/>
      <dgm:t>
        <a:bodyPr/>
        <a:lstStyle/>
        <a:p>
          <a:endParaRPr lang="en-GB"/>
        </a:p>
      </dgm:t>
    </dgm:pt>
    <dgm:pt modelId="{EAB4CBE8-7B9E-CF43-B810-2E9C3DAAAFD5}">
      <dgm:prSet phldrT="[Text]"/>
      <dgm:spPr/>
      <dgm:t>
        <a:bodyPr/>
        <a:lstStyle/>
        <a:p>
          <a:r>
            <a:rPr lang="en-GB"/>
            <a:t>Factorization Machines</a:t>
          </a:r>
        </a:p>
      </dgm:t>
    </dgm:pt>
    <dgm:pt modelId="{70C8B30C-B5C4-6743-9D8D-07E61C7E9011}" type="parTrans" cxnId="{ACC43A31-46C7-2F42-9A14-8DEAD3117118}">
      <dgm:prSet/>
      <dgm:spPr/>
      <dgm:t>
        <a:bodyPr/>
        <a:lstStyle/>
        <a:p>
          <a:endParaRPr lang="en-GB"/>
        </a:p>
      </dgm:t>
    </dgm:pt>
    <dgm:pt modelId="{2CBA2964-2A9F-604D-B9D7-3A91CEEC2DA0}" type="sibTrans" cxnId="{ACC43A31-46C7-2F42-9A14-8DEAD3117118}">
      <dgm:prSet/>
      <dgm:spPr/>
      <dgm:t>
        <a:bodyPr/>
        <a:lstStyle/>
        <a:p>
          <a:endParaRPr lang="en-GB"/>
        </a:p>
      </dgm:t>
    </dgm:pt>
    <dgm:pt modelId="{E9A47CBE-D8B6-8941-826C-4CAA1C32BE40}" type="pres">
      <dgm:prSet presAssocID="{CCC33BCD-D1DB-A645-B618-C986C2AA963B}" presName="Name0" presStyleCnt="0">
        <dgm:presLayoutVars>
          <dgm:chMax val="1"/>
          <dgm:dir/>
          <dgm:animLvl val="ctr"/>
          <dgm:resizeHandles val="exact"/>
        </dgm:presLayoutVars>
      </dgm:prSet>
      <dgm:spPr/>
    </dgm:pt>
    <dgm:pt modelId="{74C0FB55-B2C6-0D41-ADC7-4CC3E35EB5FB}" type="pres">
      <dgm:prSet presAssocID="{76D8BBBD-8F7D-F14C-A957-8583B1844A01}" presName="centerShape" presStyleLbl="node0" presStyleIdx="0" presStyleCnt="1"/>
      <dgm:spPr/>
    </dgm:pt>
    <dgm:pt modelId="{134661D5-93F0-E744-93A9-4A0BFA62430A}" type="pres">
      <dgm:prSet presAssocID="{FF85BF34-4201-9146-B435-E532C9F4E530}" presName="parTrans" presStyleLbl="sibTrans2D1" presStyleIdx="0" presStyleCnt="5"/>
      <dgm:spPr/>
    </dgm:pt>
    <dgm:pt modelId="{38F777E9-9E8E-9B49-AF61-D259211B3A78}" type="pres">
      <dgm:prSet presAssocID="{FF85BF34-4201-9146-B435-E532C9F4E530}" presName="connectorText" presStyleLbl="sibTrans2D1" presStyleIdx="0" presStyleCnt="5"/>
      <dgm:spPr/>
    </dgm:pt>
    <dgm:pt modelId="{4C52454F-7588-644B-B780-E14C9309A198}" type="pres">
      <dgm:prSet presAssocID="{8F1E05D7-774D-E24D-8C83-3D19A1F26D18}" presName="node" presStyleLbl="node1" presStyleIdx="0" presStyleCnt="5">
        <dgm:presLayoutVars>
          <dgm:bulletEnabled val="1"/>
        </dgm:presLayoutVars>
      </dgm:prSet>
      <dgm:spPr/>
    </dgm:pt>
    <dgm:pt modelId="{B6B4385A-1E54-CC46-82A3-AC43A3816EAE}" type="pres">
      <dgm:prSet presAssocID="{6AECD22C-574A-4F48-8012-9017D1277A7D}" presName="parTrans" presStyleLbl="sibTrans2D1" presStyleIdx="1" presStyleCnt="5"/>
      <dgm:spPr/>
    </dgm:pt>
    <dgm:pt modelId="{4DFFF127-30F6-1D44-8826-909FECEE20B2}" type="pres">
      <dgm:prSet presAssocID="{6AECD22C-574A-4F48-8012-9017D1277A7D}" presName="connectorText" presStyleLbl="sibTrans2D1" presStyleIdx="1" presStyleCnt="5"/>
      <dgm:spPr/>
    </dgm:pt>
    <dgm:pt modelId="{33B401F1-666E-404D-B2FF-7E785191A2F2}" type="pres">
      <dgm:prSet presAssocID="{10EFAF39-9A02-684A-9C19-039F5D8A458E}" presName="node" presStyleLbl="node1" presStyleIdx="1" presStyleCnt="5">
        <dgm:presLayoutVars>
          <dgm:bulletEnabled val="1"/>
        </dgm:presLayoutVars>
      </dgm:prSet>
      <dgm:spPr/>
    </dgm:pt>
    <dgm:pt modelId="{C801CEE0-0745-214B-B291-0863A4F9C44C}" type="pres">
      <dgm:prSet presAssocID="{AD10C667-E25E-2242-AB2F-FA696CB47A12}" presName="parTrans" presStyleLbl="sibTrans2D1" presStyleIdx="2" presStyleCnt="5"/>
      <dgm:spPr/>
    </dgm:pt>
    <dgm:pt modelId="{40C6A935-41E4-1248-9572-781570D15D20}" type="pres">
      <dgm:prSet presAssocID="{AD10C667-E25E-2242-AB2F-FA696CB47A12}" presName="connectorText" presStyleLbl="sibTrans2D1" presStyleIdx="2" presStyleCnt="5"/>
      <dgm:spPr/>
    </dgm:pt>
    <dgm:pt modelId="{F48BABE0-96F2-1047-9974-F6BF71599692}" type="pres">
      <dgm:prSet presAssocID="{6F2A4571-4CD9-7D47-85A7-598435AC9062}" presName="node" presStyleLbl="node1" presStyleIdx="2" presStyleCnt="5">
        <dgm:presLayoutVars>
          <dgm:bulletEnabled val="1"/>
        </dgm:presLayoutVars>
      </dgm:prSet>
      <dgm:spPr/>
    </dgm:pt>
    <dgm:pt modelId="{26A74C05-3072-0241-8ED4-9E35E300F8EB}" type="pres">
      <dgm:prSet presAssocID="{644CEC9E-C8D0-984A-BF04-5FE24920BCC0}" presName="parTrans" presStyleLbl="sibTrans2D1" presStyleIdx="3" presStyleCnt="5"/>
      <dgm:spPr/>
    </dgm:pt>
    <dgm:pt modelId="{89B70A7F-B4F3-F941-9FDF-7C40FA4CF2EC}" type="pres">
      <dgm:prSet presAssocID="{644CEC9E-C8D0-984A-BF04-5FE24920BCC0}" presName="connectorText" presStyleLbl="sibTrans2D1" presStyleIdx="3" presStyleCnt="5"/>
      <dgm:spPr/>
    </dgm:pt>
    <dgm:pt modelId="{81921DB5-AA48-774B-9012-4BB26AF89980}" type="pres">
      <dgm:prSet presAssocID="{18851A35-E825-6A42-B09A-8D8CE0D7759B}" presName="node" presStyleLbl="node1" presStyleIdx="3" presStyleCnt="5">
        <dgm:presLayoutVars>
          <dgm:bulletEnabled val="1"/>
        </dgm:presLayoutVars>
      </dgm:prSet>
      <dgm:spPr/>
    </dgm:pt>
    <dgm:pt modelId="{1116EB7A-2733-FF46-AC20-16CCAC90F916}" type="pres">
      <dgm:prSet presAssocID="{70C8B30C-B5C4-6743-9D8D-07E61C7E9011}" presName="parTrans" presStyleLbl="sibTrans2D1" presStyleIdx="4" presStyleCnt="5"/>
      <dgm:spPr/>
    </dgm:pt>
    <dgm:pt modelId="{BEC50B60-1A0E-7248-BA2E-5FE4074C20BD}" type="pres">
      <dgm:prSet presAssocID="{70C8B30C-B5C4-6743-9D8D-07E61C7E9011}" presName="connectorText" presStyleLbl="sibTrans2D1" presStyleIdx="4" presStyleCnt="5"/>
      <dgm:spPr/>
    </dgm:pt>
    <dgm:pt modelId="{A1149198-51BD-C84C-A20C-80B92535D02B}" type="pres">
      <dgm:prSet presAssocID="{EAB4CBE8-7B9E-CF43-B810-2E9C3DAAAFD5}" presName="node" presStyleLbl="node1" presStyleIdx="4" presStyleCnt="5">
        <dgm:presLayoutVars>
          <dgm:bulletEnabled val="1"/>
        </dgm:presLayoutVars>
      </dgm:prSet>
      <dgm:spPr/>
    </dgm:pt>
  </dgm:ptLst>
  <dgm:cxnLst>
    <dgm:cxn modelId="{8052D700-58C4-BB4E-9E8D-C009F6D217A9}" srcId="{76D8BBBD-8F7D-F14C-A957-8583B1844A01}" destId="{18851A35-E825-6A42-B09A-8D8CE0D7759B}" srcOrd="3" destOrd="0" parTransId="{644CEC9E-C8D0-984A-BF04-5FE24920BCC0}" sibTransId="{4EB86B8B-DB34-3547-8138-9254CC4AB9A0}"/>
    <dgm:cxn modelId="{1D317202-70B6-114E-A4F6-D94B8C60863F}" type="presOf" srcId="{6F2A4571-4CD9-7D47-85A7-598435AC9062}" destId="{F48BABE0-96F2-1047-9974-F6BF71599692}" srcOrd="0" destOrd="0" presId="urn:microsoft.com/office/officeart/2005/8/layout/radial5"/>
    <dgm:cxn modelId="{2F0C7504-05D1-DD47-9435-DDDDA2D2339A}" srcId="{76D8BBBD-8F7D-F14C-A957-8583B1844A01}" destId="{10EFAF39-9A02-684A-9C19-039F5D8A458E}" srcOrd="1" destOrd="0" parTransId="{6AECD22C-574A-4F48-8012-9017D1277A7D}" sibTransId="{4F9C1EAB-8CA7-C745-AEEA-79D42FA2AF3B}"/>
    <dgm:cxn modelId="{D1BCC804-A7F7-4743-BA69-9D456E356EA2}" type="presOf" srcId="{CCC33BCD-D1DB-A645-B618-C986C2AA963B}" destId="{E9A47CBE-D8B6-8941-826C-4CAA1C32BE40}" srcOrd="0" destOrd="0" presId="urn:microsoft.com/office/officeart/2005/8/layout/radial5"/>
    <dgm:cxn modelId="{053E9D06-EBB7-8C41-B279-B9E5E4CA88C7}" type="presOf" srcId="{EAB4CBE8-7B9E-CF43-B810-2E9C3DAAAFD5}" destId="{A1149198-51BD-C84C-A20C-80B92535D02B}" srcOrd="0" destOrd="0" presId="urn:microsoft.com/office/officeart/2005/8/layout/radial5"/>
    <dgm:cxn modelId="{96288111-09F6-1942-BEEE-9B4EE3034E1C}" type="presOf" srcId="{AD10C667-E25E-2242-AB2F-FA696CB47A12}" destId="{C801CEE0-0745-214B-B291-0863A4F9C44C}" srcOrd="0" destOrd="0" presId="urn:microsoft.com/office/officeart/2005/8/layout/radial5"/>
    <dgm:cxn modelId="{A149402F-FB35-1D48-98C7-6FC581134DFC}" srcId="{76D8BBBD-8F7D-F14C-A957-8583B1844A01}" destId="{6F2A4571-4CD9-7D47-85A7-598435AC9062}" srcOrd="2" destOrd="0" parTransId="{AD10C667-E25E-2242-AB2F-FA696CB47A12}" sibTransId="{046D81B0-6291-2544-8CB5-ED1ACDB1DAE8}"/>
    <dgm:cxn modelId="{ACC43A31-46C7-2F42-9A14-8DEAD3117118}" srcId="{76D8BBBD-8F7D-F14C-A957-8583B1844A01}" destId="{EAB4CBE8-7B9E-CF43-B810-2E9C3DAAAFD5}" srcOrd="4" destOrd="0" parTransId="{70C8B30C-B5C4-6743-9D8D-07E61C7E9011}" sibTransId="{2CBA2964-2A9F-604D-B9D7-3A91CEEC2DA0}"/>
    <dgm:cxn modelId="{8473E632-BEDD-4D42-B8E3-E4D335B95D41}" type="presOf" srcId="{10EFAF39-9A02-684A-9C19-039F5D8A458E}" destId="{33B401F1-666E-404D-B2FF-7E785191A2F2}" srcOrd="0" destOrd="0" presId="urn:microsoft.com/office/officeart/2005/8/layout/radial5"/>
    <dgm:cxn modelId="{FC4E9333-A4AA-2F40-91D6-6733802E64E1}" type="presOf" srcId="{76D8BBBD-8F7D-F14C-A957-8583B1844A01}" destId="{74C0FB55-B2C6-0D41-ADC7-4CC3E35EB5FB}" srcOrd="0" destOrd="0" presId="urn:microsoft.com/office/officeart/2005/8/layout/radial5"/>
    <dgm:cxn modelId="{A6BA403D-70D5-0849-BF7F-EBA762A7D7AA}" type="presOf" srcId="{AD10C667-E25E-2242-AB2F-FA696CB47A12}" destId="{40C6A935-41E4-1248-9572-781570D15D20}" srcOrd="1" destOrd="0" presId="urn:microsoft.com/office/officeart/2005/8/layout/radial5"/>
    <dgm:cxn modelId="{9C4DB85E-116D-2F43-B48F-1F7205C392B2}" type="presOf" srcId="{644CEC9E-C8D0-984A-BF04-5FE24920BCC0}" destId="{89B70A7F-B4F3-F941-9FDF-7C40FA4CF2EC}" srcOrd="1" destOrd="0" presId="urn:microsoft.com/office/officeart/2005/8/layout/radial5"/>
    <dgm:cxn modelId="{7FC58A60-D43A-F34F-83C0-A679FDEE8A59}" type="presOf" srcId="{644CEC9E-C8D0-984A-BF04-5FE24920BCC0}" destId="{26A74C05-3072-0241-8ED4-9E35E300F8EB}" srcOrd="0" destOrd="0" presId="urn:microsoft.com/office/officeart/2005/8/layout/radial5"/>
    <dgm:cxn modelId="{09B6A345-24CF-9445-B462-36ABF704034B}" srcId="{76D8BBBD-8F7D-F14C-A957-8583B1844A01}" destId="{8F1E05D7-774D-E24D-8C83-3D19A1F26D18}" srcOrd="0" destOrd="0" parTransId="{FF85BF34-4201-9146-B435-E532C9F4E530}" sibTransId="{9A582DEF-80F9-8049-B76D-94630B422E1F}"/>
    <dgm:cxn modelId="{1C3EAC6B-C193-BB4D-8AA1-9453881ACB71}" type="presOf" srcId="{8F1E05D7-774D-E24D-8C83-3D19A1F26D18}" destId="{4C52454F-7588-644B-B780-E14C9309A198}" srcOrd="0" destOrd="0" presId="urn:microsoft.com/office/officeart/2005/8/layout/radial5"/>
    <dgm:cxn modelId="{9C930159-7506-A143-B8E6-5B60B39DD15A}" type="presOf" srcId="{6AECD22C-574A-4F48-8012-9017D1277A7D}" destId="{B6B4385A-1E54-CC46-82A3-AC43A3816EAE}" srcOrd="0" destOrd="0" presId="urn:microsoft.com/office/officeart/2005/8/layout/radial5"/>
    <dgm:cxn modelId="{FCAF3A83-682D-2640-93C1-B4227079D5DC}" srcId="{CCC33BCD-D1DB-A645-B618-C986C2AA963B}" destId="{76D8BBBD-8F7D-F14C-A957-8583B1844A01}" srcOrd="0" destOrd="0" parTransId="{97C48946-8B56-0A44-B0B8-25427DB83DDC}" sibTransId="{E4D6565A-F675-094B-9ED8-A92E99EB2451}"/>
    <dgm:cxn modelId="{7DFFCF9A-9A19-054F-8C21-8E43BB608806}" type="presOf" srcId="{70C8B30C-B5C4-6743-9D8D-07E61C7E9011}" destId="{BEC50B60-1A0E-7248-BA2E-5FE4074C20BD}" srcOrd="1" destOrd="0" presId="urn:microsoft.com/office/officeart/2005/8/layout/radial5"/>
    <dgm:cxn modelId="{547ABAB0-242D-CF40-A752-6459F82F4123}" type="presOf" srcId="{6AECD22C-574A-4F48-8012-9017D1277A7D}" destId="{4DFFF127-30F6-1D44-8826-909FECEE20B2}" srcOrd="1" destOrd="0" presId="urn:microsoft.com/office/officeart/2005/8/layout/radial5"/>
    <dgm:cxn modelId="{0C4C2ABE-FE04-174B-B303-7F48996A8405}" type="presOf" srcId="{FF85BF34-4201-9146-B435-E532C9F4E530}" destId="{38F777E9-9E8E-9B49-AF61-D259211B3A78}" srcOrd="1" destOrd="0" presId="urn:microsoft.com/office/officeart/2005/8/layout/radial5"/>
    <dgm:cxn modelId="{237046BE-A84A-4C45-8F20-A5B8D0F37D2E}" type="presOf" srcId="{18851A35-E825-6A42-B09A-8D8CE0D7759B}" destId="{81921DB5-AA48-774B-9012-4BB26AF89980}" srcOrd="0" destOrd="0" presId="urn:microsoft.com/office/officeart/2005/8/layout/radial5"/>
    <dgm:cxn modelId="{87BD4DD1-78DC-3249-A945-7474F4510C0B}" type="presOf" srcId="{70C8B30C-B5C4-6743-9D8D-07E61C7E9011}" destId="{1116EB7A-2733-FF46-AC20-16CCAC90F916}" srcOrd="0" destOrd="0" presId="urn:microsoft.com/office/officeart/2005/8/layout/radial5"/>
    <dgm:cxn modelId="{C578E4E0-2CBF-D344-A37E-E39B84B182AC}" type="presOf" srcId="{FF85BF34-4201-9146-B435-E532C9F4E530}" destId="{134661D5-93F0-E744-93A9-4A0BFA62430A}" srcOrd="0" destOrd="0" presId="urn:microsoft.com/office/officeart/2005/8/layout/radial5"/>
    <dgm:cxn modelId="{70DCCC11-0E1D-B141-8395-4DDED5DEE91A}" type="presParOf" srcId="{E9A47CBE-D8B6-8941-826C-4CAA1C32BE40}" destId="{74C0FB55-B2C6-0D41-ADC7-4CC3E35EB5FB}" srcOrd="0" destOrd="0" presId="urn:microsoft.com/office/officeart/2005/8/layout/radial5"/>
    <dgm:cxn modelId="{73C8AE4C-4F51-CA4B-A207-D42EC8B13FE7}" type="presParOf" srcId="{E9A47CBE-D8B6-8941-826C-4CAA1C32BE40}" destId="{134661D5-93F0-E744-93A9-4A0BFA62430A}" srcOrd="1" destOrd="0" presId="urn:microsoft.com/office/officeart/2005/8/layout/radial5"/>
    <dgm:cxn modelId="{BB2541EE-A429-EF41-BA56-519513E2B7E1}" type="presParOf" srcId="{134661D5-93F0-E744-93A9-4A0BFA62430A}" destId="{38F777E9-9E8E-9B49-AF61-D259211B3A78}" srcOrd="0" destOrd="0" presId="urn:microsoft.com/office/officeart/2005/8/layout/radial5"/>
    <dgm:cxn modelId="{C92429EF-EA3B-294F-9B1B-BA28D9C01C5F}" type="presParOf" srcId="{E9A47CBE-D8B6-8941-826C-4CAA1C32BE40}" destId="{4C52454F-7588-644B-B780-E14C9309A198}" srcOrd="2" destOrd="0" presId="urn:microsoft.com/office/officeart/2005/8/layout/radial5"/>
    <dgm:cxn modelId="{CB16065D-0865-BC40-9299-FECFE9ADCA6B}" type="presParOf" srcId="{E9A47CBE-D8B6-8941-826C-4CAA1C32BE40}" destId="{B6B4385A-1E54-CC46-82A3-AC43A3816EAE}" srcOrd="3" destOrd="0" presId="urn:microsoft.com/office/officeart/2005/8/layout/radial5"/>
    <dgm:cxn modelId="{D6E64D21-ACBB-8544-A83F-BB10D0DAD53E}" type="presParOf" srcId="{B6B4385A-1E54-CC46-82A3-AC43A3816EAE}" destId="{4DFFF127-30F6-1D44-8826-909FECEE20B2}" srcOrd="0" destOrd="0" presId="urn:microsoft.com/office/officeart/2005/8/layout/radial5"/>
    <dgm:cxn modelId="{FDFFD408-8CB8-934E-B96A-8A92DF932EEE}" type="presParOf" srcId="{E9A47CBE-D8B6-8941-826C-4CAA1C32BE40}" destId="{33B401F1-666E-404D-B2FF-7E785191A2F2}" srcOrd="4" destOrd="0" presId="urn:microsoft.com/office/officeart/2005/8/layout/radial5"/>
    <dgm:cxn modelId="{15972149-0110-F449-AD3A-F2D26ECEC90A}" type="presParOf" srcId="{E9A47CBE-D8B6-8941-826C-4CAA1C32BE40}" destId="{C801CEE0-0745-214B-B291-0863A4F9C44C}" srcOrd="5" destOrd="0" presId="urn:microsoft.com/office/officeart/2005/8/layout/radial5"/>
    <dgm:cxn modelId="{04A35A88-662F-4C44-B245-4B453ADC8A4E}" type="presParOf" srcId="{C801CEE0-0745-214B-B291-0863A4F9C44C}" destId="{40C6A935-41E4-1248-9572-781570D15D20}" srcOrd="0" destOrd="0" presId="urn:microsoft.com/office/officeart/2005/8/layout/radial5"/>
    <dgm:cxn modelId="{19F1E2C7-E492-1C44-BCE4-1F625209895A}" type="presParOf" srcId="{E9A47CBE-D8B6-8941-826C-4CAA1C32BE40}" destId="{F48BABE0-96F2-1047-9974-F6BF71599692}" srcOrd="6" destOrd="0" presId="urn:microsoft.com/office/officeart/2005/8/layout/radial5"/>
    <dgm:cxn modelId="{0488313F-D871-214B-AC19-3A9967D6ABB8}" type="presParOf" srcId="{E9A47CBE-D8B6-8941-826C-4CAA1C32BE40}" destId="{26A74C05-3072-0241-8ED4-9E35E300F8EB}" srcOrd="7" destOrd="0" presId="urn:microsoft.com/office/officeart/2005/8/layout/radial5"/>
    <dgm:cxn modelId="{D0A501B8-DB6B-D048-9C0E-D29093CC925F}" type="presParOf" srcId="{26A74C05-3072-0241-8ED4-9E35E300F8EB}" destId="{89B70A7F-B4F3-F941-9FDF-7C40FA4CF2EC}" srcOrd="0" destOrd="0" presId="urn:microsoft.com/office/officeart/2005/8/layout/radial5"/>
    <dgm:cxn modelId="{C756A427-628A-3B46-8893-97F9FF599F53}" type="presParOf" srcId="{E9A47CBE-D8B6-8941-826C-4CAA1C32BE40}" destId="{81921DB5-AA48-774B-9012-4BB26AF89980}" srcOrd="8" destOrd="0" presId="urn:microsoft.com/office/officeart/2005/8/layout/radial5"/>
    <dgm:cxn modelId="{E571A7F9-6216-2A46-8482-4DC2B0EAD213}" type="presParOf" srcId="{E9A47CBE-D8B6-8941-826C-4CAA1C32BE40}" destId="{1116EB7A-2733-FF46-AC20-16CCAC90F916}" srcOrd="9" destOrd="0" presId="urn:microsoft.com/office/officeart/2005/8/layout/radial5"/>
    <dgm:cxn modelId="{88F289F0-1738-1946-9DA0-ED6A0A3EB7BE}" type="presParOf" srcId="{1116EB7A-2733-FF46-AC20-16CCAC90F916}" destId="{BEC50B60-1A0E-7248-BA2E-5FE4074C20BD}" srcOrd="0" destOrd="0" presId="urn:microsoft.com/office/officeart/2005/8/layout/radial5"/>
    <dgm:cxn modelId="{6993F46A-C019-0E44-B606-A2944E9684C8}" type="presParOf" srcId="{E9A47CBE-D8B6-8941-826C-4CAA1C32BE40}" destId="{A1149198-51BD-C84C-A20C-80B92535D02B}"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C0FB55-B2C6-0D41-ADC7-4CC3E35EB5FB}">
      <dsp:nvSpPr>
        <dsp:cNvPr id="0" name=""/>
        <dsp:cNvSpPr/>
      </dsp:nvSpPr>
      <dsp:spPr>
        <a:xfrm>
          <a:off x="3112215" y="2046603"/>
          <a:ext cx="1459496" cy="1459496"/>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GB" sz="2500" kern="1200"/>
            <a:t>Models</a:t>
          </a:r>
        </a:p>
      </dsp:txBody>
      <dsp:txXfrm>
        <a:off x="3325953" y="2260341"/>
        <a:ext cx="1032020" cy="1032020"/>
      </dsp:txXfrm>
    </dsp:sp>
    <dsp:sp modelId="{134661D5-93F0-E744-93A9-4A0BFA62430A}">
      <dsp:nvSpPr>
        <dsp:cNvPr id="0" name=""/>
        <dsp:cNvSpPr/>
      </dsp:nvSpPr>
      <dsp:spPr>
        <a:xfrm rot="16200000">
          <a:off x="3687008" y="1514890"/>
          <a:ext cx="309911" cy="496228"/>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733495" y="1660623"/>
        <a:ext cx="216938" cy="297736"/>
      </dsp:txXfrm>
    </dsp:sp>
    <dsp:sp modelId="{4C52454F-7588-644B-B780-E14C9309A198}">
      <dsp:nvSpPr>
        <dsp:cNvPr id="0" name=""/>
        <dsp:cNvSpPr/>
      </dsp:nvSpPr>
      <dsp:spPr>
        <a:xfrm>
          <a:off x="3112215" y="2368"/>
          <a:ext cx="1459496" cy="1459496"/>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Logistic Regression</a:t>
          </a:r>
        </a:p>
      </dsp:txBody>
      <dsp:txXfrm>
        <a:off x="3325953" y="216106"/>
        <a:ext cx="1032020" cy="1032020"/>
      </dsp:txXfrm>
    </dsp:sp>
    <dsp:sp modelId="{B6B4385A-1E54-CC46-82A3-AC43A3816EAE}">
      <dsp:nvSpPr>
        <dsp:cNvPr id="0" name=""/>
        <dsp:cNvSpPr/>
      </dsp:nvSpPr>
      <dsp:spPr>
        <a:xfrm rot="20520000">
          <a:off x="4650757" y="2215095"/>
          <a:ext cx="309911" cy="496228"/>
        </a:xfrm>
        <a:prstGeom prst="rightArrow">
          <a:avLst>
            <a:gd name="adj1" fmla="val 6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653032" y="2328706"/>
        <a:ext cx="216938" cy="297736"/>
      </dsp:txXfrm>
    </dsp:sp>
    <dsp:sp modelId="{33B401F1-666E-404D-B2FF-7E785191A2F2}">
      <dsp:nvSpPr>
        <dsp:cNvPr id="0" name=""/>
        <dsp:cNvSpPr/>
      </dsp:nvSpPr>
      <dsp:spPr>
        <a:xfrm>
          <a:off x="5056398" y="1414899"/>
          <a:ext cx="1459496" cy="1459496"/>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Linear SVM</a:t>
          </a:r>
        </a:p>
      </dsp:txBody>
      <dsp:txXfrm>
        <a:off x="5270136" y="1628637"/>
        <a:ext cx="1032020" cy="1032020"/>
      </dsp:txXfrm>
    </dsp:sp>
    <dsp:sp modelId="{C801CEE0-0745-214B-B291-0863A4F9C44C}">
      <dsp:nvSpPr>
        <dsp:cNvPr id="0" name=""/>
        <dsp:cNvSpPr/>
      </dsp:nvSpPr>
      <dsp:spPr>
        <a:xfrm rot="3240000">
          <a:off x="4282638" y="3348051"/>
          <a:ext cx="309911" cy="496228"/>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301800" y="3409689"/>
        <a:ext cx="216938" cy="297736"/>
      </dsp:txXfrm>
    </dsp:sp>
    <dsp:sp modelId="{F48BABE0-96F2-1047-9974-F6BF71599692}">
      <dsp:nvSpPr>
        <dsp:cNvPr id="0" name=""/>
        <dsp:cNvSpPr/>
      </dsp:nvSpPr>
      <dsp:spPr>
        <a:xfrm>
          <a:off x="4313787" y="3700423"/>
          <a:ext cx="1459496" cy="1459496"/>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Decision Trees</a:t>
          </a:r>
        </a:p>
      </dsp:txBody>
      <dsp:txXfrm>
        <a:off x="4527525" y="3914161"/>
        <a:ext cx="1032020" cy="1032020"/>
      </dsp:txXfrm>
    </dsp:sp>
    <dsp:sp modelId="{26A74C05-3072-0241-8ED4-9E35E300F8EB}">
      <dsp:nvSpPr>
        <dsp:cNvPr id="0" name=""/>
        <dsp:cNvSpPr/>
      </dsp:nvSpPr>
      <dsp:spPr>
        <a:xfrm rot="7560000">
          <a:off x="3091378" y="3348051"/>
          <a:ext cx="309911" cy="496228"/>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3165189" y="3409689"/>
        <a:ext cx="216938" cy="297736"/>
      </dsp:txXfrm>
    </dsp:sp>
    <dsp:sp modelId="{81921DB5-AA48-774B-9012-4BB26AF89980}">
      <dsp:nvSpPr>
        <dsp:cNvPr id="0" name=""/>
        <dsp:cNvSpPr/>
      </dsp:nvSpPr>
      <dsp:spPr>
        <a:xfrm>
          <a:off x="1910644" y="3700423"/>
          <a:ext cx="1459496" cy="1459496"/>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Gradient Boosted Trees</a:t>
          </a:r>
        </a:p>
      </dsp:txBody>
      <dsp:txXfrm>
        <a:off x="2124382" y="3914161"/>
        <a:ext cx="1032020" cy="1032020"/>
      </dsp:txXfrm>
    </dsp:sp>
    <dsp:sp modelId="{1116EB7A-2733-FF46-AC20-16CCAC90F916}">
      <dsp:nvSpPr>
        <dsp:cNvPr id="0" name=""/>
        <dsp:cNvSpPr/>
      </dsp:nvSpPr>
      <dsp:spPr>
        <a:xfrm rot="11880000">
          <a:off x="2723258" y="2215095"/>
          <a:ext cx="309911" cy="496228"/>
        </a:xfrm>
        <a:prstGeom prst="rightArrow">
          <a:avLst>
            <a:gd name="adj1" fmla="val 60000"/>
            <a:gd name="adj2" fmla="val 5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rot="10800000">
        <a:off x="2813956" y="2328706"/>
        <a:ext cx="216938" cy="297736"/>
      </dsp:txXfrm>
    </dsp:sp>
    <dsp:sp modelId="{A1149198-51BD-C84C-A20C-80B92535D02B}">
      <dsp:nvSpPr>
        <dsp:cNvPr id="0" name=""/>
        <dsp:cNvSpPr/>
      </dsp:nvSpPr>
      <dsp:spPr>
        <a:xfrm>
          <a:off x="1168032" y="1414899"/>
          <a:ext cx="1459496" cy="1459496"/>
        </a:xfrm>
        <a:prstGeom prst="ellipse">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a:t>Factorization Machines</a:t>
          </a:r>
        </a:p>
      </dsp:txBody>
      <dsp:txXfrm>
        <a:off x="1381770" y="1628637"/>
        <a:ext cx="1032020" cy="1032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B7D50-56F1-40E6-BD8D-A58F4292CEC2}" type="datetimeFigureOut">
              <a:rPr lang="en-US" smtClean="0"/>
              <a:t>4/13/2024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F845D-18B7-4D19-BE1A-77145F9446EB}" type="slidenum">
              <a:rPr lang="en-US" smtClean="0"/>
              <a:t>‹#›</a:t>
            </a:fld>
            <a:endParaRPr lang="en-US"/>
          </a:p>
        </p:txBody>
      </p:sp>
    </p:spTree>
    <p:extLst>
      <p:ext uri="{BB962C8B-B14F-4D97-AF65-F5344CB8AC3E}">
        <p14:creationId xmlns:p14="http://schemas.microsoft.com/office/powerpoint/2010/main" val="1676014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6F845D-18B7-4D19-BE1A-77145F9446EB}" type="slidenum">
              <a:rPr lang="en-US" smtClean="0"/>
              <a:t>7</a:t>
            </a:fld>
            <a:endParaRPr lang="en-US"/>
          </a:p>
        </p:txBody>
      </p:sp>
    </p:spTree>
    <p:extLst>
      <p:ext uri="{BB962C8B-B14F-4D97-AF65-F5344CB8AC3E}">
        <p14:creationId xmlns:p14="http://schemas.microsoft.com/office/powerpoint/2010/main" val="322565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6F845D-18B7-4D19-BE1A-77145F9446EB}" type="slidenum">
              <a:rPr lang="en-US" smtClean="0"/>
              <a:t>8</a:t>
            </a:fld>
            <a:endParaRPr lang="en-US"/>
          </a:p>
        </p:txBody>
      </p:sp>
    </p:spTree>
    <p:extLst>
      <p:ext uri="{BB962C8B-B14F-4D97-AF65-F5344CB8AC3E}">
        <p14:creationId xmlns:p14="http://schemas.microsoft.com/office/powerpoint/2010/main" val="1667184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BFFB-A540-6648-9625-4836B62317F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C73EC4-0299-014F-AB63-5613D710F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2F94B0-DB87-5A47-AE2A-0E1D86F67B26}"/>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3FFFB195-33B6-C54F-918A-7B248F91B16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3D38E47-E1D2-464F-84C8-7CF125C7BED6}"/>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0798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39E2-8162-854A-9785-5C0F887B1A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A9A83B-A163-C845-9E2F-242B3E72FC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71843-8078-8E4F-8AC3-9CABB3CE75D3}"/>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1ED168B9-963D-5547-88F3-E66B21026C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11C0DBA-6DFD-EC49-89EB-D72108C352D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3397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CA7D84-2420-C449-A619-DE23F7AE494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089566-ACC1-2E48-8FA3-7D191784C5D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F448E-F29F-884C-AD6B-D96AC7BCFECB}"/>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B75FAC67-CC10-C84A-A4CE-4B65A7F96E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F46715D-9921-8940-8B6B-19FEC38DC6D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613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DAAAF-162B-764C-9165-99A03925133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2F5F611-392F-DE4F-869D-D71D33C98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B88EED-AC6C-364B-9B86-E7777D6278F2}"/>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7125717A-C572-9F4A-8C49-35876F4BAB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EF19E1-DD71-9048-A713-8333C81FF21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47052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169D8-0C4B-4C49-954B-B50510DC919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C253F-263A-9548-A099-C98753CC65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1C5EEA-A592-FA4D-B776-28DE68146D98}"/>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5" name="Footer Placeholder 4">
            <a:extLst>
              <a:ext uri="{FF2B5EF4-FFF2-40B4-BE49-F238E27FC236}">
                <a16:creationId xmlns:a16="http://schemas.microsoft.com/office/drawing/2014/main" id="{5A18A7AD-6FAE-E047-B091-0E5E743AD5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82A0334-B68E-0644-8F59-DB61E640E01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03292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E8FA-CF49-3F41-A16F-3BCB1848066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B8D15DF-683F-CA4F-B72E-077596B1A0A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BB0DF0-3BB7-4A45-AAED-0ED87981FB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0C2B11-07E0-AA49-8CAB-02F7E3B033A7}"/>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ECD39DF7-CBF9-E74C-B379-C9291CD348C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3A7A2C5-C891-D84D-9269-2CE5A7DEC35A}"/>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72391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0516-810D-3146-A79C-F110832A9B2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F71F2ED-DA19-0147-86CB-F00596637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AB8081-56DC-E84A-92B5-98898A06C1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6D4B9-57CA-A545-B68A-D59E61081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29C2E1-3752-6148-A1AE-8BD5EED321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DC856-1C30-9A45-A8B9-2CBD49633E34}"/>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8" name="Footer Placeholder 7">
            <a:extLst>
              <a:ext uri="{FF2B5EF4-FFF2-40B4-BE49-F238E27FC236}">
                <a16:creationId xmlns:a16="http://schemas.microsoft.com/office/drawing/2014/main" id="{B250F0AE-49BE-2041-8FD8-B825604CD7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6B892C59-772A-6242-81EB-4F2695D4C128}"/>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97533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B5D2-BF11-1047-9083-119184BF7FD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D5F0279-DC95-1944-A206-6B077F0AAB4E}"/>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4" name="Footer Placeholder 3">
            <a:extLst>
              <a:ext uri="{FF2B5EF4-FFF2-40B4-BE49-F238E27FC236}">
                <a16:creationId xmlns:a16="http://schemas.microsoft.com/office/drawing/2014/main" id="{DBA981DB-E2D7-EA48-82BE-628C37BED5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ADB7645-C9C2-1E48-A9C3-BFF2634EB4EF}"/>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504097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9D316-3D33-5145-854C-38AAD7F304DF}"/>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3" name="Footer Placeholder 2">
            <a:extLst>
              <a:ext uri="{FF2B5EF4-FFF2-40B4-BE49-F238E27FC236}">
                <a16:creationId xmlns:a16="http://schemas.microsoft.com/office/drawing/2014/main" id="{7208E516-C2C9-9148-83F9-7F7F64469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2E85027-4659-ED4A-AEC6-1B447F656043}"/>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248255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3B70-3B6B-7C46-932B-D8202847189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2E4202-47F6-374E-B56D-13004790BF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41383-C902-B745-815D-A6E6B8C6A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1057A3-65A5-ED42-98E3-7340343EF234}"/>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AD2BEA6D-495E-754E-9B75-49BF9C706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651FE09-6AC0-B648-BB6F-7210AA6C1967}"/>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830299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CC57-A14E-2145-A748-1258E07D556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9B45EF-9D37-2641-927E-67A6D4CF46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91C982-4DDE-BC40-9231-AEAFF2CC4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5DD25F-1CC5-814E-A0F3-7D4E58162347}"/>
              </a:ext>
            </a:extLst>
          </p:cNvPr>
          <p:cNvSpPr>
            <a:spLocks noGrp="1"/>
          </p:cNvSpPr>
          <p:nvPr>
            <p:ph type="dt" sz="half" idx="10"/>
          </p:nvPr>
        </p:nvSpPr>
        <p:spPr/>
        <p:txBody>
          <a:bodyPr/>
          <a:lstStyle/>
          <a:p>
            <a:fld id="{8F923C7D-B11C-8E43-A742-35D7D77F5333}" type="datetimeFigureOut">
              <a:rPr lang="en-US" smtClean="0"/>
              <a:t>4/13/2024</a:t>
            </a:fld>
            <a:endParaRPr lang="en-US"/>
          </a:p>
        </p:txBody>
      </p:sp>
      <p:sp>
        <p:nvSpPr>
          <p:cNvPr id="6" name="Footer Placeholder 5">
            <a:extLst>
              <a:ext uri="{FF2B5EF4-FFF2-40B4-BE49-F238E27FC236}">
                <a16:creationId xmlns:a16="http://schemas.microsoft.com/office/drawing/2014/main" id="{89E9E17A-3562-B641-B9A8-6360810DA2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0FFDCFE-5830-8541-81C5-9937B204E121}"/>
              </a:ext>
            </a:extLst>
          </p:cNvPr>
          <p:cNvSpPr>
            <a:spLocks noGrp="1"/>
          </p:cNvSpPr>
          <p:nvPr>
            <p:ph type="sldNum" sz="quarter" idx="12"/>
          </p:nvPr>
        </p:nvSpPr>
        <p:spPr/>
        <p:txBody>
          <a:bodyPr/>
          <a:lstStyle/>
          <a:p>
            <a:fld id="{8A69B41D-D4B6-FD40-8C8E-00FA62457801}" type="slidenum">
              <a:rPr lang="en-US" smtClean="0"/>
              <a:t>‹#›</a:t>
            </a:fld>
            <a:endParaRPr lang="en-US"/>
          </a:p>
        </p:txBody>
      </p:sp>
    </p:spTree>
    <p:extLst>
      <p:ext uri="{BB962C8B-B14F-4D97-AF65-F5344CB8AC3E}">
        <p14:creationId xmlns:p14="http://schemas.microsoft.com/office/powerpoint/2010/main" val="3124131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8027420-8314-BA4E-BA14-76D22FE5E9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39A44-6E65-7546-A1B9-B02089564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23C7D-B11C-8E43-A742-35D7D77F5333}" type="datetimeFigureOut">
              <a:rPr lang="en-US" smtClean="0"/>
              <a:t>4/13/2024</a:t>
            </a:fld>
            <a:endParaRPr lang="en-US"/>
          </a:p>
        </p:txBody>
      </p:sp>
      <p:sp>
        <p:nvSpPr>
          <p:cNvPr id="6" name="Slide Number Placeholder 5">
            <a:extLst>
              <a:ext uri="{FF2B5EF4-FFF2-40B4-BE49-F238E27FC236}">
                <a16:creationId xmlns:a16="http://schemas.microsoft.com/office/drawing/2014/main" id="{7B64D054-124A-2040-A81D-AB921CEAC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9B41D-D4B6-FD40-8C8E-00FA62457801}" type="slidenum">
              <a:rPr lang="en-US" smtClean="0"/>
              <a:t>‹#›</a:t>
            </a:fld>
            <a:endParaRPr lang="en-US"/>
          </a:p>
        </p:txBody>
      </p:sp>
      <p:sp>
        <p:nvSpPr>
          <p:cNvPr id="8" name="Title Placeholder 7">
            <a:extLst>
              <a:ext uri="{FF2B5EF4-FFF2-40B4-BE49-F238E27FC236}">
                <a16:creationId xmlns:a16="http://schemas.microsoft.com/office/drawing/2014/main" id="{4328C7BD-97E0-8746-BE4A-081D2E08B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10630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1A51A-3168-024C-AD87-56547AE479AD}"/>
              </a:ext>
            </a:extLst>
          </p:cNvPr>
          <p:cNvSpPr txBox="1"/>
          <p:nvPr/>
        </p:nvSpPr>
        <p:spPr>
          <a:xfrm>
            <a:off x="574733" y="2140556"/>
            <a:ext cx="11040127" cy="923330"/>
          </a:xfrm>
          <a:prstGeom prst="rect">
            <a:avLst/>
          </a:prstGeom>
          <a:solidFill>
            <a:srgbClr val="ED7D31"/>
          </a:solidFill>
        </p:spPr>
        <p:txBody>
          <a:bodyPr wrap="square" lIns="91440" tIns="45720" rIns="91440" bIns="45720" rtlCol="0" anchor="t">
            <a:spAutoFit/>
          </a:bodyPr>
          <a:lstStyle/>
          <a:p>
            <a:pPr algn="ctr"/>
            <a:r>
              <a:rPr lang="en-US" sz="5400">
                <a:solidFill>
                  <a:srgbClr val="FFFFFF"/>
                </a:solidFill>
                <a:latin typeface="Calibri"/>
                <a:cs typeface="Calibri"/>
              </a:rPr>
              <a:t>Mini Project 2:Big Data-Spark</a:t>
            </a:r>
            <a:endParaRPr lang="en-US" sz="5400">
              <a:cs typeface="Calibri"/>
            </a:endParaRPr>
          </a:p>
        </p:txBody>
      </p:sp>
    </p:spTree>
    <p:extLst>
      <p:ext uri="{BB962C8B-B14F-4D97-AF65-F5344CB8AC3E}">
        <p14:creationId xmlns:p14="http://schemas.microsoft.com/office/powerpoint/2010/main" val="2301738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Numerical relationship with Target variable</a:t>
            </a:r>
          </a:p>
        </p:txBody>
      </p:sp>
      <p:pic>
        <p:nvPicPr>
          <p:cNvPr id="3" name="Picture 4" descr="A picture containing graphical user interface&#10;&#10;Description automatically generated">
            <a:extLst>
              <a:ext uri="{FF2B5EF4-FFF2-40B4-BE49-F238E27FC236}">
                <a16:creationId xmlns:a16="http://schemas.microsoft.com/office/drawing/2014/main" id="{4A33F889-9FF1-0DA6-2E4D-F7B38DEF2C02}"/>
              </a:ext>
            </a:extLst>
          </p:cNvPr>
          <p:cNvPicPr>
            <a:picLocks noChangeAspect="1"/>
          </p:cNvPicPr>
          <p:nvPr/>
        </p:nvPicPr>
        <p:blipFill>
          <a:blip r:embed="rId3"/>
          <a:stretch>
            <a:fillRect/>
          </a:stretch>
        </p:blipFill>
        <p:spPr>
          <a:xfrm>
            <a:off x="6096000" y="788113"/>
            <a:ext cx="5257504" cy="2503546"/>
          </a:xfrm>
          <a:prstGeom prst="rect">
            <a:avLst/>
          </a:prstGeom>
        </p:spPr>
      </p:pic>
      <p:pic>
        <p:nvPicPr>
          <p:cNvPr id="2" name="Picture 1">
            <a:extLst>
              <a:ext uri="{FF2B5EF4-FFF2-40B4-BE49-F238E27FC236}">
                <a16:creationId xmlns:a16="http://schemas.microsoft.com/office/drawing/2014/main" id="{C18A359F-CBBD-2CC6-876E-8A72CA0A4421}"/>
              </a:ext>
            </a:extLst>
          </p:cNvPr>
          <p:cNvPicPr>
            <a:picLocks noChangeAspect="1"/>
          </p:cNvPicPr>
          <p:nvPr/>
        </p:nvPicPr>
        <p:blipFill>
          <a:blip r:embed="rId4"/>
          <a:stretch>
            <a:fillRect/>
          </a:stretch>
        </p:blipFill>
        <p:spPr>
          <a:xfrm>
            <a:off x="420712" y="788113"/>
            <a:ext cx="5165889" cy="2409345"/>
          </a:xfrm>
          <a:prstGeom prst="rect">
            <a:avLst/>
          </a:prstGeom>
        </p:spPr>
      </p:pic>
      <p:sp>
        <p:nvSpPr>
          <p:cNvPr id="4" name="TextBox 3">
            <a:extLst>
              <a:ext uri="{FF2B5EF4-FFF2-40B4-BE49-F238E27FC236}">
                <a16:creationId xmlns:a16="http://schemas.microsoft.com/office/drawing/2014/main" id="{48D7CBE2-2540-015B-EC77-2E113C3A673C}"/>
              </a:ext>
            </a:extLst>
          </p:cNvPr>
          <p:cNvSpPr txBox="1"/>
          <p:nvPr/>
        </p:nvSpPr>
        <p:spPr>
          <a:xfrm>
            <a:off x="542343" y="3660543"/>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Relationship b/w </a:t>
            </a:r>
            <a:r>
              <a:rPr lang="en-US" err="1"/>
              <a:t>pdays</a:t>
            </a:r>
            <a:r>
              <a:rPr lang="en-US"/>
              <a:t> and target shows that if client is more </a:t>
            </a:r>
            <a:r>
              <a:rPr lang="en-US">
                <a:solidFill>
                  <a:srgbClr val="ED9A5F"/>
                </a:solidFill>
              </a:rPr>
              <a:t>frequently contacted </a:t>
            </a:r>
            <a:r>
              <a:rPr lang="en-US"/>
              <a:t>then most likely client will be more susceptible to subscribe</a:t>
            </a:r>
          </a:p>
        </p:txBody>
      </p:sp>
      <p:sp>
        <p:nvSpPr>
          <p:cNvPr id="8" name="TextBox 7">
            <a:extLst>
              <a:ext uri="{FF2B5EF4-FFF2-40B4-BE49-F238E27FC236}">
                <a16:creationId xmlns:a16="http://schemas.microsoft.com/office/drawing/2014/main" id="{43A62524-BF00-629A-3B26-046868A20039}"/>
              </a:ext>
            </a:extLst>
          </p:cNvPr>
          <p:cNvSpPr txBox="1"/>
          <p:nvPr/>
        </p:nvSpPr>
        <p:spPr>
          <a:xfrm>
            <a:off x="6406725" y="3660543"/>
            <a:ext cx="4946779"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If </a:t>
            </a:r>
            <a:r>
              <a:rPr lang="en-US">
                <a:solidFill>
                  <a:schemeClr val="accent2"/>
                </a:solidFill>
              </a:rPr>
              <a:t>more contacts will perform </a:t>
            </a:r>
            <a:r>
              <a:rPr lang="en-US"/>
              <a:t>before the campaign, it is more likely that client will subscribe</a:t>
            </a:r>
          </a:p>
        </p:txBody>
      </p:sp>
    </p:spTree>
    <p:extLst>
      <p:ext uri="{BB962C8B-B14F-4D97-AF65-F5344CB8AC3E}">
        <p14:creationId xmlns:p14="http://schemas.microsoft.com/office/powerpoint/2010/main" val="203878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Numerical relationship with Target variable</a:t>
            </a:r>
          </a:p>
        </p:txBody>
      </p:sp>
      <p:pic>
        <p:nvPicPr>
          <p:cNvPr id="3" name="Picture 4" descr="Chart&#10;&#10;Description automatically generated">
            <a:extLst>
              <a:ext uri="{FF2B5EF4-FFF2-40B4-BE49-F238E27FC236}">
                <a16:creationId xmlns:a16="http://schemas.microsoft.com/office/drawing/2014/main" id="{E60B1087-C815-E902-EF83-6890C29DB4DB}"/>
              </a:ext>
            </a:extLst>
          </p:cNvPr>
          <p:cNvPicPr>
            <a:picLocks noChangeAspect="1"/>
          </p:cNvPicPr>
          <p:nvPr/>
        </p:nvPicPr>
        <p:blipFill>
          <a:blip r:embed="rId3"/>
          <a:stretch>
            <a:fillRect/>
          </a:stretch>
        </p:blipFill>
        <p:spPr>
          <a:xfrm>
            <a:off x="109065" y="579571"/>
            <a:ext cx="5547360" cy="2658192"/>
          </a:xfrm>
          <a:prstGeom prst="rect">
            <a:avLst/>
          </a:prstGeom>
        </p:spPr>
      </p:pic>
      <p:pic>
        <p:nvPicPr>
          <p:cNvPr id="5" name="Picture 5" descr="Chart&#10;&#10;Description automatically generated">
            <a:extLst>
              <a:ext uri="{FF2B5EF4-FFF2-40B4-BE49-F238E27FC236}">
                <a16:creationId xmlns:a16="http://schemas.microsoft.com/office/drawing/2014/main" id="{79052BD2-3B84-EC61-9C4B-16CDA66B2460}"/>
              </a:ext>
            </a:extLst>
          </p:cNvPr>
          <p:cNvPicPr>
            <a:picLocks noChangeAspect="1"/>
          </p:cNvPicPr>
          <p:nvPr/>
        </p:nvPicPr>
        <p:blipFill>
          <a:blip r:embed="rId4"/>
          <a:stretch>
            <a:fillRect/>
          </a:stretch>
        </p:blipFill>
        <p:spPr>
          <a:xfrm>
            <a:off x="206310" y="3253930"/>
            <a:ext cx="5439197" cy="2658192"/>
          </a:xfrm>
          <a:prstGeom prst="rect">
            <a:avLst/>
          </a:prstGeom>
        </p:spPr>
      </p:pic>
      <p:sp>
        <p:nvSpPr>
          <p:cNvPr id="2" name="TextBox 1">
            <a:extLst>
              <a:ext uri="{FF2B5EF4-FFF2-40B4-BE49-F238E27FC236}">
                <a16:creationId xmlns:a16="http://schemas.microsoft.com/office/drawing/2014/main" id="{ABD77D38-293A-FDE5-454D-92B620D5123A}"/>
              </a:ext>
            </a:extLst>
          </p:cNvPr>
          <p:cNvSpPr txBox="1"/>
          <p:nvPr/>
        </p:nvSpPr>
        <p:spPr>
          <a:xfrm>
            <a:off x="6020579" y="1447002"/>
            <a:ext cx="471195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accent2"/>
                </a:solidFill>
              </a:rPr>
              <a:t>Lower 3-month </a:t>
            </a:r>
            <a:r>
              <a:rPr lang="en-US"/>
              <a:t>rate increases the probability that a client will subscribe to  term-deposit</a:t>
            </a:r>
          </a:p>
        </p:txBody>
      </p:sp>
      <p:sp>
        <p:nvSpPr>
          <p:cNvPr id="4" name="TextBox 3">
            <a:extLst>
              <a:ext uri="{FF2B5EF4-FFF2-40B4-BE49-F238E27FC236}">
                <a16:creationId xmlns:a16="http://schemas.microsoft.com/office/drawing/2014/main" id="{CF26D2CE-EC18-5372-93A3-41C952A707A6}"/>
              </a:ext>
            </a:extLst>
          </p:cNvPr>
          <p:cNvSpPr txBox="1"/>
          <p:nvPr/>
        </p:nvSpPr>
        <p:spPr>
          <a:xfrm>
            <a:off x="6020579" y="3968854"/>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If number of employees are </a:t>
            </a:r>
            <a:r>
              <a:rPr lang="en-US">
                <a:solidFill>
                  <a:schemeClr val="accent2"/>
                </a:solidFill>
              </a:rPr>
              <a:t>around or less than 5000 </a:t>
            </a:r>
            <a:r>
              <a:rPr lang="en-US"/>
              <a:t>it is more likely that client will subscribe to a term-deposit</a:t>
            </a:r>
          </a:p>
        </p:txBody>
      </p:sp>
    </p:spTree>
    <p:extLst>
      <p:ext uri="{BB962C8B-B14F-4D97-AF65-F5344CB8AC3E}">
        <p14:creationId xmlns:p14="http://schemas.microsoft.com/office/powerpoint/2010/main" val="236629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Categorical relationship with Target variable</a:t>
            </a:r>
          </a:p>
        </p:txBody>
      </p:sp>
      <p:pic>
        <p:nvPicPr>
          <p:cNvPr id="2" name="Picture 2" descr="Chart, bar chart&#10;&#10;Description automatically generated">
            <a:extLst>
              <a:ext uri="{FF2B5EF4-FFF2-40B4-BE49-F238E27FC236}">
                <a16:creationId xmlns:a16="http://schemas.microsoft.com/office/drawing/2014/main" id="{0D0917B0-4E91-6E78-7801-D9C7F77D0B22}"/>
              </a:ext>
            </a:extLst>
          </p:cNvPr>
          <p:cNvPicPr>
            <a:picLocks noChangeAspect="1"/>
          </p:cNvPicPr>
          <p:nvPr/>
        </p:nvPicPr>
        <p:blipFill>
          <a:blip r:embed="rId3"/>
          <a:stretch>
            <a:fillRect/>
          </a:stretch>
        </p:blipFill>
        <p:spPr>
          <a:xfrm>
            <a:off x="-1" y="683529"/>
            <a:ext cx="6134691" cy="2964739"/>
          </a:xfrm>
          <a:prstGeom prst="rect">
            <a:avLst/>
          </a:prstGeom>
        </p:spPr>
      </p:pic>
      <p:pic>
        <p:nvPicPr>
          <p:cNvPr id="7" name="Picture 6">
            <a:extLst>
              <a:ext uri="{FF2B5EF4-FFF2-40B4-BE49-F238E27FC236}">
                <a16:creationId xmlns:a16="http://schemas.microsoft.com/office/drawing/2014/main" id="{51D7A143-1480-DD56-8DBA-3661E0722EA3}"/>
              </a:ext>
            </a:extLst>
          </p:cNvPr>
          <p:cNvPicPr>
            <a:picLocks noChangeAspect="1"/>
          </p:cNvPicPr>
          <p:nvPr/>
        </p:nvPicPr>
        <p:blipFill>
          <a:blip r:embed="rId4"/>
          <a:stretch>
            <a:fillRect/>
          </a:stretch>
        </p:blipFill>
        <p:spPr>
          <a:xfrm>
            <a:off x="6134689" y="3081345"/>
            <a:ext cx="5739827" cy="2507691"/>
          </a:xfrm>
          <a:prstGeom prst="rect">
            <a:avLst/>
          </a:prstGeom>
        </p:spPr>
      </p:pic>
      <p:sp>
        <p:nvSpPr>
          <p:cNvPr id="8" name="TextBox 7">
            <a:extLst>
              <a:ext uri="{FF2B5EF4-FFF2-40B4-BE49-F238E27FC236}">
                <a16:creationId xmlns:a16="http://schemas.microsoft.com/office/drawing/2014/main" id="{D2BE1A9C-36FB-B49A-C650-BEC85224E59A}"/>
              </a:ext>
            </a:extLst>
          </p:cNvPr>
          <p:cNvSpPr txBox="1"/>
          <p:nvPr/>
        </p:nvSpPr>
        <p:spPr>
          <a:xfrm>
            <a:off x="6461450" y="1499209"/>
            <a:ext cx="478077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tx1"/>
                </a:solidFill>
              </a:rPr>
              <a:t>It is more likely that </a:t>
            </a:r>
            <a:r>
              <a:rPr lang="en-US">
                <a:solidFill>
                  <a:schemeClr val="accent2"/>
                </a:solidFill>
              </a:rPr>
              <a:t>students</a:t>
            </a:r>
            <a:r>
              <a:rPr lang="en-US">
                <a:solidFill>
                  <a:schemeClr val="tx1"/>
                </a:solidFill>
              </a:rPr>
              <a:t> will subscribe for a term-deposit than people in any other profession</a:t>
            </a:r>
          </a:p>
        </p:txBody>
      </p:sp>
      <p:sp>
        <p:nvSpPr>
          <p:cNvPr id="9" name="TextBox 8">
            <a:extLst>
              <a:ext uri="{FF2B5EF4-FFF2-40B4-BE49-F238E27FC236}">
                <a16:creationId xmlns:a16="http://schemas.microsoft.com/office/drawing/2014/main" id="{56D78273-7218-F8E2-4274-146C86CDCD92}"/>
              </a:ext>
            </a:extLst>
          </p:cNvPr>
          <p:cNvSpPr txBox="1"/>
          <p:nvPr/>
        </p:nvSpPr>
        <p:spPr>
          <a:xfrm>
            <a:off x="760057" y="4125389"/>
            <a:ext cx="4780771"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accent2"/>
                </a:solidFill>
              </a:rPr>
              <a:t>Single</a:t>
            </a:r>
            <a:r>
              <a:rPr lang="en-US">
                <a:solidFill>
                  <a:schemeClr val="tx1"/>
                </a:solidFill>
              </a:rPr>
              <a:t> </a:t>
            </a:r>
            <a:r>
              <a:rPr lang="en-US">
                <a:solidFill>
                  <a:schemeClr val="accent2"/>
                </a:solidFill>
              </a:rPr>
              <a:t>people</a:t>
            </a:r>
            <a:r>
              <a:rPr lang="en-US">
                <a:solidFill>
                  <a:schemeClr val="tx1"/>
                </a:solidFill>
              </a:rPr>
              <a:t> have a higher probability of subscribing for a term-deposit than married</a:t>
            </a:r>
          </a:p>
        </p:txBody>
      </p:sp>
    </p:spTree>
    <p:extLst>
      <p:ext uri="{BB962C8B-B14F-4D97-AF65-F5344CB8AC3E}">
        <p14:creationId xmlns:p14="http://schemas.microsoft.com/office/powerpoint/2010/main" val="346894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1"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Categorical relationship with Target variable</a:t>
            </a:r>
          </a:p>
        </p:txBody>
      </p:sp>
      <p:pic>
        <p:nvPicPr>
          <p:cNvPr id="7" name="Picture 7" descr="Chart&#10;&#10;Description automatically generated">
            <a:extLst>
              <a:ext uri="{FF2B5EF4-FFF2-40B4-BE49-F238E27FC236}">
                <a16:creationId xmlns:a16="http://schemas.microsoft.com/office/drawing/2014/main" id="{5FC64AB8-1E76-C3B1-404A-53D3A9B94D50}"/>
              </a:ext>
            </a:extLst>
          </p:cNvPr>
          <p:cNvPicPr>
            <a:picLocks noChangeAspect="1"/>
          </p:cNvPicPr>
          <p:nvPr/>
        </p:nvPicPr>
        <p:blipFill>
          <a:blip r:embed="rId3"/>
          <a:stretch>
            <a:fillRect/>
          </a:stretch>
        </p:blipFill>
        <p:spPr>
          <a:xfrm>
            <a:off x="6291298" y="624084"/>
            <a:ext cx="5767121" cy="2804916"/>
          </a:xfrm>
          <a:prstGeom prst="rect">
            <a:avLst/>
          </a:prstGeom>
        </p:spPr>
      </p:pic>
      <p:pic>
        <p:nvPicPr>
          <p:cNvPr id="9" name="Picture 9" descr="Chart, bar chart&#10;&#10;Description automatically generated">
            <a:extLst>
              <a:ext uri="{FF2B5EF4-FFF2-40B4-BE49-F238E27FC236}">
                <a16:creationId xmlns:a16="http://schemas.microsoft.com/office/drawing/2014/main" id="{189714E6-57DA-2A51-C3B6-164EE7C2E71E}"/>
              </a:ext>
            </a:extLst>
          </p:cNvPr>
          <p:cNvPicPr>
            <a:picLocks noChangeAspect="1"/>
          </p:cNvPicPr>
          <p:nvPr/>
        </p:nvPicPr>
        <p:blipFill>
          <a:blip r:embed="rId4"/>
          <a:stretch>
            <a:fillRect/>
          </a:stretch>
        </p:blipFill>
        <p:spPr>
          <a:xfrm>
            <a:off x="307241" y="2931100"/>
            <a:ext cx="5690658" cy="2804916"/>
          </a:xfrm>
          <a:prstGeom prst="rect">
            <a:avLst/>
          </a:prstGeom>
        </p:spPr>
      </p:pic>
      <p:sp>
        <p:nvSpPr>
          <p:cNvPr id="2" name="TextBox 1">
            <a:extLst>
              <a:ext uri="{FF2B5EF4-FFF2-40B4-BE49-F238E27FC236}">
                <a16:creationId xmlns:a16="http://schemas.microsoft.com/office/drawing/2014/main" id="{45077D4C-0E47-C721-89C0-59EF3B64D004}"/>
              </a:ext>
            </a:extLst>
          </p:cNvPr>
          <p:cNvSpPr txBox="1"/>
          <p:nvPr/>
        </p:nvSpPr>
        <p:spPr>
          <a:xfrm>
            <a:off x="762184" y="1458387"/>
            <a:ext cx="478077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tx1"/>
                </a:solidFill>
              </a:rPr>
              <a:t>People </a:t>
            </a:r>
            <a:r>
              <a:rPr lang="en-US">
                <a:solidFill>
                  <a:schemeClr val="accent2"/>
                </a:solidFill>
              </a:rPr>
              <a:t>having</a:t>
            </a:r>
            <a:r>
              <a:rPr lang="en-US">
                <a:solidFill>
                  <a:schemeClr val="tx1"/>
                </a:solidFill>
              </a:rPr>
              <a:t> </a:t>
            </a:r>
            <a:r>
              <a:rPr lang="en-US">
                <a:solidFill>
                  <a:schemeClr val="accent2"/>
                </a:solidFill>
              </a:rPr>
              <a:t>personal loan </a:t>
            </a:r>
            <a:r>
              <a:rPr lang="en-US">
                <a:solidFill>
                  <a:schemeClr val="tx1"/>
                </a:solidFill>
              </a:rPr>
              <a:t>are more likely to subscribe as compared to people who do not have a personal loan </a:t>
            </a:r>
          </a:p>
        </p:txBody>
      </p:sp>
      <p:sp>
        <p:nvSpPr>
          <p:cNvPr id="3" name="TextBox 2">
            <a:extLst>
              <a:ext uri="{FF2B5EF4-FFF2-40B4-BE49-F238E27FC236}">
                <a16:creationId xmlns:a16="http://schemas.microsoft.com/office/drawing/2014/main" id="{A4533D6A-C576-416F-CE6F-FF40C7AB260E}"/>
              </a:ext>
            </a:extLst>
          </p:cNvPr>
          <p:cNvSpPr txBox="1"/>
          <p:nvPr/>
        </p:nvSpPr>
        <p:spPr>
          <a:xfrm>
            <a:off x="6784472" y="4111781"/>
            <a:ext cx="4780771"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solidFill>
                  <a:schemeClr val="tx1"/>
                </a:solidFill>
              </a:rPr>
              <a:t>Months like </a:t>
            </a:r>
            <a:r>
              <a:rPr lang="en-US">
                <a:solidFill>
                  <a:schemeClr val="accent2"/>
                </a:solidFill>
              </a:rPr>
              <a:t>March</a:t>
            </a:r>
            <a:r>
              <a:rPr lang="en-US">
                <a:solidFill>
                  <a:schemeClr val="tx1"/>
                </a:solidFill>
              </a:rPr>
              <a:t>, </a:t>
            </a:r>
            <a:r>
              <a:rPr lang="en-US">
                <a:solidFill>
                  <a:schemeClr val="accent2"/>
                </a:solidFill>
              </a:rPr>
              <a:t>September</a:t>
            </a:r>
            <a:r>
              <a:rPr lang="en-US">
                <a:solidFill>
                  <a:schemeClr val="tx1"/>
                </a:solidFill>
              </a:rPr>
              <a:t>, </a:t>
            </a:r>
            <a:r>
              <a:rPr lang="en-US">
                <a:solidFill>
                  <a:schemeClr val="accent2"/>
                </a:solidFill>
              </a:rPr>
              <a:t>October</a:t>
            </a:r>
            <a:r>
              <a:rPr lang="en-US">
                <a:solidFill>
                  <a:schemeClr val="tx1"/>
                </a:solidFill>
              </a:rPr>
              <a:t> and </a:t>
            </a:r>
            <a:r>
              <a:rPr lang="en-US">
                <a:solidFill>
                  <a:schemeClr val="accent2"/>
                </a:solidFill>
              </a:rPr>
              <a:t>December</a:t>
            </a:r>
            <a:r>
              <a:rPr lang="en-US">
                <a:solidFill>
                  <a:schemeClr val="tx1"/>
                </a:solidFill>
              </a:rPr>
              <a:t> are more favorable in getting clients that will subscribe for a term-deposit</a:t>
            </a:r>
          </a:p>
        </p:txBody>
      </p:sp>
    </p:spTree>
    <p:extLst>
      <p:ext uri="{BB962C8B-B14F-4D97-AF65-F5344CB8AC3E}">
        <p14:creationId xmlns:p14="http://schemas.microsoft.com/office/powerpoint/2010/main" val="427821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Data preparation</a:t>
            </a:r>
          </a:p>
        </p:txBody>
      </p:sp>
      <p:pic>
        <p:nvPicPr>
          <p:cNvPr id="7" name="Picture 6">
            <a:extLst>
              <a:ext uri="{FF2B5EF4-FFF2-40B4-BE49-F238E27FC236}">
                <a16:creationId xmlns:a16="http://schemas.microsoft.com/office/drawing/2014/main" id="{BFE2FC5B-197D-4D51-F89E-58C38C648170}"/>
              </a:ext>
            </a:extLst>
          </p:cNvPr>
          <p:cNvPicPr>
            <a:picLocks noChangeAspect="1"/>
          </p:cNvPicPr>
          <p:nvPr/>
        </p:nvPicPr>
        <p:blipFill>
          <a:blip r:embed="rId3"/>
          <a:stretch>
            <a:fillRect/>
          </a:stretch>
        </p:blipFill>
        <p:spPr>
          <a:xfrm>
            <a:off x="1649502" y="2175361"/>
            <a:ext cx="1608291" cy="1608291"/>
          </a:xfrm>
          <a:prstGeom prst="rect">
            <a:avLst/>
          </a:prstGeom>
        </p:spPr>
      </p:pic>
      <p:sp>
        <p:nvSpPr>
          <p:cNvPr id="9" name="TextBox 8">
            <a:extLst>
              <a:ext uri="{FF2B5EF4-FFF2-40B4-BE49-F238E27FC236}">
                <a16:creationId xmlns:a16="http://schemas.microsoft.com/office/drawing/2014/main" id="{5A60865C-36AC-A60F-016D-E5D3942DD183}"/>
              </a:ext>
            </a:extLst>
          </p:cNvPr>
          <p:cNvSpPr txBox="1"/>
          <p:nvPr/>
        </p:nvSpPr>
        <p:spPr>
          <a:xfrm>
            <a:off x="1214957" y="4025699"/>
            <a:ext cx="2729514" cy="923330"/>
          </a:xfrm>
          <a:prstGeom prst="rect">
            <a:avLst/>
          </a:prstGeom>
          <a:noFill/>
        </p:spPr>
        <p:txBody>
          <a:bodyPr wrap="square" rtlCol="0">
            <a:spAutoFit/>
          </a:bodyPr>
          <a:lstStyle/>
          <a:p>
            <a:r>
              <a:rPr lang="en-US">
                <a:cs typeface="Calibri"/>
              </a:rPr>
              <a:t>String columns indexed and then one hot encoded</a:t>
            </a:r>
            <a:endParaRPr lang="en-US"/>
          </a:p>
          <a:p>
            <a:endParaRPr lang="en-US"/>
          </a:p>
        </p:txBody>
      </p:sp>
      <p:pic>
        <p:nvPicPr>
          <p:cNvPr id="15" name="Picture 14">
            <a:extLst>
              <a:ext uri="{FF2B5EF4-FFF2-40B4-BE49-F238E27FC236}">
                <a16:creationId xmlns:a16="http://schemas.microsoft.com/office/drawing/2014/main" id="{A12353F5-E566-8A6A-E656-8D93CDFF333E}"/>
              </a:ext>
            </a:extLst>
          </p:cNvPr>
          <p:cNvPicPr>
            <a:picLocks noChangeAspect="1"/>
          </p:cNvPicPr>
          <p:nvPr/>
        </p:nvPicPr>
        <p:blipFill>
          <a:blip r:embed="rId4"/>
          <a:stretch>
            <a:fillRect/>
          </a:stretch>
        </p:blipFill>
        <p:spPr>
          <a:xfrm>
            <a:off x="5176241" y="2175361"/>
            <a:ext cx="1608292" cy="1608292"/>
          </a:xfrm>
          <a:prstGeom prst="rect">
            <a:avLst/>
          </a:prstGeom>
        </p:spPr>
      </p:pic>
      <p:sp>
        <p:nvSpPr>
          <p:cNvPr id="16" name="TextBox 15">
            <a:extLst>
              <a:ext uri="{FF2B5EF4-FFF2-40B4-BE49-F238E27FC236}">
                <a16:creationId xmlns:a16="http://schemas.microsoft.com/office/drawing/2014/main" id="{EC9A0354-FF17-F380-7CD6-944129124E6B}"/>
              </a:ext>
            </a:extLst>
          </p:cNvPr>
          <p:cNvSpPr txBox="1"/>
          <p:nvPr/>
        </p:nvSpPr>
        <p:spPr>
          <a:xfrm>
            <a:off x="4747036" y="4025699"/>
            <a:ext cx="2466701" cy="646331"/>
          </a:xfrm>
          <a:prstGeom prst="rect">
            <a:avLst/>
          </a:prstGeom>
          <a:noFill/>
        </p:spPr>
        <p:txBody>
          <a:bodyPr wrap="none" rtlCol="0">
            <a:spAutoFit/>
          </a:bodyPr>
          <a:lstStyle/>
          <a:p>
            <a:r>
              <a:rPr lang="en-US">
                <a:cs typeface="Calibri"/>
              </a:rPr>
              <a:t>Numeric columns scaled</a:t>
            </a:r>
          </a:p>
          <a:p>
            <a:endParaRPr lang="en-US"/>
          </a:p>
        </p:txBody>
      </p:sp>
      <p:pic>
        <p:nvPicPr>
          <p:cNvPr id="24" name="Picture 23">
            <a:extLst>
              <a:ext uri="{FF2B5EF4-FFF2-40B4-BE49-F238E27FC236}">
                <a16:creationId xmlns:a16="http://schemas.microsoft.com/office/drawing/2014/main" id="{2F1449C6-0625-4680-6D50-0B244499E3B1}"/>
              </a:ext>
            </a:extLst>
          </p:cNvPr>
          <p:cNvPicPr>
            <a:picLocks noChangeAspect="1"/>
          </p:cNvPicPr>
          <p:nvPr/>
        </p:nvPicPr>
        <p:blipFill>
          <a:blip r:embed="rId5"/>
          <a:stretch>
            <a:fillRect/>
          </a:stretch>
        </p:blipFill>
        <p:spPr>
          <a:xfrm>
            <a:off x="8934206" y="2175361"/>
            <a:ext cx="1608292" cy="1608292"/>
          </a:xfrm>
          <a:prstGeom prst="rect">
            <a:avLst/>
          </a:prstGeom>
        </p:spPr>
      </p:pic>
      <p:sp>
        <p:nvSpPr>
          <p:cNvPr id="25" name="TextBox 24">
            <a:extLst>
              <a:ext uri="{FF2B5EF4-FFF2-40B4-BE49-F238E27FC236}">
                <a16:creationId xmlns:a16="http://schemas.microsoft.com/office/drawing/2014/main" id="{0205B77E-91BE-B5E7-D5EF-5839E66B622F}"/>
              </a:ext>
            </a:extLst>
          </p:cNvPr>
          <p:cNvSpPr txBox="1"/>
          <p:nvPr/>
        </p:nvSpPr>
        <p:spPr>
          <a:xfrm>
            <a:off x="8016302" y="4025699"/>
            <a:ext cx="3171651" cy="923330"/>
          </a:xfrm>
          <a:prstGeom prst="rect">
            <a:avLst/>
          </a:prstGeom>
          <a:noFill/>
        </p:spPr>
        <p:txBody>
          <a:bodyPr wrap="square" rtlCol="0">
            <a:spAutoFit/>
          </a:bodyPr>
          <a:lstStyle/>
          <a:p>
            <a:r>
              <a:rPr lang="en-US">
                <a:cs typeface="Calibri"/>
              </a:rPr>
              <a:t>All feature columns assembled into a vector</a:t>
            </a:r>
          </a:p>
          <a:p>
            <a:endParaRPr lang="en-US"/>
          </a:p>
        </p:txBody>
      </p:sp>
    </p:spTree>
    <p:extLst>
      <p:ext uri="{BB962C8B-B14F-4D97-AF65-F5344CB8AC3E}">
        <p14:creationId xmlns:p14="http://schemas.microsoft.com/office/powerpoint/2010/main" val="415674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173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Predictive Modelling </a:t>
            </a:r>
          </a:p>
        </p:txBody>
      </p:sp>
      <p:graphicFrame>
        <p:nvGraphicFramePr>
          <p:cNvPr id="2" name="Diagram 1">
            <a:extLst>
              <a:ext uri="{FF2B5EF4-FFF2-40B4-BE49-F238E27FC236}">
                <a16:creationId xmlns:a16="http://schemas.microsoft.com/office/drawing/2014/main" id="{3EEDD92B-73F7-8130-BD4F-C21E8395168B}"/>
              </a:ext>
            </a:extLst>
          </p:cNvPr>
          <p:cNvGraphicFramePr/>
          <p:nvPr>
            <p:extLst>
              <p:ext uri="{D42A27DB-BD31-4B8C-83A1-F6EECF244321}">
                <p14:modId xmlns:p14="http://schemas.microsoft.com/office/powerpoint/2010/main" val="3458360526"/>
              </p:ext>
            </p:extLst>
          </p:nvPr>
        </p:nvGraphicFramePr>
        <p:xfrm>
          <a:off x="2254036" y="688369"/>
          <a:ext cx="7683928" cy="5162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906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71A2C-CC3F-E175-E0BE-4EFD8F3D14E6}"/>
              </a:ext>
            </a:extLst>
          </p:cNvPr>
          <p:cNvSpPr txBox="1"/>
          <p:nvPr/>
        </p:nvSpPr>
        <p:spPr>
          <a:xfrm>
            <a:off x="0" y="104727"/>
            <a:ext cx="12192000" cy="461665"/>
          </a:xfrm>
          <a:prstGeom prst="rect">
            <a:avLst/>
          </a:prstGeom>
          <a:solidFill>
            <a:schemeClr val="accent2"/>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solidFill>
                  <a:srgbClr val="FFFFFF"/>
                </a:solidFill>
                <a:latin typeface="Calibri"/>
                <a:cs typeface="Calibri"/>
              </a:rPr>
              <a:t>K-means clustering</a:t>
            </a:r>
          </a:p>
        </p:txBody>
      </p:sp>
      <p:pic>
        <p:nvPicPr>
          <p:cNvPr id="3" name="Picture 3" descr="Chart, line chart&#10;&#10;Description automatically generated">
            <a:extLst>
              <a:ext uri="{FF2B5EF4-FFF2-40B4-BE49-F238E27FC236}">
                <a16:creationId xmlns:a16="http://schemas.microsoft.com/office/drawing/2014/main" id="{DBD5DA46-01AA-9E0D-BB51-CF581B79A697}"/>
              </a:ext>
            </a:extLst>
          </p:cNvPr>
          <p:cNvPicPr>
            <a:picLocks noChangeAspect="1"/>
          </p:cNvPicPr>
          <p:nvPr/>
        </p:nvPicPr>
        <p:blipFill>
          <a:blip r:embed="rId3"/>
          <a:stretch>
            <a:fillRect/>
          </a:stretch>
        </p:blipFill>
        <p:spPr>
          <a:xfrm>
            <a:off x="6280250" y="1344406"/>
            <a:ext cx="5286605" cy="3905687"/>
          </a:xfrm>
          <a:prstGeom prst="rect">
            <a:avLst/>
          </a:prstGeom>
        </p:spPr>
      </p:pic>
      <p:sp>
        <p:nvSpPr>
          <p:cNvPr id="4" name="TextBox 3">
            <a:extLst>
              <a:ext uri="{FF2B5EF4-FFF2-40B4-BE49-F238E27FC236}">
                <a16:creationId xmlns:a16="http://schemas.microsoft.com/office/drawing/2014/main" id="{2E5DE72B-61C0-9183-7909-637A1986D45A}"/>
              </a:ext>
            </a:extLst>
          </p:cNvPr>
          <p:cNvSpPr txBox="1"/>
          <p:nvPr/>
        </p:nvSpPr>
        <p:spPr>
          <a:xfrm>
            <a:off x="277402" y="1448656"/>
            <a:ext cx="5634348" cy="923330"/>
          </a:xfrm>
          <a:prstGeom prst="rect">
            <a:avLst/>
          </a:prstGeom>
          <a:noFill/>
        </p:spPr>
        <p:txBody>
          <a:bodyPr wrap="square" rtlCol="0">
            <a:spAutoFit/>
          </a:bodyPr>
          <a:lstStyle/>
          <a:p>
            <a:r>
              <a:rPr lang="en-US"/>
              <a:t>From the plot of silhouette scores for clusters 2-9, we find that there are two distinct clusters for which the inter cluster distance is maximum </a:t>
            </a:r>
          </a:p>
        </p:txBody>
      </p:sp>
    </p:spTree>
    <p:extLst>
      <p:ext uri="{BB962C8B-B14F-4D97-AF65-F5344CB8AC3E}">
        <p14:creationId xmlns:p14="http://schemas.microsoft.com/office/powerpoint/2010/main" val="14224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4726"/>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Model Comparison</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a:latin typeface="Calibri"/>
                <a:cs typeface="Calibri"/>
              </a:rPr>
              <a:t>We are using ROC-AUC scores of all the models to compare and choose the best model</a:t>
            </a:r>
          </a:p>
          <a:p>
            <a:pPr marL="285750" indent="-285750">
              <a:lnSpc>
                <a:spcPct val="125000"/>
              </a:lnSpc>
              <a:buFont typeface="Arial"/>
              <a:buChar char="•"/>
            </a:pPr>
            <a:r>
              <a:rPr lang="en-US">
                <a:latin typeface="Calibri"/>
                <a:cs typeface="Calibri"/>
              </a:rPr>
              <a:t>Clearly the </a:t>
            </a:r>
            <a:r>
              <a:rPr lang="en-US" err="1">
                <a:latin typeface="Calibri"/>
                <a:cs typeface="Calibri"/>
              </a:rPr>
              <a:t>GBTrees</a:t>
            </a:r>
            <a:r>
              <a:rPr lang="en-US">
                <a:latin typeface="Calibri"/>
                <a:cs typeface="Calibri"/>
              </a:rPr>
              <a:t> are the champion model with an ROC-AUC of 0.951</a:t>
            </a:r>
          </a:p>
        </p:txBody>
      </p:sp>
      <p:graphicFrame>
        <p:nvGraphicFramePr>
          <p:cNvPr id="2" name="Table 17">
            <a:extLst>
              <a:ext uri="{FF2B5EF4-FFF2-40B4-BE49-F238E27FC236}">
                <a16:creationId xmlns:a16="http://schemas.microsoft.com/office/drawing/2014/main" id="{4559E659-94BB-3947-6647-00BD4AC7B773}"/>
              </a:ext>
            </a:extLst>
          </p:cNvPr>
          <p:cNvGraphicFramePr>
            <a:graphicFrameLocks noGrp="1"/>
          </p:cNvGraphicFramePr>
          <p:nvPr>
            <p:extLst>
              <p:ext uri="{D42A27DB-BD31-4B8C-83A1-F6EECF244321}">
                <p14:modId xmlns:p14="http://schemas.microsoft.com/office/powerpoint/2010/main" val="2648890347"/>
              </p:ext>
            </p:extLst>
          </p:nvPr>
        </p:nvGraphicFramePr>
        <p:xfrm>
          <a:off x="294527" y="2129314"/>
          <a:ext cx="8747949" cy="247608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190602457"/>
                    </a:ext>
                  </a:extLst>
                </a:gridCol>
                <a:gridCol w="1913962">
                  <a:extLst>
                    <a:ext uri="{9D8B030D-6E8A-4147-A177-3AD203B41FA5}">
                      <a16:colId xmlns:a16="http://schemas.microsoft.com/office/drawing/2014/main" val="623664310"/>
                    </a:ext>
                  </a:extLst>
                </a:gridCol>
                <a:gridCol w="1786929">
                  <a:extLst>
                    <a:ext uri="{9D8B030D-6E8A-4147-A177-3AD203B41FA5}">
                      <a16:colId xmlns:a16="http://schemas.microsoft.com/office/drawing/2014/main" val="2350095444"/>
                    </a:ext>
                  </a:extLst>
                </a:gridCol>
                <a:gridCol w="1786929">
                  <a:extLst>
                    <a:ext uri="{9D8B030D-6E8A-4147-A177-3AD203B41FA5}">
                      <a16:colId xmlns:a16="http://schemas.microsoft.com/office/drawing/2014/main" val="4131634313"/>
                    </a:ext>
                  </a:extLst>
                </a:gridCol>
                <a:gridCol w="1786929">
                  <a:extLst>
                    <a:ext uri="{9D8B030D-6E8A-4147-A177-3AD203B41FA5}">
                      <a16:colId xmlns:a16="http://schemas.microsoft.com/office/drawing/2014/main" val="687281828"/>
                    </a:ext>
                  </a:extLst>
                </a:gridCol>
              </a:tblGrid>
              <a:tr h="612000">
                <a:tc>
                  <a:txBody>
                    <a:bodyPr/>
                    <a:lstStyle/>
                    <a:p>
                      <a:pPr lvl="0">
                        <a:buNone/>
                      </a:pPr>
                      <a:r>
                        <a:rPr lang="en-US" sz="1800" b="1" i="0" u="none" strike="noStrike" baseline="0" noProof="0">
                          <a:solidFill>
                            <a:schemeClr val="bg1"/>
                          </a:solidFill>
                          <a:latin typeface="Calibri"/>
                        </a:rPr>
                        <a:t>Logistic Regression</a:t>
                      </a:r>
                      <a:endParaRPr lang="en-US" baseline="0">
                        <a:solidFill>
                          <a:schemeClr val="bg1"/>
                        </a:solidFill>
                      </a:endParaRPr>
                    </a:p>
                  </a:txBody>
                  <a:tcPr>
                    <a:solidFill>
                      <a:srgbClr val="ED9A5F">
                        <a:alpha val="89000"/>
                      </a:srgbClr>
                    </a:solidFill>
                  </a:tcPr>
                </a:tc>
                <a:tc>
                  <a:txBody>
                    <a:bodyPr/>
                    <a:lstStyle/>
                    <a:p>
                      <a:pPr lvl="0" algn="l">
                        <a:lnSpc>
                          <a:spcPct val="100000"/>
                        </a:lnSpc>
                        <a:spcBef>
                          <a:spcPts val="0"/>
                        </a:spcBef>
                        <a:spcAft>
                          <a:spcPts val="0"/>
                        </a:spcAft>
                        <a:buNone/>
                      </a:pPr>
                      <a:r>
                        <a:rPr lang="en-US" sz="1800" b="1" i="0" u="none" strike="noStrike" baseline="0" noProof="0">
                          <a:solidFill>
                            <a:schemeClr val="bg1"/>
                          </a:solidFill>
                          <a:latin typeface="Calibri"/>
                        </a:rPr>
                        <a:t>Decision Tree</a:t>
                      </a:r>
                      <a:endParaRPr lang="en-US" sz="1800" b="0" i="0" u="none" strike="noStrike" baseline="0" noProof="0">
                        <a:solidFill>
                          <a:schemeClr val="bg1"/>
                        </a:solidFill>
                        <a:latin typeface="Calibri"/>
                      </a:endParaRPr>
                    </a:p>
                    <a:p>
                      <a:pPr lvl="0">
                        <a:buNone/>
                      </a:pPr>
                      <a:endParaRPr lang="en-US" baseline="0">
                        <a:solidFill>
                          <a:schemeClr val="bg1"/>
                        </a:solidFill>
                      </a:endParaRPr>
                    </a:p>
                  </a:txBody>
                  <a:tcPr>
                    <a:solidFill>
                      <a:srgbClr val="ED9A5F"/>
                    </a:solidFill>
                  </a:tcPr>
                </a:tc>
                <a:tc>
                  <a:txBody>
                    <a:bodyPr/>
                    <a:lstStyle/>
                    <a:p>
                      <a:pPr lvl="0">
                        <a:buNone/>
                      </a:pPr>
                      <a:r>
                        <a:rPr lang="en-US" sz="1800" b="1" i="0" u="none" strike="noStrike" baseline="0" noProof="0">
                          <a:solidFill>
                            <a:schemeClr val="bg1"/>
                          </a:solidFill>
                          <a:latin typeface="Calibri"/>
                        </a:rPr>
                        <a:t>Linear SVC </a:t>
                      </a:r>
                      <a:endParaRPr lang="en-US" baseline="0">
                        <a:solidFill>
                          <a:schemeClr val="bg1"/>
                        </a:solidFill>
                      </a:endParaRPr>
                    </a:p>
                  </a:txBody>
                  <a:tcPr>
                    <a:solidFill>
                      <a:srgbClr val="ED9A5F"/>
                    </a:solidFill>
                  </a:tcPr>
                </a:tc>
                <a:tc>
                  <a:txBody>
                    <a:bodyPr/>
                    <a:lstStyle/>
                    <a:p>
                      <a:pPr lvl="0">
                        <a:buNone/>
                      </a:pPr>
                      <a:r>
                        <a:rPr lang="en-US" sz="1800" b="1" i="0" u="none" strike="noStrike" baseline="0" noProof="0">
                          <a:solidFill>
                            <a:schemeClr val="bg1"/>
                          </a:solidFill>
                          <a:latin typeface="Calibri"/>
                        </a:rPr>
                        <a:t>Gradient Boosted trees </a:t>
                      </a:r>
                      <a:endParaRPr lang="en-US" baseline="0">
                        <a:solidFill>
                          <a:schemeClr val="bg1"/>
                        </a:solidFill>
                      </a:endParaRPr>
                    </a:p>
                  </a:txBody>
                  <a:tcPr>
                    <a:solidFill>
                      <a:srgbClr val="ED9A5F"/>
                    </a:solidFill>
                  </a:tcPr>
                </a:tc>
                <a:tc>
                  <a:txBody>
                    <a:bodyPr/>
                    <a:lstStyle/>
                    <a:p>
                      <a:pPr lvl="0">
                        <a:buNone/>
                      </a:pPr>
                      <a:r>
                        <a:rPr lang="en-US" sz="1800" b="1" i="0" u="none" strike="noStrike" baseline="0" noProof="0">
                          <a:solidFill>
                            <a:schemeClr val="bg1"/>
                          </a:solidFill>
                          <a:latin typeface="Calibri"/>
                        </a:rPr>
                        <a:t>Factorization Machines</a:t>
                      </a:r>
                      <a:endParaRPr lang="en-US" baseline="0">
                        <a:solidFill>
                          <a:schemeClr val="bg1"/>
                        </a:solidFill>
                      </a:endParaRPr>
                    </a:p>
                  </a:txBody>
                  <a:tcPr>
                    <a:solidFill>
                      <a:srgbClr val="ED9A5F"/>
                    </a:solidFill>
                  </a:tcPr>
                </a:tc>
                <a:extLst>
                  <a:ext uri="{0D108BD9-81ED-4DB2-BD59-A6C34878D82A}">
                    <a16:rowId xmlns:a16="http://schemas.microsoft.com/office/drawing/2014/main" val="3193612902"/>
                  </a:ext>
                </a:extLst>
              </a:tr>
              <a:tr h="612000">
                <a:tc>
                  <a:txBody>
                    <a:bodyPr/>
                    <a:lstStyle/>
                    <a:p>
                      <a:pPr algn="ctr"/>
                      <a:r>
                        <a:rPr lang="en-US"/>
                        <a:t>0.935</a:t>
                      </a:r>
                    </a:p>
                  </a:txBody>
                  <a:tcPr>
                    <a:solidFill>
                      <a:srgbClr val="ED9A5F"/>
                    </a:solidFill>
                  </a:tcPr>
                </a:tc>
                <a:tc>
                  <a:txBody>
                    <a:bodyPr/>
                    <a:lstStyle/>
                    <a:p>
                      <a:pPr algn="ctr"/>
                      <a:r>
                        <a:rPr lang="en-US"/>
                        <a:t>0.88</a:t>
                      </a:r>
                    </a:p>
                  </a:txBody>
                  <a:tcPr>
                    <a:solidFill>
                      <a:srgbClr val="ED9A5F"/>
                    </a:solidFill>
                  </a:tcPr>
                </a:tc>
                <a:tc>
                  <a:txBody>
                    <a:bodyPr/>
                    <a:lstStyle/>
                    <a:p>
                      <a:pPr algn="ctr"/>
                      <a:r>
                        <a:rPr lang="en-US"/>
                        <a:t>0.933</a:t>
                      </a:r>
                    </a:p>
                  </a:txBody>
                  <a:tcPr>
                    <a:solidFill>
                      <a:srgbClr val="ED9A5F"/>
                    </a:solidFill>
                  </a:tcPr>
                </a:tc>
                <a:tc>
                  <a:txBody>
                    <a:bodyPr/>
                    <a:lstStyle/>
                    <a:p>
                      <a:pPr algn="ctr"/>
                      <a:r>
                        <a:rPr lang="en-US"/>
                        <a:t>0.951</a:t>
                      </a:r>
                    </a:p>
                  </a:txBody>
                  <a:tcPr>
                    <a:solidFill>
                      <a:srgbClr val="ED9A5F"/>
                    </a:solidFill>
                  </a:tcPr>
                </a:tc>
                <a:tc>
                  <a:txBody>
                    <a:bodyPr/>
                    <a:lstStyle/>
                    <a:p>
                      <a:pPr algn="ctr"/>
                      <a:r>
                        <a:rPr lang="en-US"/>
                        <a:t>0.755</a:t>
                      </a:r>
                    </a:p>
                  </a:txBody>
                  <a:tcPr>
                    <a:solidFill>
                      <a:srgbClr val="ED9A5F"/>
                    </a:solidFill>
                  </a:tcPr>
                </a:tc>
                <a:extLst>
                  <a:ext uri="{0D108BD9-81ED-4DB2-BD59-A6C34878D82A}">
                    <a16:rowId xmlns:a16="http://schemas.microsoft.com/office/drawing/2014/main" val="3404220192"/>
                  </a:ext>
                </a:extLst>
              </a:tr>
              <a:tr h="612000">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extLst>
                  <a:ext uri="{0D108BD9-81ED-4DB2-BD59-A6C34878D82A}">
                    <a16:rowId xmlns:a16="http://schemas.microsoft.com/office/drawing/2014/main" val="1546478016"/>
                  </a:ext>
                </a:extLst>
              </a:tr>
              <a:tr h="612000">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tc>
                  <a:txBody>
                    <a:bodyPr/>
                    <a:lstStyle/>
                    <a:p>
                      <a:endParaRPr lang="en-US"/>
                    </a:p>
                  </a:txBody>
                  <a:tcPr>
                    <a:solidFill>
                      <a:srgbClr val="ED9A5F"/>
                    </a:solidFill>
                  </a:tcPr>
                </a:tc>
                <a:extLst>
                  <a:ext uri="{0D108BD9-81ED-4DB2-BD59-A6C34878D82A}">
                    <a16:rowId xmlns:a16="http://schemas.microsoft.com/office/drawing/2014/main" val="4236577090"/>
                  </a:ext>
                </a:extLst>
              </a:tr>
            </a:tbl>
          </a:graphicData>
        </a:graphic>
      </p:graphicFrame>
      <p:pic>
        <p:nvPicPr>
          <p:cNvPr id="13" name="Graphic 12" descr="Badge New with solid fill">
            <a:extLst>
              <a:ext uri="{FF2B5EF4-FFF2-40B4-BE49-F238E27FC236}">
                <a16:creationId xmlns:a16="http://schemas.microsoft.com/office/drawing/2014/main" id="{FF45A504-5714-C563-FDB1-6A4CA6A7BA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1775" y="3985651"/>
            <a:ext cx="626666" cy="626666"/>
          </a:xfrm>
          <a:prstGeom prst="rect">
            <a:avLst/>
          </a:prstGeom>
        </p:spPr>
      </p:pic>
      <p:pic>
        <p:nvPicPr>
          <p:cNvPr id="15" name="Graphic 14" descr="Rating 3 Star with solid fill">
            <a:extLst>
              <a:ext uri="{FF2B5EF4-FFF2-40B4-BE49-F238E27FC236}">
                <a16:creationId xmlns:a16="http://schemas.microsoft.com/office/drawing/2014/main" id="{F5AE4020-59A0-81F5-5D7B-A09C236D44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6295" y="3203895"/>
            <a:ext cx="914400" cy="914400"/>
          </a:xfrm>
          <a:prstGeom prst="rect">
            <a:avLst/>
          </a:prstGeom>
        </p:spPr>
      </p:pic>
      <p:pic>
        <p:nvPicPr>
          <p:cNvPr id="17" name="Graphic 16" descr="Rating Star with solid fill">
            <a:extLst>
              <a:ext uri="{FF2B5EF4-FFF2-40B4-BE49-F238E27FC236}">
                <a16:creationId xmlns:a16="http://schemas.microsoft.com/office/drawing/2014/main" id="{A24CC8F0-2BBB-5AD1-D942-5641193B0B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50372" y="3203895"/>
            <a:ext cx="914400" cy="914400"/>
          </a:xfrm>
          <a:prstGeom prst="rect">
            <a:avLst/>
          </a:prstGeom>
        </p:spPr>
      </p:pic>
      <p:pic>
        <p:nvPicPr>
          <p:cNvPr id="18" name="Graphic 17" descr="Rating Star with solid fill">
            <a:extLst>
              <a:ext uri="{FF2B5EF4-FFF2-40B4-BE49-F238E27FC236}">
                <a16:creationId xmlns:a16="http://schemas.microsoft.com/office/drawing/2014/main" id="{C7191664-F95D-FFE4-9C2A-140F8EBA55D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5232" y="3203895"/>
            <a:ext cx="914400" cy="914400"/>
          </a:xfrm>
          <a:prstGeom prst="rect">
            <a:avLst/>
          </a:prstGeom>
        </p:spPr>
      </p:pic>
      <p:pic>
        <p:nvPicPr>
          <p:cNvPr id="20" name="Graphic 19" descr="Rating 1 Star with solid fill">
            <a:extLst>
              <a:ext uri="{FF2B5EF4-FFF2-40B4-BE49-F238E27FC236}">
                <a16:creationId xmlns:a16="http://schemas.microsoft.com/office/drawing/2014/main" id="{2AB08524-0604-BD5D-EA29-0754EC914F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04449" y="3207391"/>
            <a:ext cx="914400" cy="914400"/>
          </a:xfrm>
          <a:prstGeom prst="rect">
            <a:avLst/>
          </a:prstGeom>
        </p:spPr>
      </p:pic>
      <p:pic>
        <p:nvPicPr>
          <p:cNvPr id="22" name="Graphic 21" descr="Rating 3 Star outline">
            <a:extLst>
              <a:ext uri="{FF2B5EF4-FFF2-40B4-BE49-F238E27FC236}">
                <a16:creationId xmlns:a16="http://schemas.microsoft.com/office/drawing/2014/main" id="{8B96725D-D1D5-6B84-F9A8-00B90CCDCC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700992" y="3203895"/>
            <a:ext cx="914400" cy="914400"/>
          </a:xfrm>
          <a:prstGeom prst="rect">
            <a:avLst/>
          </a:prstGeom>
        </p:spPr>
      </p:pic>
      <p:pic>
        <p:nvPicPr>
          <p:cNvPr id="23" name="Picture 2" descr="Chart, line chart&#10;&#10;Description automatically generated">
            <a:extLst>
              <a:ext uri="{FF2B5EF4-FFF2-40B4-BE49-F238E27FC236}">
                <a16:creationId xmlns:a16="http://schemas.microsoft.com/office/drawing/2014/main" id="{A4AF5841-CE3D-55A0-34DC-6C799071C42A}"/>
              </a:ext>
            </a:extLst>
          </p:cNvPr>
          <p:cNvPicPr>
            <a:picLocks noChangeAspect="1"/>
          </p:cNvPicPr>
          <p:nvPr/>
        </p:nvPicPr>
        <p:blipFill>
          <a:blip r:embed="rId13"/>
          <a:stretch>
            <a:fillRect/>
          </a:stretch>
        </p:blipFill>
        <p:spPr>
          <a:xfrm>
            <a:off x="9088464" y="2129314"/>
            <a:ext cx="2924868" cy="2476079"/>
          </a:xfrm>
          <a:prstGeom prst="rect">
            <a:avLst/>
          </a:prstGeom>
        </p:spPr>
      </p:pic>
      <p:sp>
        <p:nvSpPr>
          <p:cNvPr id="24" name="TextBox 23">
            <a:extLst>
              <a:ext uri="{FF2B5EF4-FFF2-40B4-BE49-F238E27FC236}">
                <a16:creationId xmlns:a16="http://schemas.microsoft.com/office/drawing/2014/main" id="{AF12A9D2-AD36-287C-2B3F-F82EA8912011}"/>
              </a:ext>
            </a:extLst>
          </p:cNvPr>
          <p:cNvSpPr txBox="1"/>
          <p:nvPr/>
        </p:nvSpPr>
        <p:spPr>
          <a:xfrm>
            <a:off x="9265154" y="4633656"/>
            <a:ext cx="2648062" cy="646331"/>
          </a:xfrm>
          <a:prstGeom prst="rect">
            <a:avLst/>
          </a:prstGeom>
          <a:noFill/>
        </p:spPr>
        <p:txBody>
          <a:bodyPr wrap="square" rtlCol="0">
            <a:spAutoFit/>
          </a:bodyPr>
          <a:lstStyle/>
          <a:p>
            <a:pPr algn="ctr"/>
            <a:r>
              <a:rPr lang="en-US"/>
              <a:t>ROC Curve for the champion model</a:t>
            </a:r>
          </a:p>
        </p:txBody>
      </p:sp>
    </p:spTree>
    <p:extLst>
      <p:ext uri="{BB962C8B-B14F-4D97-AF65-F5344CB8AC3E}">
        <p14:creationId xmlns:p14="http://schemas.microsoft.com/office/powerpoint/2010/main" val="134934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4725"/>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Feature Importance</a:t>
            </a:r>
          </a:p>
        </p:txBody>
      </p:sp>
      <p:pic>
        <p:nvPicPr>
          <p:cNvPr id="2" name="Picture 2" descr="Chart, bar chart&#10;&#10;Description automatically generated">
            <a:extLst>
              <a:ext uri="{FF2B5EF4-FFF2-40B4-BE49-F238E27FC236}">
                <a16:creationId xmlns:a16="http://schemas.microsoft.com/office/drawing/2014/main" id="{F259E56E-9E48-0F63-353A-40CC26019150}"/>
              </a:ext>
            </a:extLst>
          </p:cNvPr>
          <p:cNvPicPr>
            <a:picLocks noChangeAspect="1"/>
          </p:cNvPicPr>
          <p:nvPr/>
        </p:nvPicPr>
        <p:blipFill>
          <a:blip r:embed="rId3"/>
          <a:stretch>
            <a:fillRect/>
          </a:stretch>
        </p:blipFill>
        <p:spPr>
          <a:xfrm>
            <a:off x="6133691" y="741933"/>
            <a:ext cx="5423021" cy="4134564"/>
          </a:xfrm>
          <a:prstGeom prst="rect">
            <a:avLst/>
          </a:prstGeom>
        </p:spPr>
      </p:pic>
      <p:sp>
        <p:nvSpPr>
          <p:cNvPr id="3" name="TextBox 2">
            <a:extLst>
              <a:ext uri="{FF2B5EF4-FFF2-40B4-BE49-F238E27FC236}">
                <a16:creationId xmlns:a16="http://schemas.microsoft.com/office/drawing/2014/main" id="{6F5CA865-D16D-4469-A96B-7CB612E479AA}"/>
              </a:ext>
            </a:extLst>
          </p:cNvPr>
          <p:cNvSpPr txBox="1"/>
          <p:nvPr/>
        </p:nvSpPr>
        <p:spPr>
          <a:xfrm>
            <a:off x="278580" y="958645"/>
            <a:ext cx="5776451" cy="2957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cs typeface="Calibri"/>
              </a:rPr>
              <a:t>Only numeric columns were important</a:t>
            </a:r>
          </a:p>
          <a:p>
            <a:pPr marL="285750" indent="-285750">
              <a:lnSpc>
                <a:spcPct val="150000"/>
              </a:lnSpc>
              <a:buFont typeface="Arial"/>
              <a:buChar char="•"/>
            </a:pPr>
            <a:r>
              <a:rPr lang="en-US">
                <a:cs typeface="Calibri"/>
              </a:rPr>
              <a:t>Communication with customers is important</a:t>
            </a:r>
          </a:p>
          <a:p>
            <a:pPr marL="742950" lvl="1" indent="-285750">
              <a:lnSpc>
                <a:spcPct val="150000"/>
              </a:lnSpc>
              <a:buFont typeface="Arial"/>
              <a:buChar char="•"/>
            </a:pPr>
            <a:r>
              <a:rPr lang="en-US">
                <a:cs typeface="Calibri"/>
              </a:rPr>
              <a:t>Duration of last contact most important</a:t>
            </a:r>
          </a:p>
          <a:p>
            <a:pPr marL="742950" lvl="1" indent="-285750">
              <a:lnSpc>
                <a:spcPct val="150000"/>
              </a:lnSpc>
              <a:buFont typeface="Arial"/>
              <a:buChar char="•"/>
            </a:pPr>
            <a:r>
              <a:rPr lang="en-US">
                <a:cs typeface="Calibri"/>
              </a:rPr>
              <a:t>Number of employees- more employees, more contact coverage of customers</a:t>
            </a:r>
          </a:p>
          <a:p>
            <a:pPr marL="742950" lvl="1" indent="-285750">
              <a:lnSpc>
                <a:spcPct val="150000"/>
              </a:lnSpc>
              <a:buFont typeface="Arial"/>
              <a:buChar char="•"/>
            </a:pPr>
            <a:r>
              <a:rPr lang="en-US">
                <a:cs typeface="Calibri"/>
              </a:rPr>
              <a:t>Days since last contact</a:t>
            </a:r>
          </a:p>
          <a:p>
            <a:pPr marL="285750" indent="-285750">
              <a:lnSpc>
                <a:spcPct val="150000"/>
              </a:lnSpc>
              <a:buFont typeface="Arial"/>
              <a:buChar char="•"/>
            </a:pPr>
            <a:r>
              <a:rPr lang="en-US">
                <a:cs typeface="Calibri"/>
              </a:rPr>
              <a:t>Interest rate is important for customers</a:t>
            </a:r>
          </a:p>
        </p:txBody>
      </p:sp>
    </p:spTree>
    <p:extLst>
      <p:ext uri="{BB962C8B-B14F-4D97-AF65-F5344CB8AC3E}">
        <p14:creationId xmlns:p14="http://schemas.microsoft.com/office/powerpoint/2010/main" val="334366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97174"/>
            <a:ext cx="12192000" cy="461665"/>
          </a:xfrm>
          <a:prstGeom prst="rect">
            <a:avLst/>
          </a:prstGeom>
          <a:solidFill>
            <a:schemeClr val="accent2"/>
          </a:solidFill>
        </p:spPr>
        <p:txBody>
          <a:bodyPr wrap="square" lIns="91440" tIns="45720" rIns="91440" bIns="45720" rtlCol="0" anchor="t">
            <a:spAutoFit/>
          </a:bodyPr>
          <a:lstStyle/>
          <a:p>
            <a:r>
              <a:rPr lang="en-US" sz="2400" b="1">
                <a:solidFill>
                  <a:srgbClr val="FFFFFF"/>
                </a:solidFill>
                <a:latin typeface="Calibri"/>
                <a:cs typeface="Calibri"/>
              </a:rPr>
              <a:t>Recommendations</a:t>
            </a:r>
          </a:p>
        </p:txBody>
      </p:sp>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r>
              <a:rPr lang="en-US">
                <a:latin typeface="Calibri"/>
                <a:cs typeface="Calibri"/>
              </a:rPr>
              <a:t>Since the duration of last engagement was the most important feature, it seems that employees who are able to make good relations with customers are going to hold their attention for longer durations and hence stand a better chance to convince them to invest in term deposits</a:t>
            </a:r>
          </a:p>
          <a:p>
            <a:pPr marL="285750" indent="-285750">
              <a:lnSpc>
                <a:spcPct val="125000"/>
              </a:lnSpc>
              <a:buFont typeface="Arial"/>
              <a:buChar char="•"/>
            </a:pPr>
            <a:r>
              <a:rPr lang="en-US">
                <a:latin typeface="Calibri"/>
                <a:cs typeface="Calibri"/>
              </a:rPr>
              <a:t>Another key feature is the interest rate for the term deposits, offering a competitive interest rate will most certainly lead to a better conversion rate</a:t>
            </a:r>
          </a:p>
          <a:p>
            <a:pPr marL="285750" indent="-285750">
              <a:lnSpc>
                <a:spcPct val="125000"/>
              </a:lnSpc>
              <a:buFont typeface="Arial"/>
              <a:buChar char="•"/>
            </a:pPr>
            <a:r>
              <a:rPr lang="en-US">
                <a:latin typeface="Calibri"/>
                <a:cs typeface="Calibri"/>
              </a:rPr>
              <a:t>The bank needs to more frequently contact its clients, maybe bi-weekly or monthly</a:t>
            </a:r>
          </a:p>
          <a:p>
            <a:pPr marL="285750" indent="-285750">
              <a:lnSpc>
                <a:spcPct val="125000"/>
              </a:lnSpc>
              <a:buFont typeface="Arial"/>
              <a:buChar char="•"/>
            </a:pPr>
            <a:r>
              <a:rPr lang="en-US">
                <a:latin typeface="Calibri"/>
                <a:cs typeface="Calibri"/>
              </a:rPr>
              <a:t>The number of employees can also be increased to cover more clients quickly</a:t>
            </a:r>
          </a:p>
        </p:txBody>
      </p:sp>
    </p:spTree>
    <p:extLst>
      <p:ext uri="{BB962C8B-B14F-4D97-AF65-F5344CB8AC3E}">
        <p14:creationId xmlns:p14="http://schemas.microsoft.com/office/powerpoint/2010/main" val="148214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reparation 1">
            <a:extLst>
              <a:ext uri="{FF2B5EF4-FFF2-40B4-BE49-F238E27FC236}">
                <a16:creationId xmlns:a16="http://schemas.microsoft.com/office/drawing/2014/main" id="{F2BB0197-B94E-7B4F-E0B1-B74340DC2F45}"/>
              </a:ext>
            </a:extLst>
          </p:cNvPr>
          <p:cNvSpPr/>
          <p:nvPr/>
        </p:nvSpPr>
        <p:spPr>
          <a:xfrm>
            <a:off x="286161" y="2074758"/>
            <a:ext cx="3547811" cy="2578607"/>
          </a:xfrm>
          <a:prstGeom prst="flowChartPreparation">
            <a:avLst/>
          </a:prstGeom>
          <a:solidFill>
            <a:srgbClr val="ED9A5F"/>
          </a:solidFill>
          <a:ln/>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pPr algn="ctr"/>
            <a:endParaRPr lang="en-US">
              <a:solidFill>
                <a:schemeClr val="tx1"/>
              </a:solidFill>
              <a:highlight>
                <a:srgbClr val="FB6400"/>
              </a:highlight>
              <a:cs typeface="Arial"/>
            </a:endParaRPr>
          </a:p>
        </p:txBody>
      </p:sp>
      <p:sp>
        <p:nvSpPr>
          <p:cNvPr id="3" name="Google Shape;770;p42">
            <a:extLst>
              <a:ext uri="{FF2B5EF4-FFF2-40B4-BE49-F238E27FC236}">
                <a16:creationId xmlns:a16="http://schemas.microsoft.com/office/drawing/2014/main" id="{9FA55A8F-9B55-58EF-E376-DDA693916B5D}"/>
              </a:ext>
            </a:extLst>
          </p:cNvPr>
          <p:cNvSpPr txBox="1">
            <a:spLocks/>
          </p:cNvSpPr>
          <p:nvPr/>
        </p:nvSpPr>
        <p:spPr>
          <a:xfrm>
            <a:off x="554637" y="2344632"/>
            <a:ext cx="3054359" cy="178581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a:t>TABLE </a:t>
            </a:r>
          </a:p>
          <a:p>
            <a:pPr algn="ctr"/>
            <a:r>
              <a:rPr lang="en-US" sz="3600"/>
              <a:t>OF CONTENTS</a:t>
            </a:r>
          </a:p>
        </p:txBody>
      </p:sp>
      <p:sp>
        <p:nvSpPr>
          <p:cNvPr id="5" name="Oval 4">
            <a:extLst>
              <a:ext uri="{FF2B5EF4-FFF2-40B4-BE49-F238E27FC236}">
                <a16:creationId xmlns:a16="http://schemas.microsoft.com/office/drawing/2014/main" id="{0EC88CF5-F042-1BAC-7D1F-F3FBB19D4C64}"/>
              </a:ext>
            </a:extLst>
          </p:cNvPr>
          <p:cNvSpPr/>
          <p:nvPr/>
        </p:nvSpPr>
        <p:spPr>
          <a:xfrm>
            <a:off x="3784798" y="437034"/>
            <a:ext cx="1073426" cy="103367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6" name="Oval 5">
            <a:extLst>
              <a:ext uri="{FF2B5EF4-FFF2-40B4-BE49-F238E27FC236}">
                <a16:creationId xmlns:a16="http://schemas.microsoft.com/office/drawing/2014/main" id="{C32C9B58-74D5-BF65-207A-401D3E1EB34E}"/>
              </a:ext>
            </a:extLst>
          </p:cNvPr>
          <p:cNvSpPr/>
          <p:nvPr/>
        </p:nvSpPr>
        <p:spPr>
          <a:xfrm>
            <a:off x="4774933" y="1676939"/>
            <a:ext cx="1073426" cy="1033670"/>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7" name="Oval 6">
            <a:extLst>
              <a:ext uri="{FF2B5EF4-FFF2-40B4-BE49-F238E27FC236}">
                <a16:creationId xmlns:a16="http://schemas.microsoft.com/office/drawing/2014/main" id="{7A9D0C5C-40A0-252F-0325-D8A4BA1BD8BD}"/>
              </a:ext>
            </a:extLst>
          </p:cNvPr>
          <p:cNvSpPr/>
          <p:nvPr/>
        </p:nvSpPr>
        <p:spPr>
          <a:xfrm>
            <a:off x="4774933" y="4107440"/>
            <a:ext cx="1073426" cy="103367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8" name="Oval 7">
            <a:extLst>
              <a:ext uri="{FF2B5EF4-FFF2-40B4-BE49-F238E27FC236}">
                <a16:creationId xmlns:a16="http://schemas.microsoft.com/office/drawing/2014/main" id="{2DB8B9F9-8A65-7412-8923-8F611D9B6DD8}"/>
              </a:ext>
            </a:extLst>
          </p:cNvPr>
          <p:cNvSpPr/>
          <p:nvPr/>
        </p:nvSpPr>
        <p:spPr>
          <a:xfrm>
            <a:off x="3874448" y="5331268"/>
            <a:ext cx="1073426" cy="1033670"/>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9" name="Oval 8">
            <a:extLst>
              <a:ext uri="{FF2B5EF4-FFF2-40B4-BE49-F238E27FC236}">
                <a16:creationId xmlns:a16="http://schemas.microsoft.com/office/drawing/2014/main" id="{97A978AA-88AD-474C-4D39-306C0AC09D3C}"/>
              </a:ext>
            </a:extLst>
          </p:cNvPr>
          <p:cNvSpPr/>
          <p:nvPr/>
        </p:nvSpPr>
        <p:spPr>
          <a:xfrm>
            <a:off x="5675418" y="2852780"/>
            <a:ext cx="1073426" cy="1033670"/>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10" name="TextBox 9">
            <a:extLst>
              <a:ext uri="{FF2B5EF4-FFF2-40B4-BE49-F238E27FC236}">
                <a16:creationId xmlns:a16="http://schemas.microsoft.com/office/drawing/2014/main" id="{308E7F28-ACCB-7C2F-57FC-A3BF00652A6C}"/>
              </a:ext>
            </a:extLst>
          </p:cNvPr>
          <p:cNvSpPr txBox="1"/>
          <p:nvPr/>
        </p:nvSpPr>
        <p:spPr>
          <a:xfrm>
            <a:off x="4806599" y="760833"/>
            <a:ext cx="2083519" cy="338554"/>
          </a:xfrm>
          <a:prstGeom prst="rect">
            <a:avLst/>
          </a:prstGeom>
          <a:noFill/>
        </p:spPr>
        <p:txBody>
          <a:bodyPr wrap="square" lIns="91440" tIns="45720" rIns="91440" bIns="45720" rtlCol="0" anchor="t">
            <a:spAutoFit/>
          </a:bodyPr>
          <a:lstStyle/>
          <a:p>
            <a:pPr algn="ctr"/>
            <a:r>
              <a:rPr lang="en-US" sz="1600" b="1"/>
              <a:t>BUSINESS PROBLEM</a:t>
            </a:r>
          </a:p>
        </p:txBody>
      </p:sp>
      <p:sp>
        <p:nvSpPr>
          <p:cNvPr id="11" name="TextBox 10">
            <a:extLst>
              <a:ext uri="{FF2B5EF4-FFF2-40B4-BE49-F238E27FC236}">
                <a16:creationId xmlns:a16="http://schemas.microsoft.com/office/drawing/2014/main" id="{711053F9-42F0-9853-C5E6-F7E0A591E60B}"/>
              </a:ext>
            </a:extLst>
          </p:cNvPr>
          <p:cNvSpPr txBox="1"/>
          <p:nvPr/>
        </p:nvSpPr>
        <p:spPr>
          <a:xfrm>
            <a:off x="5618586" y="1778368"/>
            <a:ext cx="2544695" cy="584775"/>
          </a:xfrm>
          <a:prstGeom prst="rect">
            <a:avLst/>
          </a:prstGeom>
          <a:noFill/>
        </p:spPr>
        <p:txBody>
          <a:bodyPr wrap="square" lIns="91440" tIns="45720" rIns="91440" bIns="45720" rtlCol="0" anchor="t">
            <a:spAutoFit/>
          </a:bodyPr>
          <a:lstStyle/>
          <a:p>
            <a:pPr algn="ctr"/>
            <a:r>
              <a:rPr lang="en-US" sz="1600" b="1"/>
              <a:t>EXPLORATORY DATA ANALYSIS</a:t>
            </a:r>
          </a:p>
        </p:txBody>
      </p:sp>
      <p:sp>
        <p:nvSpPr>
          <p:cNvPr id="12" name="TextBox 11">
            <a:extLst>
              <a:ext uri="{FF2B5EF4-FFF2-40B4-BE49-F238E27FC236}">
                <a16:creationId xmlns:a16="http://schemas.microsoft.com/office/drawing/2014/main" id="{CBF31E61-0413-B5EE-CFFF-ACCB24B58027}"/>
              </a:ext>
            </a:extLst>
          </p:cNvPr>
          <p:cNvSpPr txBox="1"/>
          <p:nvPr/>
        </p:nvSpPr>
        <p:spPr>
          <a:xfrm>
            <a:off x="5229101" y="4439716"/>
            <a:ext cx="2573470" cy="338554"/>
          </a:xfrm>
          <a:prstGeom prst="rect">
            <a:avLst/>
          </a:prstGeom>
          <a:noFill/>
        </p:spPr>
        <p:txBody>
          <a:bodyPr wrap="square" lIns="91440" tIns="45720" rIns="91440" bIns="45720" rtlCol="0" anchor="t">
            <a:spAutoFit/>
          </a:bodyPr>
          <a:lstStyle/>
          <a:p>
            <a:pPr algn="ctr"/>
            <a:r>
              <a:rPr lang="en-US" sz="1600" b="1"/>
              <a:t>FINDINGS</a:t>
            </a:r>
          </a:p>
        </p:txBody>
      </p:sp>
      <p:sp>
        <p:nvSpPr>
          <p:cNvPr id="13" name="TextBox 12">
            <a:extLst>
              <a:ext uri="{FF2B5EF4-FFF2-40B4-BE49-F238E27FC236}">
                <a16:creationId xmlns:a16="http://schemas.microsoft.com/office/drawing/2014/main" id="{2C82FDBD-2BE8-1077-C2F2-969734368CCC}"/>
              </a:ext>
            </a:extLst>
          </p:cNvPr>
          <p:cNvSpPr txBox="1"/>
          <p:nvPr/>
        </p:nvSpPr>
        <p:spPr>
          <a:xfrm>
            <a:off x="4663753" y="5738461"/>
            <a:ext cx="2083519" cy="338554"/>
          </a:xfrm>
          <a:prstGeom prst="rect">
            <a:avLst/>
          </a:prstGeom>
          <a:noFill/>
        </p:spPr>
        <p:txBody>
          <a:bodyPr wrap="square" lIns="91440" tIns="45720" rIns="91440" bIns="45720" rtlCol="0" anchor="t">
            <a:spAutoFit/>
          </a:bodyPr>
          <a:lstStyle/>
          <a:p>
            <a:pPr algn="ctr"/>
            <a:r>
              <a:rPr lang="en-US" sz="1600" b="1"/>
              <a:t>CONCLUSION</a:t>
            </a:r>
          </a:p>
        </p:txBody>
      </p:sp>
      <p:pic>
        <p:nvPicPr>
          <p:cNvPr id="17" name="Picture 6">
            <a:extLst>
              <a:ext uri="{FF2B5EF4-FFF2-40B4-BE49-F238E27FC236}">
                <a16:creationId xmlns:a16="http://schemas.microsoft.com/office/drawing/2014/main" id="{F4ADBF4A-BDD0-02F4-3FE5-9F75EB745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758" y="5393958"/>
            <a:ext cx="850799" cy="8507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D40CF03A-11C6-AEBE-B420-61B0969B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668" y="4136198"/>
            <a:ext cx="945591" cy="94559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A36E66E-A195-0121-F13B-66F6EBA8E924}"/>
              </a:ext>
            </a:extLst>
          </p:cNvPr>
          <p:cNvSpPr txBox="1"/>
          <p:nvPr/>
        </p:nvSpPr>
        <p:spPr>
          <a:xfrm>
            <a:off x="6212131" y="3145928"/>
            <a:ext cx="2544695" cy="338554"/>
          </a:xfrm>
          <a:prstGeom prst="rect">
            <a:avLst/>
          </a:prstGeom>
          <a:noFill/>
        </p:spPr>
        <p:txBody>
          <a:bodyPr wrap="square" lIns="91440" tIns="45720" rIns="91440" bIns="45720" rtlCol="0" anchor="t">
            <a:spAutoFit/>
          </a:bodyPr>
          <a:lstStyle/>
          <a:p>
            <a:pPr algn="ctr"/>
            <a:r>
              <a:rPr lang="en-US" sz="1600" b="1"/>
              <a:t>MODELLING</a:t>
            </a:r>
          </a:p>
        </p:txBody>
      </p:sp>
      <p:pic>
        <p:nvPicPr>
          <p:cNvPr id="21" name="Picture 20">
            <a:extLst>
              <a:ext uri="{FF2B5EF4-FFF2-40B4-BE49-F238E27FC236}">
                <a16:creationId xmlns:a16="http://schemas.microsoft.com/office/drawing/2014/main" id="{118C5F1F-CC9E-1EDD-E9E4-66C136203DE2}"/>
              </a:ext>
            </a:extLst>
          </p:cNvPr>
          <p:cNvPicPr>
            <a:picLocks noChangeAspect="1"/>
          </p:cNvPicPr>
          <p:nvPr/>
        </p:nvPicPr>
        <p:blipFill>
          <a:blip r:embed="rId4"/>
          <a:stretch>
            <a:fillRect/>
          </a:stretch>
        </p:blipFill>
        <p:spPr>
          <a:xfrm>
            <a:off x="3874448" y="362703"/>
            <a:ext cx="1073426" cy="1073426"/>
          </a:xfrm>
          <a:prstGeom prst="rect">
            <a:avLst/>
          </a:prstGeom>
        </p:spPr>
      </p:pic>
      <p:pic>
        <p:nvPicPr>
          <p:cNvPr id="23" name="Picture 22">
            <a:extLst>
              <a:ext uri="{FF2B5EF4-FFF2-40B4-BE49-F238E27FC236}">
                <a16:creationId xmlns:a16="http://schemas.microsoft.com/office/drawing/2014/main" id="{FEFAE12C-DFB1-A606-F94D-6EC579D1F974}"/>
              </a:ext>
            </a:extLst>
          </p:cNvPr>
          <p:cNvPicPr>
            <a:picLocks noChangeAspect="1"/>
          </p:cNvPicPr>
          <p:nvPr/>
        </p:nvPicPr>
        <p:blipFill>
          <a:blip r:embed="rId5"/>
          <a:stretch>
            <a:fillRect/>
          </a:stretch>
        </p:blipFill>
        <p:spPr>
          <a:xfrm>
            <a:off x="4829378" y="1691393"/>
            <a:ext cx="955453" cy="955453"/>
          </a:xfrm>
          <a:prstGeom prst="rect">
            <a:avLst/>
          </a:prstGeom>
        </p:spPr>
      </p:pic>
      <p:pic>
        <p:nvPicPr>
          <p:cNvPr id="25" name="Picture 24">
            <a:extLst>
              <a:ext uri="{FF2B5EF4-FFF2-40B4-BE49-F238E27FC236}">
                <a16:creationId xmlns:a16="http://schemas.microsoft.com/office/drawing/2014/main" id="{7EAF8069-9A00-6D74-62FB-5699DF894B10}"/>
              </a:ext>
            </a:extLst>
          </p:cNvPr>
          <p:cNvPicPr>
            <a:picLocks noChangeAspect="1"/>
          </p:cNvPicPr>
          <p:nvPr/>
        </p:nvPicPr>
        <p:blipFill>
          <a:blip r:embed="rId6"/>
          <a:stretch>
            <a:fillRect/>
          </a:stretch>
        </p:blipFill>
        <p:spPr>
          <a:xfrm>
            <a:off x="5759479" y="2932219"/>
            <a:ext cx="905304" cy="905304"/>
          </a:xfrm>
          <a:prstGeom prst="rect">
            <a:avLst/>
          </a:prstGeom>
        </p:spPr>
      </p:pic>
    </p:spTree>
    <p:extLst>
      <p:ext uri="{BB962C8B-B14F-4D97-AF65-F5344CB8AC3E}">
        <p14:creationId xmlns:p14="http://schemas.microsoft.com/office/powerpoint/2010/main" val="3035630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0E297CD-5450-7441-A033-60CDC02876B0}"/>
              </a:ext>
            </a:extLst>
          </p:cNvPr>
          <p:cNvSpPr txBox="1"/>
          <p:nvPr/>
        </p:nvSpPr>
        <p:spPr>
          <a:xfrm>
            <a:off x="876822" y="1115395"/>
            <a:ext cx="10734804" cy="4256705"/>
          </a:xfrm>
          <a:prstGeom prst="rect">
            <a:avLst/>
          </a:prstGeom>
          <a:noFill/>
        </p:spPr>
        <p:txBody>
          <a:bodyPr wrap="square" lIns="91440" tIns="45720" rIns="91440" bIns="45720" rtlCol="0" anchor="t">
            <a:noAutofit/>
          </a:bodyPr>
          <a:lstStyle/>
          <a:p>
            <a:pPr marL="285750" indent="-285750">
              <a:lnSpc>
                <a:spcPct val="125000"/>
              </a:lnSpc>
              <a:buFont typeface="Arial"/>
              <a:buChar char="•"/>
            </a:pPr>
            <a:endParaRPr lang="en-US">
              <a:latin typeface="Calibri"/>
              <a:cs typeface="Calibri"/>
            </a:endParaRPr>
          </a:p>
        </p:txBody>
      </p:sp>
      <p:sp>
        <p:nvSpPr>
          <p:cNvPr id="2" name="Rectangle 1">
            <a:extLst>
              <a:ext uri="{FF2B5EF4-FFF2-40B4-BE49-F238E27FC236}">
                <a16:creationId xmlns:a16="http://schemas.microsoft.com/office/drawing/2014/main" id="{382AEC04-A6FF-B8AF-0F39-62D36837627C}"/>
              </a:ext>
            </a:extLst>
          </p:cNvPr>
          <p:cNvSpPr/>
          <p:nvPr/>
        </p:nvSpPr>
        <p:spPr>
          <a:xfrm>
            <a:off x="4397331" y="1485900"/>
            <a:ext cx="3374963" cy="923330"/>
          </a:xfrm>
          <a:prstGeom prst="rect">
            <a:avLst/>
          </a:prstGeom>
          <a:solidFill>
            <a:schemeClr val="bg1"/>
          </a:solidFill>
        </p:spPr>
        <p:txBody>
          <a:bodyPr wrap="none" lIns="91440" tIns="45720" rIns="91440" bIns="45720">
            <a:spAutoFit/>
          </a:bodyPr>
          <a:lstStyle/>
          <a:p>
            <a:pPr algn="ctr"/>
            <a:r>
              <a:rPr lang="en-GB" sz="5400">
                <a:ln w="0"/>
                <a:solidFill>
                  <a:schemeClr val="accent2"/>
                </a:solidFill>
                <a:effectLst>
                  <a:outerShdw blurRad="38100" dist="25400" dir="5400000" algn="ctr" rotWithShape="0">
                    <a:srgbClr val="6E747A">
                      <a:alpha val="43000"/>
                    </a:srgbClr>
                  </a:outerShdw>
                </a:effectLst>
              </a:rPr>
              <a:t>Thank You!</a:t>
            </a:r>
          </a:p>
        </p:txBody>
      </p:sp>
      <p:sp>
        <p:nvSpPr>
          <p:cNvPr id="3" name="Rectangle 2">
            <a:extLst>
              <a:ext uri="{FF2B5EF4-FFF2-40B4-BE49-F238E27FC236}">
                <a16:creationId xmlns:a16="http://schemas.microsoft.com/office/drawing/2014/main" id="{AC02EEC6-4557-4354-A55C-CE2128321B64}"/>
              </a:ext>
            </a:extLst>
          </p:cNvPr>
          <p:cNvSpPr/>
          <p:nvPr/>
        </p:nvSpPr>
        <p:spPr>
          <a:xfrm>
            <a:off x="4397331" y="2967335"/>
            <a:ext cx="3397341" cy="923330"/>
          </a:xfrm>
          <a:prstGeom prst="rect">
            <a:avLst/>
          </a:prstGeom>
          <a:noFill/>
        </p:spPr>
        <p:txBody>
          <a:bodyPr wrap="none" lIns="91440" tIns="45720" rIns="91440" bIns="45720">
            <a:spAutoFit/>
          </a:bodyPr>
          <a:lstStyle/>
          <a:p>
            <a:pPr algn="ctr"/>
            <a:r>
              <a:rPr lang="en-GB"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Questions?</a:t>
            </a:r>
          </a:p>
        </p:txBody>
      </p:sp>
    </p:spTree>
    <p:extLst>
      <p:ext uri="{BB962C8B-B14F-4D97-AF65-F5344CB8AC3E}">
        <p14:creationId xmlns:p14="http://schemas.microsoft.com/office/powerpoint/2010/main" val="216964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6B71-D5F9-4B55-A717-0ADFE99E8C5F}"/>
              </a:ext>
            </a:extLst>
          </p:cNvPr>
          <p:cNvSpPr>
            <a:spLocks noGrp="1"/>
          </p:cNvSpPr>
          <p:nvPr>
            <p:ph type="title"/>
          </p:nvPr>
        </p:nvSpPr>
        <p:spPr/>
        <p:txBody>
          <a:bodyPr/>
          <a:lstStyle/>
          <a:p>
            <a:r>
              <a:rPr lang="en-US"/>
              <a:t>GitHub Repo Link</a:t>
            </a:r>
          </a:p>
        </p:txBody>
      </p:sp>
      <p:sp>
        <p:nvSpPr>
          <p:cNvPr id="3" name="Content Placeholder 2">
            <a:extLst>
              <a:ext uri="{FF2B5EF4-FFF2-40B4-BE49-F238E27FC236}">
                <a16:creationId xmlns:a16="http://schemas.microsoft.com/office/drawing/2014/main" id="{7E877AE2-AFBA-2376-90FF-2DE9239C49D8}"/>
              </a:ext>
            </a:extLst>
          </p:cNvPr>
          <p:cNvSpPr>
            <a:spLocks noGrp="1"/>
          </p:cNvSpPr>
          <p:nvPr>
            <p:ph idx="1"/>
          </p:nvPr>
        </p:nvSpPr>
        <p:spPr/>
        <p:txBody>
          <a:bodyPr/>
          <a:lstStyle/>
          <a:p>
            <a:pPr lvl="1"/>
            <a:r>
              <a:rPr lang="en-IN" b="0" i="0" u="sng" dirty="0">
                <a:effectLst/>
                <a:latin typeface="-apple-system"/>
              </a:rPr>
              <a:t>https://github.com/gandhali-munshi</a:t>
            </a:r>
            <a:endParaRPr lang="en-US" dirty="0"/>
          </a:p>
        </p:txBody>
      </p:sp>
    </p:spTree>
    <p:extLst>
      <p:ext uri="{BB962C8B-B14F-4D97-AF65-F5344CB8AC3E}">
        <p14:creationId xmlns:p14="http://schemas.microsoft.com/office/powerpoint/2010/main" val="22357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0" y="120008"/>
            <a:ext cx="12192000" cy="461665"/>
          </a:xfrm>
          <a:prstGeom prst="rect">
            <a:avLst/>
          </a:prstGeom>
          <a:solidFill>
            <a:srgbClr val="ED7D31"/>
          </a:solidFill>
        </p:spPr>
        <p:txBody>
          <a:bodyPr wrap="square" lIns="91440" tIns="45720" rIns="91440" bIns="45720" rtlCol="0" anchor="t">
            <a:spAutoFit/>
          </a:bodyPr>
          <a:lstStyle/>
          <a:p>
            <a:r>
              <a:rPr lang="en-US" sz="2400">
                <a:solidFill>
                  <a:schemeClr val="bg1"/>
                </a:solidFill>
                <a:latin typeface="Calibri"/>
                <a:cs typeface="Calibri"/>
              </a:rPr>
              <a:t>Business Problem and Road Map</a:t>
            </a:r>
          </a:p>
        </p:txBody>
      </p:sp>
      <p:sp>
        <p:nvSpPr>
          <p:cNvPr id="11" name="TextBox 10">
            <a:extLst>
              <a:ext uri="{FF2B5EF4-FFF2-40B4-BE49-F238E27FC236}">
                <a16:creationId xmlns:a16="http://schemas.microsoft.com/office/drawing/2014/main" id="{DD074894-0E99-894A-9B1A-0D7C79F5F6D7}"/>
              </a:ext>
            </a:extLst>
          </p:cNvPr>
          <p:cNvSpPr txBox="1"/>
          <p:nvPr/>
        </p:nvSpPr>
        <p:spPr>
          <a:xfrm>
            <a:off x="1297641" y="1306637"/>
            <a:ext cx="3429092" cy="400110"/>
          </a:xfrm>
          <a:prstGeom prst="rect">
            <a:avLst/>
          </a:prstGeom>
          <a:noFill/>
        </p:spPr>
        <p:txBody>
          <a:bodyPr wrap="square" lIns="91440" tIns="45720" rIns="91440" bIns="45720" rtlCol="0" anchor="t">
            <a:spAutoFit/>
          </a:bodyPr>
          <a:lstStyle/>
          <a:p>
            <a:endParaRPr lang="en-US" sz="2000" b="1">
              <a:solidFill>
                <a:srgbClr val="63666A"/>
              </a:solidFill>
              <a:latin typeface="Calibri"/>
              <a:cs typeface="Calibri"/>
            </a:endParaRPr>
          </a:p>
        </p:txBody>
      </p:sp>
      <p:sp>
        <p:nvSpPr>
          <p:cNvPr id="12" name="TextBox 11">
            <a:extLst>
              <a:ext uri="{FF2B5EF4-FFF2-40B4-BE49-F238E27FC236}">
                <a16:creationId xmlns:a16="http://schemas.microsoft.com/office/drawing/2014/main" id="{B0E297CD-5450-7441-A033-60CDC02876B0}"/>
              </a:ext>
            </a:extLst>
          </p:cNvPr>
          <p:cNvSpPr txBox="1"/>
          <p:nvPr/>
        </p:nvSpPr>
        <p:spPr>
          <a:xfrm>
            <a:off x="294116" y="1306637"/>
            <a:ext cx="10734804" cy="3515581"/>
          </a:xfrm>
          <a:prstGeom prst="rect">
            <a:avLst/>
          </a:prstGeom>
          <a:noFill/>
        </p:spPr>
        <p:txBody>
          <a:bodyPr wrap="square" lIns="91440" tIns="45720" rIns="91440" bIns="45720" rtlCol="0" anchor="t">
            <a:noAutofit/>
          </a:bodyPr>
          <a:lstStyle/>
          <a:p>
            <a:pPr marL="285750" indent="-285750">
              <a:lnSpc>
                <a:spcPct val="150000"/>
              </a:lnSpc>
              <a:buFont typeface="Arial"/>
              <a:buChar char="•"/>
            </a:pPr>
            <a:r>
              <a:rPr lang="en-US">
                <a:latin typeface="Calibri"/>
                <a:cs typeface="Calibri"/>
              </a:rPr>
              <a:t>We want to identify clients who will subscribe for a term deposit</a:t>
            </a:r>
          </a:p>
          <a:p>
            <a:pPr marL="285750" indent="-285750">
              <a:lnSpc>
                <a:spcPct val="150000"/>
              </a:lnSpc>
              <a:buFont typeface="Arial"/>
              <a:buChar char="•"/>
            </a:pPr>
            <a:r>
              <a:rPr lang="en-US">
                <a:latin typeface="Calibri"/>
                <a:cs typeface="Calibri"/>
              </a:rPr>
              <a:t>We will be following CRISP-DM for the Analysis </a:t>
            </a:r>
          </a:p>
        </p:txBody>
      </p:sp>
      <p:pic>
        <p:nvPicPr>
          <p:cNvPr id="1026" name="Picture 2" descr="CRISP DM">
            <a:extLst>
              <a:ext uri="{FF2B5EF4-FFF2-40B4-BE49-F238E27FC236}">
                <a16:creationId xmlns:a16="http://schemas.microsoft.com/office/drawing/2014/main" id="{318398B0-4125-A8C6-1E87-643B9AC7F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906" y="1506692"/>
            <a:ext cx="5195841" cy="425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8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21459"/>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Data set information</a:t>
            </a:r>
          </a:p>
        </p:txBody>
      </p:sp>
      <p:sp>
        <p:nvSpPr>
          <p:cNvPr id="12" name="TextBox 11">
            <a:extLst>
              <a:ext uri="{FF2B5EF4-FFF2-40B4-BE49-F238E27FC236}">
                <a16:creationId xmlns:a16="http://schemas.microsoft.com/office/drawing/2014/main" id="{B0E297CD-5450-7441-A033-60CDC02876B0}"/>
              </a:ext>
            </a:extLst>
          </p:cNvPr>
          <p:cNvSpPr txBox="1"/>
          <p:nvPr/>
        </p:nvSpPr>
        <p:spPr>
          <a:xfrm>
            <a:off x="3919212" y="662058"/>
            <a:ext cx="3413404" cy="395905"/>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rtlCol="0" anchor="t">
            <a:noAutofit/>
          </a:bodyPr>
          <a:lstStyle/>
          <a:p>
            <a:pPr algn="ctr">
              <a:lnSpc>
                <a:spcPct val="125000"/>
              </a:lnSpc>
            </a:pPr>
            <a:r>
              <a:rPr lang="en-US">
                <a:latin typeface="Calibri"/>
                <a:cs typeface="Calibri"/>
              </a:rPr>
              <a:t>Features  present in the dataset</a:t>
            </a:r>
          </a:p>
          <a:p>
            <a:pPr>
              <a:lnSpc>
                <a:spcPct val="125000"/>
              </a:lnSpc>
            </a:pPr>
            <a:endParaRPr lang="en-US">
              <a:latin typeface="Calibri"/>
              <a:cs typeface="Calibri"/>
            </a:endParaRPr>
          </a:p>
          <a:p>
            <a:pPr marL="285750" indent="-285750">
              <a:lnSpc>
                <a:spcPct val="125000"/>
              </a:lnSpc>
              <a:buFont typeface="Arial"/>
              <a:buChar char="•"/>
            </a:pPr>
            <a:endParaRPr lang="en-US">
              <a:latin typeface="Calibri"/>
              <a:cs typeface="Calibri"/>
            </a:endParaRPr>
          </a:p>
        </p:txBody>
      </p:sp>
      <p:sp>
        <p:nvSpPr>
          <p:cNvPr id="6" name="TextBox 5">
            <a:extLst>
              <a:ext uri="{FF2B5EF4-FFF2-40B4-BE49-F238E27FC236}">
                <a16:creationId xmlns:a16="http://schemas.microsoft.com/office/drawing/2014/main" id="{330676DD-A9CC-9EE8-6C5E-885E9851D49E}"/>
              </a:ext>
            </a:extLst>
          </p:cNvPr>
          <p:cNvSpPr txBox="1"/>
          <p:nvPr/>
        </p:nvSpPr>
        <p:spPr>
          <a:xfrm>
            <a:off x="2207263" y="1727434"/>
            <a:ext cx="1904301" cy="2893100"/>
          </a:xfrm>
          <a:prstGeom prst="rect">
            <a:avLst/>
          </a:prstGeom>
          <a:noFill/>
        </p:spPr>
        <p:txBody>
          <a:bodyPr wrap="square" rtlCol="0">
            <a:spAutoFit/>
          </a:bodyPr>
          <a:lstStyle/>
          <a:p>
            <a:pPr marL="285750" indent="-285750">
              <a:buFont typeface="Arial" panose="020B0604020202020204" pitchFamily="34" charset="0"/>
              <a:buChar char="•"/>
            </a:pPr>
            <a:r>
              <a:rPr lang="en-US" sz="1600"/>
              <a:t>age</a:t>
            </a:r>
          </a:p>
          <a:p>
            <a:pPr marL="285750" indent="-285750">
              <a:buFont typeface="Arial" panose="020B0604020202020204" pitchFamily="34" charset="0"/>
              <a:buChar char="•"/>
            </a:pPr>
            <a:r>
              <a:rPr lang="en-US" sz="1600"/>
              <a:t>duration</a:t>
            </a:r>
          </a:p>
          <a:p>
            <a:pPr marL="285750" indent="-285750">
              <a:buFont typeface="Arial" panose="020B0604020202020204" pitchFamily="34" charset="0"/>
              <a:buChar char="•"/>
            </a:pPr>
            <a:r>
              <a:rPr lang="en-US" sz="1600"/>
              <a:t>campaign</a:t>
            </a:r>
          </a:p>
          <a:p>
            <a:pPr marL="285750" indent="-285750">
              <a:buFont typeface="Arial" panose="020B0604020202020204" pitchFamily="34" charset="0"/>
              <a:buChar char="•"/>
            </a:pPr>
            <a:r>
              <a:rPr lang="en-US" sz="1600" err="1"/>
              <a:t>pdays</a:t>
            </a:r>
            <a:endParaRPr lang="en-US" sz="1600"/>
          </a:p>
          <a:p>
            <a:pPr marL="285750" indent="-285750">
              <a:buFont typeface="Arial" panose="020B0604020202020204" pitchFamily="34" charset="0"/>
              <a:buChar char="•"/>
            </a:pPr>
            <a:r>
              <a:rPr lang="en-US" sz="1600"/>
              <a:t>previous</a:t>
            </a:r>
          </a:p>
          <a:p>
            <a:pPr marL="285750" indent="-285750">
              <a:buFont typeface="Arial" panose="020B0604020202020204" pitchFamily="34" charset="0"/>
              <a:buChar char="•"/>
            </a:pPr>
            <a:r>
              <a:rPr lang="en-US" sz="1600" err="1"/>
              <a:t>empvarrate</a:t>
            </a:r>
            <a:endParaRPr lang="en-US" sz="1600"/>
          </a:p>
          <a:p>
            <a:pPr marL="285750" indent="-285750">
              <a:buFont typeface="Arial" panose="020B0604020202020204" pitchFamily="34" charset="0"/>
              <a:buChar char="•"/>
            </a:pPr>
            <a:r>
              <a:rPr lang="en-US" sz="1600" err="1"/>
              <a:t>conspriceidx</a:t>
            </a:r>
            <a:endParaRPr lang="en-US" sz="1600"/>
          </a:p>
          <a:p>
            <a:pPr marL="285750" indent="-285750">
              <a:buFont typeface="Arial" panose="020B0604020202020204" pitchFamily="34" charset="0"/>
              <a:buChar char="•"/>
            </a:pPr>
            <a:r>
              <a:rPr lang="en-US" sz="1600" err="1"/>
              <a:t>consconfidx</a:t>
            </a:r>
            <a:endParaRPr lang="en-US" sz="1600"/>
          </a:p>
          <a:p>
            <a:pPr marL="285750" indent="-285750">
              <a:buFont typeface="Arial" panose="020B0604020202020204" pitchFamily="34" charset="0"/>
              <a:buChar char="•"/>
            </a:pPr>
            <a:r>
              <a:rPr lang="en-US" sz="1600"/>
              <a:t>euribor3m</a:t>
            </a:r>
          </a:p>
          <a:p>
            <a:pPr marL="285750" indent="-285750">
              <a:buFont typeface="Arial" panose="020B0604020202020204" pitchFamily="34" charset="0"/>
              <a:buChar char="•"/>
            </a:pPr>
            <a:r>
              <a:rPr lang="en-US" sz="1600" err="1"/>
              <a:t>nremployed</a:t>
            </a:r>
            <a:endParaRPr lang="en-US" sz="1600"/>
          </a:p>
          <a:p>
            <a:pPr marL="285750" indent="-285750">
              <a:buFont typeface="Arial" panose="020B0604020202020204" pitchFamily="34" charset="0"/>
              <a:buChar char="•"/>
            </a:pPr>
            <a:endParaRPr lang="en-US"/>
          </a:p>
        </p:txBody>
      </p:sp>
      <p:sp>
        <p:nvSpPr>
          <p:cNvPr id="8" name="TextBox 7">
            <a:extLst>
              <a:ext uri="{FF2B5EF4-FFF2-40B4-BE49-F238E27FC236}">
                <a16:creationId xmlns:a16="http://schemas.microsoft.com/office/drawing/2014/main" id="{BC46357C-15FC-6925-4487-F6849571C635}"/>
              </a:ext>
            </a:extLst>
          </p:cNvPr>
          <p:cNvSpPr txBox="1"/>
          <p:nvPr/>
        </p:nvSpPr>
        <p:spPr>
          <a:xfrm>
            <a:off x="7516427" y="1727434"/>
            <a:ext cx="1904301" cy="2893100"/>
          </a:xfrm>
          <a:prstGeom prst="rect">
            <a:avLst/>
          </a:prstGeom>
          <a:noFill/>
        </p:spPr>
        <p:txBody>
          <a:bodyPr wrap="square" rtlCol="0">
            <a:spAutoFit/>
          </a:bodyPr>
          <a:lstStyle/>
          <a:p>
            <a:pPr marL="285750" indent="-285750">
              <a:buFont typeface="Arial" panose="020B0604020202020204" pitchFamily="34" charset="0"/>
              <a:buChar char="•"/>
            </a:pPr>
            <a:r>
              <a:rPr lang="en-US" sz="1600"/>
              <a:t>job</a:t>
            </a:r>
          </a:p>
          <a:p>
            <a:pPr marL="285750" indent="-285750">
              <a:buFont typeface="Arial" panose="020B0604020202020204" pitchFamily="34" charset="0"/>
              <a:buChar char="•"/>
            </a:pPr>
            <a:r>
              <a:rPr lang="en-US" sz="1600"/>
              <a:t>marital</a:t>
            </a:r>
          </a:p>
          <a:p>
            <a:pPr marL="285750" indent="-285750">
              <a:buFont typeface="Arial" panose="020B0604020202020204" pitchFamily="34" charset="0"/>
              <a:buChar char="•"/>
            </a:pPr>
            <a:r>
              <a:rPr lang="en-US" sz="1600"/>
              <a:t>education</a:t>
            </a:r>
          </a:p>
          <a:p>
            <a:pPr marL="285750" indent="-285750">
              <a:buFont typeface="Arial" panose="020B0604020202020204" pitchFamily="34" charset="0"/>
              <a:buChar char="•"/>
            </a:pPr>
            <a:r>
              <a:rPr lang="en-US" sz="1600"/>
              <a:t>default</a:t>
            </a:r>
          </a:p>
          <a:p>
            <a:pPr marL="285750" indent="-285750">
              <a:buFont typeface="Arial" panose="020B0604020202020204" pitchFamily="34" charset="0"/>
              <a:buChar char="•"/>
            </a:pPr>
            <a:r>
              <a:rPr lang="en-US" sz="1600"/>
              <a:t>housing</a:t>
            </a:r>
          </a:p>
          <a:p>
            <a:pPr marL="285750" indent="-285750">
              <a:buFont typeface="Arial" panose="020B0604020202020204" pitchFamily="34" charset="0"/>
              <a:buChar char="•"/>
            </a:pPr>
            <a:r>
              <a:rPr lang="en-US" sz="1600"/>
              <a:t>loan</a:t>
            </a:r>
          </a:p>
          <a:p>
            <a:pPr marL="285750" indent="-285750">
              <a:buFont typeface="Arial" panose="020B0604020202020204" pitchFamily="34" charset="0"/>
              <a:buChar char="•"/>
            </a:pPr>
            <a:r>
              <a:rPr lang="en-US" sz="1600"/>
              <a:t>contact</a:t>
            </a:r>
          </a:p>
          <a:p>
            <a:pPr marL="285750" indent="-285750">
              <a:buFont typeface="Arial" panose="020B0604020202020204" pitchFamily="34" charset="0"/>
              <a:buChar char="•"/>
            </a:pPr>
            <a:r>
              <a:rPr lang="en-US" sz="1600"/>
              <a:t>month</a:t>
            </a:r>
          </a:p>
          <a:p>
            <a:pPr marL="285750" indent="-285750">
              <a:buFont typeface="Arial" panose="020B0604020202020204" pitchFamily="34" charset="0"/>
              <a:buChar char="•"/>
            </a:pPr>
            <a:r>
              <a:rPr lang="en-US" sz="1600" err="1"/>
              <a:t>day_of_week</a:t>
            </a:r>
            <a:endParaRPr lang="en-US" sz="1600"/>
          </a:p>
          <a:p>
            <a:pPr marL="285750" indent="-285750">
              <a:buFont typeface="Arial" panose="020B0604020202020204" pitchFamily="34" charset="0"/>
              <a:buChar char="•"/>
            </a:pPr>
            <a:r>
              <a:rPr lang="en-US" sz="1600" err="1"/>
              <a:t>poutcome</a:t>
            </a:r>
            <a:endParaRPr lang="en-US" sz="1600"/>
          </a:p>
          <a:p>
            <a:pPr marL="285750" indent="-285750">
              <a:buFont typeface="Arial" panose="020B0604020202020204" pitchFamily="34" charset="0"/>
              <a:buChar char="•"/>
            </a:pPr>
            <a:endParaRPr lang="en-US"/>
          </a:p>
        </p:txBody>
      </p:sp>
      <p:cxnSp>
        <p:nvCxnSpPr>
          <p:cNvPr id="10" name="Straight Connector 9">
            <a:extLst>
              <a:ext uri="{FF2B5EF4-FFF2-40B4-BE49-F238E27FC236}">
                <a16:creationId xmlns:a16="http://schemas.microsoft.com/office/drawing/2014/main" id="{E2EF3BED-532B-7152-29A2-266B415597D2}"/>
              </a:ext>
            </a:extLst>
          </p:cNvPr>
          <p:cNvCxnSpPr>
            <a:cxnSpLocks/>
          </p:cNvCxnSpPr>
          <p:nvPr/>
        </p:nvCxnSpPr>
        <p:spPr>
          <a:xfrm>
            <a:off x="6096000" y="1355939"/>
            <a:ext cx="0" cy="2853303"/>
          </a:xfrm>
          <a:prstGeom prst="line">
            <a:avLst/>
          </a:prstGeom>
          <a:ln w="38100">
            <a:solidFill>
              <a:srgbClr val="ED9A5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BD88FCD-AE03-60FE-4C27-60ACC03BFC7F}"/>
              </a:ext>
            </a:extLst>
          </p:cNvPr>
          <p:cNvSpPr/>
          <p:nvPr/>
        </p:nvSpPr>
        <p:spPr>
          <a:xfrm>
            <a:off x="1678464" y="1265769"/>
            <a:ext cx="2499919" cy="46166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Numerical Features</a:t>
            </a:r>
          </a:p>
        </p:txBody>
      </p:sp>
      <p:sp>
        <p:nvSpPr>
          <p:cNvPr id="14" name="Rectangle 13">
            <a:extLst>
              <a:ext uri="{FF2B5EF4-FFF2-40B4-BE49-F238E27FC236}">
                <a16:creationId xmlns:a16="http://schemas.microsoft.com/office/drawing/2014/main" id="{B7267046-2F33-C910-4980-5CF2AA3CD448}"/>
              </a:ext>
            </a:extLst>
          </p:cNvPr>
          <p:cNvSpPr/>
          <p:nvPr/>
        </p:nvSpPr>
        <p:spPr>
          <a:xfrm>
            <a:off x="6920809" y="1260034"/>
            <a:ext cx="2499919" cy="46166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Categorical Features</a:t>
            </a:r>
          </a:p>
        </p:txBody>
      </p:sp>
      <p:sp>
        <p:nvSpPr>
          <p:cNvPr id="16" name="TextBox 15">
            <a:extLst>
              <a:ext uri="{FF2B5EF4-FFF2-40B4-BE49-F238E27FC236}">
                <a16:creationId xmlns:a16="http://schemas.microsoft.com/office/drawing/2014/main" id="{EA76AEE5-598C-9400-A251-A255C031EF60}"/>
              </a:ext>
            </a:extLst>
          </p:cNvPr>
          <p:cNvSpPr txBox="1"/>
          <p:nvPr/>
        </p:nvSpPr>
        <p:spPr>
          <a:xfrm>
            <a:off x="1445623" y="4578731"/>
            <a:ext cx="9527175" cy="923330"/>
          </a:xfrm>
          <a:prstGeom prst="rect">
            <a:avLst/>
          </a:prstGeom>
          <a:noFill/>
        </p:spPr>
        <p:txBody>
          <a:bodyPr wrap="square" rtlCol="0">
            <a:spAutoFit/>
          </a:bodyPr>
          <a:lstStyle/>
          <a:p>
            <a:pPr marL="285750" indent="-285750">
              <a:buFont typeface="Arial" panose="020B0604020202020204" pitchFamily="34" charset="0"/>
              <a:buChar char="•"/>
            </a:pPr>
            <a:r>
              <a:rPr lang="en-US"/>
              <a:t>There are total </a:t>
            </a:r>
            <a:r>
              <a:rPr lang="en-US" b="1">
                <a:solidFill>
                  <a:srgbClr val="ED9A5F"/>
                </a:solidFill>
              </a:rPr>
              <a:t>20</a:t>
            </a:r>
            <a:r>
              <a:rPr lang="en-US"/>
              <a:t> features in the dataset.</a:t>
            </a:r>
          </a:p>
          <a:p>
            <a:pPr marL="285750" indent="-285750">
              <a:buFont typeface="Arial" panose="020B0604020202020204" pitchFamily="34" charset="0"/>
              <a:buChar char="•"/>
            </a:pPr>
            <a:r>
              <a:rPr lang="en-US"/>
              <a:t>Total rows are </a:t>
            </a:r>
            <a:r>
              <a:rPr lang="en-US" b="1">
                <a:solidFill>
                  <a:srgbClr val="ED9A5F"/>
                </a:solidFill>
              </a:rPr>
              <a:t>41188</a:t>
            </a:r>
            <a:r>
              <a:rPr lang="en-US"/>
              <a:t>.</a:t>
            </a:r>
          </a:p>
          <a:p>
            <a:pPr marL="285750" indent="-285750">
              <a:buFont typeface="Arial" panose="020B0604020202020204" pitchFamily="34" charset="0"/>
              <a:buChar char="•"/>
            </a:pPr>
            <a:r>
              <a:rPr lang="en-US"/>
              <a:t>Target variable is </a:t>
            </a:r>
            <a:r>
              <a:rPr lang="en-US" b="1">
                <a:solidFill>
                  <a:srgbClr val="ED9A5F"/>
                </a:solidFill>
              </a:rPr>
              <a:t>y</a:t>
            </a:r>
            <a:r>
              <a:rPr lang="en-US"/>
              <a:t> (whether client will subscribe for a term-deposit?)</a:t>
            </a:r>
          </a:p>
        </p:txBody>
      </p:sp>
    </p:spTree>
    <p:extLst>
      <p:ext uri="{BB962C8B-B14F-4D97-AF65-F5344CB8AC3E}">
        <p14:creationId xmlns:p14="http://schemas.microsoft.com/office/powerpoint/2010/main" val="421503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B71DA5C-13E2-A149-B419-F04D98AC3511}"/>
              </a:ext>
            </a:extLst>
          </p:cNvPr>
          <p:cNvSpPr txBox="1"/>
          <p:nvPr/>
        </p:nvSpPr>
        <p:spPr>
          <a:xfrm>
            <a:off x="0" y="115227"/>
            <a:ext cx="12192000" cy="461665"/>
          </a:xfrm>
          <a:prstGeom prst="rect">
            <a:avLst/>
          </a:prstGeom>
          <a:solidFill>
            <a:srgbClr val="ED7D31"/>
          </a:solidFill>
        </p:spPr>
        <p:txBody>
          <a:bodyPr wrap="square" lIns="91440" tIns="45720" rIns="91440" bIns="45720" rtlCol="0" anchor="t">
            <a:spAutoFit/>
          </a:bodyPr>
          <a:lstStyle/>
          <a:p>
            <a:r>
              <a:rPr lang="en-US" sz="2400">
                <a:solidFill>
                  <a:schemeClr val="bg1"/>
                </a:solidFill>
                <a:latin typeface="Calibri"/>
                <a:cs typeface="Calibri"/>
              </a:rPr>
              <a:t>Exploratory data Analysis</a:t>
            </a:r>
          </a:p>
        </p:txBody>
      </p:sp>
      <p:sp>
        <p:nvSpPr>
          <p:cNvPr id="2" name="TextBox 1">
            <a:extLst>
              <a:ext uri="{FF2B5EF4-FFF2-40B4-BE49-F238E27FC236}">
                <a16:creationId xmlns:a16="http://schemas.microsoft.com/office/drawing/2014/main" id="{F79A478F-BE21-1457-26F5-BFF9920B3D01}"/>
              </a:ext>
            </a:extLst>
          </p:cNvPr>
          <p:cNvSpPr txBox="1"/>
          <p:nvPr/>
        </p:nvSpPr>
        <p:spPr>
          <a:xfrm>
            <a:off x="4474830" y="959239"/>
            <a:ext cx="2738884" cy="345661"/>
          </a:xfrm>
          <a:prstGeom prst="rect">
            <a:avLst/>
          </a:prstGeom>
          <a:solidFill>
            <a:srgbClr val="ED9A5F"/>
          </a:solidFill>
        </p:spPr>
        <p:txBody>
          <a:bodyPr wrap="square" lIns="91440" tIns="45720" rIns="91440" bIns="45720" rtlCol="0" anchor="t">
            <a:noAutofit/>
          </a:bodyPr>
          <a:lstStyle/>
          <a:p>
            <a:pPr algn="ctr">
              <a:lnSpc>
                <a:spcPct val="125000"/>
              </a:lnSpc>
            </a:pPr>
            <a:r>
              <a:rPr lang="en-US" sz="1600">
                <a:latin typeface="Calibri"/>
                <a:cs typeface="Calibri"/>
              </a:rPr>
              <a:t>Numerical features statistics</a:t>
            </a:r>
            <a:endParaRPr lang="en-US" sz="1600"/>
          </a:p>
          <a:p>
            <a:pPr>
              <a:lnSpc>
                <a:spcPct val="125000"/>
              </a:lnSpc>
            </a:pPr>
            <a:endParaRPr lang="en-US">
              <a:latin typeface="Calibri"/>
              <a:cs typeface="Calibri"/>
            </a:endParaRPr>
          </a:p>
        </p:txBody>
      </p:sp>
      <p:graphicFrame>
        <p:nvGraphicFramePr>
          <p:cNvPr id="4" name="Table 12">
            <a:extLst>
              <a:ext uri="{FF2B5EF4-FFF2-40B4-BE49-F238E27FC236}">
                <a16:creationId xmlns:a16="http://schemas.microsoft.com/office/drawing/2014/main" id="{73894F26-A747-74EB-B0EB-449F1E8A4943}"/>
              </a:ext>
            </a:extLst>
          </p:cNvPr>
          <p:cNvGraphicFramePr>
            <a:graphicFrameLocks noGrp="1"/>
          </p:cNvGraphicFramePr>
          <p:nvPr>
            <p:extLst>
              <p:ext uri="{D42A27DB-BD31-4B8C-83A1-F6EECF244321}">
                <p14:modId xmlns:p14="http://schemas.microsoft.com/office/powerpoint/2010/main" val="3033196678"/>
              </p:ext>
            </p:extLst>
          </p:nvPr>
        </p:nvGraphicFramePr>
        <p:xfrm>
          <a:off x="1228727" y="1473283"/>
          <a:ext cx="9231090" cy="2377440"/>
        </p:xfrm>
        <a:graphic>
          <a:graphicData uri="http://schemas.openxmlformats.org/drawingml/2006/table">
            <a:tbl>
              <a:tblPr firstRow="1" bandRow="1">
                <a:tableStyleId>{5C22544A-7EE6-4342-B048-85BDC9FD1C3A}</a:tableStyleId>
              </a:tblPr>
              <a:tblGrid>
                <a:gridCol w="546450">
                  <a:extLst>
                    <a:ext uri="{9D8B030D-6E8A-4147-A177-3AD203B41FA5}">
                      <a16:colId xmlns:a16="http://schemas.microsoft.com/office/drawing/2014/main" val="1535560014"/>
                    </a:ext>
                  </a:extLst>
                </a:gridCol>
                <a:gridCol w="868464">
                  <a:extLst>
                    <a:ext uri="{9D8B030D-6E8A-4147-A177-3AD203B41FA5}">
                      <a16:colId xmlns:a16="http://schemas.microsoft.com/office/drawing/2014/main" val="1574062035"/>
                    </a:ext>
                  </a:extLst>
                </a:gridCol>
                <a:gridCol w="868464">
                  <a:extLst>
                    <a:ext uri="{9D8B030D-6E8A-4147-A177-3AD203B41FA5}">
                      <a16:colId xmlns:a16="http://schemas.microsoft.com/office/drawing/2014/main" val="4126264908"/>
                    </a:ext>
                  </a:extLst>
                </a:gridCol>
                <a:gridCol w="868464">
                  <a:extLst>
                    <a:ext uri="{9D8B030D-6E8A-4147-A177-3AD203B41FA5}">
                      <a16:colId xmlns:a16="http://schemas.microsoft.com/office/drawing/2014/main" val="1137318668"/>
                    </a:ext>
                  </a:extLst>
                </a:gridCol>
                <a:gridCol w="868464">
                  <a:extLst>
                    <a:ext uri="{9D8B030D-6E8A-4147-A177-3AD203B41FA5}">
                      <a16:colId xmlns:a16="http://schemas.microsoft.com/office/drawing/2014/main" val="2723601230"/>
                    </a:ext>
                  </a:extLst>
                </a:gridCol>
                <a:gridCol w="868464">
                  <a:extLst>
                    <a:ext uri="{9D8B030D-6E8A-4147-A177-3AD203B41FA5}">
                      <a16:colId xmlns:a16="http://schemas.microsoft.com/office/drawing/2014/main" val="41574704"/>
                    </a:ext>
                  </a:extLst>
                </a:gridCol>
                <a:gridCol w="868464">
                  <a:extLst>
                    <a:ext uri="{9D8B030D-6E8A-4147-A177-3AD203B41FA5}">
                      <a16:colId xmlns:a16="http://schemas.microsoft.com/office/drawing/2014/main" val="3817402"/>
                    </a:ext>
                  </a:extLst>
                </a:gridCol>
                <a:gridCol w="868464">
                  <a:extLst>
                    <a:ext uri="{9D8B030D-6E8A-4147-A177-3AD203B41FA5}">
                      <a16:colId xmlns:a16="http://schemas.microsoft.com/office/drawing/2014/main" val="1262924721"/>
                    </a:ext>
                  </a:extLst>
                </a:gridCol>
                <a:gridCol w="868464">
                  <a:extLst>
                    <a:ext uri="{9D8B030D-6E8A-4147-A177-3AD203B41FA5}">
                      <a16:colId xmlns:a16="http://schemas.microsoft.com/office/drawing/2014/main" val="4056772687"/>
                    </a:ext>
                  </a:extLst>
                </a:gridCol>
                <a:gridCol w="868464">
                  <a:extLst>
                    <a:ext uri="{9D8B030D-6E8A-4147-A177-3AD203B41FA5}">
                      <a16:colId xmlns:a16="http://schemas.microsoft.com/office/drawing/2014/main" val="1611409955"/>
                    </a:ext>
                  </a:extLst>
                </a:gridCol>
                <a:gridCol w="868464">
                  <a:extLst>
                    <a:ext uri="{9D8B030D-6E8A-4147-A177-3AD203B41FA5}">
                      <a16:colId xmlns:a16="http://schemas.microsoft.com/office/drawing/2014/main" val="3016593807"/>
                    </a:ext>
                  </a:extLst>
                </a:gridCol>
              </a:tblGrid>
              <a:tr h="427368">
                <a:tc>
                  <a:txBody>
                    <a:bodyPr/>
                    <a:lstStyle/>
                    <a:p>
                      <a:pPr algn="ctr" fontAlgn="ctr"/>
                      <a:endParaRPr lang="en-US" sz="1200" b="1">
                        <a:effectLst/>
                      </a:endParaRPr>
                    </a:p>
                  </a:txBody>
                  <a:tcPr anchor="ctr">
                    <a:solidFill>
                      <a:srgbClr val="ED9A5F"/>
                    </a:solidFill>
                  </a:tcPr>
                </a:tc>
                <a:tc>
                  <a:txBody>
                    <a:bodyPr/>
                    <a:lstStyle/>
                    <a:p>
                      <a:pPr algn="ctr" fontAlgn="ctr"/>
                      <a:r>
                        <a:rPr lang="en-US" sz="1200" b="1">
                          <a:effectLst/>
                        </a:rPr>
                        <a:t>age</a:t>
                      </a:r>
                    </a:p>
                  </a:txBody>
                  <a:tcPr anchor="ctr">
                    <a:solidFill>
                      <a:srgbClr val="ED9A5F"/>
                    </a:solidFill>
                  </a:tcPr>
                </a:tc>
                <a:tc>
                  <a:txBody>
                    <a:bodyPr/>
                    <a:lstStyle/>
                    <a:p>
                      <a:pPr algn="ctr" fontAlgn="ctr"/>
                      <a:r>
                        <a:rPr lang="en-US" sz="1200" b="1">
                          <a:effectLst/>
                        </a:rPr>
                        <a:t>duration</a:t>
                      </a:r>
                    </a:p>
                  </a:txBody>
                  <a:tcPr anchor="ctr">
                    <a:solidFill>
                      <a:srgbClr val="ED9A5F"/>
                    </a:solidFill>
                  </a:tcPr>
                </a:tc>
                <a:tc>
                  <a:txBody>
                    <a:bodyPr/>
                    <a:lstStyle/>
                    <a:p>
                      <a:pPr algn="ctr" fontAlgn="ctr"/>
                      <a:r>
                        <a:rPr lang="en-US" sz="1200" b="1">
                          <a:effectLst/>
                        </a:rPr>
                        <a:t>campaign</a:t>
                      </a:r>
                    </a:p>
                  </a:txBody>
                  <a:tcPr anchor="ctr">
                    <a:solidFill>
                      <a:srgbClr val="ED9A5F"/>
                    </a:solidFill>
                  </a:tcPr>
                </a:tc>
                <a:tc>
                  <a:txBody>
                    <a:bodyPr/>
                    <a:lstStyle/>
                    <a:p>
                      <a:pPr algn="ctr" fontAlgn="ctr"/>
                      <a:r>
                        <a:rPr lang="en-US" sz="1200" b="1">
                          <a:effectLst/>
                        </a:rPr>
                        <a:t>pdays</a:t>
                      </a:r>
                    </a:p>
                  </a:txBody>
                  <a:tcPr anchor="ctr">
                    <a:solidFill>
                      <a:srgbClr val="ED9A5F"/>
                    </a:solidFill>
                  </a:tcPr>
                </a:tc>
                <a:tc>
                  <a:txBody>
                    <a:bodyPr/>
                    <a:lstStyle/>
                    <a:p>
                      <a:pPr algn="ctr" fontAlgn="ctr"/>
                      <a:r>
                        <a:rPr lang="en-US" sz="1200" b="1">
                          <a:effectLst/>
                        </a:rPr>
                        <a:t>previous</a:t>
                      </a:r>
                    </a:p>
                  </a:txBody>
                  <a:tcPr anchor="ctr">
                    <a:solidFill>
                      <a:srgbClr val="ED9A5F"/>
                    </a:solidFill>
                  </a:tcPr>
                </a:tc>
                <a:tc>
                  <a:txBody>
                    <a:bodyPr/>
                    <a:lstStyle/>
                    <a:p>
                      <a:pPr algn="ctr" fontAlgn="ctr"/>
                      <a:r>
                        <a:rPr lang="en-US" sz="1200" b="1">
                          <a:effectLst/>
                        </a:rPr>
                        <a:t>empvarrate</a:t>
                      </a:r>
                    </a:p>
                  </a:txBody>
                  <a:tcPr anchor="ctr">
                    <a:solidFill>
                      <a:srgbClr val="ED9A5F"/>
                    </a:solidFill>
                  </a:tcPr>
                </a:tc>
                <a:tc>
                  <a:txBody>
                    <a:bodyPr/>
                    <a:lstStyle/>
                    <a:p>
                      <a:pPr algn="ctr" fontAlgn="ctr"/>
                      <a:r>
                        <a:rPr lang="en-US" sz="1200" b="1">
                          <a:effectLst/>
                        </a:rPr>
                        <a:t>conspriceidx</a:t>
                      </a:r>
                    </a:p>
                  </a:txBody>
                  <a:tcPr anchor="ctr">
                    <a:solidFill>
                      <a:srgbClr val="ED9A5F"/>
                    </a:solidFill>
                  </a:tcPr>
                </a:tc>
                <a:tc>
                  <a:txBody>
                    <a:bodyPr/>
                    <a:lstStyle/>
                    <a:p>
                      <a:pPr algn="ctr" fontAlgn="ctr"/>
                      <a:r>
                        <a:rPr lang="en-US" sz="1200" b="1">
                          <a:effectLst/>
                        </a:rPr>
                        <a:t>consconfidx</a:t>
                      </a:r>
                    </a:p>
                  </a:txBody>
                  <a:tcPr anchor="ctr">
                    <a:solidFill>
                      <a:srgbClr val="ED9A5F"/>
                    </a:solidFill>
                  </a:tcPr>
                </a:tc>
                <a:tc>
                  <a:txBody>
                    <a:bodyPr/>
                    <a:lstStyle/>
                    <a:p>
                      <a:pPr algn="ctr" fontAlgn="ctr"/>
                      <a:r>
                        <a:rPr lang="en-US" sz="1200" b="1">
                          <a:effectLst/>
                        </a:rPr>
                        <a:t>euribor3m</a:t>
                      </a:r>
                    </a:p>
                  </a:txBody>
                  <a:tcPr anchor="ctr">
                    <a:solidFill>
                      <a:srgbClr val="ED9A5F"/>
                    </a:solidFill>
                  </a:tcPr>
                </a:tc>
                <a:tc>
                  <a:txBody>
                    <a:bodyPr/>
                    <a:lstStyle/>
                    <a:p>
                      <a:pPr algn="ctr" fontAlgn="ctr"/>
                      <a:r>
                        <a:rPr lang="en-US" sz="1200" b="1">
                          <a:effectLst/>
                        </a:rPr>
                        <a:t>nremployed</a:t>
                      </a:r>
                    </a:p>
                  </a:txBody>
                  <a:tcPr anchor="ctr">
                    <a:solidFill>
                      <a:srgbClr val="ED9A5F"/>
                    </a:solidFill>
                  </a:tcPr>
                </a:tc>
                <a:extLst>
                  <a:ext uri="{0D108BD9-81ED-4DB2-BD59-A6C34878D82A}">
                    <a16:rowId xmlns:a16="http://schemas.microsoft.com/office/drawing/2014/main" val="2525941204"/>
                  </a:ext>
                </a:extLst>
              </a:tr>
              <a:tr h="264897">
                <a:tc>
                  <a:txBody>
                    <a:bodyPr/>
                    <a:lstStyle/>
                    <a:p>
                      <a:pPr algn="r" fontAlgn="ctr"/>
                      <a:r>
                        <a:rPr lang="en-US" sz="1200" b="1">
                          <a:effectLst/>
                        </a:rPr>
                        <a:t>mean</a:t>
                      </a:r>
                    </a:p>
                  </a:txBody>
                  <a:tcPr anchor="ctr"/>
                </a:tc>
                <a:tc>
                  <a:txBody>
                    <a:bodyPr/>
                    <a:lstStyle/>
                    <a:p>
                      <a:pPr algn="r" fontAlgn="ctr"/>
                      <a:r>
                        <a:rPr lang="en-US" sz="1200">
                          <a:effectLst/>
                        </a:rPr>
                        <a:t>40.02</a:t>
                      </a:r>
                    </a:p>
                  </a:txBody>
                  <a:tcPr anchor="ctr"/>
                </a:tc>
                <a:tc>
                  <a:txBody>
                    <a:bodyPr/>
                    <a:lstStyle/>
                    <a:p>
                      <a:pPr algn="r" fontAlgn="ctr"/>
                      <a:r>
                        <a:rPr lang="en-US" sz="1200">
                          <a:effectLst/>
                        </a:rPr>
                        <a:t>258.29</a:t>
                      </a:r>
                    </a:p>
                  </a:txBody>
                  <a:tcPr anchor="ctr"/>
                </a:tc>
                <a:tc>
                  <a:txBody>
                    <a:bodyPr/>
                    <a:lstStyle/>
                    <a:p>
                      <a:pPr algn="r" fontAlgn="ctr"/>
                      <a:r>
                        <a:rPr lang="en-US" sz="1200">
                          <a:effectLst/>
                        </a:rPr>
                        <a:t>2.57</a:t>
                      </a:r>
                    </a:p>
                  </a:txBody>
                  <a:tcPr anchor="ctr"/>
                </a:tc>
                <a:tc>
                  <a:txBody>
                    <a:bodyPr/>
                    <a:lstStyle/>
                    <a:p>
                      <a:pPr algn="r" fontAlgn="ctr"/>
                      <a:r>
                        <a:rPr lang="en-US" sz="1200">
                          <a:effectLst/>
                        </a:rPr>
                        <a:t>962.48</a:t>
                      </a:r>
                    </a:p>
                  </a:txBody>
                  <a:tcPr anchor="ctr"/>
                </a:tc>
                <a:tc>
                  <a:txBody>
                    <a:bodyPr/>
                    <a:lstStyle/>
                    <a:p>
                      <a:pPr algn="r" fontAlgn="ctr"/>
                      <a:r>
                        <a:rPr lang="en-US" sz="1200">
                          <a:effectLst/>
                        </a:rPr>
                        <a:t>0.17</a:t>
                      </a:r>
                    </a:p>
                  </a:txBody>
                  <a:tcPr anchor="ctr"/>
                </a:tc>
                <a:tc>
                  <a:txBody>
                    <a:bodyPr/>
                    <a:lstStyle/>
                    <a:p>
                      <a:pPr algn="r" fontAlgn="ctr"/>
                      <a:r>
                        <a:rPr lang="en-US" sz="1200">
                          <a:effectLst/>
                        </a:rPr>
                        <a:t>0.08</a:t>
                      </a:r>
                    </a:p>
                  </a:txBody>
                  <a:tcPr anchor="ctr"/>
                </a:tc>
                <a:tc>
                  <a:txBody>
                    <a:bodyPr/>
                    <a:lstStyle/>
                    <a:p>
                      <a:pPr algn="r" fontAlgn="ctr"/>
                      <a:r>
                        <a:rPr lang="en-US" sz="1200">
                          <a:effectLst/>
                        </a:rPr>
                        <a:t>93.58</a:t>
                      </a:r>
                    </a:p>
                  </a:txBody>
                  <a:tcPr anchor="ctr"/>
                </a:tc>
                <a:tc>
                  <a:txBody>
                    <a:bodyPr/>
                    <a:lstStyle/>
                    <a:p>
                      <a:pPr algn="r" fontAlgn="ctr"/>
                      <a:r>
                        <a:rPr lang="en-US" sz="1200">
                          <a:effectLst/>
                        </a:rPr>
                        <a:t>-40.50</a:t>
                      </a:r>
                    </a:p>
                  </a:txBody>
                  <a:tcPr anchor="ctr"/>
                </a:tc>
                <a:tc>
                  <a:txBody>
                    <a:bodyPr/>
                    <a:lstStyle/>
                    <a:p>
                      <a:pPr algn="r" fontAlgn="ctr"/>
                      <a:r>
                        <a:rPr lang="en-US" sz="1200">
                          <a:effectLst/>
                        </a:rPr>
                        <a:t>3.62</a:t>
                      </a:r>
                    </a:p>
                  </a:txBody>
                  <a:tcPr anchor="ctr"/>
                </a:tc>
                <a:tc>
                  <a:txBody>
                    <a:bodyPr/>
                    <a:lstStyle/>
                    <a:p>
                      <a:pPr algn="r" fontAlgn="ctr"/>
                      <a:r>
                        <a:rPr lang="en-US" sz="1200">
                          <a:effectLst/>
                        </a:rPr>
                        <a:t>5167.04</a:t>
                      </a:r>
                    </a:p>
                  </a:txBody>
                  <a:tcPr anchor="ctr"/>
                </a:tc>
                <a:extLst>
                  <a:ext uri="{0D108BD9-81ED-4DB2-BD59-A6C34878D82A}">
                    <a16:rowId xmlns:a16="http://schemas.microsoft.com/office/drawing/2014/main" val="1383585404"/>
                  </a:ext>
                </a:extLst>
              </a:tr>
              <a:tr h="264897">
                <a:tc>
                  <a:txBody>
                    <a:bodyPr/>
                    <a:lstStyle/>
                    <a:p>
                      <a:pPr algn="r" fontAlgn="ctr"/>
                      <a:r>
                        <a:rPr lang="en-US" sz="1200" b="1">
                          <a:effectLst/>
                        </a:rPr>
                        <a:t>std</a:t>
                      </a:r>
                    </a:p>
                  </a:txBody>
                  <a:tcPr anchor="ctr"/>
                </a:tc>
                <a:tc>
                  <a:txBody>
                    <a:bodyPr/>
                    <a:lstStyle/>
                    <a:p>
                      <a:pPr algn="r" fontAlgn="ctr"/>
                      <a:r>
                        <a:rPr lang="en-US" sz="1200">
                          <a:effectLst/>
                        </a:rPr>
                        <a:t>10.42</a:t>
                      </a:r>
                    </a:p>
                  </a:txBody>
                  <a:tcPr anchor="ctr"/>
                </a:tc>
                <a:tc>
                  <a:txBody>
                    <a:bodyPr/>
                    <a:lstStyle/>
                    <a:p>
                      <a:pPr algn="r" fontAlgn="ctr"/>
                      <a:r>
                        <a:rPr lang="en-US" sz="1200">
                          <a:effectLst/>
                        </a:rPr>
                        <a:t>259.28</a:t>
                      </a:r>
                    </a:p>
                  </a:txBody>
                  <a:tcPr anchor="ctr"/>
                </a:tc>
                <a:tc>
                  <a:txBody>
                    <a:bodyPr/>
                    <a:lstStyle/>
                    <a:p>
                      <a:pPr algn="r" fontAlgn="ctr"/>
                      <a:r>
                        <a:rPr lang="en-US" sz="1200">
                          <a:effectLst/>
                        </a:rPr>
                        <a:t>2.77</a:t>
                      </a:r>
                    </a:p>
                  </a:txBody>
                  <a:tcPr anchor="ctr"/>
                </a:tc>
                <a:tc>
                  <a:txBody>
                    <a:bodyPr/>
                    <a:lstStyle/>
                    <a:p>
                      <a:pPr algn="r" fontAlgn="ctr"/>
                      <a:r>
                        <a:rPr lang="en-US" sz="1200">
                          <a:effectLst/>
                        </a:rPr>
                        <a:t>186.91</a:t>
                      </a:r>
                    </a:p>
                  </a:txBody>
                  <a:tcPr anchor="ctr"/>
                </a:tc>
                <a:tc>
                  <a:txBody>
                    <a:bodyPr/>
                    <a:lstStyle/>
                    <a:p>
                      <a:pPr algn="r" fontAlgn="ctr"/>
                      <a:r>
                        <a:rPr lang="en-US" sz="1200">
                          <a:effectLst/>
                        </a:rPr>
                        <a:t>0.49</a:t>
                      </a:r>
                    </a:p>
                  </a:txBody>
                  <a:tcPr anchor="ctr"/>
                </a:tc>
                <a:tc>
                  <a:txBody>
                    <a:bodyPr/>
                    <a:lstStyle/>
                    <a:p>
                      <a:pPr algn="r" fontAlgn="ctr"/>
                      <a:r>
                        <a:rPr lang="en-US" sz="1200">
                          <a:effectLst/>
                        </a:rPr>
                        <a:t>1.57</a:t>
                      </a:r>
                    </a:p>
                  </a:txBody>
                  <a:tcPr anchor="ctr"/>
                </a:tc>
                <a:tc>
                  <a:txBody>
                    <a:bodyPr/>
                    <a:lstStyle/>
                    <a:p>
                      <a:pPr algn="r" fontAlgn="ctr"/>
                      <a:r>
                        <a:rPr lang="en-US" sz="1200">
                          <a:effectLst/>
                        </a:rPr>
                        <a:t>0.58</a:t>
                      </a:r>
                    </a:p>
                  </a:txBody>
                  <a:tcPr anchor="ctr"/>
                </a:tc>
                <a:tc>
                  <a:txBody>
                    <a:bodyPr/>
                    <a:lstStyle/>
                    <a:p>
                      <a:pPr algn="r" fontAlgn="ctr"/>
                      <a:r>
                        <a:rPr lang="en-US" sz="1200">
                          <a:effectLst/>
                        </a:rPr>
                        <a:t>4.63</a:t>
                      </a:r>
                    </a:p>
                  </a:txBody>
                  <a:tcPr anchor="ctr"/>
                </a:tc>
                <a:tc>
                  <a:txBody>
                    <a:bodyPr/>
                    <a:lstStyle/>
                    <a:p>
                      <a:pPr algn="r" fontAlgn="ctr"/>
                      <a:r>
                        <a:rPr lang="en-US" sz="1200">
                          <a:effectLst/>
                        </a:rPr>
                        <a:t>1.73</a:t>
                      </a:r>
                    </a:p>
                  </a:txBody>
                  <a:tcPr anchor="ctr"/>
                </a:tc>
                <a:tc>
                  <a:txBody>
                    <a:bodyPr/>
                    <a:lstStyle/>
                    <a:p>
                      <a:pPr algn="r" fontAlgn="ctr"/>
                      <a:r>
                        <a:rPr lang="en-US" sz="1200">
                          <a:effectLst/>
                        </a:rPr>
                        <a:t>72.25</a:t>
                      </a:r>
                    </a:p>
                  </a:txBody>
                  <a:tcPr anchor="ctr"/>
                </a:tc>
                <a:extLst>
                  <a:ext uri="{0D108BD9-81ED-4DB2-BD59-A6C34878D82A}">
                    <a16:rowId xmlns:a16="http://schemas.microsoft.com/office/drawing/2014/main" val="3536198147"/>
                  </a:ext>
                </a:extLst>
              </a:tr>
              <a:tr h="264897">
                <a:tc>
                  <a:txBody>
                    <a:bodyPr/>
                    <a:lstStyle/>
                    <a:p>
                      <a:pPr algn="r" fontAlgn="ctr"/>
                      <a:r>
                        <a:rPr lang="en-US" sz="1200" b="1">
                          <a:effectLst/>
                        </a:rPr>
                        <a:t>min</a:t>
                      </a:r>
                    </a:p>
                  </a:txBody>
                  <a:tcPr anchor="ctr"/>
                </a:tc>
                <a:tc>
                  <a:txBody>
                    <a:bodyPr/>
                    <a:lstStyle/>
                    <a:p>
                      <a:pPr algn="r" fontAlgn="ctr"/>
                      <a:r>
                        <a:rPr lang="en-US" sz="1200">
                          <a:effectLst/>
                        </a:rPr>
                        <a:t>17.00</a:t>
                      </a:r>
                    </a:p>
                  </a:txBody>
                  <a:tcPr anchor="ctr"/>
                </a:tc>
                <a:tc>
                  <a:txBody>
                    <a:bodyPr/>
                    <a:lstStyle/>
                    <a:p>
                      <a:pPr algn="r" fontAlgn="ctr"/>
                      <a:r>
                        <a:rPr lang="en-US" sz="1200">
                          <a:effectLst/>
                        </a:rPr>
                        <a:t>0.00</a:t>
                      </a:r>
                    </a:p>
                  </a:txBody>
                  <a:tcPr anchor="ctr"/>
                </a:tc>
                <a:tc>
                  <a:txBody>
                    <a:bodyPr/>
                    <a:lstStyle/>
                    <a:p>
                      <a:pPr algn="r" fontAlgn="ctr"/>
                      <a:r>
                        <a:rPr lang="en-US" sz="1200">
                          <a:effectLst/>
                        </a:rPr>
                        <a:t>1.00</a:t>
                      </a:r>
                    </a:p>
                  </a:txBody>
                  <a:tcPr anchor="ctr"/>
                </a:tc>
                <a:tc>
                  <a:txBody>
                    <a:bodyPr/>
                    <a:lstStyle/>
                    <a:p>
                      <a:pPr algn="r" fontAlgn="ctr"/>
                      <a:r>
                        <a:rPr lang="en-US" sz="1200">
                          <a:effectLst/>
                        </a:rPr>
                        <a:t>0.00</a:t>
                      </a:r>
                    </a:p>
                  </a:txBody>
                  <a:tcPr anchor="ctr"/>
                </a:tc>
                <a:tc>
                  <a:txBody>
                    <a:bodyPr/>
                    <a:lstStyle/>
                    <a:p>
                      <a:pPr algn="r" fontAlgn="ctr"/>
                      <a:r>
                        <a:rPr lang="en-US" sz="1200">
                          <a:effectLst/>
                        </a:rPr>
                        <a:t>0.00</a:t>
                      </a:r>
                    </a:p>
                  </a:txBody>
                  <a:tcPr anchor="ctr"/>
                </a:tc>
                <a:tc>
                  <a:txBody>
                    <a:bodyPr/>
                    <a:lstStyle/>
                    <a:p>
                      <a:pPr algn="r" fontAlgn="ctr"/>
                      <a:r>
                        <a:rPr lang="en-US" sz="1200">
                          <a:effectLst/>
                        </a:rPr>
                        <a:t>-3.40</a:t>
                      </a:r>
                    </a:p>
                  </a:txBody>
                  <a:tcPr anchor="ctr"/>
                </a:tc>
                <a:tc>
                  <a:txBody>
                    <a:bodyPr/>
                    <a:lstStyle/>
                    <a:p>
                      <a:pPr algn="r" fontAlgn="ctr"/>
                      <a:r>
                        <a:rPr lang="en-US" sz="1200">
                          <a:effectLst/>
                        </a:rPr>
                        <a:t>92.20</a:t>
                      </a:r>
                    </a:p>
                  </a:txBody>
                  <a:tcPr anchor="ctr"/>
                </a:tc>
                <a:tc>
                  <a:txBody>
                    <a:bodyPr/>
                    <a:lstStyle/>
                    <a:p>
                      <a:pPr algn="r" fontAlgn="ctr"/>
                      <a:r>
                        <a:rPr lang="en-US" sz="1200">
                          <a:effectLst/>
                        </a:rPr>
                        <a:t>-50.80</a:t>
                      </a:r>
                    </a:p>
                  </a:txBody>
                  <a:tcPr anchor="ctr"/>
                </a:tc>
                <a:tc>
                  <a:txBody>
                    <a:bodyPr/>
                    <a:lstStyle/>
                    <a:p>
                      <a:pPr algn="r" fontAlgn="ctr"/>
                      <a:r>
                        <a:rPr lang="en-US" sz="1200">
                          <a:effectLst/>
                        </a:rPr>
                        <a:t>0.63</a:t>
                      </a:r>
                    </a:p>
                  </a:txBody>
                  <a:tcPr anchor="ctr"/>
                </a:tc>
                <a:tc>
                  <a:txBody>
                    <a:bodyPr/>
                    <a:lstStyle/>
                    <a:p>
                      <a:pPr algn="r" fontAlgn="ctr"/>
                      <a:r>
                        <a:rPr lang="en-US" sz="1200">
                          <a:effectLst/>
                        </a:rPr>
                        <a:t>4963.60</a:t>
                      </a:r>
                    </a:p>
                  </a:txBody>
                  <a:tcPr anchor="ctr"/>
                </a:tc>
                <a:extLst>
                  <a:ext uri="{0D108BD9-81ED-4DB2-BD59-A6C34878D82A}">
                    <a16:rowId xmlns:a16="http://schemas.microsoft.com/office/drawing/2014/main" val="1976431647"/>
                  </a:ext>
                </a:extLst>
              </a:tr>
              <a:tr h="264897">
                <a:tc>
                  <a:txBody>
                    <a:bodyPr/>
                    <a:lstStyle/>
                    <a:p>
                      <a:pPr algn="r" fontAlgn="ctr"/>
                      <a:r>
                        <a:rPr lang="en-US" sz="1200" b="1">
                          <a:effectLst/>
                        </a:rPr>
                        <a:t>25%</a:t>
                      </a:r>
                    </a:p>
                  </a:txBody>
                  <a:tcPr anchor="ctr"/>
                </a:tc>
                <a:tc>
                  <a:txBody>
                    <a:bodyPr/>
                    <a:lstStyle/>
                    <a:p>
                      <a:pPr algn="r" fontAlgn="ctr"/>
                      <a:r>
                        <a:rPr lang="en-US" sz="1200">
                          <a:effectLst/>
                        </a:rPr>
                        <a:t>32.00</a:t>
                      </a:r>
                    </a:p>
                  </a:txBody>
                  <a:tcPr anchor="ctr"/>
                </a:tc>
                <a:tc>
                  <a:txBody>
                    <a:bodyPr/>
                    <a:lstStyle/>
                    <a:p>
                      <a:pPr algn="r" fontAlgn="ctr"/>
                      <a:r>
                        <a:rPr lang="en-US" sz="1200">
                          <a:effectLst/>
                        </a:rPr>
                        <a:t>102.00</a:t>
                      </a:r>
                    </a:p>
                  </a:txBody>
                  <a:tcPr anchor="ctr"/>
                </a:tc>
                <a:tc>
                  <a:txBody>
                    <a:bodyPr/>
                    <a:lstStyle/>
                    <a:p>
                      <a:pPr algn="r" fontAlgn="ctr"/>
                      <a:r>
                        <a:rPr lang="en-US" sz="1200">
                          <a:effectLst/>
                        </a:rPr>
                        <a:t>1.00</a:t>
                      </a:r>
                    </a:p>
                  </a:txBody>
                  <a:tcPr anchor="ctr"/>
                </a:tc>
                <a:tc>
                  <a:txBody>
                    <a:bodyPr/>
                    <a:lstStyle/>
                    <a:p>
                      <a:pPr algn="r" fontAlgn="ctr"/>
                      <a:r>
                        <a:rPr lang="en-US" sz="1200">
                          <a:effectLst/>
                        </a:rPr>
                        <a:t>999.00</a:t>
                      </a:r>
                    </a:p>
                  </a:txBody>
                  <a:tcPr anchor="ctr"/>
                </a:tc>
                <a:tc>
                  <a:txBody>
                    <a:bodyPr/>
                    <a:lstStyle/>
                    <a:p>
                      <a:pPr algn="r" fontAlgn="ctr"/>
                      <a:r>
                        <a:rPr lang="en-US" sz="1200">
                          <a:effectLst/>
                        </a:rPr>
                        <a:t>0.00</a:t>
                      </a:r>
                    </a:p>
                  </a:txBody>
                  <a:tcPr anchor="ctr"/>
                </a:tc>
                <a:tc>
                  <a:txBody>
                    <a:bodyPr/>
                    <a:lstStyle/>
                    <a:p>
                      <a:pPr algn="r" fontAlgn="ctr"/>
                      <a:r>
                        <a:rPr lang="en-US" sz="1200">
                          <a:effectLst/>
                        </a:rPr>
                        <a:t>-1.80</a:t>
                      </a:r>
                    </a:p>
                  </a:txBody>
                  <a:tcPr anchor="ctr"/>
                </a:tc>
                <a:tc>
                  <a:txBody>
                    <a:bodyPr/>
                    <a:lstStyle/>
                    <a:p>
                      <a:pPr algn="r" fontAlgn="ctr"/>
                      <a:r>
                        <a:rPr lang="en-US" sz="1200">
                          <a:effectLst/>
                        </a:rPr>
                        <a:t>93.08</a:t>
                      </a:r>
                    </a:p>
                  </a:txBody>
                  <a:tcPr anchor="ctr"/>
                </a:tc>
                <a:tc>
                  <a:txBody>
                    <a:bodyPr/>
                    <a:lstStyle/>
                    <a:p>
                      <a:pPr algn="r" fontAlgn="ctr"/>
                      <a:r>
                        <a:rPr lang="en-US" sz="1200">
                          <a:effectLst/>
                        </a:rPr>
                        <a:t>-42.70</a:t>
                      </a:r>
                    </a:p>
                  </a:txBody>
                  <a:tcPr anchor="ctr"/>
                </a:tc>
                <a:tc>
                  <a:txBody>
                    <a:bodyPr/>
                    <a:lstStyle/>
                    <a:p>
                      <a:pPr algn="r" fontAlgn="ctr"/>
                      <a:r>
                        <a:rPr lang="en-US" sz="1200">
                          <a:effectLst/>
                        </a:rPr>
                        <a:t>1.34</a:t>
                      </a:r>
                    </a:p>
                  </a:txBody>
                  <a:tcPr anchor="ctr"/>
                </a:tc>
                <a:tc>
                  <a:txBody>
                    <a:bodyPr/>
                    <a:lstStyle/>
                    <a:p>
                      <a:pPr algn="r" fontAlgn="ctr"/>
                      <a:r>
                        <a:rPr lang="en-US" sz="1200">
                          <a:effectLst/>
                        </a:rPr>
                        <a:t>5099.10</a:t>
                      </a:r>
                    </a:p>
                  </a:txBody>
                  <a:tcPr anchor="ctr"/>
                </a:tc>
                <a:extLst>
                  <a:ext uri="{0D108BD9-81ED-4DB2-BD59-A6C34878D82A}">
                    <a16:rowId xmlns:a16="http://schemas.microsoft.com/office/drawing/2014/main" val="3859027271"/>
                  </a:ext>
                </a:extLst>
              </a:tr>
              <a:tr h="264897">
                <a:tc>
                  <a:txBody>
                    <a:bodyPr/>
                    <a:lstStyle/>
                    <a:p>
                      <a:pPr algn="r" fontAlgn="ctr"/>
                      <a:r>
                        <a:rPr lang="en-US" sz="1200" b="1">
                          <a:effectLst/>
                        </a:rPr>
                        <a:t>50%</a:t>
                      </a:r>
                    </a:p>
                  </a:txBody>
                  <a:tcPr anchor="ctr"/>
                </a:tc>
                <a:tc>
                  <a:txBody>
                    <a:bodyPr/>
                    <a:lstStyle/>
                    <a:p>
                      <a:pPr algn="r" fontAlgn="ctr"/>
                      <a:r>
                        <a:rPr lang="en-US" sz="1200">
                          <a:effectLst/>
                        </a:rPr>
                        <a:t>38.00</a:t>
                      </a:r>
                    </a:p>
                  </a:txBody>
                  <a:tcPr anchor="ctr"/>
                </a:tc>
                <a:tc>
                  <a:txBody>
                    <a:bodyPr/>
                    <a:lstStyle/>
                    <a:p>
                      <a:pPr algn="r" fontAlgn="ctr"/>
                      <a:r>
                        <a:rPr lang="en-US" sz="1200">
                          <a:effectLst/>
                        </a:rPr>
                        <a:t>180.00</a:t>
                      </a:r>
                    </a:p>
                  </a:txBody>
                  <a:tcPr anchor="ctr"/>
                </a:tc>
                <a:tc>
                  <a:txBody>
                    <a:bodyPr/>
                    <a:lstStyle/>
                    <a:p>
                      <a:pPr algn="r" fontAlgn="ctr"/>
                      <a:r>
                        <a:rPr lang="en-US" sz="1200">
                          <a:effectLst/>
                        </a:rPr>
                        <a:t>2.00</a:t>
                      </a:r>
                    </a:p>
                  </a:txBody>
                  <a:tcPr anchor="ctr"/>
                </a:tc>
                <a:tc>
                  <a:txBody>
                    <a:bodyPr/>
                    <a:lstStyle/>
                    <a:p>
                      <a:pPr algn="r" fontAlgn="ctr"/>
                      <a:r>
                        <a:rPr lang="en-US" sz="1200">
                          <a:effectLst/>
                        </a:rPr>
                        <a:t>999.00</a:t>
                      </a:r>
                    </a:p>
                  </a:txBody>
                  <a:tcPr anchor="ctr"/>
                </a:tc>
                <a:tc>
                  <a:txBody>
                    <a:bodyPr/>
                    <a:lstStyle/>
                    <a:p>
                      <a:pPr algn="r" fontAlgn="ctr"/>
                      <a:r>
                        <a:rPr lang="en-US" sz="1200">
                          <a:effectLst/>
                        </a:rPr>
                        <a:t>0.00</a:t>
                      </a:r>
                    </a:p>
                  </a:txBody>
                  <a:tcPr anchor="ctr"/>
                </a:tc>
                <a:tc>
                  <a:txBody>
                    <a:bodyPr/>
                    <a:lstStyle/>
                    <a:p>
                      <a:pPr algn="r" fontAlgn="ctr"/>
                      <a:r>
                        <a:rPr lang="en-US" sz="1200">
                          <a:effectLst/>
                        </a:rPr>
                        <a:t>1.10</a:t>
                      </a:r>
                    </a:p>
                  </a:txBody>
                  <a:tcPr anchor="ctr"/>
                </a:tc>
                <a:tc>
                  <a:txBody>
                    <a:bodyPr/>
                    <a:lstStyle/>
                    <a:p>
                      <a:pPr algn="r" fontAlgn="ctr"/>
                      <a:r>
                        <a:rPr lang="en-US" sz="1200">
                          <a:effectLst/>
                        </a:rPr>
                        <a:t>93.75</a:t>
                      </a:r>
                    </a:p>
                  </a:txBody>
                  <a:tcPr anchor="ctr"/>
                </a:tc>
                <a:tc>
                  <a:txBody>
                    <a:bodyPr/>
                    <a:lstStyle/>
                    <a:p>
                      <a:pPr algn="r" fontAlgn="ctr"/>
                      <a:r>
                        <a:rPr lang="en-US" sz="1200">
                          <a:effectLst/>
                        </a:rPr>
                        <a:t>-41.80</a:t>
                      </a:r>
                    </a:p>
                  </a:txBody>
                  <a:tcPr anchor="ctr"/>
                </a:tc>
                <a:tc>
                  <a:txBody>
                    <a:bodyPr/>
                    <a:lstStyle/>
                    <a:p>
                      <a:pPr algn="r" fontAlgn="ctr"/>
                      <a:r>
                        <a:rPr lang="en-US" sz="1200">
                          <a:effectLst/>
                        </a:rPr>
                        <a:t>4.86</a:t>
                      </a:r>
                    </a:p>
                  </a:txBody>
                  <a:tcPr anchor="ctr"/>
                </a:tc>
                <a:tc>
                  <a:txBody>
                    <a:bodyPr/>
                    <a:lstStyle/>
                    <a:p>
                      <a:pPr algn="r" fontAlgn="ctr"/>
                      <a:r>
                        <a:rPr lang="en-US" sz="1200">
                          <a:effectLst/>
                        </a:rPr>
                        <a:t>5191.00</a:t>
                      </a:r>
                    </a:p>
                  </a:txBody>
                  <a:tcPr anchor="ctr"/>
                </a:tc>
                <a:extLst>
                  <a:ext uri="{0D108BD9-81ED-4DB2-BD59-A6C34878D82A}">
                    <a16:rowId xmlns:a16="http://schemas.microsoft.com/office/drawing/2014/main" val="3163049290"/>
                  </a:ext>
                </a:extLst>
              </a:tr>
              <a:tr h="264897">
                <a:tc>
                  <a:txBody>
                    <a:bodyPr/>
                    <a:lstStyle/>
                    <a:p>
                      <a:pPr algn="r" fontAlgn="ctr"/>
                      <a:r>
                        <a:rPr lang="en-US" sz="1200" b="1">
                          <a:effectLst/>
                        </a:rPr>
                        <a:t>75%</a:t>
                      </a:r>
                    </a:p>
                  </a:txBody>
                  <a:tcPr anchor="ctr"/>
                </a:tc>
                <a:tc>
                  <a:txBody>
                    <a:bodyPr/>
                    <a:lstStyle/>
                    <a:p>
                      <a:pPr algn="r" fontAlgn="ctr"/>
                      <a:r>
                        <a:rPr lang="en-US" sz="1200">
                          <a:effectLst/>
                        </a:rPr>
                        <a:t>47.00</a:t>
                      </a:r>
                    </a:p>
                  </a:txBody>
                  <a:tcPr anchor="ctr"/>
                </a:tc>
                <a:tc>
                  <a:txBody>
                    <a:bodyPr/>
                    <a:lstStyle/>
                    <a:p>
                      <a:pPr algn="r" fontAlgn="ctr"/>
                      <a:r>
                        <a:rPr lang="en-US" sz="1200">
                          <a:effectLst/>
                        </a:rPr>
                        <a:t>319.00</a:t>
                      </a:r>
                    </a:p>
                  </a:txBody>
                  <a:tcPr anchor="ctr"/>
                </a:tc>
                <a:tc>
                  <a:txBody>
                    <a:bodyPr/>
                    <a:lstStyle/>
                    <a:p>
                      <a:pPr algn="r" fontAlgn="ctr"/>
                      <a:r>
                        <a:rPr lang="en-US" sz="1200">
                          <a:effectLst/>
                        </a:rPr>
                        <a:t>3.00</a:t>
                      </a:r>
                    </a:p>
                  </a:txBody>
                  <a:tcPr anchor="ctr"/>
                </a:tc>
                <a:tc>
                  <a:txBody>
                    <a:bodyPr/>
                    <a:lstStyle/>
                    <a:p>
                      <a:pPr algn="r" fontAlgn="ctr"/>
                      <a:r>
                        <a:rPr lang="en-US" sz="1200">
                          <a:effectLst/>
                        </a:rPr>
                        <a:t>999.00</a:t>
                      </a:r>
                    </a:p>
                  </a:txBody>
                  <a:tcPr anchor="ctr"/>
                </a:tc>
                <a:tc>
                  <a:txBody>
                    <a:bodyPr/>
                    <a:lstStyle/>
                    <a:p>
                      <a:pPr algn="r" fontAlgn="ctr"/>
                      <a:r>
                        <a:rPr lang="en-US" sz="1200">
                          <a:effectLst/>
                        </a:rPr>
                        <a:t>0.00</a:t>
                      </a:r>
                    </a:p>
                  </a:txBody>
                  <a:tcPr anchor="ctr"/>
                </a:tc>
                <a:tc>
                  <a:txBody>
                    <a:bodyPr/>
                    <a:lstStyle/>
                    <a:p>
                      <a:pPr algn="r" fontAlgn="ctr"/>
                      <a:r>
                        <a:rPr lang="en-US" sz="1200">
                          <a:effectLst/>
                        </a:rPr>
                        <a:t>1.40</a:t>
                      </a:r>
                    </a:p>
                  </a:txBody>
                  <a:tcPr anchor="ctr"/>
                </a:tc>
                <a:tc>
                  <a:txBody>
                    <a:bodyPr/>
                    <a:lstStyle/>
                    <a:p>
                      <a:pPr algn="r" fontAlgn="ctr"/>
                      <a:r>
                        <a:rPr lang="en-US" sz="1200">
                          <a:effectLst/>
                        </a:rPr>
                        <a:t>93.99</a:t>
                      </a:r>
                    </a:p>
                  </a:txBody>
                  <a:tcPr anchor="ctr"/>
                </a:tc>
                <a:tc>
                  <a:txBody>
                    <a:bodyPr/>
                    <a:lstStyle/>
                    <a:p>
                      <a:pPr algn="r" fontAlgn="ctr"/>
                      <a:r>
                        <a:rPr lang="en-US" sz="1200">
                          <a:effectLst/>
                        </a:rPr>
                        <a:t>-36.40</a:t>
                      </a:r>
                    </a:p>
                  </a:txBody>
                  <a:tcPr anchor="ctr"/>
                </a:tc>
                <a:tc>
                  <a:txBody>
                    <a:bodyPr/>
                    <a:lstStyle/>
                    <a:p>
                      <a:pPr algn="r" fontAlgn="ctr"/>
                      <a:r>
                        <a:rPr lang="en-US" sz="1200">
                          <a:effectLst/>
                        </a:rPr>
                        <a:t>4.96</a:t>
                      </a:r>
                    </a:p>
                  </a:txBody>
                  <a:tcPr anchor="ctr"/>
                </a:tc>
                <a:tc>
                  <a:txBody>
                    <a:bodyPr/>
                    <a:lstStyle/>
                    <a:p>
                      <a:pPr algn="r" fontAlgn="ctr"/>
                      <a:r>
                        <a:rPr lang="en-US" sz="1200">
                          <a:effectLst/>
                        </a:rPr>
                        <a:t>5228.10</a:t>
                      </a:r>
                    </a:p>
                  </a:txBody>
                  <a:tcPr anchor="ctr"/>
                </a:tc>
                <a:extLst>
                  <a:ext uri="{0D108BD9-81ED-4DB2-BD59-A6C34878D82A}">
                    <a16:rowId xmlns:a16="http://schemas.microsoft.com/office/drawing/2014/main" val="1627712652"/>
                  </a:ext>
                </a:extLst>
              </a:tr>
              <a:tr h="264897">
                <a:tc>
                  <a:txBody>
                    <a:bodyPr/>
                    <a:lstStyle/>
                    <a:p>
                      <a:pPr algn="r" fontAlgn="ctr"/>
                      <a:r>
                        <a:rPr lang="en-US" sz="1200" b="1">
                          <a:effectLst/>
                        </a:rPr>
                        <a:t>max</a:t>
                      </a:r>
                    </a:p>
                  </a:txBody>
                  <a:tcPr anchor="ctr"/>
                </a:tc>
                <a:tc>
                  <a:txBody>
                    <a:bodyPr/>
                    <a:lstStyle/>
                    <a:p>
                      <a:pPr algn="r" fontAlgn="ctr"/>
                      <a:r>
                        <a:rPr lang="en-US" sz="1200">
                          <a:effectLst/>
                        </a:rPr>
                        <a:t>98.00</a:t>
                      </a:r>
                    </a:p>
                  </a:txBody>
                  <a:tcPr anchor="ctr"/>
                </a:tc>
                <a:tc>
                  <a:txBody>
                    <a:bodyPr/>
                    <a:lstStyle/>
                    <a:p>
                      <a:pPr algn="r" fontAlgn="ctr"/>
                      <a:r>
                        <a:rPr lang="en-US" sz="1200">
                          <a:effectLst/>
                        </a:rPr>
                        <a:t>4918.00</a:t>
                      </a:r>
                    </a:p>
                  </a:txBody>
                  <a:tcPr anchor="ctr"/>
                </a:tc>
                <a:tc>
                  <a:txBody>
                    <a:bodyPr/>
                    <a:lstStyle/>
                    <a:p>
                      <a:pPr algn="r" fontAlgn="ctr"/>
                      <a:r>
                        <a:rPr lang="en-US" sz="1200">
                          <a:effectLst/>
                        </a:rPr>
                        <a:t>56.00</a:t>
                      </a:r>
                    </a:p>
                  </a:txBody>
                  <a:tcPr anchor="ctr"/>
                </a:tc>
                <a:tc>
                  <a:txBody>
                    <a:bodyPr/>
                    <a:lstStyle/>
                    <a:p>
                      <a:pPr algn="r" fontAlgn="ctr"/>
                      <a:r>
                        <a:rPr lang="en-US" sz="1200">
                          <a:effectLst/>
                        </a:rPr>
                        <a:t>999.00</a:t>
                      </a:r>
                    </a:p>
                  </a:txBody>
                  <a:tcPr anchor="ctr"/>
                </a:tc>
                <a:tc>
                  <a:txBody>
                    <a:bodyPr/>
                    <a:lstStyle/>
                    <a:p>
                      <a:pPr algn="r" fontAlgn="ctr"/>
                      <a:r>
                        <a:rPr lang="en-US" sz="1200">
                          <a:effectLst/>
                        </a:rPr>
                        <a:t>7.00</a:t>
                      </a:r>
                    </a:p>
                  </a:txBody>
                  <a:tcPr anchor="ctr"/>
                </a:tc>
                <a:tc>
                  <a:txBody>
                    <a:bodyPr/>
                    <a:lstStyle/>
                    <a:p>
                      <a:pPr algn="r" fontAlgn="ctr"/>
                      <a:r>
                        <a:rPr lang="en-US" sz="1200">
                          <a:effectLst/>
                        </a:rPr>
                        <a:t>1.40</a:t>
                      </a:r>
                    </a:p>
                  </a:txBody>
                  <a:tcPr anchor="ctr"/>
                </a:tc>
                <a:tc>
                  <a:txBody>
                    <a:bodyPr/>
                    <a:lstStyle/>
                    <a:p>
                      <a:pPr algn="r" fontAlgn="ctr"/>
                      <a:r>
                        <a:rPr lang="en-US" sz="1200">
                          <a:effectLst/>
                        </a:rPr>
                        <a:t>94.77</a:t>
                      </a:r>
                    </a:p>
                  </a:txBody>
                  <a:tcPr anchor="ctr"/>
                </a:tc>
                <a:tc>
                  <a:txBody>
                    <a:bodyPr/>
                    <a:lstStyle/>
                    <a:p>
                      <a:pPr algn="r" fontAlgn="ctr"/>
                      <a:r>
                        <a:rPr lang="en-US" sz="1200">
                          <a:effectLst/>
                        </a:rPr>
                        <a:t>-26.90</a:t>
                      </a:r>
                    </a:p>
                  </a:txBody>
                  <a:tcPr anchor="ctr"/>
                </a:tc>
                <a:tc>
                  <a:txBody>
                    <a:bodyPr/>
                    <a:lstStyle/>
                    <a:p>
                      <a:pPr algn="r" fontAlgn="ctr"/>
                      <a:r>
                        <a:rPr lang="en-US" sz="1200">
                          <a:effectLst/>
                        </a:rPr>
                        <a:t>5.04</a:t>
                      </a:r>
                    </a:p>
                  </a:txBody>
                  <a:tcPr anchor="ctr"/>
                </a:tc>
                <a:tc>
                  <a:txBody>
                    <a:bodyPr/>
                    <a:lstStyle/>
                    <a:p>
                      <a:pPr algn="r" fontAlgn="ctr"/>
                      <a:r>
                        <a:rPr lang="en-US" sz="1200">
                          <a:effectLst/>
                        </a:rPr>
                        <a:t>5228.10</a:t>
                      </a:r>
                    </a:p>
                  </a:txBody>
                  <a:tcPr anchor="ctr"/>
                </a:tc>
                <a:extLst>
                  <a:ext uri="{0D108BD9-81ED-4DB2-BD59-A6C34878D82A}">
                    <a16:rowId xmlns:a16="http://schemas.microsoft.com/office/drawing/2014/main" val="3232883582"/>
                  </a:ext>
                </a:extLst>
              </a:tr>
            </a:tbl>
          </a:graphicData>
        </a:graphic>
      </p:graphicFrame>
      <p:sp>
        <p:nvSpPr>
          <p:cNvPr id="13" name="TextBox 12">
            <a:extLst>
              <a:ext uri="{FF2B5EF4-FFF2-40B4-BE49-F238E27FC236}">
                <a16:creationId xmlns:a16="http://schemas.microsoft.com/office/drawing/2014/main" id="{03A40965-D3C7-E911-B9AA-0965A8EFF581}"/>
              </a:ext>
            </a:extLst>
          </p:cNvPr>
          <p:cNvSpPr txBox="1"/>
          <p:nvPr/>
        </p:nvSpPr>
        <p:spPr>
          <a:xfrm>
            <a:off x="1445623" y="4578731"/>
            <a:ext cx="9527175" cy="923330"/>
          </a:xfrm>
          <a:prstGeom prst="rect">
            <a:avLst/>
          </a:prstGeom>
          <a:noFill/>
        </p:spPr>
        <p:txBody>
          <a:bodyPr wrap="square" rtlCol="0">
            <a:spAutoFit/>
          </a:bodyPr>
          <a:lstStyle/>
          <a:p>
            <a:pPr marL="285750" indent="-285750">
              <a:buFont typeface="Arial" panose="020B0604020202020204" pitchFamily="34" charset="0"/>
              <a:buChar char="•"/>
            </a:pPr>
            <a:r>
              <a:rPr lang="en-US"/>
              <a:t>There are </a:t>
            </a:r>
            <a:r>
              <a:rPr lang="en-US" b="1">
                <a:solidFill>
                  <a:srgbClr val="ED9A5F"/>
                </a:solidFill>
              </a:rPr>
              <a:t>0</a:t>
            </a:r>
            <a:r>
              <a:rPr lang="en-US"/>
              <a:t> missing values in the dataset.</a:t>
            </a:r>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482502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0" y="115956"/>
            <a:ext cx="12192000" cy="471825"/>
          </a:xfrm>
          <a:prstGeom prst="rect">
            <a:avLst/>
          </a:prstGeom>
          <a:solidFill>
            <a:srgbClr val="ED7D31"/>
          </a:solidFill>
        </p:spPr>
        <p:txBody>
          <a:bodyPr wrap="square" lIns="91440" tIns="45720" rIns="91440" bIns="45720" rtlCol="0" anchor="t">
            <a:spAutoFit/>
          </a:bodyPr>
          <a:lstStyle/>
          <a:p>
            <a:r>
              <a:rPr lang="en-US" sz="2400">
                <a:solidFill>
                  <a:srgbClr val="FFFFFF"/>
                </a:solidFill>
                <a:cs typeface="Calibri" panose="020F0502020204030204"/>
              </a:rPr>
              <a:t>Univariate analysis of variables</a:t>
            </a:r>
          </a:p>
        </p:txBody>
      </p:sp>
      <p:pic>
        <p:nvPicPr>
          <p:cNvPr id="4" name="Picture 5" descr="Chart, waterfall chart&#10;&#10;Description automatically generated">
            <a:extLst>
              <a:ext uri="{FF2B5EF4-FFF2-40B4-BE49-F238E27FC236}">
                <a16:creationId xmlns:a16="http://schemas.microsoft.com/office/drawing/2014/main" id="{B50E8105-37E6-1A72-2666-70525310AFDB}"/>
              </a:ext>
            </a:extLst>
          </p:cNvPr>
          <p:cNvPicPr>
            <a:picLocks noChangeAspect="1"/>
          </p:cNvPicPr>
          <p:nvPr/>
        </p:nvPicPr>
        <p:blipFill>
          <a:blip r:embed="rId3"/>
          <a:stretch>
            <a:fillRect/>
          </a:stretch>
        </p:blipFill>
        <p:spPr>
          <a:xfrm>
            <a:off x="1021706" y="1141186"/>
            <a:ext cx="9915945" cy="5421563"/>
          </a:xfrm>
          <a:prstGeom prst="rect">
            <a:avLst/>
          </a:prstGeom>
        </p:spPr>
      </p:pic>
    </p:spTree>
    <p:extLst>
      <p:ext uri="{BB962C8B-B14F-4D97-AF65-F5344CB8AC3E}">
        <p14:creationId xmlns:p14="http://schemas.microsoft.com/office/powerpoint/2010/main" val="1779087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B7E921-4FB7-284B-9679-627B0D7126F5}"/>
              </a:ext>
            </a:extLst>
          </p:cNvPr>
          <p:cNvSpPr txBox="1"/>
          <p:nvPr/>
        </p:nvSpPr>
        <p:spPr>
          <a:xfrm>
            <a:off x="0" y="115956"/>
            <a:ext cx="12192000" cy="471825"/>
          </a:xfrm>
          <a:prstGeom prst="rect">
            <a:avLst/>
          </a:prstGeom>
          <a:solidFill>
            <a:srgbClr val="ED7D31"/>
          </a:solidFill>
        </p:spPr>
        <p:txBody>
          <a:bodyPr wrap="square" lIns="91440" tIns="45720" rIns="91440" bIns="45720" rtlCol="0" anchor="t">
            <a:spAutoFit/>
          </a:bodyPr>
          <a:lstStyle/>
          <a:p>
            <a:r>
              <a:rPr lang="en-US" sz="2400">
                <a:solidFill>
                  <a:srgbClr val="FFFFFF"/>
                </a:solidFill>
                <a:cs typeface="Calibri" panose="020F0502020204030204"/>
              </a:rPr>
              <a:t>Univariate analysis of variables 	</a:t>
            </a:r>
          </a:p>
        </p:txBody>
      </p:sp>
      <p:pic>
        <p:nvPicPr>
          <p:cNvPr id="3" name="Picture 2">
            <a:extLst>
              <a:ext uri="{FF2B5EF4-FFF2-40B4-BE49-F238E27FC236}">
                <a16:creationId xmlns:a16="http://schemas.microsoft.com/office/drawing/2014/main" id="{50C23767-C350-CE2C-2B80-0DDCFDB0F48D}"/>
              </a:ext>
            </a:extLst>
          </p:cNvPr>
          <p:cNvPicPr>
            <a:picLocks noChangeAspect="1"/>
          </p:cNvPicPr>
          <p:nvPr/>
        </p:nvPicPr>
        <p:blipFill>
          <a:blip r:embed="rId4"/>
          <a:stretch>
            <a:fillRect/>
          </a:stretch>
        </p:blipFill>
        <p:spPr>
          <a:xfrm>
            <a:off x="7498555" y="1153267"/>
            <a:ext cx="3581253" cy="2719264"/>
          </a:xfrm>
          <a:prstGeom prst="rect">
            <a:avLst/>
          </a:prstGeom>
        </p:spPr>
      </p:pic>
      <p:pic>
        <p:nvPicPr>
          <p:cNvPr id="7" name="Picture 6">
            <a:extLst>
              <a:ext uri="{FF2B5EF4-FFF2-40B4-BE49-F238E27FC236}">
                <a16:creationId xmlns:a16="http://schemas.microsoft.com/office/drawing/2014/main" id="{68CD3145-62E6-46BC-859F-7BD2AF2CB004}"/>
              </a:ext>
            </a:extLst>
          </p:cNvPr>
          <p:cNvPicPr>
            <a:picLocks noChangeAspect="1"/>
          </p:cNvPicPr>
          <p:nvPr/>
        </p:nvPicPr>
        <p:blipFill>
          <a:blip r:embed="rId5"/>
          <a:stretch>
            <a:fillRect/>
          </a:stretch>
        </p:blipFill>
        <p:spPr>
          <a:xfrm>
            <a:off x="1441958" y="1153267"/>
            <a:ext cx="3663090" cy="2652263"/>
          </a:xfrm>
          <a:prstGeom prst="rect">
            <a:avLst/>
          </a:prstGeom>
        </p:spPr>
      </p:pic>
      <p:pic>
        <p:nvPicPr>
          <p:cNvPr id="9" name="Picture 8">
            <a:extLst>
              <a:ext uri="{FF2B5EF4-FFF2-40B4-BE49-F238E27FC236}">
                <a16:creationId xmlns:a16="http://schemas.microsoft.com/office/drawing/2014/main" id="{4EC7139E-37AA-3DD3-4E84-F77B8BB3B711}"/>
              </a:ext>
            </a:extLst>
          </p:cNvPr>
          <p:cNvPicPr>
            <a:picLocks noChangeAspect="1"/>
          </p:cNvPicPr>
          <p:nvPr/>
        </p:nvPicPr>
        <p:blipFill>
          <a:blip r:embed="rId6"/>
          <a:stretch>
            <a:fillRect/>
          </a:stretch>
        </p:blipFill>
        <p:spPr>
          <a:xfrm>
            <a:off x="1629724" y="3805530"/>
            <a:ext cx="3475324" cy="2936514"/>
          </a:xfrm>
          <a:prstGeom prst="rect">
            <a:avLst/>
          </a:prstGeom>
        </p:spPr>
      </p:pic>
      <p:pic>
        <p:nvPicPr>
          <p:cNvPr id="11" name="Picture 10">
            <a:extLst>
              <a:ext uri="{FF2B5EF4-FFF2-40B4-BE49-F238E27FC236}">
                <a16:creationId xmlns:a16="http://schemas.microsoft.com/office/drawing/2014/main" id="{A976D3C9-4405-CA1B-9A41-5E16D0084892}"/>
              </a:ext>
            </a:extLst>
          </p:cNvPr>
          <p:cNvPicPr>
            <a:picLocks noChangeAspect="1"/>
          </p:cNvPicPr>
          <p:nvPr/>
        </p:nvPicPr>
        <p:blipFill>
          <a:blip r:embed="rId7"/>
          <a:stretch>
            <a:fillRect/>
          </a:stretch>
        </p:blipFill>
        <p:spPr>
          <a:xfrm>
            <a:off x="7498555" y="3932747"/>
            <a:ext cx="3668275" cy="2682080"/>
          </a:xfrm>
          <a:prstGeom prst="rect">
            <a:avLst/>
          </a:prstGeom>
        </p:spPr>
      </p:pic>
      <p:sp>
        <p:nvSpPr>
          <p:cNvPr id="12" name="Rectangle 11">
            <a:extLst>
              <a:ext uri="{FF2B5EF4-FFF2-40B4-BE49-F238E27FC236}">
                <a16:creationId xmlns:a16="http://schemas.microsoft.com/office/drawing/2014/main" id="{8C6F43C3-80DE-B8DD-C719-D6F6F056069B}"/>
              </a:ext>
            </a:extLst>
          </p:cNvPr>
          <p:cNvSpPr/>
          <p:nvPr/>
        </p:nvSpPr>
        <p:spPr>
          <a:xfrm>
            <a:off x="308113" y="4638947"/>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Education</a:t>
            </a:r>
          </a:p>
        </p:txBody>
      </p:sp>
      <p:sp>
        <p:nvSpPr>
          <p:cNvPr id="13" name="Rectangle 12">
            <a:extLst>
              <a:ext uri="{FF2B5EF4-FFF2-40B4-BE49-F238E27FC236}">
                <a16:creationId xmlns:a16="http://schemas.microsoft.com/office/drawing/2014/main" id="{B882D9AE-7F94-3E20-D75D-6A437595379F}"/>
              </a:ext>
            </a:extLst>
          </p:cNvPr>
          <p:cNvSpPr/>
          <p:nvPr/>
        </p:nvSpPr>
        <p:spPr>
          <a:xfrm>
            <a:off x="6096000" y="4638946"/>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Contact</a:t>
            </a:r>
          </a:p>
        </p:txBody>
      </p:sp>
      <p:sp>
        <p:nvSpPr>
          <p:cNvPr id="14" name="Rectangle 13">
            <a:extLst>
              <a:ext uri="{FF2B5EF4-FFF2-40B4-BE49-F238E27FC236}">
                <a16:creationId xmlns:a16="http://schemas.microsoft.com/office/drawing/2014/main" id="{094C0E7B-7C63-E52F-71B7-9029CC62575D}"/>
              </a:ext>
            </a:extLst>
          </p:cNvPr>
          <p:cNvSpPr/>
          <p:nvPr/>
        </p:nvSpPr>
        <p:spPr>
          <a:xfrm>
            <a:off x="6096000" y="2041074"/>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Job</a:t>
            </a:r>
          </a:p>
        </p:txBody>
      </p:sp>
      <p:sp>
        <p:nvSpPr>
          <p:cNvPr id="15" name="Rectangle 14">
            <a:extLst>
              <a:ext uri="{FF2B5EF4-FFF2-40B4-BE49-F238E27FC236}">
                <a16:creationId xmlns:a16="http://schemas.microsoft.com/office/drawing/2014/main" id="{041D745E-8605-1D6E-71B1-F2936ECC6B39}"/>
              </a:ext>
            </a:extLst>
          </p:cNvPr>
          <p:cNvSpPr/>
          <p:nvPr/>
        </p:nvSpPr>
        <p:spPr>
          <a:xfrm>
            <a:off x="308113" y="2035546"/>
            <a:ext cx="1133845" cy="471825"/>
          </a:xfrm>
          <a:prstGeom prst="rect">
            <a:avLst/>
          </a:prstGeom>
          <a:solidFill>
            <a:srgbClr val="ED9A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rPr>
              <a:t>Marital</a:t>
            </a:r>
          </a:p>
        </p:txBody>
      </p:sp>
      <p:sp>
        <p:nvSpPr>
          <p:cNvPr id="17" name="TextBox 16">
            <a:extLst>
              <a:ext uri="{FF2B5EF4-FFF2-40B4-BE49-F238E27FC236}">
                <a16:creationId xmlns:a16="http://schemas.microsoft.com/office/drawing/2014/main" id="{5B24B6AB-9CCC-6BA9-D132-C962D88E4F37}"/>
              </a:ext>
            </a:extLst>
          </p:cNvPr>
          <p:cNvSpPr txBox="1"/>
          <p:nvPr/>
        </p:nvSpPr>
        <p:spPr>
          <a:xfrm>
            <a:off x="3823063" y="608279"/>
            <a:ext cx="4850674" cy="461665"/>
          </a:xfrm>
          <a:prstGeom prst="rect">
            <a:avLst/>
          </a:prstGeom>
          <a:noFill/>
        </p:spPr>
        <p:txBody>
          <a:bodyPr wrap="square" rtlCol="0">
            <a:spAutoFit/>
          </a:bodyPr>
          <a:lstStyle/>
          <a:p>
            <a:pPr algn="ctr"/>
            <a:r>
              <a:rPr lang="en-US" sz="2400"/>
              <a:t>Distribution of Categorical Features</a:t>
            </a:r>
          </a:p>
        </p:txBody>
      </p:sp>
    </p:spTree>
    <p:extLst>
      <p:ext uri="{BB962C8B-B14F-4D97-AF65-F5344CB8AC3E}">
        <p14:creationId xmlns:p14="http://schemas.microsoft.com/office/powerpoint/2010/main" val="4057850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F9D62-FBEF-1BF7-2BB9-F9A7C518D7FF}"/>
              </a:ext>
            </a:extLst>
          </p:cNvPr>
          <p:cNvPicPr>
            <a:picLocks noChangeAspect="1"/>
          </p:cNvPicPr>
          <p:nvPr/>
        </p:nvPicPr>
        <p:blipFill>
          <a:blip r:embed="rId3"/>
          <a:stretch>
            <a:fillRect/>
          </a:stretch>
        </p:blipFill>
        <p:spPr>
          <a:xfrm>
            <a:off x="899160" y="1220724"/>
            <a:ext cx="10515599" cy="4416551"/>
          </a:xfrm>
          <a:prstGeom prst="rect">
            <a:avLst/>
          </a:prstGeom>
        </p:spPr>
      </p:pic>
      <p:sp>
        <p:nvSpPr>
          <p:cNvPr id="5" name="TextBox 4">
            <a:extLst>
              <a:ext uri="{FF2B5EF4-FFF2-40B4-BE49-F238E27FC236}">
                <a16:creationId xmlns:a16="http://schemas.microsoft.com/office/drawing/2014/main" id="{0C8DC272-990F-BDE2-6E2B-7F5D75D24F0B}"/>
              </a:ext>
            </a:extLst>
          </p:cNvPr>
          <p:cNvSpPr txBox="1"/>
          <p:nvPr/>
        </p:nvSpPr>
        <p:spPr>
          <a:xfrm>
            <a:off x="0" y="113627"/>
            <a:ext cx="12191999" cy="461665"/>
          </a:xfrm>
          <a:prstGeom prst="rect">
            <a:avLst/>
          </a:prstGeom>
          <a:solidFill>
            <a:srgbClr val="ED7D31"/>
          </a:solidFill>
        </p:spPr>
        <p:txBody>
          <a:bodyPr wrap="square" lIns="91440" tIns="45720" rIns="91440" bIns="45720" rtlCol="0" anchor="t">
            <a:spAutoFit/>
          </a:bodyPr>
          <a:lstStyle/>
          <a:p>
            <a:r>
              <a:rPr lang="en-US" sz="2400">
                <a:solidFill>
                  <a:schemeClr val="bg1"/>
                </a:solidFill>
                <a:latin typeface="Calibri"/>
                <a:cs typeface="Calibri"/>
              </a:rPr>
              <a:t>Correlation Matrix</a:t>
            </a:r>
          </a:p>
        </p:txBody>
      </p:sp>
    </p:spTree>
    <p:extLst>
      <p:ext uri="{BB962C8B-B14F-4D97-AF65-F5344CB8AC3E}">
        <p14:creationId xmlns:p14="http://schemas.microsoft.com/office/powerpoint/2010/main" val="419429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D074894-0E99-894A-9B1A-0D7C79F5F6D7}"/>
              </a:ext>
            </a:extLst>
          </p:cNvPr>
          <p:cNvSpPr txBox="1"/>
          <p:nvPr/>
        </p:nvSpPr>
        <p:spPr>
          <a:xfrm>
            <a:off x="0" y="102968"/>
            <a:ext cx="12192000" cy="461665"/>
          </a:xfrm>
          <a:prstGeom prst="rect">
            <a:avLst/>
          </a:prstGeom>
          <a:solidFill>
            <a:schemeClr val="accent2"/>
          </a:solidFill>
        </p:spPr>
        <p:txBody>
          <a:bodyPr wrap="square" lIns="91440" tIns="45720" rIns="91440" bIns="45720" rtlCol="0" anchor="t">
            <a:spAutoFit/>
          </a:bodyPr>
          <a:lstStyle/>
          <a:p>
            <a:r>
              <a:rPr lang="en-US" sz="2400">
                <a:solidFill>
                  <a:srgbClr val="FFFFFF"/>
                </a:solidFill>
                <a:latin typeface="Calibri"/>
                <a:cs typeface="Calibri"/>
              </a:rPr>
              <a:t>Numerical relationship with Target variable</a:t>
            </a:r>
          </a:p>
        </p:txBody>
      </p:sp>
      <p:pic>
        <p:nvPicPr>
          <p:cNvPr id="4" name="Picture 4" descr="Chart&#10;&#10;Description automatically generated">
            <a:extLst>
              <a:ext uri="{FF2B5EF4-FFF2-40B4-BE49-F238E27FC236}">
                <a16:creationId xmlns:a16="http://schemas.microsoft.com/office/drawing/2014/main" id="{AC81D2FC-4D35-8A51-2A33-E76E9F5FE779}"/>
              </a:ext>
            </a:extLst>
          </p:cNvPr>
          <p:cNvPicPr>
            <a:picLocks noChangeAspect="1"/>
          </p:cNvPicPr>
          <p:nvPr/>
        </p:nvPicPr>
        <p:blipFill>
          <a:blip r:embed="rId3"/>
          <a:stretch>
            <a:fillRect/>
          </a:stretch>
        </p:blipFill>
        <p:spPr>
          <a:xfrm>
            <a:off x="363060" y="3192944"/>
            <a:ext cx="5543217" cy="2662508"/>
          </a:xfrm>
          <a:prstGeom prst="rect">
            <a:avLst/>
          </a:prstGeom>
        </p:spPr>
      </p:pic>
      <p:pic>
        <p:nvPicPr>
          <p:cNvPr id="7" name="Picture 6">
            <a:extLst>
              <a:ext uri="{FF2B5EF4-FFF2-40B4-BE49-F238E27FC236}">
                <a16:creationId xmlns:a16="http://schemas.microsoft.com/office/drawing/2014/main" id="{01B02EF8-6E0B-683D-B664-03CF658B39DD}"/>
              </a:ext>
            </a:extLst>
          </p:cNvPr>
          <p:cNvPicPr>
            <a:picLocks noChangeAspect="1"/>
          </p:cNvPicPr>
          <p:nvPr/>
        </p:nvPicPr>
        <p:blipFill>
          <a:blip r:embed="rId4"/>
          <a:stretch>
            <a:fillRect/>
          </a:stretch>
        </p:blipFill>
        <p:spPr>
          <a:xfrm>
            <a:off x="690880" y="707397"/>
            <a:ext cx="5130800" cy="2342783"/>
          </a:xfrm>
          <a:prstGeom prst="rect">
            <a:avLst/>
          </a:prstGeom>
        </p:spPr>
      </p:pic>
      <p:sp>
        <p:nvSpPr>
          <p:cNvPr id="10" name="TextBox 9">
            <a:extLst>
              <a:ext uri="{FF2B5EF4-FFF2-40B4-BE49-F238E27FC236}">
                <a16:creationId xmlns:a16="http://schemas.microsoft.com/office/drawing/2014/main" id="{A00ACA0E-FD7E-2D1C-2D57-0F024C0CD3AE}"/>
              </a:ext>
            </a:extLst>
          </p:cNvPr>
          <p:cNvSpPr txBox="1"/>
          <p:nvPr/>
        </p:nvSpPr>
        <p:spPr>
          <a:xfrm>
            <a:off x="6559421" y="1140124"/>
            <a:ext cx="471195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Looking at the age chart, we can see that bank have mostly targeted people between 25-60. But if we focus on age between </a:t>
            </a:r>
            <a:r>
              <a:rPr lang="en-US">
                <a:solidFill>
                  <a:srgbClr val="ED9A5F"/>
                </a:solidFill>
              </a:rPr>
              <a:t>60-85</a:t>
            </a:r>
            <a:r>
              <a:rPr lang="en-US"/>
              <a:t> there is almost 100% success in getting customer to subscribe for term-deposit</a:t>
            </a:r>
          </a:p>
        </p:txBody>
      </p:sp>
      <p:sp>
        <p:nvSpPr>
          <p:cNvPr id="12" name="TextBox 11">
            <a:extLst>
              <a:ext uri="{FF2B5EF4-FFF2-40B4-BE49-F238E27FC236}">
                <a16:creationId xmlns:a16="http://schemas.microsoft.com/office/drawing/2014/main" id="{E1223506-15DC-EB33-991A-25E5FB0CCD13}"/>
              </a:ext>
            </a:extLst>
          </p:cNvPr>
          <p:cNvSpPr txBox="1"/>
          <p:nvPr/>
        </p:nvSpPr>
        <p:spPr>
          <a:xfrm>
            <a:off x="6559421" y="3558073"/>
            <a:ext cx="4711958"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t>On </a:t>
            </a:r>
            <a:r>
              <a:rPr lang="en-US">
                <a:solidFill>
                  <a:srgbClr val="ED9A5F"/>
                </a:solidFill>
              </a:rPr>
              <a:t>increasing</a:t>
            </a:r>
            <a:r>
              <a:rPr lang="en-US"/>
              <a:t> contact duration, there is more probability that people will subscribe for a term-deposit</a:t>
            </a:r>
          </a:p>
        </p:txBody>
      </p:sp>
    </p:spTree>
    <p:extLst>
      <p:ext uri="{BB962C8B-B14F-4D97-AF65-F5344CB8AC3E}">
        <p14:creationId xmlns:p14="http://schemas.microsoft.com/office/powerpoint/2010/main" val="166312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 Point Template 1" id="{DC2E022B-F182-4E39-A13D-45A362EFA4DF}" vid="{53AD3225-FFD0-40D4-87A2-48A923D266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powerpoint-styling-1</Template>
  <TotalTime>0</TotalTime>
  <Words>736</Words>
  <Application>Microsoft Office PowerPoint</Application>
  <PresentationFormat>Widescreen</PresentationFormat>
  <Paragraphs>196</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Repo Link</vt:lpstr>
    </vt:vector>
  </TitlesOfParts>
  <Company>Oklahoma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Little, Kaitlin Ruth</dc:creator>
  <cp:lastModifiedBy>Kedar Adavadkar</cp:lastModifiedBy>
  <cp:revision>6</cp:revision>
  <dcterms:created xsi:type="dcterms:W3CDTF">2020-01-16T16:49:47Z</dcterms:created>
  <dcterms:modified xsi:type="dcterms:W3CDTF">2024-04-13T22:39:39Z</dcterms:modified>
</cp:coreProperties>
</file>