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6" r:id="rId3"/>
    <p:sldId id="277" r:id="rId4"/>
    <p:sldId id="259" r:id="rId5"/>
    <p:sldId id="270" r:id="rId6"/>
    <p:sldId id="274" r:id="rId7"/>
    <p:sldId id="271" r:id="rId8"/>
    <p:sldId id="273" r:id="rId9"/>
    <p:sldId id="260" r:id="rId10"/>
    <p:sldId id="262" r:id="rId11"/>
    <p:sldId id="272" r:id="rId12"/>
    <p:sldId id="258"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84" userDrawn="1">
          <p15:clr>
            <a:srgbClr val="A4A3A4"/>
          </p15:clr>
        </p15:guide>
        <p15:guide id="2"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6400"/>
    <a:srgbClr val="ED9A5F"/>
    <a:srgbClr val="FA6400"/>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94"/>
  </p:normalViewPr>
  <p:slideViewPr>
    <p:cSldViewPr snapToGrid="0" snapToObjects="1">
      <p:cViewPr varScale="1">
        <p:scale>
          <a:sx n="144" d="100"/>
          <a:sy n="144" d="100"/>
        </p:scale>
        <p:origin x="138" y="504"/>
      </p:cViewPr>
      <p:guideLst>
        <p:guide orient="horz" pos="3384"/>
        <p:guide pos="3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BFFB-A540-6648-9625-4836B62317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73EC4-0299-014F-AB63-5613D710F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2F94B0-DB87-5A47-AE2A-0E1D86F67B26}"/>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3FFFB195-33B6-C54F-918A-7B248F91B16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3D38E47-E1D2-464F-84C8-7CF125C7BED6}"/>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407982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39E2-8162-854A-9785-5C0F887B1A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A9A83B-A163-C845-9E2F-242B3E72FC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71843-8078-8E4F-8AC3-9CABB3CE75D3}"/>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1ED168B9-963D-5547-88F3-E66B21026C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11C0DBA-6DFD-EC49-89EB-D72108C352D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313397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A7D84-2420-C449-A619-DE23F7AE494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089566-ACC1-2E48-8FA3-7D191784C5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F448E-F29F-884C-AD6B-D96AC7BCFECB}"/>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B75FAC67-CC10-C84A-A4CE-4B65A7F96E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F46715D-9921-8940-8B6B-19FEC38DC6D1}"/>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96130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AAAF-162B-764C-9165-99A03925133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F5F611-392F-DE4F-869D-D71D33C986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88EED-AC6C-364B-9B86-E7777D6278F2}"/>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7125717A-C572-9F4A-8C49-35876F4BAB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DEF19E1-DD71-9048-A713-8333C81FF217}"/>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47052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69D8-0C4B-4C49-954B-B50510DC919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8C253F-263A-9548-A099-C98753CC65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1C5EEA-A592-FA4D-B776-28DE68146D98}"/>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5A18A7AD-6FAE-E047-B091-0E5E743AD5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82A0334-B68E-0644-8F59-DB61E640E01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03292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E8FA-CF49-3F41-A16F-3BCB1848066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B8D15DF-683F-CA4F-B72E-077596B1A0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BB0DF0-3BB7-4A45-AAED-0ED87981FB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0C2B11-07E0-AA49-8CAB-02F7E3B033A7}"/>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6" name="Footer Placeholder 5">
            <a:extLst>
              <a:ext uri="{FF2B5EF4-FFF2-40B4-BE49-F238E27FC236}">
                <a16:creationId xmlns:a16="http://schemas.microsoft.com/office/drawing/2014/main" id="{ECD39DF7-CBF9-E74C-B379-C9291CD348C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3A7A2C5-C891-D84D-9269-2CE5A7DEC35A}"/>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72391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0516-810D-3146-A79C-F110832A9B2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F71F2ED-DA19-0147-86CB-F00596637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AB8081-56DC-E84A-92B5-98898A06C1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C6D4B9-57CA-A545-B68A-D59E61081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29C2E1-3752-6148-A1AE-8BD5EED321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DC856-1C30-9A45-A8B9-2CBD49633E34}"/>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8" name="Footer Placeholder 7">
            <a:extLst>
              <a:ext uri="{FF2B5EF4-FFF2-40B4-BE49-F238E27FC236}">
                <a16:creationId xmlns:a16="http://schemas.microsoft.com/office/drawing/2014/main" id="{B250F0AE-49BE-2041-8FD8-B825604CD7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6B892C59-772A-6242-81EB-4F2695D4C128}"/>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97533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B5D2-BF11-1047-9083-119184BF7FD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D5F0279-DC95-1944-A206-6B077F0AAB4E}"/>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4" name="Footer Placeholder 3">
            <a:extLst>
              <a:ext uri="{FF2B5EF4-FFF2-40B4-BE49-F238E27FC236}">
                <a16:creationId xmlns:a16="http://schemas.microsoft.com/office/drawing/2014/main" id="{DBA981DB-E2D7-EA48-82BE-628C37BED5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ADB7645-C9C2-1E48-A9C3-BFF2634EB4EF}"/>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50409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9D316-3D33-5145-854C-38AAD7F304DF}"/>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3" name="Footer Placeholder 2">
            <a:extLst>
              <a:ext uri="{FF2B5EF4-FFF2-40B4-BE49-F238E27FC236}">
                <a16:creationId xmlns:a16="http://schemas.microsoft.com/office/drawing/2014/main" id="{7208E516-C2C9-9148-83F9-7F7F644696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2E85027-4659-ED4A-AEC6-1B447F65604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48255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3B70-3B6B-7C46-932B-D8202847189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2E4202-47F6-374E-B56D-13004790B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A41383-C902-B745-815D-A6E6B8C6A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1057A3-65A5-ED42-98E3-7340343EF234}"/>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6" name="Footer Placeholder 5">
            <a:extLst>
              <a:ext uri="{FF2B5EF4-FFF2-40B4-BE49-F238E27FC236}">
                <a16:creationId xmlns:a16="http://schemas.microsoft.com/office/drawing/2014/main" id="{AD2BEA6D-495E-754E-9B75-49BF9C706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651FE09-6AC0-B648-BB6F-7210AA6C1967}"/>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83029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CC57-A14E-2145-A748-1258E07D556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9B45EF-9D37-2641-927E-67A6D4CF46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91C982-4DDE-BC40-9231-AEAFF2CC4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5DD25F-1CC5-814E-A0F3-7D4E58162347}"/>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6" name="Footer Placeholder 5">
            <a:extLst>
              <a:ext uri="{FF2B5EF4-FFF2-40B4-BE49-F238E27FC236}">
                <a16:creationId xmlns:a16="http://schemas.microsoft.com/office/drawing/2014/main" id="{89E9E17A-3562-B641-B9A8-6360810DA2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0FFDCFE-5830-8541-81C5-9937B204E121}"/>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312413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027420-8314-BA4E-BA14-76D22FE5E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39A44-6E65-7546-A1B9-B02089564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23C7D-B11C-8E43-A742-35D7D77F5333}" type="datetimeFigureOut">
              <a:rPr lang="en-US" smtClean="0"/>
              <a:t>4/13/2024</a:t>
            </a:fld>
            <a:endParaRPr lang="en-US"/>
          </a:p>
        </p:txBody>
      </p:sp>
      <p:sp>
        <p:nvSpPr>
          <p:cNvPr id="6" name="Slide Number Placeholder 5">
            <a:extLst>
              <a:ext uri="{FF2B5EF4-FFF2-40B4-BE49-F238E27FC236}">
                <a16:creationId xmlns:a16="http://schemas.microsoft.com/office/drawing/2014/main" id="{7B64D054-124A-2040-A81D-AB921CEAC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9B41D-D4B6-FD40-8C8E-00FA62457801}" type="slidenum">
              <a:rPr lang="en-US" smtClean="0"/>
              <a:t>‹#›</a:t>
            </a:fld>
            <a:endParaRPr lang="en-US"/>
          </a:p>
        </p:txBody>
      </p:sp>
      <p:sp>
        <p:nvSpPr>
          <p:cNvPr id="8" name="Title Placeholder 7">
            <a:extLst>
              <a:ext uri="{FF2B5EF4-FFF2-40B4-BE49-F238E27FC236}">
                <a16:creationId xmlns:a16="http://schemas.microsoft.com/office/drawing/2014/main" id="{4328C7BD-97E0-8746-BE4A-081D2E08BA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10630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81A51A-3168-024C-AD87-56547AE479AD}"/>
              </a:ext>
            </a:extLst>
          </p:cNvPr>
          <p:cNvSpPr txBox="1"/>
          <p:nvPr/>
        </p:nvSpPr>
        <p:spPr>
          <a:xfrm>
            <a:off x="574733" y="2140556"/>
            <a:ext cx="11040127" cy="1107996"/>
          </a:xfrm>
          <a:prstGeom prst="rect">
            <a:avLst/>
          </a:prstGeom>
          <a:solidFill>
            <a:srgbClr val="ED7D31"/>
          </a:solidFill>
        </p:spPr>
        <p:txBody>
          <a:bodyPr wrap="square" lIns="91440" tIns="45720" rIns="91440" bIns="45720" rtlCol="0" anchor="t">
            <a:spAutoFit/>
          </a:bodyPr>
          <a:lstStyle/>
          <a:p>
            <a:pPr algn="ctr"/>
            <a:r>
              <a:rPr lang="en-US" sz="6600" dirty="0" err="1">
                <a:solidFill>
                  <a:srgbClr val="FFFFFF"/>
                </a:solidFill>
                <a:latin typeface="Calibri"/>
                <a:cs typeface="Calibri"/>
              </a:rPr>
              <a:t>Project:</a:t>
            </a:r>
            <a:r>
              <a:rPr lang="en-US" sz="5400" dirty="0" err="1">
                <a:solidFill>
                  <a:srgbClr val="FFFFFF"/>
                </a:solidFill>
                <a:latin typeface="Calibri"/>
                <a:cs typeface="Calibri"/>
              </a:rPr>
              <a:t>GCP-Predicting</a:t>
            </a:r>
            <a:r>
              <a:rPr lang="en-US" sz="5400" dirty="0">
                <a:solidFill>
                  <a:srgbClr val="FFFFFF"/>
                </a:solidFill>
                <a:latin typeface="Calibri"/>
                <a:cs typeface="Calibri"/>
              </a:rPr>
              <a:t> Crypto Prices</a:t>
            </a:r>
          </a:p>
        </p:txBody>
      </p:sp>
    </p:spTree>
    <p:extLst>
      <p:ext uri="{BB962C8B-B14F-4D97-AF65-F5344CB8AC3E}">
        <p14:creationId xmlns:p14="http://schemas.microsoft.com/office/powerpoint/2010/main" val="2301738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3771900" y="90384"/>
            <a:ext cx="4486928" cy="470629"/>
          </a:xfrm>
          <a:prstGeom prst="rect">
            <a:avLst/>
          </a:prstGeom>
          <a:solidFill>
            <a:schemeClr val="accent2"/>
          </a:solidFill>
        </p:spPr>
        <p:txBody>
          <a:bodyPr wrap="square" lIns="91440" tIns="45720" rIns="91440" bIns="45720" rtlCol="0" anchor="t">
            <a:spAutoFit/>
          </a:bodyPr>
          <a:lstStyle/>
          <a:p>
            <a:r>
              <a:rPr lang="en-US" sz="2400" b="1" dirty="0">
                <a:solidFill>
                  <a:schemeClr val="bg1"/>
                </a:solidFill>
                <a:latin typeface="Calibri"/>
                <a:cs typeface="Calibri"/>
              </a:rPr>
              <a:t>Ethereum open and closing prices</a:t>
            </a:r>
          </a:p>
        </p:txBody>
      </p:sp>
      <p:sp>
        <p:nvSpPr>
          <p:cNvPr id="6" name="TextBox 5">
            <a:extLst>
              <a:ext uri="{FF2B5EF4-FFF2-40B4-BE49-F238E27FC236}">
                <a16:creationId xmlns:a16="http://schemas.microsoft.com/office/drawing/2014/main" id="{A87927AC-8429-D242-9F31-193EE99C1A6C}"/>
              </a:ext>
            </a:extLst>
          </p:cNvPr>
          <p:cNvSpPr txBox="1"/>
          <p:nvPr/>
        </p:nvSpPr>
        <p:spPr>
          <a:xfrm>
            <a:off x="774827" y="3761184"/>
            <a:ext cx="4913129" cy="1654888"/>
          </a:xfrm>
          <a:prstGeom prst="rect">
            <a:avLst/>
          </a:prstGeom>
          <a:noFill/>
        </p:spPr>
        <p:txBody>
          <a:bodyPr wrap="square" lIns="91440" tIns="45720" rIns="91440" bIns="45720" rtlCol="0" anchor="t">
            <a:noAutofit/>
          </a:bodyPr>
          <a:lstStyle/>
          <a:p>
            <a:pPr marL="171450" indent="-171450">
              <a:lnSpc>
                <a:spcPct val="125000"/>
              </a:lnSpc>
              <a:buFont typeface="Arial"/>
              <a:buChar char="•"/>
            </a:pPr>
            <a:r>
              <a:rPr lang="en-US" sz="1200" dirty="0">
                <a:latin typeface="Calibri"/>
                <a:cs typeface="Calibri"/>
              </a:rPr>
              <a:t>Above visualization is for lagged closing Ethereum price for last 6 months</a:t>
            </a:r>
          </a:p>
          <a:p>
            <a:pPr marL="171450" indent="-171450">
              <a:lnSpc>
                <a:spcPct val="125000"/>
              </a:lnSpc>
              <a:buFont typeface="Arial"/>
              <a:buChar char="•"/>
            </a:pPr>
            <a:r>
              <a:rPr lang="en-US" sz="1200" dirty="0">
                <a:latin typeface="Calibri"/>
                <a:cs typeface="Calibri"/>
              </a:rPr>
              <a:t>It shows closing prices were high in May 2022 went down by almost 30 k in June and July went up in August and its under 20K in October as per the graph scale.</a:t>
            </a:r>
          </a:p>
          <a:p>
            <a:pPr marL="171450" indent="-171450">
              <a:lnSpc>
                <a:spcPct val="125000"/>
              </a:lnSpc>
              <a:buFont typeface="Arial"/>
              <a:buChar char="•"/>
            </a:pPr>
            <a:r>
              <a:rPr lang="en-US" sz="1200" dirty="0">
                <a:latin typeface="Calibri"/>
                <a:cs typeface="Calibri"/>
              </a:rPr>
              <a:t>May 2022 shows a positive trend, but October 2022 prices down almost by 60K as per graph scale</a:t>
            </a:r>
          </a:p>
          <a:p>
            <a:pPr>
              <a:lnSpc>
                <a:spcPct val="125000"/>
              </a:lnSpc>
            </a:pPr>
            <a:endParaRPr lang="en-US" dirty="0">
              <a:latin typeface="Calibri"/>
              <a:cs typeface="Calibri"/>
            </a:endParaRPr>
          </a:p>
        </p:txBody>
      </p:sp>
      <p:pic>
        <p:nvPicPr>
          <p:cNvPr id="3" name="Picture 3" descr="Chart, bar chart&#10;&#10;Description automatically generated">
            <a:extLst>
              <a:ext uri="{FF2B5EF4-FFF2-40B4-BE49-F238E27FC236}">
                <a16:creationId xmlns:a16="http://schemas.microsoft.com/office/drawing/2014/main" id="{6261710C-7406-44A7-0806-64DD0B025EAF}"/>
              </a:ext>
            </a:extLst>
          </p:cNvPr>
          <p:cNvPicPr>
            <a:picLocks noChangeAspect="1"/>
          </p:cNvPicPr>
          <p:nvPr/>
        </p:nvPicPr>
        <p:blipFill>
          <a:blip r:embed="rId3"/>
          <a:stretch>
            <a:fillRect/>
          </a:stretch>
        </p:blipFill>
        <p:spPr>
          <a:xfrm>
            <a:off x="5979022" y="627125"/>
            <a:ext cx="5347008" cy="3004754"/>
          </a:xfrm>
          <a:prstGeom prst="rect">
            <a:avLst/>
          </a:prstGeom>
        </p:spPr>
      </p:pic>
      <p:pic>
        <p:nvPicPr>
          <p:cNvPr id="4" name="Picture 6" descr="Chart, bar chart&#10;&#10;Description automatically generated">
            <a:extLst>
              <a:ext uri="{FF2B5EF4-FFF2-40B4-BE49-F238E27FC236}">
                <a16:creationId xmlns:a16="http://schemas.microsoft.com/office/drawing/2014/main" id="{E4F2ECEF-E294-8AAD-39EC-8995C09237F8}"/>
              </a:ext>
            </a:extLst>
          </p:cNvPr>
          <p:cNvPicPr>
            <a:picLocks noChangeAspect="1"/>
          </p:cNvPicPr>
          <p:nvPr/>
        </p:nvPicPr>
        <p:blipFill>
          <a:blip r:embed="rId4"/>
          <a:stretch>
            <a:fillRect/>
          </a:stretch>
        </p:blipFill>
        <p:spPr>
          <a:xfrm>
            <a:off x="915930" y="562320"/>
            <a:ext cx="4476994" cy="3144090"/>
          </a:xfrm>
          <a:prstGeom prst="rect">
            <a:avLst/>
          </a:prstGeom>
        </p:spPr>
      </p:pic>
      <p:sp>
        <p:nvSpPr>
          <p:cNvPr id="2" name="TextBox 1">
            <a:extLst>
              <a:ext uri="{FF2B5EF4-FFF2-40B4-BE49-F238E27FC236}">
                <a16:creationId xmlns:a16="http://schemas.microsoft.com/office/drawing/2014/main" id="{51C47167-C28B-5AE2-53A0-03D5517AD0F0}"/>
              </a:ext>
            </a:extLst>
          </p:cNvPr>
          <p:cNvSpPr txBox="1"/>
          <p:nvPr/>
        </p:nvSpPr>
        <p:spPr>
          <a:xfrm>
            <a:off x="6503274" y="3599819"/>
            <a:ext cx="4913129" cy="1654888"/>
          </a:xfrm>
          <a:prstGeom prst="rect">
            <a:avLst/>
          </a:prstGeom>
          <a:noFill/>
        </p:spPr>
        <p:txBody>
          <a:bodyPr wrap="square" lIns="91440" tIns="45720" rIns="91440" bIns="45720" rtlCol="0" anchor="t">
            <a:noAutofit/>
          </a:bodyPr>
          <a:lstStyle/>
          <a:p>
            <a:pPr marL="171450" indent="-171450">
              <a:lnSpc>
                <a:spcPct val="125000"/>
              </a:lnSpc>
              <a:buFont typeface="Arial"/>
              <a:buChar char="•"/>
            </a:pPr>
            <a:r>
              <a:rPr lang="en-US" sz="1200" dirty="0">
                <a:latin typeface="Calibri"/>
                <a:cs typeface="Calibri"/>
              </a:rPr>
              <a:t>Above visualization is for lagged open Ethereum price for last 6 months</a:t>
            </a:r>
          </a:p>
          <a:p>
            <a:pPr marL="171450" indent="-171450">
              <a:lnSpc>
                <a:spcPct val="125000"/>
              </a:lnSpc>
              <a:buFont typeface="Arial"/>
              <a:buChar char="•"/>
            </a:pPr>
            <a:r>
              <a:rPr lang="en-US" sz="1200" dirty="0">
                <a:latin typeface="Calibri"/>
                <a:cs typeface="Calibri"/>
              </a:rPr>
              <a:t>It shows open prices were high in May 2022 went down by almost 30k in June and July went up in August and its under 20K in October as per the graph scale.</a:t>
            </a:r>
          </a:p>
          <a:p>
            <a:pPr marL="171450" indent="-171450">
              <a:lnSpc>
                <a:spcPct val="125000"/>
              </a:lnSpc>
              <a:buFont typeface="Arial"/>
              <a:buChar char="•"/>
            </a:pPr>
            <a:r>
              <a:rPr lang="en-US" sz="1200" dirty="0">
                <a:latin typeface="Calibri"/>
                <a:cs typeface="Calibri"/>
              </a:rPr>
              <a:t>May 2022 shows a positive trend, but October 2022 prices down almost by 60K as per graph scale</a:t>
            </a:r>
          </a:p>
          <a:p>
            <a:pPr>
              <a:lnSpc>
                <a:spcPct val="125000"/>
              </a:lnSpc>
            </a:pPr>
            <a:endParaRPr lang="en-US" dirty="0">
              <a:latin typeface="Calibri"/>
              <a:cs typeface="Calibri"/>
            </a:endParaRPr>
          </a:p>
        </p:txBody>
      </p:sp>
    </p:spTree>
    <p:extLst>
      <p:ext uri="{BB962C8B-B14F-4D97-AF65-F5344CB8AC3E}">
        <p14:creationId xmlns:p14="http://schemas.microsoft.com/office/powerpoint/2010/main" val="301987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1521759" y="126243"/>
            <a:ext cx="7552856" cy="461665"/>
          </a:xfrm>
          <a:prstGeom prst="rect">
            <a:avLst/>
          </a:prstGeom>
          <a:solidFill>
            <a:schemeClr val="accent2"/>
          </a:solidFill>
        </p:spPr>
        <p:txBody>
          <a:bodyPr wrap="square" lIns="91440" tIns="45720" rIns="91440" bIns="45720" rtlCol="0" anchor="t">
            <a:spAutoFit/>
          </a:bodyPr>
          <a:lstStyle/>
          <a:p>
            <a:r>
              <a:rPr lang="en-US" sz="2400" b="1" dirty="0">
                <a:solidFill>
                  <a:srgbClr val="FFFFFF"/>
                </a:solidFill>
                <a:latin typeface="Calibri"/>
                <a:cs typeface="Calibri"/>
              </a:rPr>
              <a:t>Ethereum price trend for range for open and closing prices</a:t>
            </a:r>
          </a:p>
        </p:txBody>
      </p:sp>
      <p:sp>
        <p:nvSpPr>
          <p:cNvPr id="6" name="TextBox 5">
            <a:extLst>
              <a:ext uri="{FF2B5EF4-FFF2-40B4-BE49-F238E27FC236}">
                <a16:creationId xmlns:a16="http://schemas.microsoft.com/office/drawing/2014/main" id="{A87927AC-8429-D242-9F31-193EE99C1A6C}"/>
              </a:ext>
            </a:extLst>
          </p:cNvPr>
          <p:cNvSpPr txBox="1"/>
          <p:nvPr/>
        </p:nvSpPr>
        <p:spPr>
          <a:xfrm>
            <a:off x="368791" y="3657104"/>
            <a:ext cx="4927093" cy="1871657"/>
          </a:xfrm>
          <a:prstGeom prst="rect">
            <a:avLst/>
          </a:prstGeom>
          <a:noFill/>
        </p:spPr>
        <p:txBody>
          <a:bodyPr wrap="square" lIns="91440" tIns="45720" rIns="91440" bIns="45720" rtlCol="0" anchor="t">
            <a:noAutofit/>
          </a:bodyPr>
          <a:lstStyle/>
          <a:p>
            <a:pPr marL="171450" indent="-171450">
              <a:lnSpc>
                <a:spcPct val="125000"/>
              </a:lnSpc>
              <a:buFont typeface="Arial"/>
              <a:buChar char="•"/>
            </a:pPr>
            <a:r>
              <a:rPr lang="en-US" sz="1200" dirty="0">
                <a:latin typeface="Calibri"/>
                <a:cs typeface="Calibri"/>
              </a:rPr>
              <a:t>Created a range variable for open close lagged Ethereum price, above visualization shows Range of open, close prices from 2017-2022</a:t>
            </a:r>
            <a:endParaRPr lang="en-US" dirty="0"/>
          </a:p>
          <a:p>
            <a:pPr marL="171450" indent="-171450">
              <a:lnSpc>
                <a:spcPct val="125000"/>
              </a:lnSpc>
              <a:buFont typeface="Arial"/>
              <a:buChar char="•"/>
            </a:pPr>
            <a:r>
              <a:rPr lang="en-US" sz="1200" dirty="0">
                <a:latin typeface="Calibri"/>
                <a:cs typeface="Calibri"/>
              </a:rPr>
              <a:t>As per graph there was some difference in opening and closing prices in 2018  prices difference is in negative showing prices opened high and closed low price</a:t>
            </a:r>
          </a:p>
          <a:p>
            <a:pPr marL="171450" indent="-171450">
              <a:lnSpc>
                <a:spcPct val="125000"/>
              </a:lnSpc>
              <a:buFont typeface="Arial"/>
              <a:buChar char="•"/>
            </a:pPr>
            <a:r>
              <a:rPr lang="en-US" sz="1200" dirty="0">
                <a:latin typeface="Calibri"/>
                <a:cs typeface="Calibri"/>
              </a:rPr>
              <a:t>In 2022 it shows a lot difference in open and closing price, which is closed at low price</a:t>
            </a:r>
          </a:p>
          <a:p>
            <a:pPr>
              <a:lnSpc>
                <a:spcPct val="125000"/>
              </a:lnSpc>
            </a:pPr>
            <a:endParaRPr lang="en-US" dirty="0">
              <a:latin typeface="Calibri"/>
              <a:cs typeface="Calibri"/>
            </a:endParaRPr>
          </a:p>
          <a:p>
            <a:pPr>
              <a:lnSpc>
                <a:spcPct val="125000"/>
              </a:lnSpc>
            </a:pPr>
            <a:endParaRPr lang="en-US" dirty="0">
              <a:latin typeface="Calibri"/>
              <a:cs typeface="Calibri"/>
            </a:endParaRPr>
          </a:p>
        </p:txBody>
      </p:sp>
      <p:pic>
        <p:nvPicPr>
          <p:cNvPr id="2" name="Picture 6" descr="Chart&#10;&#10;Description automatically generated">
            <a:extLst>
              <a:ext uri="{FF2B5EF4-FFF2-40B4-BE49-F238E27FC236}">
                <a16:creationId xmlns:a16="http://schemas.microsoft.com/office/drawing/2014/main" id="{23386797-23BD-DB2B-8379-C0EDF9C99D46}"/>
              </a:ext>
            </a:extLst>
          </p:cNvPr>
          <p:cNvPicPr>
            <a:picLocks noChangeAspect="1"/>
          </p:cNvPicPr>
          <p:nvPr/>
        </p:nvPicPr>
        <p:blipFill>
          <a:blip r:embed="rId3"/>
          <a:stretch>
            <a:fillRect/>
          </a:stretch>
        </p:blipFill>
        <p:spPr>
          <a:xfrm>
            <a:off x="180168" y="646646"/>
            <a:ext cx="4973443" cy="2933349"/>
          </a:xfrm>
          <a:prstGeom prst="rect">
            <a:avLst/>
          </a:prstGeom>
        </p:spPr>
      </p:pic>
      <p:pic>
        <p:nvPicPr>
          <p:cNvPr id="8" name="Picture 8" descr="Chart&#10;&#10;Description automatically generated">
            <a:extLst>
              <a:ext uri="{FF2B5EF4-FFF2-40B4-BE49-F238E27FC236}">
                <a16:creationId xmlns:a16="http://schemas.microsoft.com/office/drawing/2014/main" id="{F913BDDC-89DC-91FF-661B-8BC8E04C26E9}"/>
              </a:ext>
            </a:extLst>
          </p:cNvPr>
          <p:cNvPicPr>
            <a:picLocks noChangeAspect="1"/>
          </p:cNvPicPr>
          <p:nvPr/>
        </p:nvPicPr>
        <p:blipFill>
          <a:blip r:embed="rId4"/>
          <a:stretch>
            <a:fillRect/>
          </a:stretch>
        </p:blipFill>
        <p:spPr>
          <a:xfrm>
            <a:off x="5752936" y="645052"/>
            <a:ext cx="4703955" cy="2884715"/>
          </a:xfrm>
          <a:prstGeom prst="rect">
            <a:avLst/>
          </a:prstGeom>
        </p:spPr>
      </p:pic>
      <p:sp>
        <p:nvSpPr>
          <p:cNvPr id="10" name="TextBox 9">
            <a:extLst>
              <a:ext uri="{FF2B5EF4-FFF2-40B4-BE49-F238E27FC236}">
                <a16:creationId xmlns:a16="http://schemas.microsoft.com/office/drawing/2014/main" id="{ED9DC147-F7C8-C287-BECD-457516664211}"/>
              </a:ext>
            </a:extLst>
          </p:cNvPr>
          <p:cNvSpPr txBox="1"/>
          <p:nvPr/>
        </p:nvSpPr>
        <p:spPr>
          <a:xfrm>
            <a:off x="5894985" y="3468846"/>
            <a:ext cx="4731947" cy="2011811"/>
          </a:xfrm>
          <a:prstGeom prst="rect">
            <a:avLst/>
          </a:prstGeom>
          <a:noFill/>
        </p:spPr>
        <p:txBody>
          <a:bodyPr wrap="square" lIns="91440" tIns="45720" rIns="91440" bIns="45720" rtlCol="0" anchor="t">
            <a:noAutofit/>
          </a:bodyPr>
          <a:lstStyle/>
          <a:p>
            <a:pPr marL="171450" indent="-171450">
              <a:lnSpc>
                <a:spcPct val="125000"/>
              </a:lnSpc>
              <a:buFont typeface="Arial"/>
              <a:buChar char="•"/>
            </a:pPr>
            <a:r>
              <a:rPr lang="en-US" sz="1200" dirty="0">
                <a:latin typeface="Calibri"/>
                <a:cs typeface="Calibri"/>
              </a:rPr>
              <a:t>Created a range variable for open close lagged Ethereum price, above visualization shows Range of open, close prices from May2022-Oct 2022</a:t>
            </a:r>
            <a:endParaRPr lang="en-US" sz="1200" dirty="0">
              <a:ea typeface="+mn-lt"/>
              <a:cs typeface="+mn-lt"/>
            </a:endParaRPr>
          </a:p>
          <a:p>
            <a:pPr marL="171450" indent="-171450">
              <a:lnSpc>
                <a:spcPct val="125000"/>
              </a:lnSpc>
              <a:buFont typeface="Arial,Sans-Serif"/>
              <a:buChar char="•"/>
            </a:pPr>
            <a:r>
              <a:rPr lang="en-US" sz="1200" dirty="0">
                <a:latin typeface="Calibri"/>
                <a:cs typeface="Calibri"/>
              </a:rPr>
              <a:t>As per graph there was lot difference in opening and closing prices in May 2022 followed in June2022  prices difference is in negative showing prices opened high and closed low price</a:t>
            </a:r>
            <a:endParaRPr lang="en-US" sz="1200" dirty="0">
              <a:ea typeface="+mn-lt"/>
              <a:cs typeface="+mn-lt"/>
            </a:endParaRPr>
          </a:p>
          <a:p>
            <a:pPr marL="171450" indent="-171450">
              <a:lnSpc>
                <a:spcPct val="125000"/>
              </a:lnSpc>
              <a:buFont typeface="Arial,Sans-Serif"/>
              <a:buChar char="•"/>
            </a:pPr>
            <a:r>
              <a:rPr lang="en-US" sz="1200" dirty="0">
                <a:latin typeface="Calibri"/>
                <a:cs typeface="Calibri"/>
              </a:rPr>
              <a:t>In July 2022 closed at high priced hence positive trend but since then again, its showing Ethereum opens at high prices and closed at low hence a negative trend</a:t>
            </a:r>
          </a:p>
          <a:p>
            <a:pPr>
              <a:lnSpc>
                <a:spcPct val="125000"/>
              </a:lnSpc>
            </a:pPr>
            <a:endParaRPr lang="en-US" dirty="0">
              <a:latin typeface="Calibri"/>
              <a:cs typeface="Calibri"/>
            </a:endParaRPr>
          </a:p>
        </p:txBody>
      </p:sp>
    </p:spTree>
    <p:extLst>
      <p:ext uri="{BB962C8B-B14F-4D97-AF65-F5344CB8AC3E}">
        <p14:creationId xmlns:p14="http://schemas.microsoft.com/office/powerpoint/2010/main" val="149461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845820" y="508139"/>
            <a:ext cx="11040127" cy="461665"/>
          </a:xfrm>
          <a:prstGeom prst="rect">
            <a:avLst/>
          </a:prstGeom>
          <a:solidFill>
            <a:schemeClr val="accent2"/>
          </a:solidFill>
        </p:spPr>
        <p:txBody>
          <a:bodyPr wrap="square" lIns="91440" tIns="45720" rIns="91440" bIns="45720" rtlCol="0" anchor="t">
            <a:spAutoFit/>
          </a:bodyPr>
          <a:lstStyle/>
          <a:p>
            <a:r>
              <a:rPr lang="en-US" sz="2400" b="1" dirty="0">
                <a:solidFill>
                  <a:srgbClr val="FFFFFF"/>
                </a:solidFill>
                <a:latin typeface="Calibri"/>
                <a:cs typeface="Calibri"/>
              </a:rPr>
              <a:t>Model Deployment</a:t>
            </a:r>
          </a:p>
        </p:txBody>
      </p:sp>
      <p:sp>
        <p:nvSpPr>
          <p:cNvPr id="12" name="TextBox 11">
            <a:extLst>
              <a:ext uri="{FF2B5EF4-FFF2-40B4-BE49-F238E27FC236}">
                <a16:creationId xmlns:a16="http://schemas.microsoft.com/office/drawing/2014/main" id="{B0E297CD-5450-7441-A033-60CDC02876B0}"/>
              </a:ext>
            </a:extLst>
          </p:cNvPr>
          <p:cNvSpPr txBox="1"/>
          <p:nvPr/>
        </p:nvSpPr>
        <p:spPr>
          <a:xfrm>
            <a:off x="876822" y="1115395"/>
            <a:ext cx="10734804" cy="4256705"/>
          </a:xfrm>
          <a:prstGeom prst="rect">
            <a:avLst/>
          </a:prstGeom>
          <a:noFill/>
        </p:spPr>
        <p:txBody>
          <a:bodyPr wrap="square" lIns="91440" tIns="45720" rIns="91440" bIns="45720" rtlCol="0" anchor="t">
            <a:noAutofit/>
          </a:bodyPr>
          <a:lstStyle/>
          <a:p>
            <a:pPr marL="285750" indent="-285750">
              <a:lnSpc>
                <a:spcPct val="125000"/>
              </a:lnSpc>
              <a:buFont typeface="Arial"/>
              <a:buChar char="•"/>
            </a:pPr>
            <a:r>
              <a:rPr lang="en-US" dirty="0">
                <a:latin typeface="Calibri"/>
                <a:cs typeface="Calibri"/>
              </a:rPr>
              <a:t>Linear Regression was selected for deployment</a:t>
            </a:r>
          </a:p>
          <a:p>
            <a:pPr>
              <a:lnSpc>
                <a:spcPct val="125000"/>
              </a:lnSpc>
            </a:pPr>
            <a:r>
              <a:rPr lang="en-US" dirty="0">
                <a:latin typeface="Calibri"/>
                <a:cs typeface="Calibri"/>
              </a:rPr>
              <a:t>Steps:</a:t>
            </a:r>
          </a:p>
          <a:p>
            <a:pPr marL="285750" indent="-285750">
              <a:lnSpc>
                <a:spcPct val="125000"/>
              </a:lnSpc>
              <a:buFont typeface="Arial"/>
              <a:buChar char="•"/>
            </a:pPr>
            <a:r>
              <a:rPr lang="en-US" dirty="0">
                <a:latin typeface="Calibri"/>
                <a:cs typeface="Calibri"/>
              </a:rPr>
              <a:t>Export model to GCS bucket</a:t>
            </a:r>
          </a:p>
          <a:p>
            <a:pPr marL="285750" indent="-285750">
              <a:lnSpc>
                <a:spcPct val="125000"/>
              </a:lnSpc>
              <a:buFont typeface="Arial"/>
              <a:buChar char="•"/>
            </a:pPr>
            <a:r>
              <a:rPr lang="en-US" dirty="0">
                <a:latin typeface="Calibri"/>
                <a:cs typeface="Calibri"/>
              </a:rPr>
              <a:t>Add model to Vertex AI Model Registry</a:t>
            </a:r>
          </a:p>
          <a:p>
            <a:pPr marL="285750" indent="-285750">
              <a:lnSpc>
                <a:spcPct val="125000"/>
              </a:lnSpc>
              <a:buFont typeface="Arial"/>
              <a:buChar char="•"/>
            </a:pPr>
            <a:r>
              <a:rPr lang="en-US" dirty="0">
                <a:latin typeface="Calibri"/>
                <a:cs typeface="Calibri"/>
              </a:rPr>
              <a:t>Deploy the model to an endpoint</a:t>
            </a:r>
          </a:p>
          <a:p>
            <a:pPr>
              <a:lnSpc>
                <a:spcPct val="125000"/>
              </a:lnSpc>
            </a:pPr>
            <a:r>
              <a:rPr lang="en-US" dirty="0">
                <a:latin typeface="Calibri"/>
                <a:cs typeface="Calibri"/>
              </a:rPr>
              <a:t>After deployment you get something that looks like this:</a:t>
            </a:r>
          </a:p>
        </p:txBody>
      </p:sp>
      <p:pic>
        <p:nvPicPr>
          <p:cNvPr id="2" name="Picture 2" descr="Graphical user interface, application&#10;&#10;Description automatically generated">
            <a:extLst>
              <a:ext uri="{FF2B5EF4-FFF2-40B4-BE49-F238E27FC236}">
                <a16:creationId xmlns:a16="http://schemas.microsoft.com/office/drawing/2014/main" id="{76CC2608-9EB3-BE17-38FD-B2FB7D910188}"/>
              </a:ext>
            </a:extLst>
          </p:cNvPr>
          <p:cNvPicPr>
            <a:picLocks noChangeAspect="1"/>
          </p:cNvPicPr>
          <p:nvPr/>
        </p:nvPicPr>
        <p:blipFill>
          <a:blip r:embed="rId3"/>
          <a:stretch>
            <a:fillRect/>
          </a:stretch>
        </p:blipFill>
        <p:spPr>
          <a:xfrm>
            <a:off x="389238" y="3649637"/>
            <a:ext cx="11413524" cy="1278374"/>
          </a:xfrm>
          <a:prstGeom prst="rect">
            <a:avLst/>
          </a:prstGeom>
        </p:spPr>
      </p:pic>
    </p:spTree>
    <p:extLst>
      <p:ext uri="{BB962C8B-B14F-4D97-AF65-F5344CB8AC3E}">
        <p14:creationId xmlns:p14="http://schemas.microsoft.com/office/powerpoint/2010/main" val="1663129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845820" y="508139"/>
            <a:ext cx="11040127" cy="461665"/>
          </a:xfrm>
          <a:prstGeom prst="rect">
            <a:avLst/>
          </a:prstGeom>
          <a:solidFill>
            <a:schemeClr val="accent2"/>
          </a:solidFill>
        </p:spPr>
        <p:txBody>
          <a:bodyPr wrap="square" lIns="91440" tIns="45720" rIns="91440" bIns="45720" rtlCol="0" anchor="t">
            <a:spAutoFit/>
          </a:bodyPr>
          <a:lstStyle/>
          <a:p>
            <a:r>
              <a:rPr lang="en-US" sz="2400" b="1" dirty="0">
                <a:solidFill>
                  <a:srgbClr val="FFFFFF"/>
                </a:solidFill>
                <a:latin typeface="Calibri"/>
                <a:cs typeface="Calibri"/>
              </a:rPr>
              <a:t>Make Predictions Using API</a:t>
            </a:r>
          </a:p>
        </p:txBody>
      </p:sp>
      <p:sp>
        <p:nvSpPr>
          <p:cNvPr id="12" name="TextBox 11">
            <a:extLst>
              <a:ext uri="{FF2B5EF4-FFF2-40B4-BE49-F238E27FC236}">
                <a16:creationId xmlns:a16="http://schemas.microsoft.com/office/drawing/2014/main" id="{B0E297CD-5450-7441-A033-60CDC02876B0}"/>
              </a:ext>
            </a:extLst>
          </p:cNvPr>
          <p:cNvSpPr txBox="1"/>
          <p:nvPr/>
        </p:nvSpPr>
        <p:spPr>
          <a:xfrm>
            <a:off x="876822" y="1115395"/>
            <a:ext cx="10734804" cy="4256705"/>
          </a:xfrm>
          <a:prstGeom prst="rect">
            <a:avLst/>
          </a:prstGeom>
          <a:noFill/>
        </p:spPr>
        <p:txBody>
          <a:bodyPr wrap="square" lIns="91440" tIns="45720" rIns="91440" bIns="45720" rtlCol="0" anchor="t">
            <a:noAutofit/>
          </a:bodyPr>
          <a:lstStyle/>
          <a:p>
            <a:pPr>
              <a:lnSpc>
                <a:spcPct val="125000"/>
              </a:lnSpc>
            </a:pPr>
            <a:r>
              <a:rPr lang="en-US" dirty="0">
                <a:latin typeface="Calibri"/>
                <a:cs typeface="Calibri"/>
              </a:rPr>
              <a:t>GCS has some example code for using the endpoint API that we used. Pandas can natively read and write to GCS buckets, so we used that to read source data and store predictions. We did this in a notebook within Vertex AI</a:t>
            </a:r>
          </a:p>
          <a:p>
            <a:pPr>
              <a:lnSpc>
                <a:spcPct val="125000"/>
              </a:lnSpc>
            </a:pPr>
            <a:r>
              <a:rPr lang="en-US" dirty="0">
                <a:latin typeface="Calibri"/>
                <a:cs typeface="Calibri"/>
              </a:rPr>
              <a:t>Function to call API:                                                               Code to make predictions:</a:t>
            </a:r>
          </a:p>
        </p:txBody>
      </p:sp>
      <p:pic>
        <p:nvPicPr>
          <p:cNvPr id="2" name="Picture 2" descr="Graphical user interface, text, application, email&#10;&#10;Description automatically generated">
            <a:extLst>
              <a:ext uri="{FF2B5EF4-FFF2-40B4-BE49-F238E27FC236}">
                <a16:creationId xmlns:a16="http://schemas.microsoft.com/office/drawing/2014/main" id="{EBF25265-C35D-2193-4328-51B61C75CAFD}"/>
              </a:ext>
            </a:extLst>
          </p:cNvPr>
          <p:cNvPicPr>
            <a:picLocks noChangeAspect="1"/>
          </p:cNvPicPr>
          <p:nvPr/>
        </p:nvPicPr>
        <p:blipFill>
          <a:blip r:embed="rId3"/>
          <a:stretch>
            <a:fillRect/>
          </a:stretch>
        </p:blipFill>
        <p:spPr>
          <a:xfrm>
            <a:off x="842319" y="2269230"/>
            <a:ext cx="4915929" cy="4183349"/>
          </a:xfrm>
          <a:prstGeom prst="rect">
            <a:avLst/>
          </a:prstGeom>
        </p:spPr>
      </p:pic>
      <p:pic>
        <p:nvPicPr>
          <p:cNvPr id="3" name="Picture 3" descr="Graphical user interface, text, application, email&#10;&#10;Description automatically generated">
            <a:extLst>
              <a:ext uri="{FF2B5EF4-FFF2-40B4-BE49-F238E27FC236}">
                <a16:creationId xmlns:a16="http://schemas.microsoft.com/office/drawing/2014/main" id="{064DD20D-431F-D196-AE2D-B8D23A6857F5}"/>
              </a:ext>
            </a:extLst>
          </p:cNvPr>
          <p:cNvPicPr>
            <a:picLocks noChangeAspect="1"/>
          </p:cNvPicPr>
          <p:nvPr/>
        </p:nvPicPr>
        <p:blipFill>
          <a:blip r:embed="rId4"/>
          <a:stretch>
            <a:fillRect/>
          </a:stretch>
        </p:blipFill>
        <p:spPr>
          <a:xfrm>
            <a:off x="5867401" y="2315432"/>
            <a:ext cx="6172199" cy="1485729"/>
          </a:xfrm>
          <a:prstGeom prst="rect">
            <a:avLst/>
          </a:prstGeom>
        </p:spPr>
      </p:pic>
    </p:spTree>
    <p:extLst>
      <p:ext uri="{BB962C8B-B14F-4D97-AF65-F5344CB8AC3E}">
        <p14:creationId xmlns:p14="http://schemas.microsoft.com/office/powerpoint/2010/main" val="334366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B71DA5C-13E2-A149-B419-F04D98AC3511}"/>
              </a:ext>
            </a:extLst>
          </p:cNvPr>
          <p:cNvSpPr txBox="1"/>
          <p:nvPr/>
        </p:nvSpPr>
        <p:spPr>
          <a:xfrm>
            <a:off x="2062546" y="236552"/>
            <a:ext cx="7439596" cy="707886"/>
          </a:xfrm>
          <a:prstGeom prst="rect">
            <a:avLst/>
          </a:prstGeom>
          <a:solidFill>
            <a:srgbClr val="ED7D31"/>
          </a:solidFill>
        </p:spPr>
        <p:txBody>
          <a:bodyPr wrap="square" lIns="91440" tIns="45720" rIns="91440" bIns="45720" rtlCol="0" anchor="t">
            <a:spAutoFit/>
          </a:bodyPr>
          <a:lstStyle/>
          <a:p>
            <a:r>
              <a:rPr lang="en-US" sz="4000" dirty="0">
                <a:solidFill>
                  <a:schemeClr val="bg1"/>
                </a:solidFill>
                <a:latin typeface="Calibri"/>
                <a:cs typeface="Calibri"/>
              </a:rPr>
              <a:t>Data Collection and Preprocessing</a:t>
            </a:r>
          </a:p>
        </p:txBody>
      </p:sp>
      <p:sp>
        <p:nvSpPr>
          <p:cNvPr id="11" name="TextBox 10">
            <a:extLst>
              <a:ext uri="{FF2B5EF4-FFF2-40B4-BE49-F238E27FC236}">
                <a16:creationId xmlns:a16="http://schemas.microsoft.com/office/drawing/2014/main" id="{DD074894-0E99-894A-9B1A-0D7C79F5F6D7}"/>
              </a:ext>
            </a:extLst>
          </p:cNvPr>
          <p:cNvSpPr txBox="1"/>
          <p:nvPr/>
        </p:nvSpPr>
        <p:spPr>
          <a:xfrm>
            <a:off x="1297641" y="1306637"/>
            <a:ext cx="3429092" cy="400110"/>
          </a:xfrm>
          <a:prstGeom prst="rect">
            <a:avLst/>
          </a:prstGeom>
          <a:noFill/>
        </p:spPr>
        <p:txBody>
          <a:bodyPr wrap="square" lIns="91440" tIns="45720" rIns="91440" bIns="45720" rtlCol="0" anchor="t">
            <a:spAutoFit/>
          </a:bodyPr>
          <a:lstStyle/>
          <a:p>
            <a:r>
              <a:rPr lang="en-US" sz="2000" b="1" dirty="0">
                <a:solidFill>
                  <a:srgbClr val="63666A"/>
                </a:solidFill>
                <a:latin typeface="Calibri"/>
                <a:cs typeface="Calibri"/>
              </a:rPr>
              <a:t>Dataset </a:t>
            </a:r>
            <a:r>
              <a:rPr lang="en-US" sz="2000" b="1" dirty="0" err="1">
                <a:solidFill>
                  <a:srgbClr val="63666A"/>
                </a:solidFill>
                <a:latin typeface="Calibri"/>
                <a:cs typeface="Calibri"/>
              </a:rPr>
              <a:t>ETH_BTC_Lagged</a:t>
            </a:r>
          </a:p>
        </p:txBody>
      </p:sp>
      <p:sp>
        <p:nvSpPr>
          <p:cNvPr id="12" name="TextBox 11">
            <a:extLst>
              <a:ext uri="{FF2B5EF4-FFF2-40B4-BE49-F238E27FC236}">
                <a16:creationId xmlns:a16="http://schemas.microsoft.com/office/drawing/2014/main" id="{B0E297CD-5450-7441-A033-60CDC02876B0}"/>
              </a:ext>
            </a:extLst>
          </p:cNvPr>
          <p:cNvSpPr txBox="1"/>
          <p:nvPr/>
        </p:nvSpPr>
        <p:spPr>
          <a:xfrm>
            <a:off x="876822" y="1856519"/>
            <a:ext cx="10734804" cy="3515581"/>
          </a:xfrm>
          <a:prstGeom prst="rect">
            <a:avLst/>
          </a:prstGeom>
          <a:noFill/>
        </p:spPr>
        <p:txBody>
          <a:bodyPr wrap="square" lIns="91440" tIns="45720" rIns="91440" bIns="45720" rtlCol="0" anchor="t">
            <a:noAutofit/>
          </a:bodyPr>
          <a:lstStyle/>
          <a:p>
            <a:pPr marL="285750" indent="-285750">
              <a:lnSpc>
                <a:spcPct val="125000"/>
              </a:lnSpc>
              <a:buFont typeface="Arial"/>
              <a:buChar char="•"/>
            </a:pPr>
            <a:r>
              <a:rPr lang="en-US" dirty="0">
                <a:latin typeface="Calibri"/>
                <a:cs typeface="Calibri"/>
              </a:rPr>
              <a:t>2,000 days of daily high, low, open, and closing values for BTC and ETH</a:t>
            </a:r>
          </a:p>
          <a:p>
            <a:pPr marL="285750" indent="-285750">
              <a:lnSpc>
                <a:spcPct val="125000"/>
              </a:lnSpc>
              <a:buFont typeface="Arial"/>
              <a:buChar char="•"/>
            </a:pPr>
            <a:r>
              <a:rPr lang="en-US" dirty="0">
                <a:latin typeface="Calibri"/>
                <a:cs typeface="Calibri"/>
              </a:rPr>
              <a:t>Target: Daily high BTC in USD</a:t>
            </a:r>
          </a:p>
          <a:p>
            <a:pPr marL="285750" indent="-285750">
              <a:lnSpc>
                <a:spcPct val="125000"/>
              </a:lnSpc>
              <a:buFont typeface="Arial"/>
              <a:buChar char="•"/>
            </a:pPr>
            <a:r>
              <a:rPr lang="en-US" dirty="0">
                <a:latin typeface="Calibri"/>
                <a:cs typeface="Calibri"/>
              </a:rPr>
              <a:t>Predictors: Daily stats of BTC and ETH from 1 to 5 days of lag</a:t>
            </a:r>
          </a:p>
          <a:p>
            <a:pPr marL="285750" indent="-285750">
              <a:lnSpc>
                <a:spcPct val="125000"/>
              </a:lnSpc>
              <a:buFont typeface="Arial"/>
              <a:buChar char="•"/>
            </a:pPr>
            <a:r>
              <a:rPr lang="en-US" dirty="0">
                <a:latin typeface="Calibri"/>
                <a:cs typeface="Calibri"/>
              </a:rPr>
              <a:t>Collection: Pulled from cryptocompare.com and processed using Python and then loaded into Big Query</a:t>
            </a:r>
          </a:p>
        </p:txBody>
      </p:sp>
    </p:spTree>
    <p:extLst>
      <p:ext uri="{BB962C8B-B14F-4D97-AF65-F5344CB8AC3E}">
        <p14:creationId xmlns:p14="http://schemas.microsoft.com/office/powerpoint/2010/main" val="2236384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B71DA5C-13E2-A149-B419-F04D98AC3511}"/>
              </a:ext>
            </a:extLst>
          </p:cNvPr>
          <p:cNvSpPr txBox="1"/>
          <p:nvPr/>
        </p:nvSpPr>
        <p:spPr>
          <a:xfrm>
            <a:off x="2062546" y="236552"/>
            <a:ext cx="7439596" cy="707886"/>
          </a:xfrm>
          <a:prstGeom prst="rect">
            <a:avLst/>
          </a:prstGeom>
          <a:solidFill>
            <a:srgbClr val="ED7D31"/>
          </a:solidFill>
        </p:spPr>
        <p:txBody>
          <a:bodyPr wrap="square" lIns="91440" tIns="45720" rIns="91440" bIns="45720" rtlCol="0" anchor="t">
            <a:spAutoFit/>
          </a:bodyPr>
          <a:lstStyle/>
          <a:p>
            <a:r>
              <a:rPr lang="en-US" sz="4000" dirty="0">
                <a:solidFill>
                  <a:schemeClr val="bg1"/>
                </a:solidFill>
                <a:latin typeface="Calibri"/>
                <a:cs typeface="Calibri"/>
              </a:rPr>
              <a:t>Modeling</a:t>
            </a:r>
          </a:p>
        </p:txBody>
      </p:sp>
      <p:sp>
        <p:nvSpPr>
          <p:cNvPr id="12" name="TextBox 11">
            <a:extLst>
              <a:ext uri="{FF2B5EF4-FFF2-40B4-BE49-F238E27FC236}">
                <a16:creationId xmlns:a16="http://schemas.microsoft.com/office/drawing/2014/main" id="{B0E297CD-5450-7441-A033-60CDC02876B0}"/>
              </a:ext>
            </a:extLst>
          </p:cNvPr>
          <p:cNvSpPr txBox="1"/>
          <p:nvPr/>
        </p:nvSpPr>
        <p:spPr>
          <a:xfrm>
            <a:off x="733048" y="1885274"/>
            <a:ext cx="10734804" cy="3515581"/>
          </a:xfrm>
          <a:prstGeom prst="rect">
            <a:avLst/>
          </a:prstGeom>
          <a:noFill/>
        </p:spPr>
        <p:txBody>
          <a:bodyPr wrap="square" lIns="91440" tIns="45720" rIns="91440" bIns="45720" rtlCol="0" anchor="t">
            <a:noAutofit/>
          </a:bodyPr>
          <a:lstStyle/>
          <a:p>
            <a:pPr marL="285750" indent="-285750">
              <a:lnSpc>
                <a:spcPct val="125000"/>
              </a:lnSpc>
              <a:buFont typeface="Arial"/>
              <a:buChar char="•"/>
            </a:pPr>
            <a:r>
              <a:rPr lang="en-US" dirty="0">
                <a:latin typeface="Calibri"/>
                <a:cs typeface="Calibri"/>
              </a:rPr>
              <a:t>Done using Big Query ML</a:t>
            </a:r>
          </a:p>
          <a:p>
            <a:pPr marL="285750" indent="-285750">
              <a:lnSpc>
                <a:spcPct val="125000"/>
              </a:lnSpc>
              <a:buFont typeface="Arial"/>
              <a:buChar char="•"/>
            </a:pPr>
            <a:r>
              <a:rPr lang="en-US" dirty="0">
                <a:latin typeface="Calibri"/>
                <a:cs typeface="Calibri"/>
              </a:rPr>
              <a:t>Used Linear regression and boosted tree regressor since they are exportable</a:t>
            </a:r>
          </a:p>
          <a:p>
            <a:pPr marL="285750" indent="-285750">
              <a:lnSpc>
                <a:spcPct val="125000"/>
              </a:lnSpc>
              <a:buFont typeface="Arial"/>
              <a:buChar char="•"/>
            </a:pPr>
            <a:r>
              <a:rPr lang="en-US" dirty="0">
                <a:latin typeface="Calibri"/>
                <a:cs typeface="Calibri"/>
              </a:rPr>
              <a:t>Queries:</a:t>
            </a:r>
          </a:p>
        </p:txBody>
      </p:sp>
      <p:pic>
        <p:nvPicPr>
          <p:cNvPr id="2" name="Picture 2" descr="Text&#10;&#10;Description automatically generated">
            <a:extLst>
              <a:ext uri="{FF2B5EF4-FFF2-40B4-BE49-F238E27FC236}">
                <a16:creationId xmlns:a16="http://schemas.microsoft.com/office/drawing/2014/main" id="{89214E37-87D9-5764-8AC7-91B3CED2FCC0}"/>
              </a:ext>
            </a:extLst>
          </p:cNvPr>
          <p:cNvPicPr>
            <a:picLocks noChangeAspect="1"/>
          </p:cNvPicPr>
          <p:nvPr/>
        </p:nvPicPr>
        <p:blipFill>
          <a:blip r:embed="rId3"/>
          <a:stretch>
            <a:fillRect/>
          </a:stretch>
        </p:blipFill>
        <p:spPr>
          <a:xfrm>
            <a:off x="781117" y="3148586"/>
            <a:ext cx="3631682" cy="2471268"/>
          </a:xfrm>
          <a:prstGeom prst="rect">
            <a:avLst/>
          </a:prstGeom>
        </p:spPr>
      </p:pic>
      <p:pic>
        <p:nvPicPr>
          <p:cNvPr id="3" name="Picture 3" descr="Text&#10;&#10;Description automatically generated">
            <a:extLst>
              <a:ext uri="{FF2B5EF4-FFF2-40B4-BE49-F238E27FC236}">
                <a16:creationId xmlns:a16="http://schemas.microsoft.com/office/drawing/2014/main" id="{6FD4867C-8542-A942-E946-8C592A319144}"/>
              </a:ext>
            </a:extLst>
          </p:cNvPr>
          <p:cNvPicPr>
            <a:picLocks noChangeAspect="1"/>
          </p:cNvPicPr>
          <p:nvPr/>
        </p:nvPicPr>
        <p:blipFill>
          <a:blip r:embed="rId4"/>
          <a:stretch>
            <a:fillRect/>
          </a:stretch>
        </p:blipFill>
        <p:spPr>
          <a:xfrm>
            <a:off x="4446373" y="3143949"/>
            <a:ext cx="3639064" cy="2464804"/>
          </a:xfrm>
          <a:prstGeom prst="rect">
            <a:avLst/>
          </a:prstGeom>
        </p:spPr>
      </p:pic>
    </p:spTree>
    <p:extLst>
      <p:ext uri="{BB962C8B-B14F-4D97-AF65-F5344CB8AC3E}">
        <p14:creationId xmlns:p14="http://schemas.microsoft.com/office/powerpoint/2010/main" val="48250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3289486" y="295251"/>
            <a:ext cx="5603907" cy="461665"/>
          </a:xfrm>
          <a:prstGeom prst="rect">
            <a:avLst/>
          </a:prstGeom>
          <a:solidFill>
            <a:srgbClr val="ED7D31"/>
          </a:solidFill>
        </p:spPr>
        <p:txBody>
          <a:bodyPr wrap="square" lIns="91440" tIns="45720" rIns="91440" bIns="45720" rtlCol="0" anchor="t">
            <a:spAutoFit/>
          </a:bodyPr>
          <a:lstStyle/>
          <a:p>
            <a:pPr algn="ctr"/>
            <a:r>
              <a:rPr lang="en-US" sz="2400" b="1" dirty="0">
                <a:solidFill>
                  <a:srgbClr val="FFFFFF"/>
                </a:solidFill>
                <a:latin typeface="Calibri"/>
                <a:cs typeface="Calibri"/>
              </a:rPr>
              <a:t>Model Selection – Important Variables</a:t>
            </a:r>
            <a:endParaRPr lang="en-US" dirty="0">
              <a:cs typeface="Calibri" panose="020F0502020204030204"/>
            </a:endParaRPr>
          </a:p>
        </p:txBody>
      </p:sp>
      <p:sp>
        <p:nvSpPr>
          <p:cNvPr id="6" name="TextBox 5">
            <a:extLst>
              <a:ext uri="{FF2B5EF4-FFF2-40B4-BE49-F238E27FC236}">
                <a16:creationId xmlns:a16="http://schemas.microsoft.com/office/drawing/2014/main" id="{A87927AC-8429-D242-9F31-193EE99C1A6C}"/>
              </a:ext>
            </a:extLst>
          </p:cNvPr>
          <p:cNvSpPr txBox="1"/>
          <p:nvPr/>
        </p:nvSpPr>
        <p:spPr>
          <a:xfrm>
            <a:off x="421228" y="757501"/>
            <a:ext cx="5253879" cy="3003198"/>
          </a:xfrm>
          <a:prstGeom prst="rect">
            <a:avLst/>
          </a:prstGeom>
          <a:noFill/>
        </p:spPr>
        <p:txBody>
          <a:bodyPr wrap="square" lIns="91440" tIns="45720" rIns="91440" bIns="45720" rtlCol="0" anchor="t">
            <a:noAutofit/>
          </a:bodyPr>
          <a:lstStyle/>
          <a:p>
            <a:pPr>
              <a:lnSpc>
                <a:spcPct val="125000"/>
              </a:lnSpc>
            </a:pPr>
            <a:r>
              <a:rPr lang="en-US" b="1" dirty="0">
                <a:latin typeface="Calibri"/>
                <a:cs typeface="Calibri"/>
              </a:rPr>
              <a:t>Linear regression:</a:t>
            </a:r>
            <a:r>
              <a:rPr lang="en-US" dirty="0">
                <a:latin typeface="Calibri"/>
                <a:cs typeface="Calibri"/>
              </a:rPr>
              <a:t> Had better metrics overall. Selected for deployment. Overall, a lag of 3 days had the highest attribution </a:t>
            </a:r>
            <a:endParaRPr lang="en-US" dirty="0">
              <a:cs typeface="Calibri"/>
            </a:endParaRPr>
          </a:p>
        </p:txBody>
      </p:sp>
      <p:sp>
        <p:nvSpPr>
          <p:cNvPr id="2" name="TextBox 1">
            <a:extLst>
              <a:ext uri="{FF2B5EF4-FFF2-40B4-BE49-F238E27FC236}">
                <a16:creationId xmlns:a16="http://schemas.microsoft.com/office/drawing/2014/main" id="{9D93A310-6E9A-66D8-1C8F-39AAEF682092}"/>
              </a:ext>
            </a:extLst>
          </p:cNvPr>
          <p:cNvSpPr txBox="1"/>
          <p:nvPr/>
        </p:nvSpPr>
        <p:spPr>
          <a:xfrm>
            <a:off x="6093282" y="760515"/>
            <a:ext cx="5501014" cy="2992901"/>
          </a:xfrm>
          <a:prstGeom prst="rect">
            <a:avLst/>
          </a:prstGeom>
          <a:noFill/>
        </p:spPr>
        <p:txBody>
          <a:bodyPr wrap="square" lIns="91440" tIns="45720" rIns="91440" bIns="45720" rtlCol="0" anchor="t">
            <a:noAutofit/>
          </a:bodyPr>
          <a:lstStyle/>
          <a:p>
            <a:pPr>
              <a:lnSpc>
                <a:spcPct val="125000"/>
              </a:lnSpc>
            </a:pPr>
            <a:r>
              <a:rPr lang="en-US" b="1" dirty="0" err="1">
                <a:latin typeface="Calibri"/>
                <a:cs typeface="Calibri"/>
              </a:rPr>
              <a:t>Xgboost</a:t>
            </a:r>
            <a:r>
              <a:rPr lang="en-US" b="1" dirty="0">
                <a:latin typeface="Calibri"/>
                <a:cs typeface="Calibri"/>
              </a:rPr>
              <a:t>:</a:t>
            </a:r>
            <a:r>
              <a:rPr lang="en-US" dirty="0">
                <a:latin typeface="Calibri"/>
                <a:cs typeface="Calibri"/>
              </a:rPr>
              <a:t> The 1-day lag BTC predictors were by far the most important</a:t>
            </a:r>
            <a:endParaRPr lang="en-US" dirty="0"/>
          </a:p>
        </p:txBody>
      </p:sp>
      <p:pic>
        <p:nvPicPr>
          <p:cNvPr id="3" name="Picture 3" descr="Table&#10;&#10;Description automatically generated">
            <a:extLst>
              <a:ext uri="{FF2B5EF4-FFF2-40B4-BE49-F238E27FC236}">
                <a16:creationId xmlns:a16="http://schemas.microsoft.com/office/drawing/2014/main" id="{067EC6AB-D06C-EC66-263F-BEB64B05D59F}"/>
              </a:ext>
            </a:extLst>
          </p:cNvPr>
          <p:cNvPicPr>
            <a:picLocks noChangeAspect="1"/>
          </p:cNvPicPr>
          <p:nvPr/>
        </p:nvPicPr>
        <p:blipFill>
          <a:blip r:embed="rId3"/>
          <a:stretch>
            <a:fillRect/>
          </a:stretch>
        </p:blipFill>
        <p:spPr>
          <a:xfrm>
            <a:off x="421288" y="1848236"/>
            <a:ext cx="2586423" cy="1369797"/>
          </a:xfrm>
          <a:prstGeom prst="rect">
            <a:avLst/>
          </a:prstGeom>
        </p:spPr>
      </p:pic>
      <p:pic>
        <p:nvPicPr>
          <p:cNvPr id="4" name="Picture 6" descr="Table&#10;&#10;Description automatically generated">
            <a:extLst>
              <a:ext uri="{FF2B5EF4-FFF2-40B4-BE49-F238E27FC236}">
                <a16:creationId xmlns:a16="http://schemas.microsoft.com/office/drawing/2014/main" id="{D516E614-1F0E-5DAD-1503-1841B6AA6B19}"/>
              </a:ext>
            </a:extLst>
          </p:cNvPr>
          <p:cNvPicPr>
            <a:picLocks noChangeAspect="1"/>
          </p:cNvPicPr>
          <p:nvPr/>
        </p:nvPicPr>
        <p:blipFill>
          <a:blip r:embed="rId4"/>
          <a:stretch>
            <a:fillRect/>
          </a:stretch>
        </p:blipFill>
        <p:spPr>
          <a:xfrm>
            <a:off x="424119" y="3336967"/>
            <a:ext cx="2488084" cy="2119956"/>
          </a:xfrm>
          <a:prstGeom prst="rect">
            <a:avLst/>
          </a:prstGeom>
        </p:spPr>
      </p:pic>
      <p:pic>
        <p:nvPicPr>
          <p:cNvPr id="7" name="Picture 7" descr="Table&#10;&#10;Description automatically generated">
            <a:extLst>
              <a:ext uri="{FF2B5EF4-FFF2-40B4-BE49-F238E27FC236}">
                <a16:creationId xmlns:a16="http://schemas.microsoft.com/office/drawing/2014/main" id="{BAC9376E-688C-17FB-63E3-FB4499220307}"/>
              </a:ext>
            </a:extLst>
          </p:cNvPr>
          <p:cNvPicPr>
            <a:picLocks noChangeAspect="1"/>
          </p:cNvPicPr>
          <p:nvPr/>
        </p:nvPicPr>
        <p:blipFill>
          <a:blip r:embed="rId5"/>
          <a:stretch>
            <a:fillRect/>
          </a:stretch>
        </p:blipFill>
        <p:spPr>
          <a:xfrm>
            <a:off x="6095871" y="1763540"/>
            <a:ext cx="2801122" cy="1415620"/>
          </a:xfrm>
          <a:prstGeom prst="rect">
            <a:avLst/>
          </a:prstGeom>
        </p:spPr>
      </p:pic>
      <p:pic>
        <p:nvPicPr>
          <p:cNvPr id="8" name="Picture 8" descr="Table&#10;&#10;Description automatically generated">
            <a:extLst>
              <a:ext uri="{FF2B5EF4-FFF2-40B4-BE49-F238E27FC236}">
                <a16:creationId xmlns:a16="http://schemas.microsoft.com/office/drawing/2014/main" id="{B2EC7475-50E1-B496-45B8-F4E693B1EB91}"/>
              </a:ext>
            </a:extLst>
          </p:cNvPr>
          <p:cNvPicPr>
            <a:picLocks noChangeAspect="1"/>
          </p:cNvPicPr>
          <p:nvPr/>
        </p:nvPicPr>
        <p:blipFill>
          <a:blip r:embed="rId6"/>
          <a:stretch>
            <a:fillRect/>
          </a:stretch>
        </p:blipFill>
        <p:spPr>
          <a:xfrm>
            <a:off x="6098832" y="3306848"/>
            <a:ext cx="2352417" cy="2149303"/>
          </a:xfrm>
          <a:prstGeom prst="rect">
            <a:avLst/>
          </a:prstGeom>
        </p:spPr>
      </p:pic>
    </p:spTree>
    <p:extLst>
      <p:ext uri="{BB962C8B-B14F-4D97-AF65-F5344CB8AC3E}">
        <p14:creationId xmlns:p14="http://schemas.microsoft.com/office/powerpoint/2010/main" val="177908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B71DA5C-13E2-A149-B419-F04D98AC3511}"/>
              </a:ext>
            </a:extLst>
          </p:cNvPr>
          <p:cNvSpPr txBox="1"/>
          <p:nvPr/>
        </p:nvSpPr>
        <p:spPr>
          <a:xfrm>
            <a:off x="3594856" y="269131"/>
            <a:ext cx="3884762" cy="707886"/>
          </a:xfrm>
          <a:prstGeom prst="rect">
            <a:avLst/>
          </a:prstGeom>
          <a:solidFill>
            <a:srgbClr val="ED7D31"/>
          </a:solidFill>
        </p:spPr>
        <p:txBody>
          <a:bodyPr wrap="square" lIns="91440" tIns="45720" rIns="91440" bIns="45720" rtlCol="0" anchor="t">
            <a:spAutoFit/>
          </a:bodyPr>
          <a:lstStyle/>
          <a:p>
            <a:r>
              <a:rPr lang="en-US" sz="4000" dirty="0">
                <a:solidFill>
                  <a:srgbClr val="FFFFFF"/>
                </a:solidFill>
                <a:latin typeface="Calibri"/>
                <a:cs typeface="Calibri"/>
              </a:rPr>
              <a:t>Data Visualization</a:t>
            </a:r>
          </a:p>
        </p:txBody>
      </p:sp>
      <p:graphicFrame>
        <p:nvGraphicFramePr>
          <p:cNvPr id="6" name="Table 6">
            <a:extLst>
              <a:ext uri="{FF2B5EF4-FFF2-40B4-BE49-F238E27FC236}">
                <a16:creationId xmlns:a16="http://schemas.microsoft.com/office/drawing/2014/main" id="{B2E7E17D-E9A2-0ABE-4B7E-1A04B67C601D}"/>
              </a:ext>
            </a:extLst>
          </p:cNvPr>
          <p:cNvGraphicFramePr>
            <a:graphicFrameLocks noGrp="1"/>
          </p:cNvGraphicFramePr>
          <p:nvPr>
            <p:extLst>
              <p:ext uri="{D42A27DB-BD31-4B8C-83A1-F6EECF244321}">
                <p14:modId xmlns:p14="http://schemas.microsoft.com/office/powerpoint/2010/main" val="2485361185"/>
              </p:ext>
            </p:extLst>
          </p:nvPr>
        </p:nvGraphicFramePr>
        <p:xfrm>
          <a:off x="724828" y="1942170"/>
          <a:ext cx="10222863" cy="3052453"/>
        </p:xfrm>
        <a:graphic>
          <a:graphicData uri="http://schemas.openxmlformats.org/drawingml/2006/table">
            <a:tbl>
              <a:tblPr firstRow="1" bandRow="1">
                <a:tableStyleId>{5C22544A-7EE6-4342-B048-85BDC9FD1C3A}</a:tableStyleId>
              </a:tblPr>
              <a:tblGrid>
                <a:gridCol w="1087240">
                  <a:extLst>
                    <a:ext uri="{9D8B030D-6E8A-4147-A177-3AD203B41FA5}">
                      <a16:colId xmlns:a16="http://schemas.microsoft.com/office/drawing/2014/main" val="3135768190"/>
                    </a:ext>
                  </a:extLst>
                </a:gridCol>
                <a:gridCol w="1096534">
                  <a:extLst>
                    <a:ext uri="{9D8B030D-6E8A-4147-A177-3AD203B41FA5}">
                      <a16:colId xmlns:a16="http://schemas.microsoft.com/office/drawing/2014/main" val="1890937785"/>
                    </a:ext>
                  </a:extLst>
                </a:gridCol>
                <a:gridCol w="1170878">
                  <a:extLst>
                    <a:ext uri="{9D8B030D-6E8A-4147-A177-3AD203B41FA5}">
                      <a16:colId xmlns:a16="http://schemas.microsoft.com/office/drawing/2014/main" val="1969275889"/>
                    </a:ext>
                  </a:extLst>
                </a:gridCol>
                <a:gridCol w="1320482">
                  <a:extLst>
                    <a:ext uri="{9D8B030D-6E8A-4147-A177-3AD203B41FA5}">
                      <a16:colId xmlns:a16="http://schemas.microsoft.com/office/drawing/2014/main" val="3285602126"/>
                    </a:ext>
                  </a:extLst>
                </a:gridCol>
                <a:gridCol w="1133706">
                  <a:extLst>
                    <a:ext uri="{9D8B030D-6E8A-4147-A177-3AD203B41FA5}">
                      <a16:colId xmlns:a16="http://schemas.microsoft.com/office/drawing/2014/main" val="3326207894"/>
                    </a:ext>
                  </a:extLst>
                </a:gridCol>
                <a:gridCol w="1050073">
                  <a:extLst>
                    <a:ext uri="{9D8B030D-6E8A-4147-A177-3AD203B41FA5}">
                      <a16:colId xmlns:a16="http://schemas.microsoft.com/office/drawing/2014/main" val="273651360"/>
                    </a:ext>
                  </a:extLst>
                </a:gridCol>
                <a:gridCol w="1161585">
                  <a:extLst>
                    <a:ext uri="{9D8B030D-6E8A-4147-A177-3AD203B41FA5}">
                      <a16:colId xmlns:a16="http://schemas.microsoft.com/office/drawing/2014/main" val="1687718493"/>
                    </a:ext>
                  </a:extLst>
                </a:gridCol>
                <a:gridCol w="1209040">
                  <a:extLst>
                    <a:ext uri="{9D8B030D-6E8A-4147-A177-3AD203B41FA5}">
                      <a16:colId xmlns:a16="http://schemas.microsoft.com/office/drawing/2014/main" val="3017507601"/>
                    </a:ext>
                  </a:extLst>
                </a:gridCol>
                <a:gridCol w="993325">
                  <a:extLst>
                    <a:ext uri="{9D8B030D-6E8A-4147-A177-3AD203B41FA5}">
                      <a16:colId xmlns:a16="http://schemas.microsoft.com/office/drawing/2014/main" val="3266505676"/>
                    </a:ext>
                  </a:extLst>
                </a:gridCol>
              </a:tblGrid>
              <a:tr h="734121">
                <a:tc>
                  <a:txBody>
                    <a:bodyPr/>
                    <a:lstStyle/>
                    <a:p>
                      <a:r>
                        <a:rPr lang="en-US" sz="1400" b="1" dirty="0">
                          <a:solidFill>
                            <a:schemeClr val="bg1"/>
                          </a:solidFill>
                        </a:rPr>
                        <a:t>high_BTC_1</a:t>
                      </a:r>
                    </a:p>
                  </a:txBody>
                  <a:tcPr>
                    <a:solidFill>
                      <a:srgbClr val="ED9A5F"/>
                    </a:solidFill>
                  </a:tcPr>
                </a:tc>
                <a:tc>
                  <a:txBody>
                    <a:bodyPr/>
                    <a:lstStyle/>
                    <a:p>
                      <a:pPr lvl="0">
                        <a:buNone/>
                      </a:pPr>
                      <a:r>
                        <a:rPr lang="en-US" sz="1400" b="1" dirty="0">
                          <a:solidFill>
                            <a:schemeClr val="bg1"/>
                          </a:solidFill>
                        </a:rPr>
                        <a:t>low_BTC_1</a:t>
                      </a:r>
                      <a:endParaRPr lang="en-US" b="1" dirty="0"/>
                    </a:p>
                  </a:txBody>
                  <a:tcPr>
                    <a:solidFill>
                      <a:srgbClr val="ED9A5F"/>
                    </a:solidFill>
                  </a:tcPr>
                </a:tc>
                <a:tc>
                  <a:txBody>
                    <a:bodyPr/>
                    <a:lstStyle/>
                    <a:p>
                      <a:r>
                        <a:rPr lang="en-US" sz="1400" b="1" dirty="0">
                          <a:solidFill>
                            <a:schemeClr val="bg1"/>
                          </a:solidFill>
                        </a:rPr>
                        <a:t>open_BTC_1</a:t>
                      </a:r>
                    </a:p>
                  </a:txBody>
                  <a:tcPr>
                    <a:solidFill>
                      <a:srgbClr val="ED9A5F"/>
                    </a:solidFill>
                  </a:tcPr>
                </a:tc>
                <a:tc>
                  <a:txBody>
                    <a:bodyPr/>
                    <a:lstStyle/>
                    <a:p>
                      <a:r>
                        <a:rPr lang="en-US" sz="1400" b="1" dirty="0">
                          <a:solidFill>
                            <a:schemeClr val="bg1"/>
                          </a:solidFill>
                        </a:rPr>
                        <a:t>close_BTC_1</a:t>
                      </a:r>
                    </a:p>
                  </a:txBody>
                  <a:tcPr>
                    <a:solidFill>
                      <a:srgbClr val="ED9A5F"/>
                    </a:solidFill>
                  </a:tcPr>
                </a:tc>
                <a:tc>
                  <a:txBody>
                    <a:bodyPr/>
                    <a:lstStyle/>
                    <a:p>
                      <a:pPr lvl="0">
                        <a:buNone/>
                      </a:pPr>
                      <a:r>
                        <a:rPr lang="en-US" sz="1400" b="1" i="0" u="none" strike="noStrike" noProof="0" dirty="0">
                          <a:solidFill>
                            <a:schemeClr val="bg1"/>
                          </a:solidFill>
                          <a:latin typeface="Calibri"/>
                        </a:rPr>
                        <a:t>high</a:t>
                      </a:r>
                      <a:r>
                        <a:rPr lang="en-US" sz="1400" b="1" dirty="0">
                          <a:solidFill>
                            <a:schemeClr val="bg1"/>
                          </a:solidFill>
                        </a:rPr>
                        <a:t>_</a:t>
                      </a:r>
                      <a:r>
                        <a:rPr lang="en-US" sz="1400" b="1" i="0" u="none" strike="noStrike" noProof="0" dirty="0">
                          <a:solidFill>
                            <a:schemeClr val="bg1"/>
                          </a:solidFill>
                          <a:latin typeface="Calibri"/>
                        </a:rPr>
                        <a:t>ETH</a:t>
                      </a:r>
                      <a:r>
                        <a:rPr lang="en-US" sz="1400" b="1" dirty="0">
                          <a:solidFill>
                            <a:schemeClr val="bg1"/>
                          </a:solidFill>
                        </a:rPr>
                        <a:t>_1</a:t>
                      </a:r>
                      <a:endParaRPr lang="en-US" b="1" dirty="0"/>
                    </a:p>
                  </a:txBody>
                  <a:tcPr>
                    <a:solidFill>
                      <a:srgbClr val="ED9A5F"/>
                    </a:solidFill>
                  </a:tcPr>
                </a:tc>
                <a:tc>
                  <a:txBody>
                    <a:bodyPr/>
                    <a:lstStyle/>
                    <a:p>
                      <a:pPr lvl="0">
                        <a:buNone/>
                      </a:pPr>
                      <a:r>
                        <a:rPr lang="en-US" sz="1400" b="1" i="0" u="none" strike="noStrike" noProof="0" dirty="0">
                          <a:solidFill>
                            <a:schemeClr val="bg1"/>
                          </a:solidFill>
                          <a:latin typeface="Calibri"/>
                        </a:rPr>
                        <a:t>low</a:t>
                      </a:r>
                      <a:r>
                        <a:rPr lang="en-US" sz="1400" b="1" dirty="0">
                          <a:solidFill>
                            <a:schemeClr val="bg1"/>
                          </a:solidFill>
                        </a:rPr>
                        <a:t>_ETH_1</a:t>
                      </a:r>
                      <a:endParaRPr lang="en-US" b="1" dirty="0"/>
                    </a:p>
                  </a:txBody>
                  <a:tcPr>
                    <a:solidFill>
                      <a:srgbClr val="ED9A5F"/>
                    </a:solidFill>
                  </a:tcPr>
                </a:tc>
                <a:tc>
                  <a:txBody>
                    <a:bodyPr/>
                    <a:lstStyle/>
                    <a:p>
                      <a:pPr lvl="0">
                        <a:buNone/>
                      </a:pPr>
                      <a:r>
                        <a:rPr lang="en-US" sz="1400" b="1" i="0" u="none" strike="noStrike" noProof="0" dirty="0">
                          <a:solidFill>
                            <a:schemeClr val="bg1"/>
                          </a:solidFill>
                          <a:latin typeface="Calibri"/>
                        </a:rPr>
                        <a:t>open</a:t>
                      </a:r>
                      <a:r>
                        <a:rPr lang="en-US" sz="1400" b="1" dirty="0">
                          <a:solidFill>
                            <a:schemeClr val="bg1"/>
                          </a:solidFill>
                        </a:rPr>
                        <a:t>_</a:t>
                      </a:r>
                      <a:r>
                        <a:rPr lang="en-US" sz="1400" b="1" i="0" u="none" strike="noStrike" noProof="0" dirty="0">
                          <a:solidFill>
                            <a:schemeClr val="bg1"/>
                          </a:solidFill>
                          <a:latin typeface="Calibri"/>
                        </a:rPr>
                        <a:t>ETH</a:t>
                      </a:r>
                      <a:r>
                        <a:rPr lang="en-US" sz="1400" b="1" dirty="0">
                          <a:solidFill>
                            <a:schemeClr val="bg1"/>
                          </a:solidFill>
                        </a:rPr>
                        <a:t>_1</a:t>
                      </a:r>
                      <a:endParaRPr lang="en-US" b="1" dirty="0"/>
                    </a:p>
                  </a:txBody>
                  <a:tcPr>
                    <a:solidFill>
                      <a:srgbClr val="ED9A5F"/>
                    </a:solidFill>
                  </a:tcPr>
                </a:tc>
                <a:tc>
                  <a:txBody>
                    <a:bodyPr/>
                    <a:lstStyle/>
                    <a:p>
                      <a:pPr lvl="0" algn="l">
                        <a:lnSpc>
                          <a:spcPct val="100000"/>
                        </a:lnSpc>
                        <a:spcBef>
                          <a:spcPts val="0"/>
                        </a:spcBef>
                        <a:spcAft>
                          <a:spcPts val="0"/>
                        </a:spcAft>
                        <a:buNone/>
                      </a:pPr>
                      <a:r>
                        <a:rPr lang="en-US" sz="1400" b="1" i="0" u="none" strike="noStrike" noProof="0" dirty="0">
                          <a:solidFill>
                            <a:schemeClr val="bg1"/>
                          </a:solidFill>
                        </a:rPr>
                        <a:t>close</a:t>
                      </a:r>
                      <a:r>
                        <a:rPr lang="en-US" sz="1400" b="1" i="0" u="none" strike="noStrike" noProof="0" dirty="0">
                          <a:solidFill>
                            <a:schemeClr val="bg1"/>
                          </a:solidFill>
                          <a:latin typeface="Calibri"/>
                        </a:rPr>
                        <a:t>_ETH_1</a:t>
                      </a:r>
                      <a:endParaRPr lang="en-US" sz="1400" b="1" i="0" u="none" strike="noStrike" noProof="0" dirty="0">
                        <a:latin typeface="Calibri"/>
                      </a:endParaRPr>
                    </a:p>
                    <a:p>
                      <a:pPr lvl="0">
                        <a:buNone/>
                      </a:pPr>
                      <a:endParaRPr lang="en-US" sz="1400" b="1" dirty="0">
                        <a:solidFill>
                          <a:schemeClr val="bg1"/>
                        </a:solidFill>
                      </a:endParaRPr>
                    </a:p>
                  </a:txBody>
                  <a:tcPr>
                    <a:solidFill>
                      <a:srgbClr val="ED9A5F"/>
                    </a:solidFill>
                  </a:tcPr>
                </a:tc>
                <a:tc>
                  <a:txBody>
                    <a:bodyPr/>
                    <a:lstStyle/>
                    <a:p>
                      <a:r>
                        <a:rPr lang="en-US" sz="1400" b="1" dirty="0">
                          <a:solidFill>
                            <a:schemeClr val="bg1"/>
                          </a:solidFill>
                        </a:rPr>
                        <a:t>time</a:t>
                      </a:r>
                    </a:p>
                  </a:txBody>
                  <a:tcPr>
                    <a:solidFill>
                      <a:srgbClr val="ED9A5F"/>
                    </a:solidFill>
                  </a:tcPr>
                </a:tc>
                <a:extLst>
                  <a:ext uri="{0D108BD9-81ED-4DB2-BD59-A6C34878D82A}">
                    <a16:rowId xmlns:a16="http://schemas.microsoft.com/office/drawing/2014/main" val="3338427570"/>
                  </a:ext>
                </a:extLst>
              </a:tr>
              <a:tr h="579583">
                <a:tc>
                  <a:txBody>
                    <a:bodyPr/>
                    <a:lstStyle/>
                    <a:p>
                      <a:pPr lvl="0">
                        <a:buNone/>
                      </a:pPr>
                      <a:r>
                        <a:rPr lang="en-US" sz="1400" b="1" i="0" u="none" strike="noStrike" noProof="0" dirty="0">
                          <a:solidFill>
                            <a:schemeClr val="bg1"/>
                          </a:solidFill>
                        </a:rPr>
                        <a:t>high</a:t>
                      </a:r>
                      <a:r>
                        <a:rPr lang="en-US" sz="1400" b="1" i="0" u="none" strike="noStrike" noProof="0" dirty="0">
                          <a:solidFill>
                            <a:schemeClr val="bg1"/>
                          </a:solidFill>
                          <a:latin typeface="Calibri"/>
                        </a:rPr>
                        <a:t>_BTC_2</a:t>
                      </a:r>
                      <a:endParaRPr lang="en-US" sz="1400" b="1" dirty="0">
                        <a:solidFill>
                          <a:schemeClr val="bg1"/>
                        </a:solidFill>
                      </a:endParaRPr>
                    </a:p>
                  </a:txBody>
                  <a:tcPr>
                    <a:solidFill>
                      <a:srgbClr val="ED9A5F"/>
                    </a:solidFill>
                  </a:tcPr>
                </a:tc>
                <a:tc>
                  <a:txBody>
                    <a:bodyPr/>
                    <a:lstStyle/>
                    <a:p>
                      <a:pPr lvl="0">
                        <a:buNone/>
                      </a:pPr>
                      <a:r>
                        <a:rPr lang="en-US" sz="1400" b="1" i="0" u="none" strike="noStrike" noProof="0" dirty="0">
                          <a:solidFill>
                            <a:schemeClr val="bg1"/>
                          </a:solidFill>
                        </a:rPr>
                        <a:t>low</a:t>
                      </a:r>
                      <a:r>
                        <a:rPr lang="en-US" sz="1400" b="1" i="0" u="none" strike="noStrike" noProof="0" dirty="0">
                          <a:solidFill>
                            <a:schemeClr val="bg1"/>
                          </a:solidFill>
                          <a:latin typeface="Calibri"/>
                        </a:rPr>
                        <a:t>_BTC_2</a:t>
                      </a:r>
                      <a:endParaRPr lang="en-US" sz="1400" b="1" dirty="0"/>
                    </a:p>
                  </a:txBody>
                  <a:tcPr>
                    <a:solidFill>
                      <a:srgbClr val="ED9A5F"/>
                    </a:solidFill>
                  </a:tcPr>
                </a:tc>
                <a:tc>
                  <a:txBody>
                    <a:bodyPr/>
                    <a:lstStyle/>
                    <a:p>
                      <a:pPr lvl="0">
                        <a:buNone/>
                      </a:pPr>
                      <a:r>
                        <a:rPr lang="en-US" sz="1400" b="1" i="0" u="none" strike="noStrike" noProof="0" dirty="0">
                          <a:solidFill>
                            <a:schemeClr val="bg1"/>
                          </a:solidFill>
                        </a:rPr>
                        <a:t>open</a:t>
                      </a:r>
                      <a:r>
                        <a:rPr lang="en-US" sz="1400" b="1" i="0" u="none" strike="noStrike" noProof="0" dirty="0">
                          <a:solidFill>
                            <a:schemeClr val="bg1"/>
                          </a:solidFill>
                          <a:latin typeface="Calibri"/>
                        </a:rPr>
                        <a:t>_BTC_2</a:t>
                      </a:r>
                      <a:endParaRPr lang="en-US" b="1" dirty="0"/>
                    </a:p>
                  </a:txBody>
                  <a:tcPr>
                    <a:solidFill>
                      <a:srgbClr val="ED9A5F"/>
                    </a:solidFill>
                  </a:tcPr>
                </a:tc>
                <a:tc>
                  <a:txBody>
                    <a:bodyPr/>
                    <a:lstStyle/>
                    <a:p>
                      <a:pPr lvl="0" algn="l">
                        <a:lnSpc>
                          <a:spcPct val="100000"/>
                        </a:lnSpc>
                        <a:spcBef>
                          <a:spcPts val="0"/>
                        </a:spcBef>
                        <a:spcAft>
                          <a:spcPts val="0"/>
                        </a:spcAft>
                        <a:buNone/>
                      </a:pPr>
                      <a:r>
                        <a:rPr lang="en-US" sz="1400" b="1" i="0" u="none" strike="noStrike" noProof="0" dirty="0">
                          <a:solidFill>
                            <a:schemeClr val="bg1"/>
                          </a:solidFill>
                        </a:rPr>
                        <a:t>close</a:t>
                      </a:r>
                      <a:r>
                        <a:rPr lang="en-US" sz="1400" b="1" i="0" u="none" strike="noStrike" noProof="0" dirty="0">
                          <a:solidFill>
                            <a:schemeClr val="bg1"/>
                          </a:solidFill>
                          <a:latin typeface="Calibri"/>
                        </a:rPr>
                        <a:t>_BTC_2</a:t>
                      </a:r>
                      <a:endParaRPr lang="en-US" sz="1400" b="1" i="0" u="none" strike="noStrike" noProof="0" dirty="0">
                        <a:latin typeface="Calibri"/>
                      </a:endParaRPr>
                    </a:p>
                    <a:p>
                      <a:pPr lvl="0">
                        <a:buNone/>
                      </a:pPr>
                      <a:endParaRPr lang="en-US" sz="1400" b="1" dirty="0">
                        <a:solidFill>
                          <a:schemeClr val="bg1"/>
                        </a:solidFill>
                      </a:endParaRPr>
                    </a:p>
                  </a:txBody>
                  <a:tcPr>
                    <a:solidFill>
                      <a:srgbClr val="ED9A5F"/>
                    </a:solidFill>
                  </a:tcPr>
                </a:tc>
                <a:tc>
                  <a:txBody>
                    <a:bodyPr/>
                    <a:lstStyle/>
                    <a:p>
                      <a:pPr lvl="0">
                        <a:buNone/>
                      </a:pPr>
                      <a:r>
                        <a:rPr lang="en-US" sz="1400" b="1" i="0" u="none" strike="noStrike" noProof="0" dirty="0">
                          <a:solidFill>
                            <a:schemeClr val="bg1"/>
                          </a:solidFill>
                        </a:rPr>
                        <a:t>high</a:t>
                      </a:r>
                      <a:r>
                        <a:rPr lang="en-US" sz="1400" b="1" i="0" u="none" strike="noStrike" noProof="0" dirty="0">
                          <a:solidFill>
                            <a:schemeClr val="bg1"/>
                          </a:solidFill>
                          <a:latin typeface="Calibri"/>
                        </a:rPr>
                        <a:t>_</a:t>
                      </a:r>
                      <a:r>
                        <a:rPr lang="en-US" sz="1400" b="1" i="0" u="none" strike="noStrike" noProof="0" dirty="0">
                          <a:solidFill>
                            <a:schemeClr val="bg1"/>
                          </a:solidFill>
                        </a:rPr>
                        <a:t>ETH</a:t>
                      </a:r>
                      <a:r>
                        <a:rPr lang="en-US" sz="1400" b="1" i="0" u="none" strike="noStrike" noProof="0" dirty="0">
                          <a:solidFill>
                            <a:schemeClr val="bg1"/>
                          </a:solidFill>
                          <a:latin typeface="Calibri"/>
                        </a:rPr>
                        <a:t>_2</a:t>
                      </a:r>
                      <a:endParaRPr lang="en-US" sz="1400" b="1" dirty="0">
                        <a:solidFill>
                          <a:schemeClr val="bg1"/>
                        </a:solidFill>
                      </a:endParaRPr>
                    </a:p>
                  </a:txBody>
                  <a:tcPr>
                    <a:solidFill>
                      <a:srgbClr val="ED9A5F"/>
                    </a:solidFill>
                  </a:tcPr>
                </a:tc>
                <a:tc>
                  <a:txBody>
                    <a:bodyPr/>
                    <a:lstStyle/>
                    <a:p>
                      <a:pPr lvl="0">
                        <a:buNone/>
                      </a:pPr>
                      <a:r>
                        <a:rPr lang="en-US" sz="1400" b="1" i="0" u="none" strike="noStrike" noProof="0" dirty="0">
                          <a:solidFill>
                            <a:schemeClr val="bg1"/>
                          </a:solidFill>
                        </a:rPr>
                        <a:t>low</a:t>
                      </a:r>
                      <a:r>
                        <a:rPr lang="en-US" sz="1400" b="1" i="0" u="none" strike="noStrike" noProof="0" dirty="0">
                          <a:solidFill>
                            <a:schemeClr val="bg1"/>
                          </a:solidFill>
                          <a:latin typeface="Calibri"/>
                        </a:rPr>
                        <a:t>_ETH_2</a:t>
                      </a:r>
                      <a:endParaRPr lang="en-US" sz="1400" b="1" dirty="0"/>
                    </a:p>
                  </a:txBody>
                  <a:tcPr>
                    <a:solidFill>
                      <a:srgbClr val="ED9A5F"/>
                    </a:solidFill>
                  </a:tcPr>
                </a:tc>
                <a:tc>
                  <a:txBody>
                    <a:bodyPr/>
                    <a:lstStyle/>
                    <a:p>
                      <a:pPr lvl="0">
                        <a:buNone/>
                      </a:pPr>
                      <a:r>
                        <a:rPr lang="en-US" sz="1400" b="1" i="0" u="none" strike="noStrike" noProof="0" dirty="0">
                          <a:solidFill>
                            <a:schemeClr val="bg1"/>
                          </a:solidFill>
                        </a:rPr>
                        <a:t>open</a:t>
                      </a:r>
                      <a:r>
                        <a:rPr lang="en-US" sz="1400" b="1" i="0" u="none" strike="noStrike" noProof="0" dirty="0">
                          <a:solidFill>
                            <a:schemeClr val="bg1"/>
                          </a:solidFill>
                          <a:latin typeface="Calibri"/>
                        </a:rPr>
                        <a:t>_</a:t>
                      </a:r>
                      <a:r>
                        <a:rPr lang="en-US" sz="1400" b="1" i="0" u="none" strike="noStrike" noProof="0" dirty="0">
                          <a:solidFill>
                            <a:schemeClr val="bg1"/>
                          </a:solidFill>
                        </a:rPr>
                        <a:t>ETH</a:t>
                      </a:r>
                      <a:r>
                        <a:rPr lang="en-US" sz="1400" b="1" i="0" u="none" strike="noStrike" noProof="0" dirty="0">
                          <a:solidFill>
                            <a:schemeClr val="bg1"/>
                          </a:solidFill>
                          <a:latin typeface="Calibri"/>
                        </a:rPr>
                        <a:t>_2</a:t>
                      </a:r>
                      <a:endParaRPr lang="en-US" b="1" dirty="0"/>
                    </a:p>
                  </a:txBody>
                  <a:tcPr>
                    <a:solidFill>
                      <a:srgbClr val="ED9A5F"/>
                    </a:solidFill>
                  </a:tcPr>
                </a:tc>
                <a:tc>
                  <a:txBody>
                    <a:bodyPr/>
                    <a:lstStyle/>
                    <a:p>
                      <a:pPr lvl="0">
                        <a:buNone/>
                      </a:pPr>
                      <a:r>
                        <a:rPr lang="en-US" sz="1400" b="1" i="0" u="none" strike="noStrike" noProof="0" dirty="0">
                          <a:solidFill>
                            <a:schemeClr val="bg1"/>
                          </a:solidFill>
                        </a:rPr>
                        <a:t>close</a:t>
                      </a:r>
                      <a:r>
                        <a:rPr lang="en-US" sz="1400" b="1" i="0" u="none" strike="noStrike" noProof="0" dirty="0">
                          <a:solidFill>
                            <a:schemeClr val="bg1"/>
                          </a:solidFill>
                          <a:latin typeface="Calibri"/>
                        </a:rPr>
                        <a:t>_ETH_1</a:t>
                      </a:r>
                      <a:endParaRPr lang="en-US" b="1" dirty="0"/>
                    </a:p>
                  </a:txBody>
                  <a:tcPr>
                    <a:solidFill>
                      <a:srgbClr val="ED9A5F"/>
                    </a:solidFill>
                  </a:tcPr>
                </a:tc>
                <a:tc>
                  <a:txBody>
                    <a:bodyPr/>
                    <a:lstStyle/>
                    <a:p>
                      <a:r>
                        <a:rPr lang="en-US" sz="1400" b="1" dirty="0" err="1">
                          <a:solidFill>
                            <a:schemeClr val="bg1"/>
                          </a:solidFill>
                        </a:rPr>
                        <a:t>High_BTC</a:t>
                      </a:r>
                    </a:p>
                  </a:txBody>
                  <a:tcPr>
                    <a:solidFill>
                      <a:srgbClr val="ED9A5F"/>
                    </a:solidFill>
                  </a:tcPr>
                </a:tc>
                <a:extLst>
                  <a:ext uri="{0D108BD9-81ED-4DB2-BD59-A6C34878D82A}">
                    <a16:rowId xmlns:a16="http://schemas.microsoft.com/office/drawing/2014/main" val="748446620"/>
                  </a:ext>
                </a:extLst>
              </a:tr>
              <a:tr h="579583">
                <a:tc>
                  <a:txBody>
                    <a:bodyPr/>
                    <a:lstStyle/>
                    <a:p>
                      <a:pPr lvl="0">
                        <a:buNone/>
                      </a:pPr>
                      <a:r>
                        <a:rPr lang="en-US" sz="1400" b="1" i="0" u="none" strike="noStrike" noProof="0" dirty="0">
                          <a:solidFill>
                            <a:schemeClr val="bg1"/>
                          </a:solidFill>
                        </a:rPr>
                        <a:t>high</a:t>
                      </a:r>
                      <a:r>
                        <a:rPr lang="en-US" sz="1400" b="1" i="0" u="none" strike="noStrike" noProof="0" dirty="0">
                          <a:solidFill>
                            <a:schemeClr val="bg1"/>
                          </a:solidFill>
                          <a:latin typeface="Calibri"/>
                        </a:rPr>
                        <a:t>_BTC_3</a:t>
                      </a:r>
                      <a:endParaRPr lang="en-US" sz="1400" b="1" dirty="0">
                        <a:solidFill>
                          <a:schemeClr val="bg1"/>
                        </a:solidFill>
                      </a:endParaRPr>
                    </a:p>
                  </a:txBody>
                  <a:tcPr>
                    <a:solidFill>
                      <a:srgbClr val="ED9A5F"/>
                    </a:solidFill>
                  </a:tcPr>
                </a:tc>
                <a:tc>
                  <a:txBody>
                    <a:bodyPr/>
                    <a:lstStyle/>
                    <a:p>
                      <a:pPr lvl="0">
                        <a:buNone/>
                      </a:pPr>
                      <a:r>
                        <a:rPr lang="en-US" sz="1400" b="1" i="0" u="none" strike="noStrike" noProof="0" dirty="0">
                          <a:solidFill>
                            <a:schemeClr val="bg1"/>
                          </a:solidFill>
                        </a:rPr>
                        <a:t>low</a:t>
                      </a:r>
                      <a:r>
                        <a:rPr lang="en-US" sz="1400" b="1" i="0" u="none" strike="noStrike" noProof="0" dirty="0">
                          <a:solidFill>
                            <a:schemeClr val="bg1"/>
                          </a:solidFill>
                          <a:latin typeface="Calibri"/>
                        </a:rPr>
                        <a:t>_BTC_3</a:t>
                      </a:r>
                      <a:endParaRPr lang="en-US" sz="1400" b="1" dirty="0"/>
                    </a:p>
                  </a:txBody>
                  <a:tcPr>
                    <a:solidFill>
                      <a:srgbClr val="ED9A5F"/>
                    </a:solidFill>
                  </a:tcPr>
                </a:tc>
                <a:tc>
                  <a:txBody>
                    <a:bodyPr/>
                    <a:lstStyle/>
                    <a:p>
                      <a:pPr lvl="0">
                        <a:buNone/>
                      </a:pPr>
                      <a:r>
                        <a:rPr lang="en-US" sz="1400" b="1" i="0" u="none" strike="noStrike" noProof="0" dirty="0">
                          <a:solidFill>
                            <a:schemeClr val="bg1"/>
                          </a:solidFill>
                        </a:rPr>
                        <a:t>open</a:t>
                      </a:r>
                      <a:r>
                        <a:rPr lang="en-US" sz="1400" b="1" i="0" u="none" strike="noStrike" noProof="0" dirty="0">
                          <a:solidFill>
                            <a:schemeClr val="bg1"/>
                          </a:solidFill>
                          <a:latin typeface="Calibri"/>
                        </a:rPr>
                        <a:t>_BTC_3</a:t>
                      </a:r>
                      <a:endParaRPr lang="en-US" b="1" dirty="0"/>
                    </a:p>
                  </a:txBody>
                  <a:tcPr>
                    <a:solidFill>
                      <a:srgbClr val="ED9A5F"/>
                    </a:solidFill>
                  </a:tcPr>
                </a:tc>
                <a:tc>
                  <a:txBody>
                    <a:bodyPr/>
                    <a:lstStyle/>
                    <a:p>
                      <a:pPr lvl="0" algn="l">
                        <a:lnSpc>
                          <a:spcPct val="100000"/>
                        </a:lnSpc>
                        <a:spcBef>
                          <a:spcPts val="0"/>
                        </a:spcBef>
                        <a:spcAft>
                          <a:spcPts val="0"/>
                        </a:spcAft>
                        <a:buNone/>
                      </a:pPr>
                      <a:r>
                        <a:rPr lang="en-US" sz="1400" b="1" i="0" u="none" strike="noStrike" noProof="0" dirty="0">
                          <a:solidFill>
                            <a:schemeClr val="bg1"/>
                          </a:solidFill>
                        </a:rPr>
                        <a:t>close</a:t>
                      </a:r>
                      <a:r>
                        <a:rPr lang="en-US" sz="1400" b="1" i="0" u="none" strike="noStrike" noProof="0" dirty="0">
                          <a:solidFill>
                            <a:schemeClr val="bg1"/>
                          </a:solidFill>
                          <a:latin typeface="Calibri"/>
                        </a:rPr>
                        <a:t>_BTC_3</a:t>
                      </a:r>
                      <a:endParaRPr lang="en-US" sz="1400" b="1" i="0" u="none" strike="noStrike" noProof="0" dirty="0">
                        <a:latin typeface="Calibri"/>
                      </a:endParaRPr>
                    </a:p>
                    <a:p>
                      <a:pPr lvl="0">
                        <a:buNone/>
                      </a:pPr>
                      <a:endParaRPr lang="en-US" sz="1400" b="1" dirty="0">
                        <a:solidFill>
                          <a:schemeClr val="bg1"/>
                        </a:solidFill>
                      </a:endParaRPr>
                    </a:p>
                  </a:txBody>
                  <a:tcPr>
                    <a:solidFill>
                      <a:srgbClr val="ED9A5F"/>
                    </a:solidFill>
                  </a:tcPr>
                </a:tc>
                <a:tc>
                  <a:txBody>
                    <a:bodyPr/>
                    <a:lstStyle/>
                    <a:p>
                      <a:pPr lvl="0">
                        <a:buNone/>
                      </a:pPr>
                      <a:r>
                        <a:rPr lang="en-US" sz="1400" b="1" i="0" u="none" strike="noStrike" noProof="0" dirty="0">
                          <a:solidFill>
                            <a:schemeClr val="bg1"/>
                          </a:solidFill>
                        </a:rPr>
                        <a:t>high</a:t>
                      </a:r>
                      <a:r>
                        <a:rPr lang="en-US" sz="1400" b="1" i="0" u="none" strike="noStrike" noProof="0" dirty="0">
                          <a:solidFill>
                            <a:schemeClr val="bg1"/>
                          </a:solidFill>
                          <a:latin typeface="Calibri"/>
                        </a:rPr>
                        <a:t>_</a:t>
                      </a:r>
                      <a:r>
                        <a:rPr lang="en-US" sz="1400" b="1" i="0" u="none" strike="noStrike" noProof="0" dirty="0">
                          <a:solidFill>
                            <a:schemeClr val="bg1"/>
                          </a:solidFill>
                        </a:rPr>
                        <a:t>ETH</a:t>
                      </a:r>
                      <a:r>
                        <a:rPr lang="en-US" sz="1400" b="1" i="0" u="none" strike="noStrike" noProof="0" dirty="0">
                          <a:solidFill>
                            <a:schemeClr val="bg1"/>
                          </a:solidFill>
                          <a:latin typeface="Calibri"/>
                        </a:rPr>
                        <a:t>_3</a:t>
                      </a:r>
                      <a:endParaRPr lang="en-US" sz="1400" b="1" dirty="0">
                        <a:solidFill>
                          <a:schemeClr val="bg1"/>
                        </a:solidFill>
                      </a:endParaRPr>
                    </a:p>
                  </a:txBody>
                  <a:tcPr>
                    <a:solidFill>
                      <a:srgbClr val="ED9A5F"/>
                    </a:solidFill>
                  </a:tcPr>
                </a:tc>
                <a:tc>
                  <a:txBody>
                    <a:bodyPr/>
                    <a:lstStyle/>
                    <a:p>
                      <a:pPr lvl="0">
                        <a:buNone/>
                      </a:pPr>
                      <a:r>
                        <a:rPr lang="en-US" sz="1400" b="1" i="0" u="none" strike="noStrike" noProof="0" dirty="0">
                          <a:solidFill>
                            <a:schemeClr val="bg1"/>
                          </a:solidFill>
                        </a:rPr>
                        <a:t>low</a:t>
                      </a:r>
                      <a:r>
                        <a:rPr lang="en-US" sz="1400" b="1" i="0" u="none" strike="noStrike" noProof="0" dirty="0">
                          <a:solidFill>
                            <a:schemeClr val="bg1"/>
                          </a:solidFill>
                          <a:latin typeface="Calibri"/>
                        </a:rPr>
                        <a:t>_ETH_3</a:t>
                      </a:r>
                      <a:endParaRPr lang="en-US" sz="1400" b="1" dirty="0"/>
                    </a:p>
                  </a:txBody>
                  <a:tcPr>
                    <a:solidFill>
                      <a:srgbClr val="ED9A5F"/>
                    </a:solidFill>
                  </a:tcPr>
                </a:tc>
                <a:tc>
                  <a:txBody>
                    <a:bodyPr/>
                    <a:lstStyle/>
                    <a:p>
                      <a:pPr lvl="0">
                        <a:buNone/>
                      </a:pPr>
                      <a:r>
                        <a:rPr lang="en-US" sz="1400" b="1" i="0" u="none" strike="noStrike" noProof="0" dirty="0">
                          <a:solidFill>
                            <a:schemeClr val="bg1"/>
                          </a:solidFill>
                        </a:rPr>
                        <a:t>open</a:t>
                      </a:r>
                      <a:r>
                        <a:rPr lang="en-US" sz="1400" b="1" i="0" u="none" strike="noStrike" noProof="0" dirty="0">
                          <a:solidFill>
                            <a:schemeClr val="bg1"/>
                          </a:solidFill>
                          <a:latin typeface="Calibri"/>
                        </a:rPr>
                        <a:t>_</a:t>
                      </a:r>
                      <a:r>
                        <a:rPr lang="en-US" sz="1400" b="1" i="0" u="none" strike="noStrike" noProof="0" dirty="0">
                          <a:solidFill>
                            <a:schemeClr val="bg1"/>
                          </a:solidFill>
                        </a:rPr>
                        <a:t>ETH</a:t>
                      </a:r>
                      <a:r>
                        <a:rPr lang="en-US" sz="1400" b="1" i="0" u="none" strike="noStrike" noProof="0" dirty="0">
                          <a:solidFill>
                            <a:schemeClr val="bg1"/>
                          </a:solidFill>
                          <a:latin typeface="Calibri"/>
                        </a:rPr>
                        <a:t>_3</a:t>
                      </a:r>
                      <a:endParaRPr lang="en-US" b="1" dirty="0"/>
                    </a:p>
                  </a:txBody>
                  <a:tcPr>
                    <a:solidFill>
                      <a:srgbClr val="ED9A5F"/>
                    </a:solidFill>
                  </a:tcPr>
                </a:tc>
                <a:tc>
                  <a:txBody>
                    <a:bodyPr/>
                    <a:lstStyle/>
                    <a:p>
                      <a:pPr lvl="0">
                        <a:buNone/>
                      </a:pPr>
                      <a:r>
                        <a:rPr lang="en-US" sz="1400" b="1" i="0" u="none" strike="noStrike" noProof="0" dirty="0">
                          <a:solidFill>
                            <a:schemeClr val="bg1"/>
                          </a:solidFill>
                        </a:rPr>
                        <a:t>close</a:t>
                      </a:r>
                      <a:r>
                        <a:rPr lang="en-US" sz="1400" b="1" i="0" u="none" strike="noStrike" noProof="0" dirty="0">
                          <a:solidFill>
                            <a:schemeClr val="bg1"/>
                          </a:solidFill>
                          <a:latin typeface="Calibri"/>
                        </a:rPr>
                        <a:t>_ETH_1</a:t>
                      </a:r>
                      <a:endParaRPr lang="en-US" b="1" dirty="0"/>
                    </a:p>
                  </a:txBody>
                  <a:tcPr>
                    <a:solidFill>
                      <a:srgbClr val="ED9A5F"/>
                    </a:solidFill>
                  </a:tcPr>
                </a:tc>
                <a:tc>
                  <a:txBody>
                    <a:bodyPr/>
                    <a:lstStyle/>
                    <a:p>
                      <a:endParaRPr lang="en-US" sz="1400" b="0" dirty="0">
                        <a:solidFill>
                          <a:schemeClr val="bg1"/>
                        </a:solidFill>
                      </a:endParaRPr>
                    </a:p>
                  </a:txBody>
                  <a:tcPr>
                    <a:solidFill>
                      <a:srgbClr val="ED9A5F"/>
                    </a:solidFill>
                  </a:tcPr>
                </a:tc>
                <a:extLst>
                  <a:ext uri="{0D108BD9-81ED-4DB2-BD59-A6C34878D82A}">
                    <a16:rowId xmlns:a16="http://schemas.microsoft.com/office/drawing/2014/main" val="1754129798"/>
                  </a:ext>
                </a:extLst>
              </a:tr>
              <a:tr h="579583">
                <a:tc>
                  <a:txBody>
                    <a:bodyPr/>
                    <a:lstStyle/>
                    <a:p>
                      <a:pPr lvl="0">
                        <a:buNone/>
                      </a:pPr>
                      <a:r>
                        <a:rPr lang="en-US" sz="1400" b="1" i="0" u="none" strike="noStrike" noProof="0" dirty="0">
                          <a:solidFill>
                            <a:schemeClr val="bg1"/>
                          </a:solidFill>
                        </a:rPr>
                        <a:t>high</a:t>
                      </a:r>
                      <a:r>
                        <a:rPr lang="en-US" sz="1400" b="1" i="0" u="none" strike="noStrike" noProof="0" dirty="0">
                          <a:solidFill>
                            <a:schemeClr val="bg1"/>
                          </a:solidFill>
                          <a:latin typeface="Calibri"/>
                        </a:rPr>
                        <a:t>_BTC_4</a:t>
                      </a:r>
                      <a:endParaRPr lang="en-US" sz="1400" b="1" dirty="0">
                        <a:solidFill>
                          <a:schemeClr val="bg1"/>
                        </a:solidFill>
                        <a:latin typeface="Calibri"/>
                      </a:endParaRPr>
                    </a:p>
                  </a:txBody>
                  <a:tcPr>
                    <a:solidFill>
                      <a:srgbClr val="ED9A5F"/>
                    </a:solidFill>
                  </a:tcPr>
                </a:tc>
                <a:tc>
                  <a:txBody>
                    <a:bodyPr/>
                    <a:lstStyle/>
                    <a:p>
                      <a:pPr lvl="0">
                        <a:buNone/>
                      </a:pPr>
                      <a:r>
                        <a:rPr lang="en-US" sz="1400" b="1" i="0" u="none" strike="noStrike" noProof="0" dirty="0">
                          <a:solidFill>
                            <a:schemeClr val="bg1"/>
                          </a:solidFill>
                        </a:rPr>
                        <a:t>low</a:t>
                      </a:r>
                      <a:r>
                        <a:rPr lang="en-US" sz="1400" b="1" i="0" u="none" strike="noStrike" noProof="0" dirty="0">
                          <a:solidFill>
                            <a:schemeClr val="bg1"/>
                          </a:solidFill>
                          <a:latin typeface="Calibri"/>
                        </a:rPr>
                        <a:t>_BTC_4</a:t>
                      </a:r>
                      <a:endParaRPr lang="en-US" sz="1400" b="1" dirty="0"/>
                    </a:p>
                  </a:txBody>
                  <a:tcPr>
                    <a:solidFill>
                      <a:srgbClr val="ED9A5F"/>
                    </a:solidFill>
                  </a:tcPr>
                </a:tc>
                <a:tc>
                  <a:txBody>
                    <a:bodyPr/>
                    <a:lstStyle/>
                    <a:p>
                      <a:pPr lvl="0">
                        <a:buNone/>
                      </a:pPr>
                      <a:r>
                        <a:rPr lang="en-US" sz="1400" b="1" i="0" u="none" strike="noStrike" noProof="0" dirty="0">
                          <a:solidFill>
                            <a:schemeClr val="bg1"/>
                          </a:solidFill>
                        </a:rPr>
                        <a:t>open</a:t>
                      </a:r>
                      <a:r>
                        <a:rPr lang="en-US" sz="1400" b="1" i="0" u="none" strike="noStrike" noProof="0" dirty="0">
                          <a:solidFill>
                            <a:schemeClr val="bg1"/>
                          </a:solidFill>
                          <a:latin typeface="Calibri"/>
                        </a:rPr>
                        <a:t>_BTC_4</a:t>
                      </a:r>
                      <a:endParaRPr lang="en-US" b="1" dirty="0"/>
                    </a:p>
                  </a:txBody>
                  <a:tcPr>
                    <a:solidFill>
                      <a:srgbClr val="ED9A5F"/>
                    </a:solidFill>
                  </a:tcPr>
                </a:tc>
                <a:tc>
                  <a:txBody>
                    <a:bodyPr/>
                    <a:lstStyle/>
                    <a:p>
                      <a:pPr lvl="0" algn="l">
                        <a:lnSpc>
                          <a:spcPct val="100000"/>
                        </a:lnSpc>
                        <a:spcBef>
                          <a:spcPts val="0"/>
                        </a:spcBef>
                        <a:spcAft>
                          <a:spcPts val="0"/>
                        </a:spcAft>
                        <a:buNone/>
                      </a:pPr>
                      <a:r>
                        <a:rPr lang="en-US" sz="1400" b="1" i="0" u="none" strike="noStrike" noProof="0" dirty="0">
                          <a:solidFill>
                            <a:schemeClr val="bg1"/>
                          </a:solidFill>
                        </a:rPr>
                        <a:t>close</a:t>
                      </a:r>
                      <a:r>
                        <a:rPr lang="en-US" sz="1400" b="1" i="0" u="none" strike="noStrike" noProof="0" dirty="0">
                          <a:solidFill>
                            <a:schemeClr val="bg1"/>
                          </a:solidFill>
                          <a:latin typeface="Calibri"/>
                        </a:rPr>
                        <a:t>_BTC_4</a:t>
                      </a:r>
                      <a:endParaRPr lang="en-US" sz="1400" b="1" i="0" u="none" strike="noStrike" noProof="0" dirty="0">
                        <a:latin typeface="Calibri"/>
                      </a:endParaRPr>
                    </a:p>
                    <a:p>
                      <a:pPr lvl="0">
                        <a:buNone/>
                      </a:pPr>
                      <a:endParaRPr lang="en-US" sz="1400" b="1" dirty="0">
                        <a:solidFill>
                          <a:schemeClr val="bg1"/>
                        </a:solidFill>
                      </a:endParaRPr>
                    </a:p>
                  </a:txBody>
                  <a:tcPr>
                    <a:solidFill>
                      <a:srgbClr val="ED9A5F"/>
                    </a:solidFill>
                  </a:tcPr>
                </a:tc>
                <a:tc>
                  <a:txBody>
                    <a:bodyPr/>
                    <a:lstStyle/>
                    <a:p>
                      <a:pPr lvl="0">
                        <a:buNone/>
                      </a:pPr>
                      <a:r>
                        <a:rPr lang="en-US" sz="1400" b="1" i="0" u="none" strike="noStrike" noProof="0" dirty="0">
                          <a:solidFill>
                            <a:schemeClr val="bg1"/>
                          </a:solidFill>
                        </a:rPr>
                        <a:t>high</a:t>
                      </a:r>
                      <a:r>
                        <a:rPr lang="en-US" sz="1400" b="1" i="0" u="none" strike="noStrike" noProof="0" dirty="0">
                          <a:solidFill>
                            <a:schemeClr val="bg1"/>
                          </a:solidFill>
                          <a:latin typeface="Calibri"/>
                        </a:rPr>
                        <a:t>_</a:t>
                      </a:r>
                      <a:r>
                        <a:rPr lang="en-US" sz="1400" b="1" i="0" u="none" strike="noStrike" noProof="0" dirty="0">
                          <a:solidFill>
                            <a:schemeClr val="bg1"/>
                          </a:solidFill>
                        </a:rPr>
                        <a:t>ETH</a:t>
                      </a:r>
                      <a:r>
                        <a:rPr lang="en-US" sz="1400" b="1" i="0" u="none" strike="noStrike" noProof="0" dirty="0">
                          <a:solidFill>
                            <a:schemeClr val="bg1"/>
                          </a:solidFill>
                          <a:latin typeface="Calibri"/>
                        </a:rPr>
                        <a:t>_4</a:t>
                      </a:r>
                      <a:endParaRPr lang="en-US" sz="1400" b="1" dirty="0">
                        <a:solidFill>
                          <a:schemeClr val="bg1"/>
                        </a:solidFill>
                        <a:latin typeface="Calibri"/>
                      </a:endParaRPr>
                    </a:p>
                  </a:txBody>
                  <a:tcPr>
                    <a:solidFill>
                      <a:srgbClr val="ED9A5F"/>
                    </a:solidFill>
                  </a:tcPr>
                </a:tc>
                <a:tc>
                  <a:txBody>
                    <a:bodyPr/>
                    <a:lstStyle/>
                    <a:p>
                      <a:pPr lvl="0">
                        <a:buNone/>
                      </a:pPr>
                      <a:r>
                        <a:rPr lang="en-US" sz="1400" b="1" i="0" u="none" strike="noStrike" noProof="0" dirty="0">
                          <a:solidFill>
                            <a:schemeClr val="bg1"/>
                          </a:solidFill>
                        </a:rPr>
                        <a:t>low</a:t>
                      </a:r>
                      <a:r>
                        <a:rPr lang="en-US" sz="1400" b="1" i="0" u="none" strike="noStrike" noProof="0" dirty="0">
                          <a:solidFill>
                            <a:schemeClr val="bg1"/>
                          </a:solidFill>
                          <a:latin typeface="Calibri"/>
                        </a:rPr>
                        <a:t>_ETH_4</a:t>
                      </a:r>
                      <a:endParaRPr lang="en-US" sz="1400" b="1" dirty="0"/>
                    </a:p>
                  </a:txBody>
                  <a:tcPr>
                    <a:solidFill>
                      <a:srgbClr val="ED9A5F"/>
                    </a:solidFill>
                  </a:tcPr>
                </a:tc>
                <a:tc>
                  <a:txBody>
                    <a:bodyPr/>
                    <a:lstStyle/>
                    <a:p>
                      <a:pPr lvl="0">
                        <a:buNone/>
                      </a:pPr>
                      <a:r>
                        <a:rPr lang="en-US" sz="1400" b="1" i="0" u="none" strike="noStrike" noProof="0" dirty="0">
                          <a:solidFill>
                            <a:schemeClr val="bg1"/>
                          </a:solidFill>
                        </a:rPr>
                        <a:t>open</a:t>
                      </a:r>
                      <a:r>
                        <a:rPr lang="en-US" sz="1400" b="1" i="0" u="none" strike="noStrike" noProof="0" dirty="0">
                          <a:solidFill>
                            <a:schemeClr val="bg1"/>
                          </a:solidFill>
                          <a:latin typeface="Calibri"/>
                        </a:rPr>
                        <a:t>_</a:t>
                      </a:r>
                      <a:r>
                        <a:rPr lang="en-US" sz="1400" b="1" i="0" u="none" strike="noStrike" noProof="0" dirty="0">
                          <a:solidFill>
                            <a:schemeClr val="bg1"/>
                          </a:solidFill>
                        </a:rPr>
                        <a:t>ETH</a:t>
                      </a:r>
                      <a:r>
                        <a:rPr lang="en-US" sz="1400" b="1" i="0" u="none" strike="noStrike" noProof="0" dirty="0">
                          <a:solidFill>
                            <a:schemeClr val="bg1"/>
                          </a:solidFill>
                          <a:latin typeface="Calibri"/>
                        </a:rPr>
                        <a:t>_4</a:t>
                      </a:r>
                      <a:endParaRPr lang="en-US" b="1" dirty="0"/>
                    </a:p>
                  </a:txBody>
                  <a:tcPr>
                    <a:solidFill>
                      <a:srgbClr val="ED9A5F"/>
                    </a:solidFill>
                  </a:tcPr>
                </a:tc>
                <a:tc>
                  <a:txBody>
                    <a:bodyPr/>
                    <a:lstStyle/>
                    <a:p>
                      <a:pPr lvl="0">
                        <a:buNone/>
                      </a:pPr>
                      <a:r>
                        <a:rPr lang="en-US" sz="1400" b="1" i="0" u="none" strike="noStrike" noProof="0" dirty="0">
                          <a:solidFill>
                            <a:schemeClr val="bg1"/>
                          </a:solidFill>
                        </a:rPr>
                        <a:t>close</a:t>
                      </a:r>
                      <a:r>
                        <a:rPr lang="en-US" sz="1400" b="1" i="0" u="none" strike="noStrike" noProof="0" dirty="0">
                          <a:solidFill>
                            <a:schemeClr val="bg1"/>
                          </a:solidFill>
                          <a:latin typeface="Calibri"/>
                        </a:rPr>
                        <a:t>_ETH_1</a:t>
                      </a:r>
                      <a:endParaRPr lang="en-US" b="1" dirty="0"/>
                    </a:p>
                  </a:txBody>
                  <a:tcPr>
                    <a:solidFill>
                      <a:srgbClr val="ED9A5F"/>
                    </a:solidFill>
                  </a:tcPr>
                </a:tc>
                <a:tc>
                  <a:txBody>
                    <a:bodyPr/>
                    <a:lstStyle/>
                    <a:p>
                      <a:endParaRPr lang="en-US" sz="1400" b="0" dirty="0">
                        <a:solidFill>
                          <a:schemeClr val="bg1"/>
                        </a:solidFill>
                      </a:endParaRPr>
                    </a:p>
                  </a:txBody>
                  <a:tcPr>
                    <a:solidFill>
                      <a:srgbClr val="ED9A5F"/>
                    </a:solidFill>
                  </a:tcPr>
                </a:tc>
                <a:extLst>
                  <a:ext uri="{0D108BD9-81ED-4DB2-BD59-A6C34878D82A}">
                    <a16:rowId xmlns:a16="http://schemas.microsoft.com/office/drawing/2014/main" val="3659203788"/>
                  </a:ext>
                </a:extLst>
              </a:tr>
              <a:tr h="579583">
                <a:tc>
                  <a:txBody>
                    <a:bodyPr/>
                    <a:lstStyle/>
                    <a:p>
                      <a:pPr lvl="0">
                        <a:buNone/>
                      </a:pPr>
                      <a:r>
                        <a:rPr lang="en-US" sz="1400" b="1" i="0" u="none" strike="noStrike" noProof="0" dirty="0">
                          <a:solidFill>
                            <a:schemeClr val="bg1"/>
                          </a:solidFill>
                        </a:rPr>
                        <a:t>high</a:t>
                      </a:r>
                      <a:r>
                        <a:rPr lang="en-US" sz="1400" b="1" i="0" u="none" strike="noStrike" noProof="0" dirty="0">
                          <a:solidFill>
                            <a:schemeClr val="bg1"/>
                          </a:solidFill>
                          <a:latin typeface="Calibri"/>
                        </a:rPr>
                        <a:t>_BTC_5</a:t>
                      </a:r>
                      <a:endParaRPr lang="en-US" sz="1400" b="1" dirty="0">
                        <a:solidFill>
                          <a:schemeClr val="bg1"/>
                        </a:solidFill>
                      </a:endParaRPr>
                    </a:p>
                  </a:txBody>
                  <a:tcPr>
                    <a:solidFill>
                      <a:srgbClr val="ED9A5F"/>
                    </a:solidFill>
                  </a:tcPr>
                </a:tc>
                <a:tc>
                  <a:txBody>
                    <a:bodyPr/>
                    <a:lstStyle/>
                    <a:p>
                      <a:pPr lvl="0">
                        <a:buNone/>
                      </a:pPr>
                      <a:r>
                        <a:rPr lang="en-US" sz="1400" b="1" i="0" u="none" strike="noStrike" noProof="0" dirty="0">
                          <a:solidFill>
                            <a:schemeClr val="bg1"/>
                          </a:solidFill>
                        </a:rPr>
                        <a:t>low</a:t>
                      </a:r>
                      <a:r>
                        <a:rPr lang="en-US" sz="1400" b="1" i="0" u="none" strike="noStrike" noProof="0" dirty="0">
                          <a:solidFill>
                            <a:schemeClr val="bg1"/>
                          </a:solidFill>
                          <a:latin typeface="Calibri"/>
                        </a:rPr>
                        <a:t>_BTC_5</a:t>
                      </a:r>
                      <a:endParaRPr lang="en-US" sz="1400" b="1" dirty="0"/>
                    </a:p>
                  </a:txBody>
                  <a:tcPr>
                    <a:solidFill>
                      <a:srgbClr val="ED9A5F"/>
                    </a:solidFill>
                  </a:tcPr>
                </a:tc>
                <a:tc>
                  <a:txBody>
                    <a:bodyPr/>
                    <a:lstStyle/>
                    <a:p>
                      <a:pPr lvl="0">
                        <a:buNone/>
                      </a:pPr>
                      <a:r>
                        <a:rPr lang="en-US" sz="1400" b="1" i="0" u="none" strike="noStrike" noProof="0" dirty="0">
                          <a:solidFill>
                            <a:schemeClr val="bg1"/>
                          </a:solidFill>
                        </a:rPr>
                        <a:t>open</a:t>
                      </a:r>
                      <a:r>
                        <a:rPr lang="en-US" sz="1400" b="1" i="0" u="none" strike="noStrike" noProof="0" dirty="0">
                          <a:solidFill>
                            <a:schemeClr val="bg1"/>
                          </a:solidFill>
                          <a:latin typeface="Calibri"/>
                        </a:rPr>
                        <a:t>_BTC_5</a:t>
                      </a:r>
                      <a:endParaRPr lang="en-US" b="1" dirty="0"/>
                    </a:p>
                  </a:txBody>
                  <a:tcPr>
                    <a:solidFill>
                      <a:srgbClr val="ED9A5F"/>
                    </a:solidFill>
                  </a:tcPr>
                </a:tc>
                <a:tc>
                  <a:txBody>
                    <a:bodyPr/>
                    <a:lstStyle/>
                    <a:p>
                      <a:pPr lvl="0" algn="l">
                        <a:lnSpc>
                          <a:spcPct val="100000"/>
                        </a:lnSpc>
                        <a:spcBef>
                          <a:spcPts val="0"/>
                        </a:spcBef>
                        <a:spcAft>
                          <a:spcPts val="0"/>
                        </a:spcAft>
                        <a:buNone/>
                      </a:pPr>
                      <a:r>
                        <a:rPr lang="en-US" sz="1400" b="1" i="0" u="none" strike="noStrike" noProof="0" dirty="0">
                          <a:solidFill>
                            <a:schemeClr val="bg1"/>
                          </a:solidFill>
                        </a:rPr>
                        <a:t>close</a:t>
                      </a:r>
                      <a:r>
                        <a:rPr lang="en-US" sz="1400" b="1" i="0" u="none" strike="noStrike" noProof="0" dirty="0">
                          <a:solidFill>
                            <a:schemeClr val="bg1"/>
                          </a:solidFill>
                          <a:latin typeface="Calibri"/>
                        </a:rPr>
                        <a:t>_BTC_5</a:t>
                      </a:r>
                      <a:endParaRPr lang="en-US" sz="1400" b="1" i="0" u="none" strike="noStrike" noProof="0" dirty="0">
                        <a:latin typeface="Calibri"/>
                      </a:endParaRPr>
                    </a:p>
                    <a:p>
                      <a:pPr lvl="0">
                        <a:buNone/>
                      </a:pPr>
                      <a:endParaRPr lang="en-US" sz="1400" b="1" dirty="0">
                        <a:solidFill>
                          <a:schemeClr val="bg1"/>
                        </a:solidFill>
                      </a:endParaRPr>
                    </a:p>
                  </a:txBody>
                  <a:tcPr>
                    <a:solidFill>
                      <a:srgbClr val="ED9A5F"/>
                    </a:solidFill>
                  </a:tcPr>
                </a:tc>
                <a:tc>
                  <a:txBody>
                    <a:bodyPr/>
                    <a:lstStyle/>
                    <a:p>
                      <a:pPr lvl="0">
                        <a:buNone/>
                      </a:pPr>
                      <a:r>
                        <a:rPr lang="en-US" sz="1400" b="1" i="0" u="none" strike="noStrike" noProof="0" dirty="0">
                          <a:solidFill>
                            <a:schemeClr val="bg1"/>
                          </a:solidFill>
                        </a:rPr>
                        <a:t>high</a:t>
                      </a:r>
                      <a:r>
                        <a:rPr lang="en-US" sz="1400" b="1" i="0" u="none" strike="noStrike" noProof="0" dirty="0">
                          <a:solidFill>
                            <a:schemeClr val="bg1"/>
                          </a:solidFill>
                          <a:latin typeface="Calibri"/>
                        </a:rPr>
                        <a:t>_</a:t>
                      </a:r>
                      <a:r>
                        <a:rPr lang="en-US" sz="1400" b="1" i="0" u="none" strike="noStrike" noProof="0" dirty="0">
                          <a:solidFill>
                            <a:schemeClr val="bg1"/>
                          </a:solidFill>
                        </a:rPr>
                        <a:t>ETH</a:t>
                      </a:r>
                      <a:r>
                        <a:rPr lang="en-US" sz="1400" b="1" i="0" u="none" strike="noStrike" noProof="0" dirty="0">
                          <a:solidFill>
                            <a:schemeClr val="bg1"/>
                          </a:solidFill>
                          <a:latin typeface="Calibri"/>
                        </a:rPr>
                        <a:t>_5</a:t>
                      </a:r>
                      <a:endParaRPr lang="en-US" sz="1400" b="1" dirty="0">
                        <a:solidFill>
                          <a:schemeClr val="bg1"/>
                        </a:solidFill>
                      </a:endParaRPr>
                    </a:p>
                  </a:txBody>
                  <a:tcPr>
                    <a:solidFill>
                      <a:srgbClr val="ED9A5F"/>
                    </a:solidFill>
                  </a:tcPr>
                </a:tc>
                <a:tc>
                  <a:txBody>
                    <a:bodyPr/>
                    <a:lstStyle/>
                    <a:p>
                      <a:pPr lvl="0">
                        <a:buNone/>
                      </a:pPr>
                      <a:r>
                        <a:rPr lang="en-US" sz="1400" b="1" i="0" u="none" strike="noStrike" noProof="0" dirty="0">
                          <a:solidFill>
                            <a:schemeClr val="bg1"/>
                          </a:solidFill>
                        </a:rPr>
                        <a:t>low</a:t>
                      </a:r>
                      <a:r>
                        <a:rPr lang="en-US" sz="1400" b="1" i="0" u="none" strike="noStrike" noProof="0" dirty="0">
                          <a:solidFill>
                            <a:schemeClr val="bg1"/>
                          </a:solidFill>
                          <a:latin typeface="Calibri"/>
                        </a:rPr>
                        <a:t>_ETH_5</a:t>
                      </a:r>
                      <a:endParaRPr lang="en-US" sz="1400" b="1" dirty="0"/>
                    </a:p>
                  </a:txBody>
                  <a:tcPr>
                    <a:solidFill>
                      <a:srgbClr val="ED9A5F"/>
                    </a:solidFill>
                  </a:tcPr>
                </a:tc>
                <a:tc>
                  <a:txBody>
                    <a:bodyPr/>
                    <a:lstStyle/>
                    <a:p>
                      <a:pPr lvl="0">
                        <a:buNone/>
                      </a:pPr>
                      <a:r>
                        <a:rPr lang="en-US" sz="1400" b="1" i="0" u="none" strike="noStrike" noProof="0" dirty="0">
                          <a:solidFill>
                            <a:schemeClr val="bg1"/>
                          </a:solidFill>
                        </a:rPr>
                        <a:t>open</a:t>
                      </a:r>
                      <a:r>
                        <a:rPr lang="en-US" sz="1400" b="1" i="0" u="none" strike="noStrike" noProof="0" dirty="0">
                          <a:solidFill>
                            <a:schemeClr val="bg1"/>
                          </a:solidFill>
                          <a:latin typeface="Calibri"/>
                        </a:rPr>
                        <a:t>_</a:t>
                      </a:r>
                      <a:r>
                        <a:rPr lang="en-US" sz="1400" b="1" i="0" u="none" strike="noStrike" noProof="0" dirty="0">
                          <a:solidFill>
                            <a:schemeClr val="bg1"/>
                          </a:solidFill>
                        </a:rPr>
                        <a:t>ETH</a:t>
                      </a:r>
                      <a:r>
                        <a:rPr lang="en-US" sz="1400" b="1" i="0" u="none" strike="noStrike" noProof="0" dirty="0">
                          <a:solidFill>
                            <a:schemeClr val="bg1"/>
                          </a:solidFill>
                          <a:latin typeface="Calibri"/>
                        </a:rPr>
                        <a:t>_5</a:t>
                      </a:r>
                      <a:endParaRPr lang="en-US" b="1" dirty="0"/>
                    </a:p>
                  </a:txBody>
                  <a:tcPr>
                    <a:solidFill>
                      <a:srgbClr val="ED9A5F"/>
                    </a:solidFill>
                  </a:tcPr>
                </a:tc>
                <a:tc>
                  <a:txBody>
                    <a:bodyPr/>
                    <a:lstStyle/>
                    <a:p>
                      <a:pPr lvl="0">
                        <a:buNone/>
                      </a:pPr>
                      <a:r>
                        <a:rPr lang="en-US" sz="1400" b="1" i="0" u="none" strike="noStrike" noProof="0" dirty="0">
                          <a:solidFill>
                            <a:schemeClr val="bg1"/>
                          </a:solidFill>
                        </a:rPr>
                        <a:t>close</a:t>
                      </a:r>
                      <a:r>
                        <a:rPr lang="en-US" sz="1400" b="1" i="0" u="none" strike="noStrike" noProof="0" dirty="0">
                          <a:solidFill>
                            <a:schemeClr val="bg1"/>
                          </a:solidFill>
                          <a:latin typeface="Calibri"/>
                        </a:rPr>
                        <a:t>_ETH_1</a:t>
                      </a:r>
                      <a:endParaRPr lang="en-US" b="1" dirty="0"/>
                    </a:p>
                  </a:txBody>
                  <a:tcPr>
                    <a:solidFill>
                      <a:srgbClr val="ED9A5F"/>
                    </a:solidFill>
                  </a:tcPr>
                </a:tc>
                <a:tc>
                  <a:txBody>
                    <a:bodyPr/>
                    <a:lstStyle/>
                    <a:p>
                      <a:endParaRPr lang="en-US" sz="1400" dirty="0">
                        <a:solidFill>
                          <a:schemeClr val="bg1"/>
                        </a:solidFill>
                      </a:endParaRPr>
                    </a:p>
                  </a:txBody>
                  <a:tcPr>
                    <a:solidFill>
                      <a:srgbClr val="ED9A5F"/>
                    </a:solidFill>
                  </a:tcPr>
                </a:tc>
                <a:extLst>
                  <a:ext uri="{0D108BD9-81ED-4DB2-BD59-A6C34878D82A}">
                    <a16:rowId xmlns:a16="http://schemas.microsoft.com/office/drawing/2014/main" val="324727747"/>
                  </a:ext>
                </a:extLst>
              </a:tr>
            </a:tbl>
          </a:graphicData>
        </a:graphic>
      </p:graphicFrame>
      <p:sp>
        <p:nvSpPr>
          <p:cNvPr id="8" name="TextBox 7">
            <a:extLst>
              <a:ext uri="{FF2B5EF4-FFF2-40B4-BE49-F238E27FC236}">
                <a16:creationId xmlns:a16="http://schemas.microsoft.com/office/drawing/2014/main" id="{5198DDB7-436D-F8A3-CCF7-F4D36D72939A}"/>
              </a:ext>
            </a:extLst>
          </p:cNvPr>
          <p:cNvSpPr txBox="1"/>
          <p:nvPr/>
        </p:nvSpPr>
        <p:spPr>
          <a:xfrm>
            <a:off x="2376358" y="1219280"/>
            <a:ext cx="5332016" cy="400110"/>
          </a:xfrm>
          <a:prstGeom prst="rect">
            <a:avLst/>
          </a:prstGeom>
          <a:solidFill>
            <a:schemeClr val="bg1"/>
          </a:solidFill>
        </p:spPr>
        <p:txBody>
          <a:bodyPr wrap="square" lIns="91440" tIns="45720" rIns="91440" bIns="45720" rtlCol="0" anchor="t">
            <a:spAutoFit/>
          </a:bodyPr>
          <a:lstStyle/>
          <a:p>
            <a:r>
              <a:rPr lang="en-US" sz="2000" dirty="0">
                <a:solidFill>
                  <a:srgbClr val="000000"/>
                </a:solidFill>
                <a:latin typeface="Calibri"/>
                <a:cs typeface="Calibri"/>
              </a:rPr>
              <a:t>Visualization for all below variables in the model </a:t>
            </a:r>
            <a:endParaRPr lang="en-US" sz="2000" dirty="0">
              <a:solidFill>
                <a:srgbClr val="000000"/>
              </a:solidFill>
              <a:cs typeface="Calibri" panose="020F0502020204030204"/>
            </a:endParaRPr>
          </a:p>
        </p:txBody>
      </p:sp>
    </p:spTree>
    <p:extLst>
      <p:ext uri="{BB962C8B-B14F-4D97-AF65-F5344CB8AC3E}">
        <p14:creationId xmlns:p14="http://schemas.microsoft.com/office/powerpoint/2010/main" val="419429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3377890" y="64692"/>
            <a:ext cx="4804737" cy="461665"/>
          </a:xfrm>
          <a:prstGeom prst="rect">
            <a:avLst/>
          </a:prstGeom>
          <a:solidFill>
            <a:srgbClr val="ED7D31"/>
          </a:solidFill>
        </p:spPr>
        <p:txBody>
          <a:bodyPr wrap="square" lIns="91440" tIns="45720" rIns="91440" bIns="45720" rtlCol="0" anchor="t">
            <a:spAutoFit/>
          </a:bodyPr>
          <a:lstStyle/>
          <a:p>
            <a:r>
              <a:rPr lang="en-US" sz="2400" b="1" dirty="0">
                <a:solidFill>
                  <a:srgbClr val="FFFFFF"/>
                </a:solidFill>
                <a:latin typeface="Calibri"/>
                <a:cs typeface="Calibri"/>
              </a:rPr>
              <a:t>Bitcoin price overview for high price</a:t>
            </a:r>
          </a:p>
        </p:txBody>
      </p:sp>
      <p:sp>
        <p:nvSpPr>
          <p:cNvPr id="3" name="TextBox 2">
            <a:extLst>
              <a:ext uri="{FF2B5EF4-FFF2-40B4-BE49-F238E27FC236}">
                <a16:creationId xmlns:a16="http://schemas.microsoft.com/office/drawing/2014/main" id="{34A74555-EBEF-521E-558B-E082B62037B1}"/>
              </a:ext>
            </a:extLst>
          </p:cNvPr>
          <p:cNvSpPr txBox="1"/>
          <p:nvPr/>
        </p:nvSpPr>
        <p:spPr>
          <a:xfrm>
            <a:off x="784302" y="3999572"/>
            <a:ext cx="4425175" cy="22775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dirty="0">
                <a:solidFill>
                  <a:srgbClr val="000000"/>
                </a:solidFill>
                <a:cs typeface="Calibri"/>
              </a:rPr>
              <a:t>Looking at above visualization bitcoin prices , prices went high in 2021 but went down suddenly in 2022. </a:t>
            </a:r>
            <a:endParaRPr lang="en-US" sz="1200">
              <a:cs typeface="Calibri"/>
            </a:endParaRPr>
          </a:p>
          <a:p>
            <a:pPr marL="285750" indent="-285750">
              <a:buFont typeface="Arial"/>
              <a:buChar char="•"/>
            </a:pPr>
            <a:endParaRPr lang="en-US" sz="1200" dirty="0">
              <a:solidFill>
                <a:srgbClr val="000000"/>
              </a:solidFill>
              <a:cs typeface="Calibri"/>
            </a:endParaRPr>
          </a:p>
          <a:p>
            <a:pPr marL="285750" indent="-285750">
              <a:buFont typeface="Arial"/>
              <a:buChar char="•"/>
            </a:pPr>
            <a:r>
              <a:rPr lang="en-US" sz="1200" dirty="0">
                <a:solidFill>
                  <a:srgbClr val="000000"/>
                </a:solidFill>
                <a:cs typeface="Calibri"/>
              </a:rPr>
              <a:t>As per the trend whoever bought bitcoin before 2021 and sold in 2021 made huge profits.</a:t>
            </a:r>
          </a:p>
          <a:p>
            <a:endParaRPr lang="en-US" sz="1200" dirty="0">
              <a:solidFill>
                <a:srgbClr val="000000"/>
              </a:solidFill>
              <a:cs typeface="Calibri"/>
            </a:endParaRPr>
          </a:p>
          <a:p>
            <a:pPr marL="285750" indent="-285750">
              <a:buFont typeface="Arial"/>
              <a:buChar char="•"/>
            </a:pPr>
            <a:r>
              <a:rPr lang="en-US" sz="1200" dirty="0">
                <a:solidFill>
                  <a:srgbClr val="000000"/>
                </a:solidFill>
                <a:cs typeface="Calibri"/>
              </a:rPr>
              <a:t>Those who bought bitcoin looking at its trend in 2021 made huge loss</a:t>
            </a:r>
          </a:p>
          <a:p>
            <a:endParaRPr lang="en-US" sz="1400" dirty="0">
              <a:solidFill>
                <a:srgbClr val="000000"/>
              </a:solidFill>
              <a:cs typeface="Calibri"/>
            </a:endParaRPr>
          </a:p>
          <a:p>
            <a:endParaRPr lang="en-US" sz="1400" dirty="0">
              <a:solidFill>
                <a:srgbClr val="000000"/>
              </a:solidFill>
              <a:cs typeface="Calibri"/>
            </a:endParaRPr>
          </a:p>
          <a:p>
            <a:endParaRPr lang="en-US" dirty="0">
              <a:solidFill>
                <a:srgbClr val="000000"/>
              </a:solidFill>
              <a:cs typeface="Calibri"/>
            </a:endParaRPr>
          </a:p>
        </p:txBody>
      </p:sp>
      <p:sp>
        <p:nvSpPr>
          <p:cNvPr id="4" name="TextBox 3">
            <a:extLst>
              <a:ext uri="{FF2B5EF4-FFF2-40B4-BE49-F238E27FC236}">
                <a16:creationId xmlns:a16="http://schemas.microsoft.com/office/drawing/2014/main" id="{75D49A24-9E69-C202-0C6F-1B5E2A84228C}"/>
              </a:ext>
            </a:extLst>
          </p:cNvPr>
          <p:cNvSpPr txBox="1"/>
          <p:nvPr/>
        </p:nvSpPr>
        <p:spPr>
          <a:xfrm>
            <a:off x="5728009" y="3999571"/>
            <a:ext cx="485263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dirty="0">
                <a:solidFill>
                  <a:srgbClr val="000000"/>
                </a:solidFill>
              </a:rPr>
              <a:t>Looking at the above visualization for last 6 months for high prices</a:t>
            </a:r>
          </a:p>
          <a:p>
            <a:endParaRPr lang="en-US" sz="1200" dirty="0">
              <a:solidFill>
                <a:srgbClr val="000000"/>
              </a:solidFill>
              <a:cs typeface="Calibri"/>
            </a:endParaRPr>
          </a:p>
          <a:p>
            <a:pPr marL="285750" indent="-285750">
              <a:buFont typeface="Arial"/>
              <a:buChar char="•"/>
            </a:pPr>
            <a:r>
              <a:rPr lang="en-US" sz="1200" dirty="0">
                <a:solidFill>
                  <a:srgbClr val="000000"/>
                </a:solidFill>
                <a:cs typeface="Calibri"/>
              </a:rPr>
              <a:t>In May high price and lagged variable prices all were at close to 40K</a:t>
            </a:r>
          </a:p>
          <a:p>
            <a:pPr marL="285750" indent="-285750">
              <a:buFont typeface="Arial"/>
              <a:buChar char="•"/>
            </a:pPr>
            <a:endParaRPr lang="en-US" sz="1200" dirty="0">
              <a:solidFill>
                <a:srgbClr val="000000"/>
              </a:solidFill>
              <a:cs typeface="Calibri"/>
            </a:endParaRPr>
          </a:p>
          <a:p>
            <a:pPr marL="285750" indent="-285750">
              <a:buFont typeface="Arial"/>
              <a:buChar char="•"/>
            </a:pPr>
            <a:r>
              <a:rPr lang="en-US" sz="1200" dirty="0">
                <a:solidFill>
                  <a:srgbClr val="000000"/>
                </a:solidFill>
                <a:cs typeface="Calibri"/>
              </a:rPr>
              <a:t>In June went down little below 20K and again went up and in October prices are close to 20K as per the scale of the plot</a:t>
            </a:r>
          </a:p>
          <a:p>
            <a:pPr marL="285750" indent="-285750">
              <a:buFont typeface="Arial"/>
              <a:buChar char="•"/>
            </a:pPr>
            <a:endParaRPr lang="en-US" sz="1200" dirty="0">
              <a:solidFill>
                <a:srgbClr val="000000"/>
              </a:solidFill>
              <a:cs typeface="Calibri"/>
            </a:endParaRPr>
          </a:p>
        </p:txBody>
      </p:sp>
      <p:pic>
        <p:nvPicPr>
          <p:cNvPr id="6" name="Picture 6" descr="Chart, bar chart&#10;&#10;Description automatically generated">
            <a:extLst>
              <a:ext uri="{FF2B5EF4-FFF2-40B4-BE49-F238E27FC236}">
                <a16:creationId xmlns:a16="http://schemas.microsoft.com/office/drawing/2014/main" id="{3F06691F-8F87-EC08-2AB6-2BFC63F52B4F}"/>
              </a:ext>
            </a:extLst>
          </p:cNvPr>
          <p:cNvPicPr>
            <a:picLocks noChangeAspect="1"/>
          </p:cNvPicPr>
          <p:nvPr/>
        </p:nvPicPr>
        <p:blipFill>
          <a:blip r:embed="rId3"/>
          <a:stretch>
            <a:fillRect/>
          </a:stretch>
        </p:blipFill>
        <p:spPr>
          <a:xfrm>
            <a:off x="784302" y="796311"/>
            <a:ext cx="4230028" cy="3211694"/>
          </a:xfrm>
          <a:prstGeom prst="rect">
            <a:avLst/>
          </a:prstGeom>
        </p:spPr>
      </p:pic>
      <p:pic>
        <p:nvPicPr>
          <p:cNvPr id="8" name="Picture 9" descr="Chart&#10;&#10;Description automatically generated">
            <a:extLst>
              <a:ext uri="{FF2B5EF4-FFF2-40B4-BE49-F238E27FC236}">
                <a16:creationId xmlns:a16="http://schemas.microsoft.com/office/drawing/2014/main" id="{6A2EFDD9-2A30-C812-9636-699E4E8A5633}"/>
              </a:ext>
            </a:extLst>
          </p:cNvPr>
          <p:cNvPicPr>
            <a:picLocks noChangeAspect="1"/>
          </p:cNvPicPr>
          <p:nvPr/>
        </p:nvPicPr>
        <p:blipFill>
          <a:blip r:embed="rId4"/>
          <a:stretch>
            <a:fillRect/>
          </a:stretch>
        </p:blipFill>
        <p:spPr>
          <a:xfrm>
            <a:off x="5347010" y="796108"/>
            <a:ext cx="5150004" cy="3072710"/>
          </a:xfrm>
          <a:prstGeom prst="rect">
            <a:avLst/>
          </a:prstGeom>
        </p:spPr>
      </p:pic>
    </p:spTree>
    <p:extLst>
      <p:ext uri="{BB962C8B-B14F-4D97-AF65-F5344CB8AC3E}">
        <p14:creationId xmlns:p14="http://schemas.microsoft.com/office/powerpoint/2010/main" val="181461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2658390" y="84586"/>
            <a:ext cx="6336047" cy="461665"/>
          </a:xfrm>
          <a:prstGeom prst="rect">
            <a:avLst/>
          </a:prstGeom>
          <a:solidFill>
            <a:srgbClr val="ED7D31"/>
          </a:solidFill>
        </p:spPr>
        <p:txBody>
          <a:bodyPr wrap="square" lIns="91440" tIns="45720" rIns="91440" bIns="45720" rtlCol="0" anchor="t">
            <a:spAutoFit/>
          </a:bodyPr>
          <a:lstStyle/>
          <a:p>
            <a:r>
              <a:rPr lang="en-US" sz="2400" b="1" dirty="0">
                <a:solidFill>
                  <a:srgbClr val="FFFFFF"/>
                </a:solidFill>
                <a:latin typeface="Calibri"/>
                <a:cs typeface="Calibri"/>
              </a:rPr>
              <a:t>Bitcoin Price comparison for high and low prices</a:t>
            </a:r>
          </a:p>
        </p:txBody>
      </p:sp>
      <p:pic>
        <p:nvPicPr>
          <p:cNvPr id="2" name="Picture 2" descr="Chart, line chart&#10;&#10;Description automatically generated">
            <a:extLst>
              <a:ext uri="{FF2B5EF4-FFF2-40B4-BE49-F238E27FC236}">
                <a16:creationId xmlns:a16="http://schemas.microsoft.com/office/drawing/2014/main" id="{6D787892-BC66-441A-6E09-065314C0F892}"/>
              </a:ext>
            </a:extLst>
          </p:cNvPr>
          <p:cNvPicPr>
            <a:picLocks noChangeAspect="1"/>
          </p:cNvPicPr>
          <p:nvPr/>
        </p:nvPicPr>
        <p:blipFill>
          <a:blip r:embed="rId3"/>
          <a:stretch>
            <a:fillRect/>
          </a:stretch>
        </p:blipFill>
        <p:spPr>
          <a:xfrm>
            <a:off x="307014" y="526246"/>
            <a:ext cx="5889082" cy="3516821"/>
          </a:xfrm>
          <a:prstGeom prst="rect">
            <a:avLst/>
          </a:prstGeom>
        </p:spPr>
      </p:pic>
      <p:pic>
        <p:nvPicPr>
          <p:cNvPr id="8" name="Picture 8" descr="Chart, bar chart&#10;&#10;Description automatically generated">
            <a:extLst>
              <a:ext uri="{FF2B5EF4-FFF2-40B4-BE49-F238E27FC236}">
                <a16:creationId xmlns:a16="http://schemas.microsoft.com/office/drawing/2014/main" id="{E7114477-E3E9-9BE3-13F2-E9BEEEEC1BA3}"/>
              </a:ext>
            </a:extLst>
          </p:cNvPr>
          <p:cNvPicPr>
            <a:picLocks noChangeAspect="1"/>
          </p:cNvPicPr>
          <p:nvPr/>
        </p:nvPicPr>
        <p:blipFill>
          <a:blip r:embed="rId4"/>
          <a:stretch>
            <a:fillRect/>
          </a:stretch>
        </p:blipFill>
        <p:spPr>
          <a:xfrm>
            <a:off x="6192643" y="922316"/>
            <a:ext cx="5809537" cy="2904768"/>
          </a:xfrm>
          <a:prstGeom prst="rect">
            <a:avLst/>
          </a:prstGeom>
        </p:spPr>
      </p:pic>
      <p:sp>
        <p:nvSpPr>
          <p:cNvPr id="11" name="TextBox 10">
            <a:extLst>
              <a:ext uri="{FF2B5EF4-FFF2-40B4-BE49-F238E27FC236}">
                <a16:creationId xmlns:a16="http://schemas.microsoft.com/office/drawing/2014/main" id="{6C1148C1-BAC1-3668-3AFB-9B364F430D1A}"/>
              </a:ext>
            </a:extLst>
          </p:cNvPr>
          <p:cNvSpPr txBox="1"/>
          <p:nvPr/>
        </p:nvSpPr>
        <p:spPr>
          <a:xfrm>
            <a:off x="782320" y="3944983"/>
            <a:ext cx="541528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Tx/>
              <a:buChar char="•"/>
            </a:pPr>
            <a:r>
              <a:rPr lang="en-US" sz="1200" dirty="0">
                <a:ea typeface="+mn-lt"/>
                <a:cs typeface="Arial"/>
              </a:rPr>
              <a:t>Looking at above visualization for Range between high and low ​vs </a:t>
            </a:r>
            <a:r>
              <a:rPr lang="en-US" sz="1200" dirty="0" err="1">
                <a:ea typeface="+mn-lt"/>
                <a:cs typeface="Arial"/>
              </a:rPr>
              <a:t>high_BTC</a:t>
            </a:r>
            <a:r>
              <a:rPr lang="en-US" sz="1200" dirty="0">
                <a:ea typeface="+mn-lt"/>
                <a:cs typeface="Arial"/>
              </a:rPr>
              <a:t> from 2017-2022</a:t>
            </a:r>
          </a:p>
          <a:p>
            <a:endParaRPr lang="en-US" sz="1200" dirty="0">
              <a:ea typeface="+mn-lt"/>
              <a:cs typeface="Arial"/>
            </a:endParaRPr>
          </a:p>
          <a:p>
            <a:pPr>
              <a:buFontTx/>
              <a:buChar char="•"/>
            </a:pPr>
            <a:r>
              <a:rPr lang="en-US" sz="1200" dirty="0">
                <a:ea typeface="+mn-lt"/>
                <a:cs typeface="Arial"/>
              </a:rPr>
              <a:t>The Range is above 60K in 2017 but high price is between20K-40K, prices went down in 2019, but prices shoot up skyrocketed in  June 2021 went down almost by 60K as per scale</a:t>
            </a:r>
            <a:endParaRPr lang="en-US" dirty="0">
              <a:cs typeface="Arial"/>
            </a:endParaRPr>
          </a:p>
          <a:p>
            <a:endParaRPr lang="en-US" sz="1200" dirty="0">
              <a:ea typeface="+mn-lt"/>
              <a:cs typeface="Arial"/>
            </a:endParaRPr>
          </a:p>
          <a:p>
            <a:pPr>
              <a:buFontTx/>
              <a:buChar char="•"/>
            </a:pPr>
            <a:r>
              <a:rPr lang="en-US" sz="1200" dirty="0">
                <a:ea typeface="+mn-lt"/>
                <a:cs typeface="Arial"/>
              </a:rPr>
              <a:t>Though </a:t>
            </a:r>
            <a:r>
              <a:rPr lang="en-US" sz="1200" dirty="0" err="1">
                <a:ea typeface="+mn-lt"/>
                <a:cs typeface="Arial"/>
              </a:rPr>
              <a:t>high_BTC</a:t>
            </a:r>
            <a:r>
              <a:rPr lang="en-US" sz="1200" dirty="0">
                <a:ea typeface="+mn-lt"/>
                <a:cs typeface="Arial"/>
              </a:rPr>
              <a:t> again went up in October of 2021 but since then gradually went down and now both range  of high and low for lagged variables as well as high price below 20K as per above graph scale</a:t>
            </a:r>
            <a:endParaRPr lang="en-US" dirty="0">
              <a:cs typeface="Arial"/>
            </a:endParaRPr>
          </a:p>
          <a:p>
            <a:pPr>
              <a:buChar char="•"/>
            </a:pPr>
            <a:endParaRPr lang="en-US" sz="1200" dirty="0">
              <a:cs typeface="Arial"/>
            </a:endParaRPr>
          </a:p>
        </p:txBody>
      </p:sp>
      <p:sp>
        <p:nvSpPr>
          <p:cNvPr id="12" name="TextBox 11">
            <a:extLst>
              <a:ext uri="{FF2B5EF4-FFF2-40B4-BE49-F238E27FC236}">
                <a16:creationId xmlns:a16="http://schemas.microsoft.com/office/drawing/2014/main" id="{CA5726CC-C785-57EB-DD52-6A767A4B5529}"/>
              </a:ext>
            </a:extLst>
          </p:cNvPr>
          <p:cNvSpPr txBox="1"/>
          <p:nvPr/>
        </p:nvSpPr>
        <p:spPr>
          <a:xfrm>
            <a:off x="6393411" y="3836125"/>
            <a:ext cx="526683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Tx/>
              <a:buChar char="•"/>
            </a:pPr>
            <a:r>
              <a:rPr lang="en-US" sz="1200" dirty="0">
                <a:ea typeface="+mn-lt"/>
                <a:cs typeface="Arial"/>
              </a:rPr>
              <a:t>Looking at above visualization for Range between high and low ​vs </a:t>
            </a:r>
            <a:r>
              <a:rPr lang="en-US" sz="1200" dirty="0" err="1">
                <a:ea typeface="+mn-lt"/>
                <a:cs typeface="Arial"/>
              </a:rPr>
              <a:t>high_BTC</a:t>
            </a:r>
            <a:r>
              <a:rPr lang="en-US" sz="1200" dirty="0">
                <a:ea typeface="+mn-lt"/>
                <a:cs typeface="Arial"/>
              </a:rPr>
              <a:t> May2022-Oct-2022</a:t>
            </a:r>
          </a:p>
          <a:p>
            <a:endParaRPr lang="en-US" sz="1200" dirty="0">
              <a:ea typeface="+mn-lt"/>
              <a:cs typeface="Arial"/>
            </a:endParaRPr>
          </a:p>
          <a:p>
            <a:pPr>
              <a:buFontTx/>
              <a:buChar char="•"/>
            </a:pPr>
            <a:r>
              <a:rPr lang="en-US" sz="1200" dirty="0">
                <a:ea typeface="+mn-lt"/>
                <a:cs typeface="Arial"/>
              </a:rPr>
              <a:t>The Range is close 60K in May  went gradually until September, but prices sudden downfall in October below 20K, but </a:t>
            </a:r>
            <a:r>
              <a:rPr lang="en-US" sz="1200" dirty="0" err="1">
                <a:ea typeface="+mn-lt"/>
                <a:cs typeface="Arial"/>
              </a:rPr>
              <a:t>high_BTC</a:t>
            </a:r>
            <a:r>
              <a:rPr lang="en-US" sz="1200" dirty="0">
                <a:ea typeface="+mn-lt"/>
                <a:cs typeface="Arial"/>
              </a:rPr>
              <a:t> was above lagged Range from June 2022</a:t>
            </a:r>
          </a:p>
          <a:p>
            <a:endParaRPr lang="en-US" sz="1200" dirty="0">
              <a:ea typeface="+mn-lt"/>
              <a:cs typeface="Arial"/>
            </a:endParaRPr>
          </a:p>
          <a:p>
            <a:pPr>
              <a:buFontTx/>
              <a:buChar char="•"/>
            </a:pPr>
            <a:r>
              <a:rPr lang="en-US" sz="1200" dirty="0">
                <a:cs typeface="Arial"/>
              </a:rPr>
              <a:t>Though range lagged prices went down but </a:t>
            </a:r>
            <a:r>
              <a:rPr lang="en-US" sz="1200" dirty="0" err="1">
                <a:cs typeface="Arial"/>
              </a:rPr>
              <a:t>high_BTC</a:t>
            </a:r>
            <a:r>
              <a:rPr lang="en-US" sz="1200" dirty="0">
                <a:cs typeface="Arial"/>
              </a:rPr>
              <a:t> price was above range from July 2022 until Oct 2022</a:t>
            </a:r>
          </a:p>
          <a:p>
            <a:pPr>
              <a:buChar char="•"/>
            </a:pPr>
            <a:endParaRPr lang="en-US" sz="1200" dirty="0">
              <a:cs typeface="Arial"/>
            </a:endParaRPr>
          </a:p>
        </p:txBody>
      </p:sp>
    </p:spTree>
    <p:extLst>
      <p:ext uri="{BB962C8B-B14F-4D97-AF65-F5344CB8AC3E}">
        <p14:creationId xmlns:p14="http://schemas.microsoft.com/office/powerpoint/2010/main" val="77937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630877" y="122982"/>
            <a:ext cx="11040127" cy="461665"/>
          </a:xfrm>
          <a:prstGeom prst="rect">
            <a:avLst/>
          </a:prstGeom>
          <a:solidFill>
            <a:srgbClr val="ED7D31"/>
          </a:solidFill>
        </p:spPr>
        <p:txBody>
          <a:bodyPr wrap="square" lIns="91440" tIns="45720" rIns="91440" bIns="45720" rtlCol="0" anchor="t">
            <a:spAutoFit/>
          </a:bodyPr>
          <a:lstStyle/>
          <a:p>
            <a:pPr lvl="4"/>
            <a:r>
              <a:rPr lang="en-US" sz="2400" b="1" dirty="0">
                <a:solidFill>
                  <a:srgbClr val="FFFFFF"/>
                </a:solidFill>
                <a:latin typeface="Calibri"/>
                <a:cs typeface="Calibri"/>
              </a:rPr>
              <a:t>Bitcoin Prices comparison for open and close prices</a:t>
            </a:r>
            <a:endParaRPr lang="en-US" dirty="0">
              <a:solidFill>
                <a:srgbClr val="FFFFFF"/>
              </a:solidFill>
              <a:cs typeface="Calibri" panose="020F0502020204030204"/>
            </a:endParaRPr>
          </a:p>
        </p:txBody>
      </p:sp>
      <p:pic>
        <p:nvPicPr>
          <p:cNvPr id="3" name="Picture 6" descr="Chart, line chart&#10;&#10;Description automatically generated">
            <a:extLst>
              <a:ext uri="{FF2B5EF4-FFF2-40B4-BE49-F238E27FC236}">
                <a16:creationId xmlns:a16="http://schemas.microsoft.com/office/drawing/2014/main" id="{749F9D52-A78F-C111-5CB2-45E5C373EDE8}"/>
              </a:ext>
            </a:extLst>
          </p:cNvPr>
          <p:cNvPicPr>
            <a:picLocks noChangeAspect="1"/>
          </p:cNvPicPr>
          <p:nvPr/>
        </p:nvPicPr>
        <p:blipFill>
          <a:blip r:embed="rId3"/>
          <a:stretch>
            <a:fillRect/>
          </a:stretch>
        </p:blipFill>
        <p:spPr>
          <a:xfrm>
            <a:off x="304944" y="589077"/>
            <a:ext cx="5239553" cy="3579822"/>
          </a:xfrm>
          <a:prstGeom prst="rect">
            <a:avLst/>
          </a:prstGeom>
        </p:spPr>
      </p:pic>
      <p:pic>
        <p:nvPicPr>
          <p:cNvPr id="7" name="Picture 7" descr="Chart&#10;&#10;Description automatically generated">
            <a:extLst>
              <a:ext uri="{FF2B5EF4-FFF2-40B4-BE49-F238E27FC236}">
                <a16:creationId xmlns:a16="http://schemas.microsoft.com/office/drawing/2014/main" id="{F5D36023-015E-7F95-1399-AF7705EC6774}"/>
              </a:ext>
            </a:extLst>
          </p:cNvPr>
          <p:cNvPicPr>
            <a:picLocks noChangeAspect="1"/>
          </p:cNvPicPr>
          <p:nvPr/>
        </p:nvPicPr>
        <p:blipFill>
          <a:blip r:embed="rId4"/>
          <a:stretch>
            <a:fillRect/>
          </a:stretch>
        </p:blipFill>
        <p:spPr>
          <a:xfrm>
            <a:off x="6625780" y="667511"/>
            <a:ext cx="4476225" cy="3373473"/>
          </a:xfrm>
          <a:prstGeom prst="rect">
            <a:avLst/>
          </a:prstGeom>
        </p:spPr>
      </p:pic>
      <p:sp>
        <p:nvSpPr>
          <p:cNvPr id="4" name="TextBox 3">
            <a:extLst>
              <a:ext uri="{FF2B5EF4-FFF2-40B4-BE49-F238E27FC236}">
                <a16:creationId xmlns:a16="http://schemas.microsoft.com/office/drawing/2014/main" id="{DD6804CE-0F9C-B24B-4C99-113089C550A9}"/>
              </a:ext>
            </a:extLst>
          </p:cNvPr>
          <p:cNvSpPr txBox="1"/>
          <p:nvPr/>
        </p:nvSpPr>
        <p:spPr>
          <a:xfrm>
            <a:off x="782320" y="3944983"/>
            <a:ext cx="516787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Tx/>
              <a:buChar char="•"/>
            </a:pPr>
            <a:r>
              <a:rPr lang="en-US" sz="1200" dirty="0">
                <a:ea typeface="+mn-lt"/>
                <a:cs typeface="Arial"/>
              </a:rPr>
              <a:t>Looking at above visualization for Range between open and close ​vs </a:t>
            </a:r>
            <a:r>
              <a:rPr lang="en-US" sz="1200" dirty="0" err="1">
                <a:ea typeface="+mn-lt"/>
                <a:cs typeface="Arial"/>
              </a:rPr>
              <a:t>high_BTC</a:t>
            </a:r>
            <a:r>
              <a:rPr lang="en-US" sz="1200" dirty="0">
                <a:ea typeface="+mn-lt"/>
                <a:cs typeface="Arial"/>
              </a:rPr>
              <a:t> from 2017-2022</a:t>
            </a:r>
          </a:p>
          <a:p>
            <a:endParaRPr lang="en-US" sz="1200" dirty="0">
              <a:ea typeface="+mn-lt"/>
              <a:cs typeface="Arial"/>
            </a:endParaRPr>
          </a:p>
          <a:p>
            <a:pPr>
              <a:buFontTx/>
              <a:buChar char="•"/>
            </a:pPr>
            <a:r>
              <a:rPr lang="en-US" sz="1200" dirty="0">
                <a:ea typeface="+mn-lt"/>
                <a:cs typeface="Arial"/>
              </a:rPr>
              <a:t>The Range between open and close is negative sometime starting from  Nov 2017, there was sudden change in open close prices of BTC in May 2021 went close to –20K as per the scale of the graph, it continued until  Jul 2022.</a:t>
            </a:r>
          </a:p>
          <a:p>
            <a:endParaRPr lang="en-US" sz="1200" dirty="0">
              <a:ea typeface="+mn-lt"/>
              <a:cs typeface="Arial"/>
            </a:endParaRPr>
          </a:p>
          <a:p>
            <a:pPr>
              <a:buFontTx/>
              <a:buChar char="•"/>
            </a:pPr>
            <a:r>
              <a:rPr lang="en-US" sz="1200" dirty="0">
                <a:cs typeface="Arial"/>
              </a:rPr>
              <a:t>Though open close price show lot of variation but </a:t>
            </a:r>
            <a:r>
              <a:rPr lang="en-US" sz="1200" dirty="0" err="1">
                <a:cs typeface="Arial"/>
              </a:rPr>
              <a:t>high_BTC</a:t>
            </a:r>
            <a:r>
              <a:rPr lang="en-US" sz="1200" dirty="0">
                <a:cs typeface="Arial"/>
              </a:rPr>
              <a:t> prices gradually went up, in 2021 prices skyrocketed and went down now its like close to 20K</a:t>
            </a:r>
          </a:p>
          <a:p>
            <a:pPr>
              <a:buChar char="•"/>
            </a:pPr>
            <a:endParaRPr lang="en-US" sz="1200" dirty="0">
              <a:cs typeface="Arial"/>
            </a:endParaRPr>
          </a:p>
        </p:txBody>
      </p:sp>
      <p:sp>
        <p:nvSpPr>
          <p:cNvPr id="8" name="TextBox 7">
            <a:extLst>
              <a:ext uri="{FF2B5EF4-FFF2-40B4-BE49-F238E27FC236}">
                <a16:creationId xmlns:a16="http://schemas.microsoft.com/office/drawing/2014/main" id="{24E2ED50-8FB7-6CAD-81EC-8600DF9F762D}"/>
              </a:ext>
            </a:extLst>
          </p:cNvPr>
          <p:cNvSpPr txBox="1"/>
          <p:nvPr/>
        </p:nvSpPr>
        <p:spPr>
          <a:xfrm>
            <a:off x="6239032" y="3948941"/>
            <a:ext cx="57022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200" dirty="0">
                <a:ea typeface="+mn-lt"/>
                <a:cs typeface="Arial"/>
              </a:rPr>
              <a:t>Looking at above visualization for Range between open close from May 2022-Oct2022, shows in May prices open close went negative that means opened at high price but closed low price and shows a lot of variation</a:t>
            </a:r>
            <a:endParaRPr lang="en-US" sz="1200" dirty="0">
              <a:cs typeface="Arial"/>
            </a:endParaRPr>
          </a:p>
          <a:p>
            <a:endParaRPr lang="en-US" sz="1200" dirty="0">
              <a:ea typeface="+mn-lt"/>
              <a:cs typeface="Arial"/>
            </a:endParaRPr>
          </a:p>
          <a:p>
            <a:pPr>
              <a:buFont typeface="Arial"/>
              <a:buChar char="•"/>
            </a:pPr>
            <a:r>
              <a:rPr lang="en-US" sz="1200" dirty="0">
                <a:ea typeface="+mn-lt"/>
                <a:cs typeface="Arial"/>
              </a:rPr>
              <a:t>The Range shows in July closed and October shows closing price is high, which is a positive trend</a:t>
            </a:r>
            <a:endParaRPr lang="en-US" sz="1200" dirty="0">
              <a:cs typeface="Arial"/>
            </a:endParaRPr>
          </a:p>
          <a:p>
            <a:endParaRPr lang="en-US" sz="1200" dirty="0">
              <a:ea typeface="+mn-lt"/>
              <a:cs typeface="Arial"/>
            </a:endParaRPr>
          </a:p>
          <a:p>
            <a:endParaRPr lang="en-US" sz="1200" dirty="0">
              <a:cs typeface="Arial"/>
            </a:endParaRPr>
          </a:p>
          <a:p>
            <a:pPr>
              <a:buChar char="•"/>
            </a:pPr>
            <a:endParaRPr lang="en-US" sz="1200" dirty="0">
              <a:cs typeface="Arial"/>
            </a:endParaRPr>
          </a:p>
        </p:txBody>
      </p:sp>
    </p:spTree>
    <p:extLst>
      <p:ext uri="{BB962C8B-B14F-4D97-AF65-F5344CB8AC3E}">
        <p14:creationId xmlns:p14="http://schemas.microsoft.com/office/powerpoint/2010/main" val="179906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2788227" y="162567"/>
            <a:ext cx="5686335" cy="461665"/>
          </a:xfrm>
          <a:prstGeom prst="rect">
            <a:avLst/>
          </a:prstGeom>
          <a:solidFill>
            <a:schemeClr val="accent2"/>
          </a:solidFill>
        </p:spPr>
        <p:txBody>
          <a:bodyPr wrap="square" lIns="91440" tIns="45720" rIns="91440" bIns="45720" rtlCol="0" anchor="t">
            <a:spAutoFit/>
          </a:bodyPr>
          <a:lstStyle/>
          <a:p>
            <a:r>
              <a:rPr lang="en-US" sz="2400" b="1" dirty="0">
                <a:solidFill>
                  <a:srgbClr val="FFFFFF"/>
                </a:solidFill>
                <a:latin typeface="Calibri"/>
                <a:cs typeface="Calibri"/>
              </a:rPr>
              <a:t>Ethereum high low prices  from 2017-2022</a:t>
            </a:r>
          </a:p>
        </p:txBody>
      </p:sp>
      <p:sp>
        <p:nvSpPr>
          <p:cNvPr id="6" name="TextBox 5">
            <a:extLst>
              <a:ext uri="{FF2B5EF4-FFF2-40B4-BE49-F238E27FC236}">
                <a16:creationId xmlns:a16="http://schemas.microsoft.com/office/drawing/2014/main" id="{A87927AC-8429-D242-9F31-193EE99C1A6C}"/>
              </a:ext>
            </a:extLst>
          </p:cNvPr>
          <p:cNvSpPr txBox="1"/>
          <p:nvPr/>
        </p:nvSpPr>
        <p:spPr>
          <a:xfrm>
            <a:off x="519013" y="4102523"/>
            <a:ext cx="5427825" cy="1610149"/>
          </a:xfrm>
          <a:prstGeom prst="rect">
            <a:avLst/>
          </a:prstGeom>
          <a:noFill/>
        </p:spPr>
        <p:txBody>
          <a:bodyPr wrap="square" lIns="91440" tIns="45720" rIns="91440" bIns="45720" rtlCol="0" anchor="t">
            <a:noAutofit/>
          </a:bodyPr>
          <a:lstStyle/>
          <a:p>
            <a:pPr marL="171450" indent="-171450">
              <a:lnSpc>
                <a:spcPct val="125000"/>
              </a:lnSpc>
              <a:buFont typeface="Arial"/>
              <a:buChar char="•"/>
            </a:pPr>
            <a:r>
              <a:rPr lang="en-US" sz="1200" dirty="0">
                <a:latin typeface="Calibri"/>
                <a:cs typeface="Calibri"/>
              </a:rPr>
              <a:t>The Visualization shows the Ethereum 5 days lagged high prices from 2017-2022</a:t>
            </a:r>
          </a:p>
          <a:p>
            <a:pPr marL="171450" indent="-171450">
              <a:lnSpc>
                <a:spcPct val="125000"/>
              </a:lnSpc>
              <a:buFont typeface="Arial"/>
              <a:buChar char="•"/>
            </a:pPr>
            <a:r>
              <a:rPr lang="en-US" sz="1200" dirty="0">
                <a:cs typeface="Calibri"/>
              </a:rPr>
              <a:t>The graph shows that the prices went up in 2018 and went down in 2019 but in 2021 prices shoot up skyrocketed for were almost high until Apr2022 but went down gradually.</a:t>
            </a:r>
          </a:p>
          <a:p>
            <a:pPr marL="171450" indent="-171450">
              <a:lnSpc>
                <a:spcPct val="125000"/>
              </a:lnSpc>
              <a:buFont typeface="Arial"/>
              <a:buChar char="•"/>
            </a:pPr>
            <a:r>
              <a:rPr lang="en-US" sz="1200" dirty="0">
                <a:cs typeface="Calibri"/>
              </a:rPr>
              <a:t>The lagged variables followed the same trend. </a:t>
            </a:r>
          </a:p>
        </p:txBody>
      </p:sp>
      <p:pic>
        <p:nvPicPr>
          <p:cNvPr id="8" name="Picture 9" descr="Chart, bar chart&#10;&#10;Description automatically generated">
            <a:extLst>
              <a:ext uri="{FF2B5EF4-FFF2-40B4-BE49-F238E27FC236}">
                <a16:creationId xmlns:a16="http://schemas.microsoft.com/office/drawing/2014/main" id="{8893A421-CF8B-B47C-369E-3D07F6F822F7}"/>
              </a:ext>
            </a:extLst>
          </p:cNvPr>
          <p:cNvPicPr>
            <a:picLocks noChangeAspect="1"/>
          </p:cNvPicPr>
          <p:nvPr/>
        </p:nvPicPr>
        <p:blipFill>
          <a:blip r:embed="rId3"/>
          <a:stretch>
            <a:fillRect/>
          </a:stretch>
        </p:blipFill>
        <p:spPr>
          <a:xfrm>
            <a:off x="5795472" y="795830"/>
            <a:ext cx="6398065" cy="3114084"/>
          </a:xfrm>
          <a:prstGeom prst="rect">
            <a:avLst/>
          </a:prstGeom>
        </p:spPr>
      </p:pic>
      <p:sp>
        <p:nvSpPr>
          <p:cNvPr id="2" name="TextBox 1">
            <a:extLst>
              <a:ext uri="{FF2B5EF4-FFF2-40B4-BE49-F238E27FC236}">
                <a16:creationId xmlns:a16="http://schemas.microsoft.com/office/drawing/2014/main" id="{5475F222-BC76-FC62-F2DD-47C35F205E46}"/>
              </a:ext>
            </a:extLst>
          </p:cNvPr>
          <p:cNvSpPr txBox="1"/>
          <p:nvPr/>
        </p:nvSpPr>
        <p:spPr>
          <a:xfrm>
            <a:off x="6826672" y="4102523"/>
            <a:ext cx="4854084" cy="1354829"/>
          </a:xfrm>
          <a:prstGeom prst="rect">
            <a:avLst/>
          </a:prstGeom>
          <a:noFill/>
        </p:spPr>
        <p:txBody>
          <a:bodyPr wrap="square" lIns="91440" tIns="45720" rIns="91440" bIns="45720" rtlCol="0" anchor="t">
            <a:noAutofit/>
          </a:bodyPr>
          <a:lstStyle/>
          <a:p>
            <a:pPr marL="171450" indent="-171450">
              <a:lnSpc>
                <a:spcPct val="125000"/>
              </a:lnSpc>
              <a:buFont typeface="Arial"/>
              <a:buChar char="•"/>
            </a:pPr>
            <a:r>
              <a:rPr lang="en-US" sz="1200" dirty="0">
                <a:latin typeface="Calibri"/>
                <a:cs typeface="Calibri"/>
              </a:rPr>
              <a:t>The Visualization shows the Ethereum 5 days lagged low prices.</a:t>
            </a:r>
          </a:p>
          <a:p>
            <a:pPr>
              <a:lnSpc>
                <a:spcPct val="125000"/>
              </a:lnSpc>
            </a:pPr>
            <a:endParaRPr lang="en-US" sz="1200" dirty="0">
              <a:cs typeface="Calibri" panose="020F0502020204030204"/>
            </a:endParaRPr>
          </a:p>
          <a:p>
            <a:pPr marL="171450" indent="-171450">
              <a:lnSpc>
                <a:spcPct val="125000"/>
              </a:lnSpc>
              <a:buFont typeface="Arial"/>
              <a:buChar char="•"/>
            </a:pPr>
            <a:r>
              <a:rPr lang="en-US" sz="1200" dirty="0">
                <a:cs typeface="Calibri" panose="020F0502020204030204"/>
              </a:rPr>
              <a:t>Just like high prices low prices also went up in 2018 and went down in 2019 and shoot up in 2021 until April of 2022.</a:t>
            </a:r>
          </a:p>
        </p:txBody>
      </p:sp>
      <p:pic>
        <p:nvPicPr>
          <p:cNvPr id="4" name="Picture 6" descr="Chart&#10;&#10;Description automatically generated">
            <a:extLst>
              <a:ext uri="{FF2B5EF4-FFF2-40B4-BE49-F238E27FC236}">
                <a16:creationId xmlns:a16="http://schemas.microsoft.com/office/drawing/2014/main" id="{13048ED5-3547-16E6-AD9E-DAA8602094DE}"/>
              </a:ext>
            </a:extLst>
          </p:cNvPr>
          <p:cNvPicPr>
            <a:picLocks noChangeAspect="1"/>
          </p:cNvPicPr>
          <p:nvPr/>
        </p:nvPicPr>
        <p:blipFill>
          <a:blip r:embed="rId4"/>
          <a:stretch>
            <a:fillRect/>
          </a:stretch>
        </p:blipFill>
        <p:spPr>
          <a:xfrm>
            <a:off x="215154" y="946183"/>
            <a:ext cx="5880845" cy="3020291"/>
          </a:xfrm>
          <a:prstGeom prst="rect">
            <a:avLst/>
          </a:prstGeom>
        </p:spPr>
      </p:pic>
    </p:spTree>
    <p:extLst>
      <p:ext uri="{BB962C8B-B14F-4D97-AF65-F5344CB8AC3E}">
        <p14:creationId xmlns:p14="http://schemas.microsoft.com/office/powerpoint/2010/main" val="130409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 Point Template 1" id="{DC2E022B-F182-4E39-A13D-45A362EFA4DF}" vid="{53AD3225-FFD0-40D4-87A2-48A923D2663C}"/>
    </a:ext>
  </a:extLst>
</a:theme>
</file>

<file path=docProps/app.xml><?xml version="1.0" encoding="utf-8"?>
<Properties xmlns="http://schemas.openxmlformats.org/officeDocument/2006/extended-properties" xmlns:vt="http://schemas.openxmlformats.org/officeDocument/2006/docPropsVTypes">
  <Template>powerpoint-styling-1</Template>
  <TotalTime>65</TotalTime>
  <Words>1268</Words>
  <Application>Microsoft Office PowerPoint</Application>
  <PresentationFormat>Widescreen</PresentationFormat>
  <Paragraphs>122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Arial,Sans-Serif</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Little, Kaitlin Ruth</dc:creator>
  <cp:lastModifiedBy>Kedar Adavadkar</cp:lastModifiedBy>
  <cp:revision>1456</cp:revision>
  <dcterms:created xsi:type="dcterms:W3CDTF">2020-01-16T16:49:47Z</dcterms:created>
  <dcterms:modified xsi:type="dcterms:W3CDTF">2024-04-13T23:11:17Z</dcterms:modified>
</cp:coreProperties>
</file>