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4" r:id="rId6"/>
    <p:sldId id="265" r:id="rId7"/>
    <p:sldId id="263" r:id="rId8"/>
    <p:sldId id="269" r:id="rId9"/>
    <p:sldId id="262" r:id="rId10"/>
    <p:sldId id="261"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6C1489-E87D-4008-9FBC-FD7FDAA9D5A2}">
          <p14:sldIdLst>
            <p14:sldId id="257"/>
            <p14:sldId id="258"/>
            <p14:sldId id="259"/>
            <p14:sldId id="260"/>
            <p14:sldId id="264"/>
            <p14:sldId id="265"/>
            <p14:sldId id="263"/>
            <p14:sldId id="269"/>
            <p14:sldId id="262"/>
            <p14:sldId id="261"/>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p:cViewPr varScale="1">
        <p:scale>
          <a:sx n="81" d="100"/>
          <a:sy n="81" d="100"/>
        </p:scale>
        <p:origin x="1478"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B59C5-5C56-474C-91FD-D84A6CBB15F0}" type="datetimeFigureOut">
              <a:rPr lang="en-US" smtClean="0"/>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1E23E-4749-425C-9290-D72B17B7AB7E}" type="slidenum">
              <a:rPr lang="en-US" smtClean="0"/>
              <a:t>‹#›</a:t>
            </a:fld>
            <a:endParaRPr lang="en-US"/>
          </a:p>
        </p:txBody>
      </p:sp>
    </p:spTree>
    <p:extLst>
      <p:ext uri="{BB962C8B-B14F-4D97-AF65-F5344CB8AC3E}">
        <p14:creationId xmlns:p14="http://schemas.microsoft.com/office/powerpoint/2010/main" val="4170947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E11C13-DFE0-4226-B671-CA2C22679B50}" type="slidenum">
              <a:rPr lang="en-US" smtClean="0"/>
              <a:pPr/>
              <a:t>1</a:t>
            </a:fld>
            <a:endParaRPr lang="en-US" dirty="0"/>
          </a:p>
        </p:txBody>
      </p:sp>
    </p:spTree>
    <p:extLst>
      <p:ext uri="{BB962C8B-B14F-4D97-AF65-F5344CB8AC3E}">
        <p14:creationId xmlns:p14="http://schemas.microsoft.com/office/powerpoint/2010/main" val="208140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A4ED66-8A3D-4E47-94DA-467133B2CEC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ED66-8A3D-4E47-94DA-467133B2CEC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ED66-8A3D-4E47-94DA-467133B2CEC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ED66-8A3D-4E47-94DA-467133B2CEC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4ED66-8A3D-4E47-94DA-467133B2CEC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A4ED66-8A3D-4E47-94DA-467133B2CEC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A4ED66-8A3D-4E47-94DA-467133B2CEC9}"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A4ED66-8A3D-4E47-94DA-467133B2CEC9}"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4ED66-8A3D-4E47-94DA-467133B2CEC9}"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4ED66-8A3D-4E47-94DA-467133B2CEC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A4ED66-8A3D-4E47-94DA-467133B2CEC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1937EF-277E-4AD1-BBA5-F760659FE6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4ED66-8A3D-4E47-94DA-467133B2CEC9}" type="datetimeFigureOut">
              <a:rPr lang="en-US" smtClean="0"/>
              <a:t>10/15/2019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937EF-277E-4AD1-BBA5-F760659FE6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Documents and Settings\DIGIT\Desktop\LOGO.bmp"/>
          <p:cNvPicPr/>
          <p:nvPr/>
        </p:nvPicPr>
        <p:blipFill>
          <a:blip r:embed="rId3" cstate="print"/>
          <a:srcRect b="10787"/>
          <a:stretch>
            <a:fillRect/>
          </a:stretch>
        </p:blipFill>
        <p:spPr bwMode="auto">
          <a:xfrm>
            <a:off x="1613626" y="228600"/>
            <a:ext cx="6082574" cy="533400"/>
          </a:xfrm>
          <a:prstGeom prst="rect">
            <a:avLst/>
          </a:prstGeom>
          <a:noFill/>
          <a:ln w="9525">
            <a:noFill/>
            <a:miter lim="800000"/>
            <a:headEnd/>
            <a:tailEnd/>
          </a:ln>
        </p:spPr>
      </p:pic>
      <p:sp>
        <p:nvSpPr>
          <p:cNvPr id="10" name="Shape 174"/>
          <p:cNvSpPr txBox="1">
            <a:spLocks/>
          </p:cNvSpPr>
          <p:nvPr/>
        </p:nvSpPr>
        <p:spPr>
          <a:xfrm>
            <a:off x="990600" y="5257800"/>
            <a:ext cx="7315200" cy="1295400"/>
          </a:xfrm>
          <a:prstGeom prst="rect">
            <a:avLst/>
          </a:prstGeom>
          <a:noFill/>
          <a:ln>
            <a:noFill/>
          </a:ln>
        </p:spPr>
        <p:txBody>
          <a:bodyPr lIns="91425" tIns="45700" rIns="91425" bIns="45700" anchor="b"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2"/>
              </a:buClr>
              <a:buSzPct val="25000"/>
              <a:buFont typeface="Times New Roman"/>
              <a:buNone/>
            </a:pPr>
            <a:endParaRPr lang="en-US" b="1" cap="small" dirty="0">
              <a:solidFill>
                <a:srgbClr val="0070C0"/>
              </a:solidFill>
              <a:latin typeface="Times New Roman"/>
              <a:ea typeface="Times New Roman"/>
              <a:cs typeface="Times New Roman"/>
              <a:sym typeface="Times New Roman"/>
            </a:endParaRPr>
          </a:p>
        </p:txBody>
      </p:sp>
      <p:sp>
        <p:nvSpPr>
          <p:cNvPr id="79873" name="Rectangle 1"/>
          <p:cNvSpPr>
            <a:spLocks noChangeArrowheads="1"/>
          </p:cNvSpPr>
          <p:nvPr/>
        </p:nvSpPr>
        <p:spPr bwMode="auto">
          <a:xfrm>
            <a:off x="1938331" y="714345"/>
            <a:ext cx="5267339"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(Permanently Affiliated to University of Mumbai)</a:t>
            </a:r>
            <a:endParaRPr kumimoji="0" lang="en-US" sz="2000" b="0" i="0" u="none" strike="noStrike" cap="none" normalizeH="0" baseline="0" dirty="0">
              <a:ln>
                <a:noFill/>
              </a:ln>
              <a:solidFill>
                <a:schemeClr val="tx1"/>
              </a:solidFill>
              <a:effectLst/>
              <a:latin typeface="Arial" pitchFamily="34" charset="0"/>
            </a:endParaRPr>
          </a:p>
        </p:txBody>
      </p:sp>
      <p:sp>
        <p:nvSpPr>
          <p:cNvPr id="3" name="TextBox 2"/>
          <p:cNvSpPr txBox="1"/>
          <p:nvPr/>
        </p:nvSpPr>
        <p:spPr>
          <a:xfrm>
            <a:off x="2607464" y="1090611"/>
            <a:ext cx="3929070" cy="707886"/>
          </a:xfrm>
          <a:prstGeom prst="rect">
            <a:avLst/>
          </a:prstGeom>
          <a:noFill/>
        </p:spPr>
        <p:txBody>
          <a:bodyPr wrap="square" rtlCol="0">
            <a:spAutoFit/>
          </a:bodyPr>
          <a:lstStyle/>
          <a:p>
            <a:pPr algn="ctr"/>
            <a:r>
              <a:rPr lang="en-US" sz="4000" b="1" dirty="0">
                <a:latin typeface="Agency FB" panose="020B0503020202020204" pitchFamily="34" charset="0"/>
                <a:cs typeface="Arial" panose="020B0604020202020204" pitchFamily="34" charset="0"/>
              </a:rPr>
              <a:t>CHILD SAFETY DEVICE</a:t>
            </a:r>
            <a:endParaRPr lang="en-US" sz="4000" dirty="0">
              <a:latin typeface="Agency FB" panose="020B0503020202020204" pitchFamily="34" charset="0"/>
              <a:cs typeface="Arial" panose="020B0604020202020204" pitchFamily="34" charset="0"/>
            </a:endParaRPr>
          </a:p>
        </p:txBody>
      </p:sp>
      <p:pic>
        <p:nvPicPr>
          <p:cNvPr id="7" name="Picture 2" descr="Image result for how to connect bluetooth module to arduino">
            <a:extLst>
              <a:ext uri="{FF2B5EF4-FFF2-40B4-BE49-F238E27FC236}">
                <a16:creationId xmlns:a16="http://schemas.microsoft.com/office/drawing/2014/main" id="{541B3CD4-EBDA-4E9C-9509-8B0BA7096E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929" t="8505"/>
          <a:stretch/>
        </p:blipFill>
        <p:spPr bwMode="auto">
          <a:xfrm>
            <a:off x="1523999" y="1876455"/>
            <a:ext cx="6096001" cy="4495800"/>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24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096526" y="729734"/>
            <a:ext cx="4953000" cy="369332"/>
          </a:xfrm>
          <a:prstGeom prst="rect">
            <a:avLst/>
          </a:prstGeom>
        </p:spPr>
        <p:txBody>
          <a:bodyPr wrap="square" anchor="ctr">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TextBox 4"/>
          <p:cNvSpPr txBox="1"/>
          <p:nvPr/>
        </p:nvSpPr>
        <p:spPr>
          <a:xfrm>
            <a:off x="1232848" y="1524000"/>
            <a:ext cx="6858000" cy="3908762"/>
          </a:xfrm>
          <a:prstGeom prst="rect">
            <a:avLst/>
          </a:prstGeom>
          <a:noFill/>
        </p:spPr>
        <p:txBody>
          <a:bodyPr wrap="square" rtlCol="0">
            <a:spAutoFit/>
          </a:bodyPr>
          <a:lstStyle/>
          <a:p>
            <a:pPr algn="ctr"/>
            <a:r>
              <a:rPr lang="en-US" sz="3200" b="1" u="heavy" dirty="0">
                <a:latin typeface="Times New Roman" panose="02020603050405020304" pitchFamily="18" charset="0"/>
                <a:cs typeface="Times New Roman" panose="02020603050405020304" pitchFamily="18" charset="0"/>
              </a:rPr>
              <a:t>SCOPE  FOR  FUTURE  USE</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marL="285750" lvl="0" indent="-285750">
              <a:buFont typeface="Wingdings" pitchFamily="2" charset="2"/>
              <a:buChar char="Ø"/>
            </a:pPr>
            <a:r>
              <a:rPr lang="en-US" dirty="0">
                <a:latin typeface="Times New Roman" panose="02020603050405020304" pitchFamily="18" charset="0"/>
                <a:cs typeface="Times New Roman" panose="02020603050405020304" pitchFamily="18" charset="0"/>
              </a:rPr>
              <a:t>This product will last for a long period of time since it has Bluetooth embedded in it.</a:t>
            </a:r>
          </a:p>
          <a:p>
            <a:pPr marL="285750" lvl="0" indent="-28575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buFont typeface="Wingdings" pitchFamily="2" charset="2"/>
              <a:buChar char="Ø"/>
            </a:pPr>
            <a:r>
              <a:rPr lang="en-US" dirty="0">
                <a:latin typeface="Times New Roman" panose="02020603050405020304" pitchFamily="18" charset="0"/>
                <a:cs typeface="Times New Roman" panose="02020603050405020304" pitchFamily="18" charset="0"/>
              </a:rPr>
              <a:t>This Bluetooth can be used to connect parent and child devices is set directly through the user’s mobile phone.</a:t>
            </a:r>
          </a:p>
          <a:p>
            <a:pPr marL="285750" lvl="0" indent="-28575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buFont typeface="Wingdings" pitchFamily="2" charset="2"/>
              <a:buChar char="Ø"/>
            </a:pPr>
            <a:r>
              <a:rPr lang="en-US" dirty="0">
                <a:latin typeface="Times New Roman" panose="02020603050405020304" pitchFamily="18" charset="0"/>
                <a:cs typeface="Times New Roman" panose="02020603050405020304" pitchFamily="18" charset="0"/>
              </a:rPr>
              <a:t>Further in future this proposed application will also be upgraded so that it can even be used for home automation such to stay away from thief also it use as smart bag device. </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231522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254613" y="746479"/>
            <a:ext cx="4800600" cy="369332"/>
          </a:xfrm>
          <a:prstGeom prst="rect">
            <a:avLst/>
          </a:prstGeom>
        </p:spPr>
        <p:txBody>
          <a:bodyPr wrap="square">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TextBox 4"/>
          <p:cNvSpPr txBox="1"/>
          <p:nvPr/>
        </p:nvSpPr>
        <p:spPr>
          <a:xfrm>
            <a:off x="914400" y="1673223"/>
            <a:ext cx="7162800" cy="4555093"/>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CONCLUSION:</a:t>
            </a:r>
          </a:p>
          <a:p>
            <a:pPr algn="ctr"/>
            <a:endParaRPr lang="en-US" sz="2400"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proposal was aimed to locate children and ensure the parents their child`s safety.</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solution proposed in this takes advantage of various features offered by Android smartphones.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Studying various existing works and papers have helped us to develop this project.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Hoping that this project helps the society to ensure the child`s safety, we have proposed this device. The proposed system will be implemented in later work.</a:t>
            </a:r>
          </a:p>
          <a:p>
            <a:endParaRPr lang="en-US" dirty="0"/>
          </a:p>
        </p:txBody>
      </p:sp>
    </p:spTree>
    <p:extLst>
      <p:ext uri="{BB962C8B-B14F-4D97-AF65-F5344CB8AC3E}">
        <p14:creationId xmlns:p14="http://schemas.microsoft.com/office/powerpoint/2010/main" val="28024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209800" y="732831"/>
            <a:ext cx="4724400" cy="369332"/>
          </a:xfrm>
          <a:prstGeom prst="rect">
            <a:avLst/>
          </a:prstGeom>
        </p:spPr>
        <p:txBody>
          <a:bodyPr wrap="square">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TextBox 4"/>
          <p:cNvSpPr txBox="1"/>
          <p:nvPr/>
        </p:nvSpPr>
        <p:spPr>
          <a:xfrm>
            <a:off x="2667000" y="3044280"/>
            <a:ext cx="39624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4781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C:\Documents and Settings\DIGIT\Desktop\LOGO.bmp"/>
          <p:cNvPicPr/>
          <p:nvPr/>
        </p:nvPicPr>
        <p:blipFill>
          <a:blip r:embed="rId3" cstate="print"/>
          <a:srcRect b="10787"/>
          <a:stretch>
            <a:fillRect/>
          </a:stretch>
        </p:blipFill>
        <p:spPr bwMode="auto">
          <a:xfrm>
            <a:off x="1613626" y="228600"/>
            <a:ext cx="6082574" cy="533400"/>
          </a:xfrm>
          <a:prstGeom prst="rect">
            <a:avLst/>
          </a:prstGeom>
          <a:noFill/>
          <a:ln w="9525">
            <a:noFill/>
            <a:miter lim="800000"/>
            <a:headEnd/>
            <a:tailEnd/>
          </a:ln>
        </p:spPr>
      </p:pic>
      <p:sp>
        <p:nvSpPr>
          <p:cNvPr id="3" name="Rectangle 2"/>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019301" y="762000"/>
            <a:ext cx="5105399" cy="369332"/>
          </a:xfrm>
          <a:prstGeom prst="rect">
            <a:avLst/>
          </a:prstGeom>
        </p:spPr>
        <p:txBody>
          <a:bodyPr wrap="square" anchor="ctr">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6" name="TextBox 5"/>
          <p:cNvSpPr txBox="1"/>
          <p:nvPr/>
        </p:nvSpPr>
        <p:spPr>
          <a:xfrm>
            <a:off x="2019300" y="1317010"/>
            <a:ext cx="5105399" cy="4616648"/>
          </a:xfrm>
          <a:prstGeom prst="rect">
            <a:avLst/>
          </a:prstGeom>
          <a:noFill/>
        </p:spPr>
        <p:txBody>
          <a:bodyPr wrap="square" rtlCol="0" anchor="ctr">
            <a:spAutoFit/>
          </a:bodyPr>
          <a:lstStyle/>
          <a:p>
            <a:pPr algn="ctr"/>
            <a:r>
              <a:rPr lang="en-US" sz="2800" b="1" dirty="0"/>
              <a:t>PREPARED BY</a:t>
            </a:r>
            <a:r>
              <a:rPr lang="en-US" sz="2000" b="1" dirty="0"/>
              <a:t>:</a:t>
            </a:r>
          </a:p>
          <a:p>
            <a:pPr algn="ctr"/>
            <a:endParaRPr lang="en-US" sz="2000" b="1" dirty="0"/>
          </a:p>
          <a:p>
            <a:pPr algn="ctr"/>
            <a:endParaRPr lang="en-US" sz="2000" dirty="0"/>
          </a:p>
          <a:p>
            <a:pPr algn="ctr"/>
            <a:r>
              <a:rPr lang="en-US" sz="2000" dirty="0"/>
              <a:t>Lajree Lohar</a:t>
            </a:r>
          </a:p>
          <a:p>
            <a:pPr algn="ctr"/>
            <a:r>
              <a:rPr lang="en-US" sz="2000" dirty="0" err="1"/>
              <a:t>Gandhali</a:t>
            </a:r>
            <a:r>
              <a:rPr lang="en-US" sz="2000" dirty="0"/>
              <a:t> </a:t>
            </a:r>
            <a:r>
              <a:rPr lang="en-US" sz="2000" dirty="0" err="1"/>
              <a:t>Malve</a:t>
            </a:r>
            <a:endParaRPr lang="en-US" sz="2000" dirty="0"/>
          </a:p>
          <a:p>
            <a:pPr algn="ctr"/>
            <a:r>
              <a:rPr lang="en-US" sz="2000" dirty="0" err="1"/>
              <a:t>Tanay</a:t>
            </a:r>
            <a:r>
              <a:rPr lang="en-US" sz="2000" dirty="0"/>
              <a:t> </a:t>
            </a:r>
            <a:r>
              <a:rPr lang="en-US" sz="2000" dirty="0" err="1"/>
              <a:t>Malviya</a:t>
            </a:r>
            <a:endParaRPr lang="en-US" sz="2000" dirty="0"/>
          </a:p>
          <a:p>
            <a:pPr algn="ctr"/>
            <a:r>
              <a:rPr lang="en-US" sz="2000" b="1" dirty="0"/>
              <a:t> </a:t>
            </a:r>
            <a:endParaRPr lang="en-US" sz="2000" dirty="0"/>
          </a:p>
          <a:p>
            <a:pPr algn="ctr"/>
            <a:r>
              <a:rPr lang="en-US" sz="2000" b="1" dirty="0"/>
              <a:t>(</a:t>
            </a:r>
            <a:r>
              <a:rPr lang="en-US" sz="2000" dirty="0"/>
              <a:t>Students</a:t>
            </a:r>
            <a:r>
              <a:rPr lang="en-US" sz="2000" b="1" dirty="0"/>
              <a:t>)</a:t>
            </a:r>
          </a:p>
          <a:p>
            <a:pPr algn="ctr"/>
            <a:endParaRPr lang="en-US" sz="2000" b="1" dirty="0"/>
          </a:p>
          <a:p>
            <a:pPr algn="ctr"/>
            <a:endParaRPr lang="en-US" sz="2000" b="1" dirty="0"/>
          </a:p>
          <a:p>
            <a:pPr algn="ctr"/>
            <a:r>
              <a:rPr lang="en-US" sz="2800" b="1" dirty="0"/>
              <a:t>GUIDED  BY:</a:t>
            </a:r>
          </a:p>
          <a:p>
            <a:pPr algn="ctr"/>
            <a:endParaRPr lang="en-US" sz="2000" b="1" dirty="0"/>
          </a:p>
          <a:p>
            <a:pPr algn="ctr"/>
            <a:r>
              <a:rPr lang="en-US" sz="2000" dirty="0"/>
              <a:t>Pro. Swapnil Gharat</a:t>
            </a:r>
          </a:p>
          <a:p>
            <a:pPr algn="ctr"/>
            <a:endParaRPr lang="en-US" dirty="0"/>
          </a:p>
        </p:txBody>
      </p:sp>
    </p:spTree>
    <p:extLst>
      <p:ext uri="{BB962C8B-B14F-4D97-AF65-F5344CB8AC3E}">
        <p14:creationId xmlns:p14="http://schemas.microsoft.com/office/powerpoint/2010/main" val="8617324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171700" y="729734"/>
            <a:ext cx="4800600" cy="369332"/>
          </a:xfrm>
          <a:prstGeom prst="rect">
            <a:avLst/>
          </a:prstGeom>
        </p:spPr>
        <p:txBody>
          <a:bodyPr wrap="square" anchor="ctr">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6" name="TextBox 5"/>
          <p:cNvSpPr txBox="1"/>
          <p:nvPr/>
        </p:nvSpPr>
        <p:spPr>
          <a:xfrm>
            <a:off x="990600" y="1448544"/>
            <a:ext cx="7162800" cy="4462760"/>
          </a:xfrm>
          <a:prstGeom prst="rect">
            <a:avLst/>
          </a:prstGeom>
          <a:noFill/>
        </p:spPr>
        <p:txBody>
          <a:bodyPr wrap="square" rtlCol="0" anchor="ctr">
            <a:spAutoFit/>
          </a:bodyPr>
          <a:lstStyle/>
          <a:p>
            <a:pPr algn="ctr"/>
            <a:r>
              <a:rPr lang="en-US" sz="3200" b="1" u="sng" dirty="0">
                <a:latin typeface="Times New Roman" panose="02020603050405020304" pitchFamily="18" charset="0"/>
                <a:cs typeface="Times New Roman" panose="02020603050405020304" pitchFamily="18" charset="0"/>
              </a:rPr>
              <a:t>INTRODUCTION</a:t>
            </a:r>
          </a:p>
          <a:p>
            <a:pPr algn="ctr"/>
            <a:endParaRPr lang="en-US" dirty="0"/>
          </a:p>
          <a:p>
            <a:pPr algn="just"/>
            <a:r>
              <a:rPr lang="en-US" dirty="0"/>
              <a:t>	</a:t>
            </a:r>
            <a:r>
              <a:rPr lang="en-US" dirty="0">
                <a:latin typeface="Times New Roman" panose="02020603050405020304" pitchFamily="18" charset="0"/>
                <a:cs typeface="Times New Roman" panose="02020603050405020304" pitchFamily="18" charset="0"/>
              </a:rPr>
              <a:t>The application is used by parents to keep their child safe. The proposed work will monitor the child until it connected to  the parent with the use of an android phone and Bluetooth device. The android phone will be with the parents which includes the application and the Bluetooth device will be put firm with the child. An alarm will be there with the parents which will ring when the child goes out of the range.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Bluetooth system search for the connection with child’s device and send alert message to the parent. If embedded Bluetooth is disconnected  and it send alert message and call to the register mobile number. Our system consists of children security system . This makes secure safety for children. </a:t>
            </a:r>
          </a:p>
          <a:p>
            <a:pPr algn="just"/>
            <a:endParaRPr lang="en-US" dirty="0"/>
          </a:p>
        </p:txBody>
      </p:sp>
    </p:spTree>
    <p:extLst>
      <p:ext uri="{BB962C8B-B14F-4D97-AF65-F5344CB8AC3E}">
        <p14:creationId xmlns:p14="http://schemas.microsoft.com/office/powerpoint/2010/main" val="178135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133600" y="711390"/>
            <a:ext cx="4876800" cy="369332"/>
          </a:xfrm>
          <a:prstGeom prst="rect">
            <a:avLst/>
          </a:prstGeom>
        </p:spPr>
        <p:txBody>
          <a:bodyPr wrap="square" anchor="ctr">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TextBox 4"/>
          <p:cNvSpPr txBox="1"/>
          <p:nvPr/>
        </p:nvSpPr>
        <p:spPr>
          <a:xfrm>
            <a:off x="1371600" y="1259175"/>
            <a:ext cx="6858000" cy="4462760"/>
          </a:xfrm>
          <a:prstGeom prst="rect">
            <a:avLst/>
          </a:prstGeom>
          <a:noFill/>
        </p:spPr>
        <p:txBody>
          <a:bodyPr wrap="square" rtlCol="0">
            <a:spAutoFit/>
          </a:bodyPr>
          <a:lstStyle/>
          <a:p>
            <a:pPr algn="ctr"/>
            <a:r>
              <a:rPr lang="en-US" sz="3200" b="1" u="heavy" dirty="0"/>
              <a:t>OBJECTIVES:</a:t>
            </a:r>
          </a:p>
          <a:p>
            <a:endParaRPr lang="en-US" b="1" u="heavy" dirty="0"/>
          </a:p>
          <a:p>
            <a:endParaRPr lang="en-US" b="1" u="heavy" dirty="0"/>
          </a:p>
          <a:p>
            <a:pPr marL="285750" lvl="0" indent="-285750">
              <a:buFont typeface="Wingdings" pitchFamily="2" charset="2"/>
              <a:buChar char="q"/>
            </a:pPr>
            <a:r>
              <a:rPr lang="en-US" dirty="0">
                <a:latin typeface="Times New Roman" panose="02020603050405020304" pitchFamily="18" charset="0"/>
                <a:cs typeface="Times New Roman" panose="02020603050405020304" pitchFamily="18" charset="0"/>
              </a:rPr>
              <a:t>The main goal of our project is to preserve the security of children, to serve our purpose we are developing Wireless portable safety device. </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dirty="0">
                <a:latin typeface="Times New Roman" panose="02020603050405020304" pitchFamily="18" charset="0"/>
                <a:cs typeface="Times New Roman" panose="02020603050405020304" pitchFamily="18" charset="0"/>
              </a:rPr>
              <a:t>Bluetooth system search for the connection with child’s device and send alert message to the parent.</a:t>
            </a:r>
          </a:p>
          <a:p>
            <a:pPr lvl="0"/>
            <a:r>
              <a:rPr lang="en-US" dirty="0">
                <a:latin typeface="Times New Roman" panose="02020603050405020304" pitchFamily="18" charset="0"/>
                <a:cs typeface="Times New Roman" panose="02020603050405020304" pitchFamily="18" charset="0"/>
              </a:rPr>
              <a:t> </a:t>
            </a:r>
          </a:p>
          <a:p>
            <a:pPr marL="285750" lvl="0" indent="-285750">
              <a:buFont typeface="Wingdings" pitchFamily="2" charset="2"/>
              <a:buChar char="q"/>
            </a:pPr>
            <a:r>
              <a:rPr lang="en-US" dirty="0">
                <a:latin typeface="Times New Roman" panose="02020603050405020304" pitchFamily="18" charset="0"/>
                <a:cs typeface="Times New Roman" panose="02020603050405020304" pitchFamily="18" charset="0"/>
              </a:rPr>
              <a:t>If embedded Bluetooth is disconnected  and it send alert message and call to the register mobile number.</a:t>
            </a:r>
          </a:p>
          <a:p>
            <a:pPr lvl="0"/>
            <a:endParaRPr lang="en-US" dirty="0">
              <a:latin typeface="Times New Roman" panose="02020603050405020304" pitchFamily="18" charset="0"/>
              <a:cs typeface="Times New Roman" panose="02020603050405020304" pitchFamily="18" charset="0"/>
            </a:endParaRPr>
          </a:p>
          <a:p>
            <a:pPr marL="285750" lvl="0" indent="-285750">
              <a:buFont typeface="Wingdings" pitchFamily="2" charset="2"/>
              <a:buChar char="q"/>
            </a:pPr>
            <a:r>
              <a:rPr lang="en-US" dirty="0">
                <a:latin typeface="Times New Roman" panose="02020603050405020304" pitchFamily="18" charset="0"/>
                <a:cs typeface="Times New Roman" panose="02020603050405020304" pitchFamily="18" charset="0"/>
              </a:rPr>
              <a:t> Our system consists of children security system . This makes secure safety for children.</a:t>
            </a:r>
          </a:p>
          <a:p>
            <a:endParaRPr lang="en-US" dirty="0"/>
          </a:p>
        </p:txBody>
      </p:sp>
    </p:spTree>
    <p:extLst>
      <p:ext uri="{BB962C8B-B14F-4D97-AF65-F5344CB8AC3E}">
        <p14:creationId xmlns:p14="http://schemas.microsoft.com/office/powerpoint/2010/main" val="275669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292713" y="711390"/>
            <a:ext cx="4724400" cy="369332"/>
          </a:xfrm>
          <a:prstGeom prst="rect">
            <a:avLst/>
          </a:prstGeom>
        </p:spPr>
        <p:txBody>
          <a:bodyPr wrap="square">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pic>
        <p:nvPicPr>
          <p:cNvPr id="5" name="Picture 4" descr="Image result for arduino ide"/>
          <p:cNvPicPr/>
          <p:nvPr/>
        </p:nvPicPr>
        <p:blipFill>
          <a:blip r:embed="rId3" cstate="print"/>
          <a:srcRect/>
          <a:stretch>
            <a:fillRect/>
          </a:stretch>
        </p:blipFill>
        <p:spPr bwMode="auto">
          <a:xfrm>
            <a:off x="838200" y="2897730"/>
            <a:ext cx="2819400" cy="1750470"/>
          </a:xfrm>
          <a:prstGeom prst="rect">
            <a:avLst/>
          </a:prstGeom>
          <a:noFill/>
          <a:ln w="19050">
            <a:solidFill>
              <a:schemeClr val="tx1"/>
            </a:solidFill>
            <a:miter lim="800000"/>
            <a:headEnd/>
            <a:tailEnd/>
          </a:ln>
        </p:spPr>
      </p:pic>
      <p:pic>
        <p:nvPicPr>
          <p:cNvPr id="7" name="Picture 6" descr="Image result for arduino uno"/>
          <p:cNvPicPr/>
          <p:nvPr/>
        </p:nvPicPr>
        <p:blipFill>
          <a:blip r:embed="rId4"/>
          <a:srcRect/>
          <a:stretch>
            <a:fillRect/>
          </a:stretch>
        </p:blipFill>
        <p:spPr bwMode="auto">
          <a:xfrm>
            <a:off x="5346065" y="4704710"/>
            <a:ext cx="2646045" cy="1590675"/>
          </a:xfrm>
          <a:prstGeom prst="rect">
            <a:avLst/>
          </a:prstGeom>
          <a:noFill/>
          <a:ln w="19050">
            <a:solidFill>
              <a:schemeClr val="tx1"/>
            </a:solidFill>
            <a:miter lim="800000"/>
            <a:headEnd/>
            <a:tailEnd/>
          </a:ln>
        </p:spPr>
      </p:pic>
      <p:pic>
        <p:nvPicPr>
          <p:cNvPr id="8" name="Picture 7" descr="Image result for bluetooth hc 05"/>
          <p:cNvPicPr/>
          <p:nvPr/>
        </p:nvPicPr>
        <p:blipFill>
          <a:blip r:embed="rId5"/>
          <a:srcRect/>
          <a:stretch>
            <a:fillRect/>
          </a:stretch>
        </p:blipFill>
        <p:spPr bwMode="auto">
          <a:xfrm>
            <a:off x="5318125" y="2243035"/>
            <a:ext cx="2673985" cy="1605280"/>
          </a:xfrm>
          <a:prstGeom prst="rect">
            <a:avLst/>
          </a:prstGeom>
          <a:noFill/>
          <a:ln w="19050">
            <a:solidFill>
              <a:schemeClr val="tx1"/>
            </a:solidFill>
            <a:miter lim="800000"/>
            <a:headEnd/>
            <a:tailEnd/>
          </a:ln>
        </p:spPr>
      </p:pic>
      <p:sp>
        <p:nvSpPr>
          <p:cNvPr id="10" name="AutoShape 4" descr="Image result for breadboard"/>
          <p:cNvSpPr>
            <a:spLocks noChangeAspect="1" noChangeArrowheads="1"/>
          </p:cNvSpPr>
          <p:nvPr/>
        </p:nvSpPr>
        <p:spPr bwMode="auto">
          <a:xfrm>
            <a:off x="-3209925" y="-2406384"/>
            <a:ext cx="5162550" cy="38766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594648" y="1285586"/>
            <a:ext cx="3215352" cy="1261884"/>
          </a:xfrm>
          <a:prstGeom prst="rect">
            <a:avLst/>
          </a:prstGeom>
          <a:noFill/>
        </p:spPr>
        <p:txBody>
          <a:bodyPr wrap="square" rtlCol="0">
            <a:spAutoFit/>
          </a:bodyPr>
          <a:lstStyle/>
          <a:p>
            <a:pPr algn="ctr"/>
            <a:r>
              <a:rPr lang="en-US" sz="2800" b="1" u="sng" dirty="0"/>
              <a:t>EQUIPMENTS USED:</a:t>
            </a:r>
          </a:p>
          <a:p>
            <a:endParaRPr lang="en-US" sz="2800" b="1" u="sng" dirty="0"/>
          </a:p>
          <a:p>
            <a:r>
              <a:rPr lang="en-US" sz="2000" b="1" dirty="0"/>
              <a:t>Software:</a:t>
            </a:r>
            <a:endParaRPr lang="en-US" sz="2000" dirty="0"/>
          </a:p>
        </p:txBody>
      </p:sp>
      <p:sp>
        <p:nvSpPr>
          <p:cNvPr id="15" name="TextBox 14"/>
          <p:cNvSpPr txBox="1"/>
          <p:nvPr/>
        </p:nvSpPr>
        <p:spPr>
          <a:xfrm>
            <a:off x="1253047" y="4876800"/>
            <a:ext cx="1517650" cy="369332"/>
          </a:xfrm>
          <a:prstGeom prst="rect">
            <a:avLst/>
          </a:prstGeom>
          <a:noFill/>
        </p:spPr>
        <p:txBody>
          <a:bodyPr wrap="square" rtlCol="0">
            <a:spAutoFit/>
          </a:bodyPr>
          <a:lstStyle/>
          <a:p>
            <a:pPr lvl="0"/>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IDE</a:t>
            </a:r>
          </a:p>
        </p:txBody>
      </p:sp>
      <p:sp>
        <p:nvSpPr>
          <p:cNvPr id="16" name="TextBox 15"/>
          <p:cNvSpPr txBox="1"/>
          <p:nvPr/>
        </p:nvSpPr>
        <p:spPr>
          <a:xfrm>
            <a:off x="5909548" y="6324600"/>
            <a:ext cx="1519077" cy="369332"/>
          </a:xfrm>
          <a:prstGeom prst="rect">
            <a:avLst/>
          </a:prstGeom>
          <a:noFill/>
        </p:spPr>
        <p:txBody>
          <a:bodyPr wrap="square" rtlCol="0">
            <a:spAutoFit/>
          </a:bodyPr>
          <a:lstStyle/>
          <a:p>
            <a:pPr lvl="0"/>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UNO</a:t>
            </a:r>
          </a:p>
        </p:txBody>
      </p:sp>
      <p:sp>
        <p:nvSpPr>
          <p:cNvPr id="17" name="TextBox 16"/>
          <p:cNvSpPr txBox="1"/>
          <p:nvPr/>
        </p:nvSpPr>
        <p:spPr>
          <a:xfrm>
            <a:off x="5582832" y="3960270"/>
            <a:ext cx="2144569" cy="369332"/>
          </a:xfrm>
          <a:prstGeom prst="rect">
            <a:avLst/>
          </a:prstGeom>
          <a:noFill/>
        </p:spPr>
        <p:txBody>
          <a:bodyPr wrap="square" rtlCol="0">
            <a:spAutoFit/>
          </a:bodyPr>
          <a:lstStyle/>
          <a:p>
            <a:pPr lvl="0"/>
            <a:r>
              <a:rPr lang="en-US" dirty="0">
                <a:latin typeface="Times New Roman" panose="02020603050405020304" pitchFamily="18" charset="0"/>
                <a:cs typeface="Times New Roman" panose="02020603050405020304" pitchFamily="18" charset="0"/>
              </a:rPr>
              <a:t>Bluetooth HC-05</a:t>
            </a:r>
          </a:p>
        </p:txBody>
      </p:sp>
      <p:sp>
        <p:nvSpPr>
          <p:cNvPr id="18" name="TextBox 17"/>
          <p:cNvSpPr txBox="1"/>
          <p:nvPr/>
        </p:nvSpPr>
        <p:spPr>
          <a:xfrm>
            <a:off x="6171735" y="1654918"/>
            <a:ext cx="161515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a:t>
            </a:r>
            <a:r>
              <a:rPr lang="en-US" sz="2000" b="1" dirty="0"/>
              <a:t>:</a:t>
            </a:r>
          </a:p>
        </p:txBody>
      </p:sp>
    </p:spTree>
    <p:extLst>
      <p:ext uri="{BB962C8B-B14F-4D97-AF65-F5344CB8AC3E}">
        <p14:creationId xmlns:p14="http://schemas.microsoft.com/office/powerpoint/2010/main" val="109583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209800" y="719183"/>
            <a:ext cx="4724400" cy="369332"/>
          </a:xfrm>
          <a:prstGeom prst="rect">
            <a:avLst/>
          </a:prstGeom>
        </p:spPr>
        <p:txBody>
          <a:bodyPr wrap="square">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pic>
        <p:nvPicPr>
          <p:cNvPr id="6" name="Picture 2" descr="Image result for m/f jumper wi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3124200"/>
            <a:ext cx="2686050" cy="1896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Image result for breadbo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4069" y="3124200"/>
            <a:ext cx="2460262" cy="1847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38200" y="1581150"/>
            <a:ext cx="4191000" cy="83099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OTHER EQUIPMENTS USED:</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965462" y="5269468"/>
            <a:ext cx="2198869" cy="369332"/>
          </a:xfrm>
          <a:prstGeom prst="rect">
            <a:avLst/>
          </a:prstGeom>
          <a:noFill/>
        </p:spPr>
        <p:txBody>
          <a:bodyPr wrap="square" rtlCol="0" anchor="ctr">
            <a:spAutoFit/>
          </a:bodyPr>
          <a:lstStyle/>
          <a:p>
            <a:r>
              <a:rPr lang="en-US" dirty="0">
                <a:latin typeface="Times New Roman" panose="02020603050405020304" pitchFamily="18" charset="0"/>
                <a:cs typeface="Times New Roman" panose="02020603050405020304" pitchFamily="18" charset="0"/>
              </a:rPr>
              <a:t>Breadboard</a:t>
            </a:r>
          </a:p>
        </p:txBody>
      </p:sp>
      <p:sp>
        <p:nvSpPr>
          <p:cNvPr id="10" name="TextBox 9"/>
          <p:cNvSpPr txBox="1"/>
          <p:nvPr/>
        </p:nvSpPr>
        <p:spPr>
          <a:xfrm>
            <a:off x="1447800" y="5454134"/>
            <a:ext cx="2209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Male to Female Jumper Wires</a:t>
            </a:r>
          </a:p>
        </p:txBody>
      </p:sp>
    </p:spTree>
    <p:extLst>
      <p:ext uri="{BB962C8B-B14F-4D97-AF65-F5344CB8AC3E}">
        <p14:creationId xmlns:p14="http://schemas.microsoft.com/office/powerpoint/2010/main" val="2941502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292713" y="719183"/>
            <a:ext cx="4724400" cy="369332"/>
          </a:xfrm>
          <a:prstGeom prst="rect">
            <a:avLst/>
          </a:prstGeom>
        </p:spPr>
        <p:txBody>
          <a:bodyPr wrap="square">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TextBox 4"/>
          <p:cNvSpPr txBox="1"/>
          <p:nvPr/>
        </p:nvSpPr>
        <p:spPr>
          <a:xfrm>
            <a:off x="3124200" y="1216967"/>
            <a:ext cx="2895600" cy="461665"/>
          </a:xfrm>
          <a:prstGeom prst="rect">
            <a:avLst/>
          </a:prstGeom>
          <a:noFill/>
        </p:spPr>
        <p:txBody>
          <a:bodyPr wrap="square" rtlCol="0" anchor="ctr">
            <a:spAutoFit/>
          </a:bodyPr>
          <a:lstStyle/>
          <a:p>
            <a:r>
              <a:rPr lang="en-US" sz="2000" b="1" dirty="0">
                <a:latin typeface="Times New Roman" panose="02020603050405020304" pitchFamily="18" charset="0"/>
                <a:cs typeface="Times New Roman" panose="02020603050405020304" pitchFamily="18" charset="0"/>
              </a:rPr>
              <a:t>CIRCUIT DIAGRAM</a:t>
            </a:r>
            <a:r>
              <a:rPr lang="en-US" sz="2400" dirty="0">
                <a:latin typeface="Times New Roman" panose="02020603050405020304" pitchFamily="18" charset="0"/>
                <a:cs typeface="Times New Roman" panose="02020603050405020304" pitchFamily="18" charset="0"/>
              </a:rPr>
              <a:t>:</a:t>
            </a:r>
          </a:p>
        </p:txBody>
      </p:sp>
      <p:pic>
        <p:nvPicPr>
          <p:cNvPr id="6" name="Picture 5"/>
          <p:cNvPicPr/>
          <p:nvPr/>
        </p:nvPicPr>
        <p:blipFill>
          <a:blip r:embed="rId3"/>
          <a:stretch>
            <a:fillRect/>
          </a:stretch>
        </p:blipFill>
        <p:spPr>
          <a:xfrm rot="5400000">
            <a:off x="2597743" y="871062"/>
            <a:ext cx="4256722" cy="6629399"/>
          </a:xfrm>
          <a:prstGeom prst="rect">
            <a:avLst/>
          </a:prstGeom>
        </p:spPr>
      </p:pic>
    </p:spTree>
    <p:extLst>
      <p:ext uri="{BB962C8B-B14F-4D97-AF65-F5344CB8AC3E}">
        <p14:creationId xmlns:p14="http://schemas.microsoft.com/office/powerpoint/2010/main" val="13992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171700" y="732831"/>
            <a:ext cx="4800600" cy="369332"/>
          </a:xfrm>
          <a:prstGeom prst="rect">
            <a:avLst/>
          </a:prstGeom>
        </p:spPr>
        <p:txBody>
          <a:bodyPr wrap="square">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Oval 4"/>
          <p:cNvSpPr/>
          <p:nvPr/>
        </p:nvSpPr>
        <p:spPr>
          <a:xfrm>
            <a:off x="3533064" y="1447800"/>
            <a:ext cx="1752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33064" y="2743200"/>
            <a:ext cx="17526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3908946" y="3644521"/>
            <a:ext cx="1000836" cy="1143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58737" y="5791200"/>
            <a:ext cx="1501254"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33812" y="1567934"/>
            <a:ext cx="751103" cy="369332"/>
          </a:xfrm>
          <a:prstGeom prst="rect">
            <a:avLst/>
          </a:prstGeom>
          <a:noFill/>
        </p:spPr>
        <p:txBody>
          <a:bodyPr wrap="none" rtlCol="0">
            <a:spAutoFit/>
          </a:bodyPr>
          <a:lstStyle/>
          <a:p>
            <a:r>
              <a:rPr lang="en-US" dirty="0"/>
              <a:t>START</a:t>
            </a:r>
          </a:p>
        </p:txBody>
      </p:sp>
      <p:sp>
        <p:nvSpPr>
          <p:cNvPr id="10" name="TextBox 9"/>
          <p:cNvSpPr txBox="1"/>
          <p:nvPr/>
        </p:nvSpPr>
        <p:spPr>
          <a:xfrm>
            <a:off x="3798218" y="2787134"/>
            <a:ext cx="1090363" cy="369332"/>
          </a:xfrm>
          <a:prstGeom prst="rect">
            <a:avLst/>
          </a:prstGeom>
          <a:noFill/>
        </p:spPr>
        <p:txBody>
          <a:bodyPr wrap="none" rtlCol="0">
            <a:spAutoFit/>
          </a:bodyPr>
          <a:lstStyle/>
          <a:p>
            <a:r>
              <a:rPr lang="en-US" dirty="0"/>
              <a:t>RANGE=R</a:t>
            </a:r>
          </a:p>
        </p:txBody>
      </p:sp>
      <p:sp>
        <p:nvSpPr>
          <p:cNvPr id="11" name="TextBox 10"/>
          <p:cNvSpPr txBox="1"/>
          <p:nvPr/>
        </p:nvSpPr>
        <p:spPr>
          <a:xfrm>
            <a:off x="4010344" y="4031355"/>
            <a:ext cx="774571" cy="369332"/>
          </a:xfrm>
          <a:prstGeom prst="rect">
            <a:avLst/>
          </a:prstGeom>
          <a:noFill/>
        </p:spPr>
        <p:txBody>
          <a:bodyPr wrap="none" rtlCol="0">
            <a:spAutoFit/>
          </a:bodyPr>
          <a:lstStyle/>
          <a:p>
            <a:r>
              <a:rPr lang="en-US" dirty="0"/>
              <a:t>R&lt;=10</a:t>
            </a:r>
          </a:p>
        </p:txBody>
      </p:sp>
      <p:sp>
        <p:nvSpPr>
          <p:cNvPr id="12" name="TextBox 11"/>
          <p:cNvSpPr txBox="1"/>
          <p:nvPr/>
        </p:nvSpPr>
        <p:spPr>
          <a:xfrm>
            <a:off x="3973987" y="5873234"/>
            <a:ext cx="870751" cy="369332"/>
          </a:xfrm>
          <a:prstGeom prst="rect">
            <a:avLst/>
          </a:prstGeom>
          <a:noFill/>
        </p:spPr>
        <p:txBody>
          <a:bodyPr wrap="none" rtlCol="0">
            <a:spAutoFit/>
          </a:bodyPr>
          <a:lstStyle/>
          <a:p>
            <a:r>
              <a:rPr lang="en-US" dirty="0"/>
              <a:t>ALARM</a:t>
            </a:r>
          </a:p>
        </p:txBody>
      </p:sp>
      <p:cxnSp>
        <p:nvCxnSpPr>
          <p:cNvPr id="14" name="Straight Arrow Connector 13"/>
          <p:cNvCxnSpPr>
            <a:stCxn id="5" idx="4"/>
            <a:endCxn id="6" idx="0"/>
          </p:cNvCxnSpPr>
          <p:nvPr/>
        </p:nvCxnSpPr>
        <p:spPr>
          <a:xfrm>
            <a:off x="4409364" y="2057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a:off x="4409364" y="3200400"/>
            <a:ext cx="0" cy="444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8" idx="0"/>
          </p:cNvCxnSpPr>
          <p:nvPr/>
        </p:nvCxnSpPr>
        <p:spPr>
          <a:xfrm>
            <a:off x="4409364" y="4787521"/>
            <a:ext cx="0" cy="1003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p:cNvCxnSpPr>
          <p:nvPr/>
        </p:nvCxnSpPr>
        <p:spPr>
          <a:xfrm>
            <a:off x="4909782" y="4216021"/>
            <a:ext cx="19482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858000" y="2400300"/>
            <a:ext cx="0" cy="181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409364" y="2400300"/>
            <a:ext cx="24486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1"/>
          </p:cNvCxnSpPr>
          <p:nvPr/>
        </p:nvCxnSpPr>
        <p:spPr>
          <a:xfrm flipH="1">
            <a:off x="1447800" y="6057900"/>
            <a:ext cx="2210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447800" y="2400300"/>
            <a:ext cx="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p:cNvCxnSpPr>
          <p:nvPr/>
        </p:nvCxnSpPr>
        <p:spPr>
          <a:xfrm>
            <a:off x="1447800" y="2400300"/>
            <a:ext cx="29615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10200" y="3865033"/>
            <a:ext cx="512641" cy="369332"/>
          </a:xfrm>
          <a:prstGeom prst="rect">
            <a:avLst/>
          </a:prstGeom>
          <a:noFill/>
        </p:spPr>
        <p:txBody>
          <a:bodyPr wrap="none" rtlCol="0">
            <a:spAutoFit/>
          </a:bodyPr>
          <a:lstStyle/>
          <a:p>
            <a:r>
              <a:rPr lang="en-US" dirty="0"/>
              <a:t>YES</a:t>
            </a:r>
          </a:p>
        </p:txBody>
      </p:sp>
      <p:sp>
        <p:nvSpPr>
          <p:cNvPr id="41" name="TextBox 40"/>
          <p:cNvSpPr txBox="1"/>
          <p:nvPr/>
        </p:nvSpPr>
        <p:spPr>
          <a:xfrm>
            <a:off x="4572000" y="5289360"/>
            <a:ext cx="486030"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323608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74625" cmpd="sng">
            <a:solidFill>
              <a:schemeClr val="accent5">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Documents and Settings\DIGIT\Desktop\LOGO.bmp"/>
          <p:cNvPicPr/>
          <p:nvPr/>
        </p:nvPicPr>
        <p:blipFill>
          <a:blip r:embed="rId2" cstate="print"/>
          <a:srcRect b="10787"/>
          <a:stretch>
            <a:fillRect/>
          </a:stretch>
        </p:blipFill>
        <p:spPr bwMode="auto">
          <a:xfrm>
            <a:off x="1613626" y="177990"/>
            <a:ext cx="6082574" cy="533400"/>
          </a:xfrm>
          <a:prstGeom prst="rect">
            <a:avLst/>
          </a:prstGeom>
          <a:noFill/>
          <a:ln w="9525">
            <a:noFill/>
            <a:miter lim="800000"/>
            <a:headEnd/>
            <a:tailEnd/>
          </a:ln>
        </p:spPr>
      </p:pic>
      <p:sp>
        <p:nvSpPr>
          <p:cNvPr id="4" name="Rectangle 3"/>
          <p:cNvSpPr/>
          <p:nvPr/>
        </p:nvSpPr>
        <p:spPr>
          <a:xfrm>
            <a:off x="2159079" y="711390"/>
            <a:ext cx="4800600" cy="369332"/>
          </a:xfrm>
          <a:prstGeom prst="rect">
            <a:avLst/>
          </a:prstGeom>
        </p:spPr>
        <p:txBody>
          <a:bodyPr wrap="square" anchor="ctr">
            <a:spAutoFit/>
          </a:bodyPr>
          <a:lstStyle/>
          <a:p>
            <a:r>
              <a:rPr lang="en-US" dirty="0">
                <a:latin typeface="Calibri" pitchFamily="34" charset="0"/>
                <a:ea typeface="Times New Roman" pitchFamily="18" charset="0"/>
                <a:cs typeface="Times New Roman" pitchFamily="18" charset="0"/>
              </a:rPr>
              <a:t>(Permanently Affiliated to University of Mumbai)</a:t>
            </a:r>
            <a:endParaRPr lang="en-US" dirty="0"/>
          </a:p>
        </p:txBody>
      </p:sp>
      <p:sp>
        <p:nvSpPr>
          <p:cNvPr id="5" name="TextBox 4"/>
          <p:cNvSpPr txBox="1"/>
          <p:nvPr/>
        </p:nvSpPr>
        <p:spPr>
          <a:xfrm>
            <a:off x="654413" y="1524000"/>
            <a:ext cx="8001000" cy="4185761"/>
          </a:xfrm>
          <a:prstGeom prst="rect">
            <a:avLst/>
          </a:prstGeom>
          <a:noFill/>
        </p:spPr>
        <p:txBody>
          <a:bodyPr wrap="square" rtlCol="0">
            <a:spAutoFit/>
          </a:bodyPr>
          <a:lstStyle/>
          <a:p>
            <a:pPr algn="ctr"/>
            <a:r>
              <a:rPr lang="en-US" sz="3200" b="1" u="heavy" dirty="0">
                <a:latin typeface="Times New Roman" panose="02020603050405020304" pitchFamily="18" charset="0"/>
                <a:cs typeface="Times New Roman" panose="02020603050405020304" pitchFamily="18" charset="0"/>
              </a:rPr>
              <a:t>TECHNICAL PROCEDURE</a:t>
            </a:r>
          </a:p>
          <a:p>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latin typeface="Times New Roman" panose="02020603050405020304" pitchFamily="18" charset="0"/>
                <a:cs typeface="Times New Roman" panose="02020603050405020304" pitchFamily="18" charset="0"/>
              </a:rPr>
              <a:t>The proposed system consists of a micro-controller and a Bluetooth device that helps the person to use this system to track the child. It is also connected to a buzzer that activates on the alarm time to alert. </a:t>
            </a:r>
          </a:p>
          <a:p>
            <a:pPr marL="342900" lvl="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latin typeface="Times New Roman" panose="02020603050405020304" pitchFamily="18" charset="0"/>
                <a:cs typeface="Times New Roman" panose="02020603050405020304" pitchFamily="18" charset="0"/>
              </a:rPr>
              <a:t>Once the Bluetooth is disconnected from parental device, the buzzer starts and it continues to ring until it is dismissed. This makes a person to get attention for sure. The below figure shows that the microcontroller controls the Bluetooth. </a:t>
            </a:r>
          </a:p>
          <a:p>
            <a:pPr marL="342900" lvl="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dirty="0">
                <a:latin typeface="Times New Roman" panose="02020603050405020304" pitchFamily="18" charset="0"/>
                <a:cs typeface="Times New Roman" panose="02020603050405020304" pitchFamily="18" charset="0"/>
              </a:rPr>
              <a:t>When the alarm time is set, and the alarm starts to ring, it increases the volume of the buzzer. This </a:t>
            </a:r>
            <a:r>
              <a:rPr lang="en-US" dirty="0" err="1">
                <a:latin typeface="Times New Roman" panose="02020603050405020304" pitchFamily="18" charset="0"/>
                <a:cs typeface="Times New Roman" panose="02020603050405020304" pitchFamily="18" charset="0"/>
              </a:rPr>
              <a:t>bluetooth</a:t>
            </a:r>
            <a:r>
              <a:rPr lang="en-US" dirty="0">
                <a:latin typeface="Times New Roman" panose="02020603050405020304" pitchFamily="18" charset="0"/>
                <a:cs typeface="Times New Roman" panose="02020603050405020304" pitchFamily="18" charset="0"/>
              </a:rPr>
              <a:t> device can be integrated with any other appliance to keep them in front eye for safety or  even for home automation in future.</a:t>
            </a:r>
          </a:p>
          <a:p>
            <a:endParaRPr lang="en-US" dirty="0"/>
          </a:p>
        </p:txBody>
      </p:sp>
    </p:spTree>
    <p:extLst>
      <p:ext uri="{BB962C8B-B14F-4D97-AF65-F5344CB8AC3E}">
        <p14:creationId xmlns:p14="http://schemas.microsoft.com/office/powerpoint/2010/main" val="211522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131</TotalTime>
  <Words>521</Words>
  <Application>Microsoft Office PowerPoint</Application>
  <PresentationFormat>On-screen Show (4:3)</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Agency FB</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Ankush</dc:creator>
  <cp:lastModifiedBy>bhadra kali</cp:lastModifiedBy>
  <cp:revision>18</cp:revision>
  <dcterms:created xsi:type="dcterms:W3CDTF">2019-03-25T04:11:32Z</dcterms:created>
  <dcterms:modified xsi:type="dcterms:W3CDTF">2019-10-15T16:42:37Z</dcterms:modified>
</cp:coreProperties>
</file>