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0" r:id="rId4"/>
    <p:sldId id="267" r:id="rId5"/>
    <p:sldId id="272" r:id="rId6"/>
    <p:sldId id="261" r:id="rId7"/>
    <p:sldId id="269" r:id="rId8"/>
    <p:sldId id="270" r:id="rId9"/>
    <p:sldId id="262" r:id="rId10"/>
    <p:sldId id="265" r:id="rId11"/>
    <p:sldId id="264" r:id="rId12"/>
    <p:sldId id="271" r:id="rId13"/>
    <p:sldId id="266" r:id="rId14"/>
    <p:sldId id="268"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5" autoAdjust="0"/>
    <p:restoredTop sz="94660"/>
  </p:normalViewPr>
  <p:slideViewPr>
    <p:cSldViewPr snapToGrid="0">
      <p:cViewPr varScale="1">
        <p:scale>
          <a:sx n="122" d="100"/>
          <a:sy n="122"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5153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Libraries and frameworks</a:t>
            </a:r>
          </a:p>
          <a:p>
            <a:pPr marL="171450" indent="-171450">
              <a:buFont typeface="Arial" panose="020B0604020202020204" pitchFamily="34" charset="0"/>
              <a:buChar char="•"/>
            </a:pPr>
            <a:r>
              <a:rPr lang="en-US" dirty="0"/>
              <a:t>Operating systems</a:t>
            </a:r>
          </a:p>
          <a:p>
            <a:pPr marL="171450" indent="-171450">
              <a:buFont typeface="Arial" panose="020B0604020202020204" pitchFamily="34" charset="0"/>
              <a:buChar char="•"/>
            </a:pPr>
            <a:r>
              <a:rPr lang="en-US" dirty="0"/>
              <a:t>Remote APIs</a:t>
            </a:r>
          </a:p>
          <a:p>
            <a:pPr marL="171450" indent="-171450">
              <a:buFont typeface="Arial" panose="020B0604020202020204" pitchFamily="34" charset="0"/>
              <a:buChar char="•"/>
            </a:pPr>
            <a:r>
              <a:rPr lang="en-US" dirty="0"/>
              <a:t>Web APIs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00353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Libraries and frameworks</a:t>
            </a:r>
          </a:p>
          <a:p>
            <a:pPr marL="171450" indent="-171450">
              <a:buFont typeface="Arial" panose="020B0604020202020204" pitchFamily="34" charset="0"/>
              <a:buChar char="•"/>
            </a:pPr>
            <a:r>
              <a:rPr lang="en-US" dirty="0"/>
              <a:t>Operating systems</a:t>
            </a:r>
          </a:p>
          <a:p>
            <a:pPr marL="171450" indent="-171450">
              <a:buFont typeface="Arial" panose="020B0604020202020204" pitchFamily="34" charset="0"/>
              <a:buChar char="•"/>
            </a:pPr>
            <a:r>
              <a:rPr lang="en-US" dirty="0"/>
              <a:t>Remote APIs</a:t>
            </a:r>
          </a:p>
          <a:p>
            <a:pPr marL="171450" indent="-171450">
              <a:buFont typeface="Arial" panose="020B0604020202020204" pitchFamily="34" charset="0"/>
              <a:buChar char="•"/>
            </a:pPr>
            <a:r>
              <a:rPr lang="en-US" dirty="0"/>
              <a:t>Web APIs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7331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Libraries and frameworks</a:t>
            </a:r>
          </a:p>
          <a:p>
            <a:pPr marL="171450" indent="-171450">
              <a:buFont typeface="Arial" panose="020B0604020202020204" pitchFamily="34" charset="0"/>
              <a:buChar char="•"/>
            </a:pPr>
            <a:r>
              <a:rPr lang="en-US" dirty="0"/>
              <a:t>Operating systems</a:t>
            </a:r>
          </a:p>
          <a:p>
            <a:pPr marL="171450" indent="-171450">
              <a:buFont typeface="Arial" panose="020B0604020202020204" pitchFamily="34" charset="0"/>
              <a:buChar char="•"/>
            </a:pPr>
            <a:r>
              <a:rPr lang="en-US" dirty="0"/>
              <a:t>Remote APIs</a:t>
            </a:r>
          </a:p>
          <a:p>
            <a:pPr marL="171450" indent="-171450">
              <a:buFont typeface="Arial" panose="020B0604020202020204" pitchFamily="34" charset="0"/>
              <a:buChar char="•"/>
            </a:pPr>
            <a:r>
              <a:rPr lang="en-US" dirty="0"/>
              <a:t>Web APIs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83051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6/12/24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6/12/24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61867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eel-docs.static.aws.fmrcloud.com/docs/products/keel-nodejs/graphql/client/" TargetMode="External"/><Relationship Id="rId2" Type="http://schemas.openxmlformats.org/officeDocument/2006/relationships/hyperlink" Target="https://myfiles.fmrcloud.com/:w:/r/personal/a758736_fmr_com/Documents/GraphQL.docx?d=w802697c51c544f61878aac7d8cb2de63&amp;csf=1&amp;web=1&amp;e=xibxnm" TargetMode="External"/><Relationship Id="rId1" Type="http://schemas.openxmlformats.org/officeDocument/2006/relationships/slideLayout" Target="../slideLayouts/slideLayout2.xml"/><Relationship Id="rId4" Type="http://schemas.openxmlformats.org/officeDocument/2006/relationships/hyperlink" Target="https://productionreadygraphq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dirty="0" err="1"/>
              <a:t>GraphQL</a:t>
            </a:r>
            <a:r>
              <a:rPr lang="en-US" sz="7200" dirty="0"/>
              <a:t> – An Introduction</a:t>
            </a:r>
          </a:p>
        </p:txBody>
      </p:sp>
      <p:sp>
        <p:nvSpPr>
          <p:cNvPr id="3" name="Content Placeholder 2"/>
          <p:cNvSpPr>
            <a:spLocks noGrp="1"/>
          </p:cNvSpPr>
          <p:nvPr>
            <p:ph type="subTitle" idx="1"/>
          </p:nvPr>
        </p:nvSpPr>
        <p:spPr>
          <a:xfrm>
            <a:off x="1966912" y="5645150"/>
            <a:ext cx="8258176" cy="631825"/>
          </a:xfrm>
        </p:spPr>
        <p:txBody>
          <a:bodyPr anchor="ctr">
            <a:normAutofit/>
          </a:bodyPr>
          <a:lstStyle/>
          <a:p>
            <a:endParaRPr sz="2800"/>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61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How?</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20013" y="-1346638"/>
            <a:ext cx="6906491" cy="5585619"/>
          </a:xfrm>
        </p:spPr>
        <p:txBody>
          <a:bodyPr anchor="ctr">
            <a:normAutofit/>
          </a:bodyPr>
          <a:lstStyle/>
          <a:p>
            <a:r>
              <a:rPr lang="en-US" dirty="0"/>
              <a:t>Schema first:</a:t>
            </a:r>
            <a:endParaRPr dirty="0"/>
          </a:p>
        </p:txBody>
      </p:sp>
      <p:pic>
        <p:nvPicPr>
          <p:cNvPr id="4" name="Picture 3">
            <a:extLst>
              <a:ext uri="{FF2B5EF4-FFF2-40B4-BE49-F238E27FC236}">
                <a16:creationId xmlns:a16="http://schemas.microsoft.com/office/drawing/2014/main" id="{04FE7537-67A7-8F5F-EBB9-A395A43E697E}"/>
              </a:ext>
            </a:extLst>
          </p:cNvPr>
          <p:cNvPicPr>
            <a:picLocks noChangeAspect="1"/>
          </p:cNvPicPr>
          <p:nvPr/>
        </p:nvPicPr>
        <p:blipFill>
          <a:blip r:embed="rId2"/>
          <a:stretch>
            <a:fillRect/>
          </a:stretch>
        </p:blipFill>
        <p:spPr>
          <a:xfrm>
            <a:off x="4420013" y="1884299"/>
            <a:ext cx="5405556" cy="4218044"/>
          </a:xfrm>
          <a:prstGeom prst="rect">
            <a:avLst/>
          </a:prstGeom>
        </p:spPr>
      </p:pic>
    </p:spTree>
    <p:extLst>
      <p:ext uri="{BB962C8B-B14F-4D97-AF65-F5344CB8AC3E}">
        <p14:creationId xmlns:p14="http://schemas.microsoft.com/office/powerpoint/2010/main" val="327725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700" dirty="0">
                <a:solidFill>
                  <a:srgbClr val="FFFFFF"/>
                </a:solidFill>
              </a:rPr>
              <a:t>How?</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167272" y="-695316"/>
            <a:ext cx="6906491" cy="5585619"/>
          </a:xfrm>
        </p:spPr>
        <p:txBody>
          <a:bodyPr anchor="ctr">
            <a:normAutofit/>
          </a:bodyPr>
          <a:lstStyle/>
          <a:p>
            <a:pPr marL="0" marR="0">
              <a:lnSpc>
                <a:spcPct val="107000"/>
              </a:lnSpc>
              <a:spcBef>
                <a:spcPts val="2300"/>
              </a:spcBef>
              <a:spcAft>
                <a:spcPts val="600"/>
              </a:spcAft>
            </a:pPr>
            <a:r>
              <a:rPr lang="en-US" sz="2400" b="1" dirty="0">
                <a:solidFill>
                  <a:srgbClr val="7F7F7F"/>
                </a:solidFill>
                <a:effectLst/>
                <a:latin typeface="+mj-lt"/>
                <a:ea typeface="Times New Roman" panose="02020603050405020304" pitchFamily="18" charset="0"/>
                <a:cs typeface="Times New Roman" panose="02020603050405020304" pitchFamily="18" charset="0"/>
              </a:rPr>
              <a:t>Resolver  - function that resolves a query/request. </a:t>
            </a:r>
            <a:r>
              <a:rPr lang="en-US" sz="2400" b="1" dirty="0">
                <a:solidFill>
                  <a:srgbClr val="7F7F7F"/>
                </a:solidFill>
                <a:latin typeface="+mj-lt"/>
                <a:ea typeface="Times New Roman" panose="02020603050405020304" pitchFamily="18" charset="0"/>
                <a:cs typeface="Times New Roman" panose="02020603050405020304" pitchFamily="18" charset="0"/>
              </a:rPr>
              <a:t>	          </a:t>
            </a:r>
            <a:r>
              <a:rPr lang="en-US" sz="2400" b="1" dirty="0">
                <a:solidFill>
                  <a:srgbClr val="595959"/>
                </a:solidFill>
                <a:effectLst/>
                <a:latin typeface="+mj-lt"/>
                <a:ea typeface="Calibri" panose="020F0502020204030204" pitchFamily="34" charset="0"/>
                <a:cs typeface="Times New Roman" panose="02020603050405020304" pitchFamily="18" charset="0"/>
              </a:rPr>
              <a:t>What data the Query will return!</a:t>
            </a:r>
          </a:p>
          <a:p>
            <a:pPr marL="0" marR="0" indent="0">
              <a:lnSpc>
                <a:spcPct val="107000"/>
              </a:lnSpc>
              <a:spcBef>
                <a:spcPts val="0"/>
              </a:spcBef>
              <a:spcAft>
                <a:spcPts val="600"/>
              </a:spcAft>
              <a:buNone/>
            </a:pPr>
            <a:endParaRPr lang="en-US" sz="2400" dirty="0">
              <a:solidFill>
                <a:srgbClr val="595959"/>
              </a:solidFill>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400" dirty="0">
                <a:solidFill>
                  <a:srgbClr val="595959"/>
                </a:solidFill>
                <a:ea typeface="Calibri" panose="020F0502020204030204" pitchFamily="34" charset="0"/>
                <a:cs typeface="Times New Roman" panose="02020603050405020304" pitchFamily="18" charset="0"/>
              </a:rPr>
              <a:t>S</a:t>
            </a:r>
            <a:r>
              <a:rPr lang="en-US" sz="2400" dirty="0">
                <a:solidFill>
                  <a:srgbClr val="595959"/>
                </a:solidFill>
                <a:effectLst/>
                <a:ea typeface="Calibri" panose="020F0502020204030204" pitchFamily="34" charset="0"/>
                <a:cs typeface="Times New Roman" panose="02020603050405020304" pitchFamily="18" charset="0"/>
              </a:rPr>
              <a:t>elect in relational will select rows, insert will insert.    In same way for any query you can write a resolver to define what operation it will perform and We use mutations to update, delete and insert and Queries to Get data.</a:t>
            </a:r>
          </a:p>
          <a:p>
            <a:pPr marL="0" indent="0">
              <a:buNone/>
            </a:pPr>
            <a:r>
              <a:rPr lang="en-US" dirty="0" err="1">
                <a:latin typeface="+mj-lt"/>
              </a:rPr>
              <a:t>Eg</a:t>
            </a:r>
            <a:r>
              <a:rPr lang="en-US" dirty="0">
                <a:latin typeface="+mj-lt"/>
              </a:rPr>
              <a:t>: </a:t>
            </a:r>
            <a:endParaRPr dirty="0">
              <a:latin typeface="+mj-lt"/>
            </a:endParaRPr>
          </a:p>
        </p:txBody>
      </p:sp>
      <p:pic>
        <p:nvPicPr>
          <p:cNvPr id="4" name="Picture 3">
            <a:extLst>
              <a:ext uri="{FF2B5EF4-FFF2-40B4-BE49-F238E27FC236}">
                <a16:creationId xmlns:a16="http://schemas.microsoft.com/office/drawing/2014/main" id="{09B1623B-7F10-82DD-FD10-588725E62F56}"/>
              </a:ext>
            </a:extLst>
          </p:cNvPr>
          <p:cNvPicPr>
            <a:picLocks noChangeAspect="1"/>
          </p:cNvPicPr>
          <p:nvPr/>
        </p:nvPicPr>
        <p:blipFill>
          <a:blip r:embed="rId2"/>
          <a:stretch>
            <a:fillRect/>
          </a:stretch>
        </p:blipFill>
        <p:spPr>
          <a:xfrm>
            <a:off x="5841242" y="3372190"/>
            <a:ext cx="4633830" cy="3485809"/>
          </a:xfrm>
          <a:prstGeom prst="rect">
            <a:avLst/>
          </a:prstGeom>
        </p:spPr>
      </p:pic>
    </p:spTree>
    <p:extLst>
      <p:ext uri="{BB962C8B-B14F-4D97-AF65-F5344CB8AC3E}">
        <p14:creationId xmlns:p14="http://schemas.microsoft.com/office/powerpoint/2010/main" val="421212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700" dirty="0">
                <a:solidFill>
                  <a:srgbClr val="FFFFFF"/>
                </a:solidFill>
              </a:rPr>
              <a:t>In Action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172" name="Picture 4" descr="Advice from a GraphQL Expert">
            <a:extLst>
              <a:ext uri="{FF2B5EF4-FFF2-40B4-BE49-F238E27FC236}">
                <a16:creationId xmlns:a16="http://schemas.microsoft.com/office/drawing/2014/main" id="{9FC932CC-6CD9-68BA-0E10-8648B5C9C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396" y="-8458"/>
            <a:ext cx="7404974" cy="357824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07F3F04-F5F3-B7C7-5CC1-1E986C3A11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67272" y="3632911"/>
            <a:ext cx="2492969" cy="315475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22177F11-4F5A-F6F1-6E51-187E950569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353" y="3632913"/>
            <a:ext cx="5870790" cy="31547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AC557F-EE97-CF2B-EE14-CF6E50C4AF1A}"/>
              </a:ext>
            </a:extLst>
          </p:cNvPr>
          <p:cNvSpPr txBox="1"/>
          <p:nvPr/>
        </p:nvSpPr>
        <p:spPr>
          <a:xfrm>
            <a:off x="213567" y="691907"/>
            <a:ext cx="3771866" cy="1200329"/>
          </a:xfrm>
          <a:prstGeom prst="rect">
            <a:avLst/>
          </a:prstGeom>
          <a:noFill/>
        </p:spPr>
        <p:txBody>
          <a:bodyPr wrap="none" rtlCol="0">
            <a:spAutoFit/>
          </a:bodyPr>
          <a:lstStyle/>
          <a:p>
            <a:r>
              <a:rPr lang="en-US" dirty="0"/>
              <a:t>To query comments on a specific post:</a:t>
            </a:r>
          </a:p>
          <a:p>
            <a:r>
              <a:rPr lang="en-US" dirty="0"/>
              <a:t>/users -&gt; </a:t>
            </a:r>
            <a:r>
              <a:rPr lang="en-US" dirty="0" err="1"/>
              <a:t>user_ids</a:t>
            </a:r>
            <a:endParaRPr lang="en-US" dirty="0"/>
          </a:p>
          <a:p>
            <a:r>
              <a:rPr lang="en-US" dirty="0"/>
              <a:t>/</a:t>
            </a:r>
            <a:r>
              <a:rPr lang="en-US" dirty="0" err="1"/>
              <a:t>posts:user_id</a:t>
            </a:r>
            <a:r>
              <a:rPr lang="en-US" dirty="0"/>
              <a:t> -&gt; </a:t>
            </a:r>
            <a:r>
              <a:rPr lang="en-US" dirty="0" err="1"/>
              <a:t>post_ids</a:t>
            </a:r>
            <a:endParaRPr lang="en-US" dirty="0"/>
          </a:p>
          <a:p>
            <a:r>
              <a:rPr lang="en-US" dirty="0"/>
              <a:t>/</a:t>
            </a:r>
            <a:r>
              <a:rPr lang="en-US" dirty="0" err="1"/>
              <a:t>comments:post_id</a:t>
            </a:r>
            <a:r>
              <a:rPr lang="en-US" dirty="0"/>
              <a:t> -&gt; comments</a:t>
            </a:r>
          </a:p>
        </p:txBody>
      </p:sp>
    </p:spTree>
    <p:extLst>
      <p:ext uri="{BB962C8B-B14F-4D97-AF65-F5344CB8AC3E}">
        <p14:creationId xmlns:p14="http://schemas.microsoft.com/office/powerpoint/2010/main" val="204002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The problem we solved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9110467" y="1918589"/>
            <a:ext cx="2201646" cy="3423623"/>
          </a:xfrm>
        </p:spPr>
        <p:txBody>
          <a:bodyPr anchor="ctr">
            <a:normAutofit/>
          </a:bodyPr>
          <a:lstStyle/>
          <a:p>
            <a:endParaRPr dirty="0"/>
          </a:p>
        </p:txBody>
      </p:sp>
      <p:pic>
        <p:nvPicPr>
          <p:cNvPr id="5122" name="Picture 2" descr="Building A Data Layer for Microservices With GraphQL And StepZen | StepZen  blog">
            <a:extLst>
              <a:ext uri="{FF2B5EF4-FFF2-40B4-BE49-F238E27FC236}">
                <a16:creationId xmlns:a16="http://schemas.microsoft.com/office/drawing/2014/main" id="{1FBCD0B2-CCEE-64D6-C91A-789E287EB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058" y="1327245"/>
            <a:ext cx="6526144" cy="420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37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0ADB-ED75-AFA5-12D5-1E798926F1A3}"/>
              </a:ext>
            </a:extLst>
          </p:cNvPr>
          <p:cNvSpPr>
            <a:spLocks noGrp="1"/>
          </p:cNvSpPr>
          <p:nvPr>
            <p:ph type="title"/>
          </p:nvPr>
        </p:nvSpPr>
        <p:spPr>
          <a:xfrm>
            <a:off x="838200" y="692671"/>
            <a:ext cx="10515600" cy="1325563"/>
          </a:xfrm>
        </p:spPr>
        <p:txBody>
          <a:bodyPr>
            <a:normAutofit/>
          </a:bodyPr>
          <a:lstStyle/>
          <a:p>
            <a:r>
              <a:rPr lang="en-US" sz="3600" dirty="0"/>
              <a:t>Advantages</a:t>
            </a:r>
          </a:p>
        </p:txBody>
      </p:sp>
      <p:sp>
        <p:nvSpPr>
          <p:cNvPr id="3" name="Content Placeholder 2">
            <a:extLst>
              <a:ext uri="{FF2B5EF4-FFF2-40B4-BE49-F238E27FC236}">
                <a16:creationId xmlns:a16="http://schemas.microsoft.com/office/drawing/2014/main" id="{125CF8A9-4693-B47E-F1A4-A88FDD7E6DE9}"/>
              </a:ext>
            </a:extLst>
          </p:cNvPr>
          <p:cNvSpPr>
            <a:spLocks noGrp="1"/>
          </p:cNvSpPr>
          <p:nvPr>
            <p:ph idx="1"/>
          </p:nvPr>
        </p:nvSpPr>
        <p:spPr>
          <a:xfrm>
            <a:off x="838200" y="1825625"/>
            <a:ext cx="10515600" cy="5175676"/>
          </a:xfrm>
        </p:spPr>
        <p:txBody>
          <a:bodyPr>
            <a:noAutofit/>
          </a:bodyPr>
          <a:lstStyle/>
          <a:p>
            <a:pPr algn="l">
              <a:buFont typeface="+mj-lt"/>
              <a:buAutoNum type="arabicPeriod"/>
            </a:pPr>
            <a:r>
              <a:rPr lang="en-US" sz="1600" b="1" i="0" dirty="0">
                <a:solidFill>
                  <a:srgbClr val="1F2328"/>
                </a:solidFill>
                <a:effectLst/>
                <a:highlight>
                  <a:srgbClr val="FFFFFF"/>
                </a:highlight>
                <a:latin typeface="-apple-system"/>
              </a:rPr>
              <a:t>Efficient Data Fetching:</a:t>
            </a:r>
            <a:r>
              <a:rPr lang="en-US" sz="1600" b="0" i="0" dirty="0">
                <a:solidFill>
                  <a:srgbClr val="1F2328"/>
                </a:solidFill>
                <a:effectLst/>
                <a:highlight>
                  <a:srgbClr val="FFFFFF"/>
                </a:highlight>
                <a:latin typeface="-apple-system"/>
              </a:rPr>
              <a:t> Clients can request exactly the data they need, reducing over-fetching and improving efficiency.</a:t>
            </a:r>
          </a:p>
          <a:p>
            <a:pPr algn="l">
              <a:buFont typeface="+mj-lt"/>
              <a:buAutoNum type="arabicPeriod"/>
            </a:pPr>
            <a:r>
              <a:rPr lang="en-US" sz="1600" b="1" i="0" dirty="0">
                <a:solidFill>
                  <a:srgbClr val="1F2328"/>
                </a:solidFill>
                <a:effectLst/>
                <a:highlight>
                  <a:srgbClr val="FFFFFF"/>
                </a:highlight>
                <a:latin typeface="-apple-system"/>
              </a:rPr>
              <a:t>Flexibility:</a:t>
            </a:r>
            <a:r>
              <a:rPr lang="en-US" sz="1600" b="0" i="0" dirty="0">
                <a:solidFill>
                  <a:srgbClr val="1F2328"/>
                </a:solidFill>
                <a:effectLst/>
                <a:highlight>
                  <a:srgbClr val="FFFFFF"/>
                </a:highlight>
                <a:latin typeface="-apple-system"/>
              </a:rPr>
              <a:t> </a:t>
            </a:r>
            <a:r>
              <a:rPr lang="en-US" sz="1600" b="0" i="0" dirty="0" err="1">
                <a:solidFill>
                  <a:srgbClr val="1F2328"/>
                </a:solidFill>
                <a:effectLst/>
                <a:highlight>
                  <a:srgbClr val="FFFFFF"/>
                </a:highlight>
                <a:latin typeface="-apple-system"/>
              </a:rPr>
              <a:t>GraphQL's</a:t>
            </a:r>
            <a:r>
              <a:rPr lang="en-US" sz="1600" b="0" i="0" dirty="0">
                <a:solidFill>
                  <a:srgbClr val="1F2328"/>
                </a:solidFill>
                <a:effectLst/>
                <a:highlight>
                  <a:srgbClr val="FFFFFF"/>
                </a:highlight>
                <a:latin typeface="-apple-system"/>
              </a:rPr>
              <a:t> query language allows clients to specify their data requirements, reducing the need for multiple endpoints.</a:t>
            </a:r>
          </a:p>
          <a:p>
            <a:pPr algn="l">
              <a:buFont typeface="+mj-lt"/>
              <a:buAutoNum type="arabicPeriod"/>
            </a:pPr>
            <a:r>
              <a:rPr lang="en-US" sz="1600" b="1" i="0" dirty="0">
                <a:solidFill>
                  <a:srgbClr val="1F2328"/>
                </a:solidFill>
                <a:effectLst/>
                <a:highlight>
                  <a:srgbClr val="FFFFFF"/>
                </a:highlight>
                <a:latin typeface="-apple-system"/>
              </a:rPr>
              <a:t>Strong Typing:</a:t>
            </a:r>
            <a:r>
              <a:rPr lang="en-US" sz="1600" b="0" i="0" dirty="0">
                <a:solidFill>
                  <a:srgbClr val="1F2328"/>
                </a:solidFill>
                <a:effectLst/>
                <a:highlight>
                  <a:srgbClr val="FFFFFF"/>
                </a:highlight>
                <a:latin typeface="-apple-system"/>
              </a:rPr>
              <a:t> </a:t>
            </a:r>
            <a:r>
              <a:rPr lang="en-US" sz="1600" b="0" i="0" dirty="0" err="1">
                <a:solidFill>
                  <a:srgbClr val="1F2328"/>
                </a:solidFill>
                <a:effectLst/>
                <a:highlight>
                  <a:srgbClr val="FFFFFF"/>
                </a:highlight>
                <a:latin typeface="-apple-system"/>
              </a:rPr>
              <a:t>GraphQL</a:t>
            </a:r>
            <a:r>
              <a:rPr lang="en-US" sz="1600" b="0" i="0" dirty="0">
                <a:solidFill>
                  <a:srgbClr val="1F2328"/>
                </a:solidFill>
                <a:effectLst/>
                <a:highlight>
                  <a:srgbClr val="FFFFFF"/>
                </a:highlight>
                <a:latin typeface="-apple-system"/>
              </a:rPr>
              <a:t> schemas provide clear and strong typing, which aids in documentation and validation.</a:t>
            </a:r>
          </a:p>
          <a:p>
            <a:pPr algn="l">
              <a:buFont typeface="+mj-lt"/>
              <a:buAutoNum type="arabicPeriod"/>
            </a:pPr>
            <a:r>
              <a:rPr lang="en-US" sz="1600" b="1" i="0" dirty="0">
                <a:solidFill>
                  <a:srgbClr val="1F2328"/>
                </a:solidFill>
                <a:effectLst/>
                <a:highlight>
                  <a:srgbClr val="FFFFFF"/>
                </a:highlight>
                <a:latin typeface="-apple-system"/>
              </a:rPr>
              <a:t>Backend Aggregation:</a:t>
            </a:r>
            <a:r>
              <a:rPr lang="en-US" sz="1600" b="0" i="0" dirty="0">
                <a:solidFill>
                  <a:srgbClr val="1F2328"/>
                </a:solidFill>
                <a:effectLst/>
                <a:highlight>
                  <a:srgbClr val="FFFFFF"/>
                </a:highlight>
                <a:latin typeface="-apple-system"/>
              </a:rPr>
              <a:t> </a:t>
            </a:r>
            <a:r>
              <a:rPr lang="en-US" sz="1600" b="0" i="0" dirty="0" err="1">
                <a:solidFill>
                  <a:srgbClr val="1F2328"/>
                </a:solidFill>
                <a:effectLst/>
                <a:highlight>
                  <a:srgbClr val="FFFFFF"/>
                </a:highlight>
                <a:latin typeface="-apple-system"/>
              </a:rPr>
              <a:t>GraphQL</a:t>
            </a:r>
            <a:r>
              <a:rPr lang="en-US" sz="1600" b="0" i="0" dirty="0">
                <a:solidFill>
                  <a:srgbClr val="1F2328"/>
                </a:solidFill>
                <a:effectLst/>
                <a:highlight>
                  <a:srgbClr val="FFFFFF"/>
                </a:highlight>
                <a:latin typeface="-apple-system"/>
              </a:rPr>
              <a:t> can aggregate data from multiple sources, making it easier to serve complex client needs.</a:t>
            </a:r>
          </a:p>
          <a:p>
            <a:pPr algn="l">
              <a:buFont typeface="+mj-lt"/>
              <a:buAutoNum type="arabicPeriod"/>
            </a:pPr>
            <a:r>
              <a:rPr lang="en-US" sz="1600" b="1" i="0" dirty="0">
                <a:solidFill>
                  <a:srgbClr val="1F2328"/>
                </a:solidFill>
                <a:effectLst/>
                <a:highlight>
                  <a:srgbClr val="FFFFFF"/>
                </a:highlight>
                <a:latin typeface="-apple-system"/>
              </a:rPr>
              <a:t>Live Queries:</a:t>
            </a:r>
            <a:r>
              <a:rPr lang="en-US" sz="1600" b="0" i="0" dirty="0">
                <a:solidFill>
                  <a:srgbClr val="1F2328"/>
                </a:solidFill>
                <a:effectLst/>
                <a:highlight>
                  <a:srgbClr val="FFFFFF"/>
                </a:highlight>
                <a:latin typeface="-apple-system"/>
              </a:rPr>
              <a:t> </a:t>
            </a:r>
            <a:r>
              <a:rPr lang="en-US" sz="1600" b="0" i="0" dirty="0" err="1">
                <a:solidFill>
                  <a:srgbClr val="1F2328"/>
                </a:solidFill>
                <a:effectLst/>
                <a:highlight>
                  <a:srgbClr val="FFFFFF"/>
                </a:highlight>
                <a:latin typeface="-apple-system"/>
              </a:rPr>
              <a:t>GraphQL</a:t>
            </a:r>
            <a:r>
              <a:rPr lang="en-US" sz="1600" b="0" i="0" dirty="0">
                <a:solidFill>
                  <a:srgbClr val="1F2328"/>
                </a:solidFill>
                <a:effectLst/>
                <a:highlight>
                  <a:srgbClr val="FFFFFF"/>
                </a:highlight>
                <a:latin typeface="-apple-system"/>
              </a:rPr>
              <a:t> supports real-time data with subscriptions, allowing for more interactive applications.</a:t>
            </a:r>
          </a:p>
          <a:p>
            <a:pPr algn="l">
              <a:buFont typeface="+mj-lt"/>
              <a:buAutoNum type="arabicPeriod"/>
            </a:pPr>
            <a:r>
              <a:rPr lang="en-US" sz="1600" b="1" dirty="0"/>
              <a:t>Runtime Validation</a:t>
            </a:r>
            <a:r>
              <a:rPr lang="en-US" sz="1600" dirty="0"/>
              <a:t>: </a:t>
            </a:r>
            <a:r>
              <a:rPr lang="en-US" sz="1600" dirty="0" err="1"/>
              <a:t>GraphQL</a:t>
            </a:r>
            <a:r>
              <a:rPr lang="en-US" sz="1600" dirty="0"/>
              <a:t> schema validation with non-nullable types (!) does perform a form of runtime validation</a:t>
            </a:r>
          </a:p>
          <a:p>
            <a:pPr algn="l">
              <a:buFont typeface="+mj-lt"/>
              <a:buAutoNum type="arabicPeriod"/>
            </a:pPr>
            <a:endParaRPr lang="en-US" sz="1600" b="0" i="0" dirty="0">
              <a:solidFill>
                <a:srgbClr val="1F2328"/>
              </a:solidFill>
              <a:effectLst/>
              <a:highlight>
                <a:srgbClr val="FFFFFF"/>
              </a:highlight>
              <a:latin typeface="-apple-system"/>
            </a:endParaRPr>
          </a:p>
          <a:p>
            <a:pPr marL="0" indent="0" algn="l">
              <a:buNone/>
            </a:pPr>
            <a:endParaRPr lang="en-US" sz="1600" b="0" i="0" dirty="0">
              <a:solidFill>
                <a:srgbClr val="1F2328"/>
              </a:solidFill>
              <a:effectLst/>
              <a:highlight>
                <a:srgbClr val="FFFFFF"/>
              </a:highlight>
              <a:latin typeface="-apple-system"/>
            </a:endParaRPr>
          </a:p>
          <a:p>
            <a:pPr algn="l"/>
            <a:endParaRPr lang="en-US" sz="1600" dirty="0">
              <a:solidFill>
                <a:srgbClr val="1F2328"/>
              </a:solidFill>
              <a:highlight>
                <a:srgbClr val="FFFFFF"/>
              </a:highlight>
              <a:latin typeface="-apple-system"/>
            </a:endParaRPr>
          </a:p>
          <a:p>
            <a:pPr algn="l">
              <a:buFont typeface="+mj-lt"/>
              <a:buAutoNum type="arabicPeriod"/>
            </a:pPr>
            <a:r>
              <a:rPr lang="en-US" sz="1600" b="1" i="0" dirty="0">
                <a:solidFill>
                  <a:srgbClr val="1F2328"/>
                </a:solidFill>
                <a:effectLst/>
                <a:highlight>
                  <a:srgbClr val="FFFFFF"/>
                </a:highlight>
                <a:latin typeface="-apple-system"/>
              </a:rPr>
              <a:t>Learning Curve:</a:t>
            </a:r>
            <a:r>
              <a:rPr lang="en-US" sz="1600" b="0" i="0" dirty="0">
                <a:solidFill>
                  <a:srgbClr val="1F2328"/>
                </a:solidFill>
                <a:effectLst/>
                <a:highlight>
                  <a:srgbClr val="FFFFFF"/>
                </a:highlight>
                <a:latin typeface="-apple-system"/>
              </a:rPr>
              <a:t> </a:t>
            </a:r>
            <a:r>
              <a:rPr lang="en-US" sz="1600" b="0" i="0" dirty="0" err="1">
                <a:solidFill>
                  <a:srgbClr val="1F2328"/>
                </a:solidFill>
                <a:effectLst/>
                <a:highlight>
                  <a:srgbClr val="FFFFFF"/>
                </a:highlight>
                <a:latin typeface="-apple-system"/>
              </a:rPr>
              <a:t>GraphQL's</a:t>
            </a:r>
            <a:r>
              <a:rPr lang="en-US" sz="1600" b="0" i="0" dirty="0">
                <a:solidFill>
                  <a:srgbClr val="1F2328"/>
                </a:solidFill>
                <a:effectLst/>
                <a:highlight>
                  <a:srgbClr val="FFFFFF"/>
                </a:highlight>
                <a:latin typeface="-apple-system"/>
              </a:rPr>
              <a:t> syntax and concepts can be more complex for newcomers, especially those familiar with REST.</a:t>
            </a:r>
          </a:p>
          <a:p>
            <a:pPr algn="l">
              <a:buFont typeface="+mj-lt"/>
              <a:buAutoNum type="arabicPeriod"/>
            </a:pPr>
            <a:r>
              <a:rPr lang="en-US" sz="1600" b="1" i="0" dirty="0">
                <a:solidFill>
                  <a:srgbClr val="1F2328"/>
                </a:solidFill>
                <a:effectLst/>
                <a:highlight>
                  <a:srgbClr val="FFFFFF"/>
                </a:highlight>
                <a:latin typeface="-apple-system"/>
              </a:rPr>
              <a:t>Caching:</a:t>
            </a:r>
            <a:r>
              <a:rPr lang="en-US" sz="1600" b="0" i="0" dirty="0">
                <a:solidFill>
                  <a:srgbClr val="1F2328"/>
                </a:solidFill>
                <a:effectLst/>
                <a:highlight>
                  <a:srgbClr val="FFFFFF"/>
                </a:highlight>
                <a:latin typeface="-apple-system"/>
              </a:rPr>
              <a:t> Because </a:t>
            </a:r>
            <a:r>
              <a:rPr lang="en-US" sz="1600" b="0" i="0" dirty="0" err="1">
                <a:solidFill>
                  <a:srgbClr val="1F2328"/>
                </a:solidFill>
                <a:effectLst/>
                <a:highlight>
                  <a:srgbClr val="FFFFFF"/>
                </a:highlight>
                <a:latin typeface="-apple-system"/>
              </a:rPr>
              <a:t>GraphQL</a:t>
            </a:r>
            <a:r>
              <a:rPr lang="en-US" sz="1600" b="0" i="0" dirty="0">
                <a:solidFill>
                  <a:srgbClr val="1F2328"/>
                </a:solidFill>
                <a:effectLst/>
                <a:highlight>
                  <a:srgbClr val="FFFFFF"/>
                </a:highlight>
                <a:latin typeface="-apple-system"/>
              </a:rPr>
              <a:t> queries can be highly customized, caching can be more challenging to implement effectively.</a:t>
            </a:r>
          </a:p>
          <a:p>
            <a:pPr algn="l">
              <a:buFont typeface="+mj-lt"/>
              <a:buAutoNum type="arabicPeriod"/>
            </a:pPr>
            <a:r>
              <a:rPr lang="en-US" sz="1600" b="1" i="0" dirty="0">
                <a:solidFill>
                  <a:srgbClr val="1F2328"/>
                </a:solidFill>
                <a:effectLst/>
                <a:highlight>
                  <a:srgbClr val="FFFFFF"/>
                </a:highlight>
                <a:latin typeface="-apple-system"/>
              </a:rPr>
              <a:t>Security:</a:t>
            </a:r>
            <a:r>
              <a:rPr lang="en-US" sz="1600" b="0" i="0" dirty="0">
                <a:solidFill>
                  <a:srgbClr val="1F2328"/>
                </a:solidFill>
                <a:effectLst/>
                <a:highlight>
                  <a:srgbClr val="FFFFFF"/>
                </a:highlight>
                <a:latin typeface="-apple-system"/>
              </a:rPr>
              <a:t> Poorly implemented </a:t>
            </a:r>
            <a:r>
              <a:rPr lang="en-US" sz="1600" b="0" i="0" dirty="0" err="1">
                <a:solidFill>
                  <a:srgbClr val="1F2328"/>
                </a:solidFill>
                <a:effectLst/>
                <a:highlight>
                  <a:srgbClr val="FFFFFF"/>
                </a:highlight>
                <a:latin typeface="-apple-system"/>
              </a:rPr>
              <a:t>GraphQL</a:t>
            </a:r>
            <a:r>
              <a:rPr lang="en-US" sz="1600" b="0" i="0" dirty="0">
                <a:solidFill>
                  <a:srgbClr val="1F2328"/>
                </a:solidFill>
                <a:effectLst/>
                <a:highlight>
                  <a:srgbClr val="FFFFFF"/>
                </a:highlight>
                <a:latin typeface="-apple-system"/>
              </a:rPr>
              <a:t> queries / introspection Queries can lead to security vulnerabilities, requiring careful validation.</a:t>
            </a:r>
          </a:p>
          <a:p>
            <a:endParaRPr lang="en-US" sz="1600" dirty="0"/>
          </a:p>
        </p:txBody>
      </p:sp>
      <p:sp>
        <p:nvSpPr>
          <p:cNvPr id="6" name="Title 1">
            <a:extLst>
              <a:ext uri="{FF2B5EF4-FFF2-40B4-BE49-F238E27FC236}">
                <a16:creationId xmlns:a16="http://schemas.microsoft.com/office/drawing/2014/main" id="{411D3669-EE53-AF7B-FEE1-6F8FCEEDE31C}"/>
              </a:ext>
            </a:extLst>
          </p:cNvPr>
          <p:cNvSpPr txBox="1">
            <a:spLocks/>
          </p:cNvSpPr>
          <p:nvPr/>
        </p:nvSpPr>
        <p:spPr>
          <a:xfrm>
            <a:off x="731292" y="40522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Disadvantages</a:t>
            </a:r>
          </a:p>
        </p:txBody>
      </p:sp>
    </p:spTree>
    <p:extLst>
      <p:ext uri="{BB962C8B-B14F-4D97-AF65-F5344CB8AC3E}">
        <p14:creationId xmlns:p14="http://schemas.microsoft.com/office/powerpoint/2010/main" val="99547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FE54-889E-94B8-89D0-0BBCC3EBA870}"/>
              </a:ext>
            </a:extLst>
          </p:cNvPr>
          <p:cNvSpPr>
            <a:spLocks noGrp="1"/>
          </p:cNvSpPr>
          <p:nvPr>
            <p:ph type="title"/>
          </p:nvPr>
        </p:nvSpPr>
        <p:spPr/>
        <p:txBody>
          <a:bodyPr/>
          <a:lstStyle/>
          <a:p>
            <a:r>
              <a:rPr lang="en-US" dirty="0"/>
              <a:t>Questions &amp; Open Forum</a:t>
            </a:r>
          </a:p>
        </p:txBody>
      </p:sp>
      <p:sp>
        <p:nvSpPr>
          <p:cNvPr id="3" name="Content Placeholder 2">
            <a:extLst>
              <a:ext uri="{FF2B5EF4-FFF2-40B4-BE49-F238E27FC236}">
                <a16:creationId xmlns:a16="http://schemas.microsoft.com/office/drawing/2014/main" id="{D5231B8D-D39D-F95F-AAF4-70417532CFA2}"/>
              </a:ext>
            </a:extLst>
          </p:cNvPr>
          <p:cNvSpPr>
            <a:spLocks noGrp="1"/>
          </p:cNvSpPr>
          <p:nvPr>
            <p:ph idx="1"/>
          </p:nvPr>
        </p:nvSpPr>
        <p:spPr/>
        <p:txBody>
          <a:bodyPr>
            <a:normAutofit/>
          </a:bodyPr>
          <a:lstStyle/>
          <a:p>
            <a:r>
              <a:rPr lang="en-US" sz="1800" dirty="0"/>
              <a:t>Additional resources for Fidelity adoption of GQL</a:t>
            </a:r>
          </a:p>
          <a:p>
            <a:r>
              <a:rPr lang="en-US" sz="1800" dirty="0"/>
              <a:t>My documentation </a:t>
            </a:r>
            <a:r>
              <a:rPr lang="en-US" sz="1800" dirty="0">
                <a:hlinkClick r:id="rId2"/>
              </a:rPr>
              <a:t>https://myfiles.fmrcloud.com/:w:/r/personal/a758736_fmr_com/Documents/GraphQL.docx?d=w802697c51c544f61878aac7d8cb2de63&amp;csf=1&amp;web=1&amp;e=xibxnm</a:t>
            </a:r>
            <a:endParaRPr lang="en-US" sz="1800" dirty="0"/>
          </a:p>
          <a:p>
            <a:r>
              <a:rPr lang="en-US" sz="1800" dirty="0"/>
              <a:t>Using GQL with Keel Node.js – </a:t>
            </a:r>
            <a:r>
              <a:rPr lang="en-US" sz="1800" dirty="0">
                <a:hlinkClick r:id="rId3"/>
              </a:rPr>
              <a:t>https://keel-docs.static.aws.fmrcloud.com/docs/products/keel-nodejs/graphql/client/</a:t>
            </a:r>
            <a:endParaRPr lang="en-US" sz="1800" dirty="0"/>
          </a:p>
          <a:p>
            <a:r>
              <a:rPr lang="en-US" sz="1800" dirty="0"/>
              <a:t>Fidelity guide for GQL adoption - </a:t>
            </a:r>
            <a:r>
              <a:rPr lang="en-US" sz="1800" b="0" i="0" u="none" strike="noStrike" dirty="0">
                <a:solidFill>
                  <a:srgbClr val="202124"/>
                </a:solidFill>
                <a:effectLst/>
                <a:highlight>
                  <a:srgbClr val="FFFFFF"/>
                </a:highlight>
                <a:latin typeface="Google Sans"/>
                <a:hlinkClick r:id="rId4"/>
              </a:rPr>
              <a:t>https://productionreadygraphql.com/</a:t>
            </a:r>
            <a:endParaRPr lang="en-US" sz="1800" b="0" i="0" u="none" strike="noStrike" dirty="0">
              <a:solidFill>
                <a:srgbClr val="202124"/>
              </a:solidFill>
              <a:effectLst/>
              <a:highlight>
                <a:srgbClr val="FFFFFF"/>
              </a:highlight>
              <a:latin typeface="Google Sans"/>
            </a:endParaRPr>
          </a:p>
          <a:p>
            <a:r>
              <a:rPr lang="en-US" sz="1800" dirty="0">
                <a:solidFill>
                  <a:srgbClr val="202124"/>
                </a:solidFill>
                <a:highlight>
                  <a:srgbClr val="FFFFFF"/>
                </a:highlight>
                <a:latin typeface="Google Sans"/>
              </a:rPr>
              <a:t>More Questions about Architecture / Schema Design / GQL in general:</a:t>
            </a:r>
          </a:p>
          <a:p>
            <a:pPr lvl="1"/>
            <a:r>
              <a:rPr lang="en-US" sz="1800" b="0" i="0" u="none" strike="noStrike" dirty="0" err="1">
                <a:solidFill>
                  <a:srgbClr val="202124"/>
                </a:solidFill>
                <a:effectLst/>
                <a:highlight>
                  <a:srgbClr val="FFFFFF"/>
                </a:highlight>
                <a:latin typeface="Google Sans"/>
              </a:rPr>
              <a:t>Meyana</a:t>
            </a:r>
            <a:r>
              <a:rPr lang="en-US" sz="1800" b="0" i="0" u="none" strike="noStrike" dirty="0">
                <a:solidFill>
                  <a:srgbClr val="202124"/>
                </a:solidFill>
                <a:effectLst/>
                <a:highlight>
                  <a:srgbClr val="FFFFFF"/>
                </a:highlight>
                <a:latin typeface="Google Sans"/>
              </a:rPr>
              <a:t>, </a:t>
            </a:r>
            <a:r>
              <a:rPr lang="en-US" sz="1800" b="0" i="0" u="none" strike="noStrike" dirty="0" err="1">
                <a:solidFill>
                  <a:srgbClr val="202124"/>
                </a:solidFill>
                <a:effectLst/>
                <a:highlight>
                  <a:srgbClr val="FFFFFF"/>
                </a:highlight>
                <a:latin typeface="Google Sans"/>
              </a:rPr>
              <a:t>Pamal</a:t>
            </a:r>
            <a:r>
              <a:rPr lang="en-US" sz="1800" b="0" i="0" u="none" strike="noStrike" dirty="0">
                <a:solidFill>
                  <a:srgbClr val="202124"/>
                </a:solidFill>
                <a:effectLst/>
                <a:highlight>
                  <a:srgbClr val="FFFFFF"/>
                </a:highlight>
                <a:latin typeface="Google Sans"/>
              </a:rPr>
              <a:t> - Architecture</a:t>
            </a:r>
          </a:p>
          <a:p>
            <a:pPr lvl="1"/>
            <a:r>
              <a:rPr lang="en-US" sz="1800" b="0" i="0" u="none" strike="noStrike" dirty="0">
                <a:solidFill>
                  <a:srgbClr val="000000"/>
                </a:solidFill>
                <a:effectLst/>
                <a:latin typeface="Calibri" panose="020F0502020204030204" pitchFamily="34" charset="0"/>
              </a:rPr>
              <a:t> Sykes, Matthew - Architecture</a:t>
            </a:r>
            <a:endParaRPr lang="en-US" sz="1800" b="0" i="0" u="none" strike="noStrike" dirty="0">
              <a:solidFill>
                <a:srgbClr val="202124"/>
              </a:solidFill>
              <a:effectLst/>
              <a:highlight>
                <a:srgbClr val="FFFFFF"/>
              </a:highlight>
              <a:latin typeface="Google Sans"/>
            </a:endParaRPr>
          </a:p>
          <a:p>
            <a:endParaRPr lang="en-US" sz="1800" b="0" i="0" u="none" strike="noStrike" dirty="0">
              <a:solidFill>
                <a:srgbClr val="202124"/>
              </a:solidFill>
              <a:effectLst/>
              <a:highlight>
                <a:srgbClr val="FFFFFF"/>
              </a:highlight>
              <a:latin typeface="Google Sans"/>
            </a:endParaRP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230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Contents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167272" y="591344"/>
            <a:ext cx="7842758" cy="5585619"/>
          </a:xfrm>
        </p:spPr>
        <p:txBody>
          <a:bodyPr anchor="ctr">
            <a:normAutofit/>
          </a:bodyPr>
          <a:lstStyle/>
          <a:p>
            <a:r>
              <a:rPr lang="en-US" dirty="0"/>
              <a:t>Who Invented GQL – Who?</a:t>
            </a:r>
          </a:p>
          <a:p>
            <a:r>
              <a:rPr lang="en-US" dirty="0"/>
              <a:t>What is GQL – What?</a:t>
            </a:r>
          </a:p>
          <a:p>
            <a:r>
              <a:rPr lang="en-US" dirty="0"/>
              <a:t>Which framework/</a:t>
            </a:r>
            <a:r>
              <a:rPr lang="en-US" dirty="0" err="1"/>
              <a:t>libarary</a:t>
            </a:r>
            <a:r>
              <a:rPr lang="en-US" dirty="0"/>
              <a:t> – Which?</a:t>
            </a:r>
          </a:p>
          <a:p>
            <a:r>
              <a:rPr lang="en-US" dirty="0"/>
              <a:t>Why do you need GQL – Why?</a:t>
            </a:r>
          </a:p>
          <a:p>
            <a:r>
              <a:rPr lang="en-US" dirty="0"/>
              <a:t>When to use GQL and when to NOT – When?</a:t>
            </a:r>
          </a:p>
          <a:p>
            <a:r>
              <a:rPr lang="en-US" dirty="0"/>
              <a:t>How to Build your schema – How?</a:t>
            </a:r>
          </a:p>
          <a:p>
            <a:r>
              <a:rPr lang="en-US" dirty="0"/>
              <a:t>Questions</a:t>
            </a:r>
          </a:p>
          <a:p>
            <a:endParaRPr lang="en-US" dirty="0"/>
          </a:p>
        </p:txBody>
      </p:sp>
    </p:spTree>
    <p:extLst>
      <p:ext uri="{BB962C8B-B14F-4D97-AF65-F5344CB8AC3E}">
        <p14:creationId xmlns:p14="http://schemas.microsoft.com/office/powerpoint/2010/main" val="54156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4593" y="-579693"/>
            <a:ext cx="3200400" cy="4461163"/>
          </a:xfrm>
        </p:spPr>
        <p:txBody>
          <a:bodyPr>
            <a:normAutofit/>
          </a:bodyPr>
          <a:lstStyle/>
          <a:p>
            <a:r>
              <a:rPr lang="en-US" dirty="0">
                <a:solidFill>
                  <a:srgbClr val="FFFFFF"/>
                </a:solidFill>
              </a:rPr>
              <a:t>Who?</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0" i="0" dirty="0">
                <a:solidFill>
                  <a:srgbClr val="2D3A5F"/>
                </a:solidFill>
                <a:effectLst/>
                <a:latin typeface="__manrope_d50df1"/>
              </a:rPr>
              <a:t> </a:t>
            </a:r>
            <a:r>
              <a:rPr lang="en-US" b="0" i="0" dirty="0" err="1">
                <a:solidFill>
                  <a:srgbClr val="2D3A5F"/>
                </a:solidFill>
                <a:effectLst/>
                <a:latin typeface="__manrope_d50df1"/>
              </a:rPr>
              <a:t>GraphQL</a:t>
            </a:r>
            <a:r>
              <a:rPr lang="en-US" b="0" i="0" dirty="0">
                <a:solidFill>
                  <a:srgbClr val="2D3A5F"/>
                </a:solidFill>
                <a:effectLst/>
                <a:latin typeface="__manrope_d50df1"/>
              </a:rPr>
              <a:t> was developed internally by Facebook in 2012 before being publicly released in 2015.</a:t>
            </a:r>
          </a:p>
          <a:p>
            <a:endParaRPr lang="en-US" b="0" i="0" dirty="0">
              <a:solidFill>
                <a:srgbClr val="4D5156"/>
              </a:solidFill>
              <a:effectLst/>
              <a:highlight>
                <a:srgbClr val="FFFFFF"/>
              </a:highlight>
              <a:latin typeface="Google Sans"/>
            </a:endParaRPr>
          </a:p>
          <a:p>
            <a:r>
              <a:rPr lang="en-US" b="0" i="0" dirty="0" err="1">
                <a:solidFill>
                  <a:srgbClr val="4D5156"/>
                </a:solidFill>
                <a:effectLst/>
                <a:highlight>
                  <a:srgbClr val="FFFFFF"/>
                </a:highlight>
                <a:latin typeface="Google Sans"/>
              </a:rPr>
              <a:t>GraphQL</a:t>
            </a:r>
            <a:r>
              <a:rPr lang="en-US" b="0" i="0" dirty="0">
                <a:solidFill>
                  <a:srgbClr val="4D5156"/>
                </a:solidFill>
                <a:effectLst/>
                <a:highlight>
                  <a:srgbClr val="FFFFFF"/>
                </a:highlight>
                <a:latin typeface="Google Sans"/>
              </a:rPr>
              <a:t> was built from the ground up by its co-creators </a:t>
            </a:r>
            <a:r>
              <a:rPr lang="en-US" b="0" i="0" dirty="0">
                <a:solidFill>
                  <a:srgbClr val="040C28"/>
                </a:solidFill>
                <a:effectLst/>
                <a:highlight>
                  <a:srgbClr val="D3E3FD"/>
                </a:highlight>
                <a:latin typeface="Google Sans"/>
              </a:rPr>
              <a:t>Lee Byron, Dan Schafer, and Nick Schrock</a:t>
            </a:r>
            <a:r>
              <a:rPr lang="en-US" b="0" i="0" dirty="0">
                <a:solidFill>
                  <a:srgbClr val="4D5156"/>
                </a:solidFill>
                <a:effectLst/>
                <a:highlight>
                  <a:srgbClr val="FFFFFF"/>
                </a:highlight>
                <a:latin typeface="Google Sans"/>
              </a:rPr>
              <a:t> to be an API and query language for object graphs. </a:t>
            </a:r>
            <a:endParaRPr dirty="0"/>
          </a:p>
        </p:txBody>
      </p:sp>
      <p:pic>
        <p:nvPicPr>
          <p:cNvPr id="10242" name="Picture 2">
            <a:extLst>
              <a:ext uri="{FF2B5EF4-FFF2-40B4-BE49-F238E27FC236}">
                <a16:creationId xmlns:a16="http://schemas.microsoft.com/office/drawing/2014/main" id="{5B00855C-A2FC-959E-BBAE-B9249A79B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7" y="2649570"/>
            <a:ext cx="3289300"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9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What?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4" name="Picture 6" descr="What Is GraphQL? REST vs. GraphQL">
            <a:extLst>
              <a:ext uri="{FF2B5EF4-FFF2-40B4-BE49-F238E27FC236}">
                <a16:creationId xmlns:a16="http://schemas.microsoft.com/office/drawing/2014/main" id="{C70C1F6F-F0B3-C20D-21E7-4A0D3721EA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6745" y="1"/>
            <a:ext cx="4964359" cy="2792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6596C9C-1C74-DA15-7BCA-AE61C854EBF7}"/>
              </a:ext>
            </a:extLst>
          </p:cNvPr>
          <p:cNvSpPr txBox="1"/>
          <p:nvPr/>
        </p:nvSpPr>
        <p:spPr>
          <a:xfrm>
            <a:off x="4167272" y="3122593"/>
            <a:ext cx="7897349" cy="341632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err="1">
                <a:solidFill>
                  <a:srgbClr val="370E00"/>
                </a:solidFill>
                <a:effectLst/>
                <a:highlight>
                  <a:srgbClr val="FFFFFF"/>
                </a:highlight>
                <a:latin typeface="Google Sans"/>
              </a:rPr>
              <a:t>GraphQL</a:t>
            </a:r>
            <a:r>
              <a:rPr lang="en-US" sz="2400" b="0" i="0" dirty="0">
                <a:solidFill>
                  <a:srgbClr val="370E00"/>
                </a:solidFill>
                <a:effectLst/>
                <a:highlight>
                  <a:srgbClr val="FFFFFF"/>
                </a:highlight>
                <a:latin typeface="Google Sans"/>
              </a:rPr>
              <a:t> is a query language, architecture style, and set of tools for creating and manipulating APIs. It allows developers to specify the exact data they want to fetch from an API and return that data from multiple sources. </a:t>
            </a:r>
          </a:p>
          <a:p>
            <a:pPr marL="285750" indent="-285750">
              <a:buFont typeface="Arial" panose="020B0604020202020204" pitchFamily="34" charset="0"/>
              <a:buChar char="•"/>
            </a:pPr>
            <a:endParaRPr lang="en-US" sz="2400" dirty="0">
              <a:solidFill>
                <a:srgbClr val="370E00"/>
              </a:solidFill>
              <a:highlight>
                <a:srgbClr val="FFFFFF"/>
              </a:highlight>
              <a:latin typeface="Google Sans"/>
            </a:endParaRPr>
          </a:p>
          <a:p>
            <a:pPr marL="285750" indent="-285750">
              <a:buFont typeface="Arial" panose="020B0604020202020204" pitchFamily="34" charset="0"/>
              <a:buChar char="•"/>
            </a:pPr>
            <a:endParaRPr lang="en-US" sz="2400" dirty="0">
              <a:solidFill>
                <a:srgbClr val="2D3A5F"/>
              </a:solidFill>
              <a:latin typeface="__manrope_d50df1"/>
            </a:endParaRPr>
          </a:p>
          <a:p>
            <a:pPr marL="285750" indent="-285750">
              <a:buFont typeface="Arial" panose="020B0604020202020204" pitchFamily="34" charset="0"/>
              <a:buChar char="•"/>
            </a:pPr>
            <a:r>
              <a:rPr lang="en-US" sz="2400" b="0" i="0" dirty="0">
                <a:solidFill>
                  <a:srgbClr val="001E2E"/>
                </a:solidFill>
                <a:effectLst/>
                <a:highlight>
                  <a:srgbClr val="FFFFFF"/>
                </a:highlight>
                <a:latin typeface="Google Sans"/>
              </a:rPr>
              <a:t>Apollo </a:t>
            </a:r>
            <a:r>
              <a:rPr lang="en-US" sz="2400" b="0" i="0" dirty="0" err="1">
                <a:solidFill>
                  <a:srgbClr val="001E2E"/>
                </a:solidFill>
                <a:effectLst/>
                <a:highlight>
                  <a:srgbClr val="FFFFFF"/>
                </a:highlight>
                <a:latin typeface="Google Sans"/>
              </a:rPr>
              <a:t>GraphQL</a:t>
            </a:r>
            <a:r>
              <a:rPr lang="en-US" sz="2400" b="0" i="0" dirty="0">
                <a:solidFill>
                  <a:srgbClr val="001E2E"/>
                </a:solidFill>
                <a:effectLst/>
                <a:highlight>
                  <a:srgbClr val="FFFFFF"/>
                </a:highlight>
                <a:latin typeface="Google Sans"/>
              </a:rPr>
              <a:t> is a set of tools from the </a:t>
            </a:r>
            <a:r>
              <a:rPr lang="en-US" sz="2400" b="0" i="0" dirty="0" err="1">
                <a:solidFill>
                  <a:srgbClr val="001E2E"/>
                </a:solidFill>
                <a:effectLst/>
                <a:highlight>
                  <a:srgbClr val="FFFFFF"/>
                </a:highlight>
                <a:latin typeface="Google Sans"/>
              </a:rPr>
              <a:t>GraphQL</a:t>
            </a:r>
            <a:r>
              <a:rPr lang="en-US" sz="2400" b="0" i="0" dirty="0">
                <a:solidFill>
                  <a:srgbClr val="001E2E"/>
                </a:solidFill>
                <a:effectLst/>
                <a:highlight>
                  <a:srgbClr val="FFFFFF"/>
                </a:highlight>
                <a:latin typeface="Google Sans"/>
              </a:rPr>
              <a:t> tooling company Apollo that allows developers to build apps with </a:t>
            </a:r>
            <a:r>
              <a:rPr lang="en-US" sz="2400" b="0" i="0" dirty="0" err="1">
                <a:solidFill>
                  <a:srgbClr val="001E2E"/>
                </a:solidFill>
                <a:effectLst/>
                <a:highlight>
                  <a:srgbClr val="FFFFFF"/>
                </a:highlight>
                <a:latin typeface="Google Sans"/>
              </a:rPr>
              <a:t>GraphQL</a:t>
            </a:r>
            <a:r>
              <a:rPr lang="en-US" sz="2400" b="0" i="0" dirty="0">
                <a:solidFill>
                  <a:srgbClr val="001E2E"/>
                </a:solidFill>
                <a:effectLst/>
                <a:highlight>
                  <a:srgbClr val="FFFFFF"/>
                </a:highlight>
                <a:latin typeface="Google Sans"/>
              </a:rPr>
              <a:t>.</a:t>
            </a:r>
            <a:endParaRPr lang="en-US" sz="2400" dirty="0"/>
          </a:p>
        </p:txBody>
      </p:sp>
    </p:spTree>
    <p:extLst>
      <p:ext uri="{BB962C8B-B14F-4D97-AF65-F5344CB8AC3E}">
        <p14:creationId xmlns:p14="http://schemas.microsoft.com/office/powerpoint/2010/main" val="222545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Which?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465C87-0063-674F-57A8-69F36BA10275}"/>
              </a:ext>
            </a:extLst>
          </p:cNvPr>
          <p:cNvSpPr>
            <a:spLocks noGrp="1"/>
          </p:cNvSpPr>
          <p:nvPr>
            <p:ph idx="1"/>
          </p:nvPr>
        </p:nvSpPr>
        <p:spPr>
          <a:xfrm>
            <a:off x="-245660" y="3881789"/>
            <a:ext cx="10515600" cy="4351338"/>
          </a:xfrm>
        </p:spPr>
        <p:txBody>
          <a:bodyPr/>
          <a:lstStyle/>
          <a:p>
            <a:pPr marL="0" indent="0">
              <a:buNone/>
            </a:pPr>
            <a:endParaRPr lang="en-US" dirty="0"/>
          </a:p>
        </p:txBody>
      </p:sp>
      <p:pic>
        <p:nvPicPr>
          <p:cNvPr id="9218" name="Picture 2" descr="State of GraphQL 2022 Report Summary and Insights">
            <a:extLst>
              <a:ext uri="{FF2B5EF4-FFF2-40B4-BE49-F238E27FC236}">
                <a16:creationId xmlns:a16="http://schemas.microsoft.com/office/drawing/2014/main" id="{3AE0538E-F909-68FE-C356-3E1015BB3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920" y="0"/>
            <a:ext cx="7312984" cy="47140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029E2D-EF76-191F-C7EB-AD6DFF1D73CA}"/>
              </a:ext>
            </a:extLst>
          </p:cNvPr>
          <p:cNvSpPr txBox="1"/>
          <p:nvPr/>
        </p:nvSpPr>
        <p:spPr>
          <a:xfrm>
            <a:off x="6275885" y="4916887"/>
            <a:ext cx="3701270" cy="646331"/>
          </a:xfrm>
          <a:prstGeom prst="rect">
            <a:avLst/>
          </a:prstGeom>
          <a:noFill/>
        </p:spPr>
        <p:txBody>
          <a:bodyPr wrap="none" rtlCol="0">
            <a:spAutoFit/>
          </a:bodyPr>
          <a:lstStyle/>
          <a:p>
            <a:r>
              <a:rPr lang="en-US" sz="1800" b="0" i="0" dirty="0">
                <a:solidFill>
                  <a:srgbClr val="370E00"/>
                </a:solidFill>
                <a:effectLst/>
                <a:highlight>
                  <a:srgbClr val="FFFFFF"/>
                </a:highlight>
                <a:latin typeface="Google Sans"/>
              </a:rPr>
              <a:t>A Query Language to Query Api Data!</a:t>
            </a:r>
            <a:br>
              <a:rPr lang="en-US" sz="1800" b="0" i="0" dirty="0">
                <a:solidFill>
                  <a:srgbClr val="370E00"/>
                </a:solidFill>
                <a:effectLst/>
                <a:highlight>
                  <a:srgbClr val="FFFFFF"/>
                </a:highlight>
                <a:latin typeface="Google Sans"/>
              </a:rPr>
            </a:br>
            <a:endParaRPr lang="en-US" dirty="0"/>
          </a:p>
        </p:txBody>
      </p:sp>
    </p:spTree>
    <p:extLst>
      <p:ext uri="{BB962C8B-B14F-4D97-AF65-F5344CB8AC3E}">
        <p14:creationId xmlns:p14="http://schemas.microsoft.com/office/powerpoint/2010/main" val="107920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5" name="Rectangle 410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When?</a:t>
            </a:r>
          </a:p>
        </p:txBody>
      </p:sp>
      <p:sp>
        <p:nvSpPr>
          <p:cNvPr id="4107" name="Rectangle 410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55EC252-D534-2442-3E4A-61C0351C5C9B}"/>
              </a:ext>
            </a:extLst>
          </p:cNvPr>
          <p:cNvSpPr txBox="1"/>
          <p:nvPr/>
        </p:nvSpPr>
        <p:spPr>
          <a:xfrm>
            <a:off x="5250106" y="586821"/>
            <a:ext cx="6106742" cy="208931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dirty="0">
                <a:effectLst/>
                <a:latin typeface="+mj-lt"/>
              </a:rPr>
              <a:t>When you over fetch/ under fetch</a:t>
            </a:r>
            <a:r>
              <a:rPr lang="en-US" sz="1700" dirty="0">
                <a:latin typeface="+mj-lt"/>
              </a:rPr>
              <a:t> your data</a:t>
            </a:r>
            <a:endParaRPr lang="en-US" sz="1700" dirty="0">
              <a:effectLst/>
              <a:latin typeface="+mj-lt"/>
            </a:endParaRPr>
          </a:p>
          <a:p>
            <a:pPr marL="285750" indent="-228600">
              <a:lnSpc>
                <a:spcPct val="90000"/>
              </a:lnSpc>
              <a:spcAft>
                <a:spcPts val="600"/>
              </a:spcAft>
              <a:buFont typeface="Arial" panose="020B0604020202020204" pitchFamily="34" charset="0"/>
              <a:buChar char="•"/>
            </a:pPr>
            <a:r>
              <a:rPr lang="en-US" sz="1700" b="0" i="0" dirty="0">
                <a:effectLst/>
                <a:highlight>
                  <a:srgbClr val="FFFFFF"/>
                </a:highlight>
                <a:latin typeface="+mj-lt"/>
              </a:rPr>
              <a:t> When you have A composite pattern, where an application retrieves data from multiple, different storage APIs. For example, a blog or social networking platform where posts need to be fetched along with nested comments and details about the person commenting.</a:t>
            </a:r>
          </a:p>
          <a:p>
            <a:pPr marL="285750" indent="-228600">
              <a:lnSpc>
                <a:spcPct val="90000"/>
              </a:lnSpc>
              <a:spcAft>
                <a:spcPts val="600"/>
              </a:spcAft>
              <a:buFont typeface="Arial" panose="020B0604020202020204" pitchFamily="34" charset="0"/>
              <a:buChar char="•"/>
            </a:pPr>
            <a:r>
              <a:rPr lang="en-US" sz="1700" dirty="0">
                <a:highlight>
                  <a:srgbClr val="FFFFFF"/>
                </a:highlight>
                <a:latin typeface="+mj-lt"/>
              </a:rPr>
              <a:t>If you want to scale a complex and large microservice based app</a:t>
            </a:r>
            <a:endParaRPr lang="en-US" sz="1700" b="0" i="0" dirty="0">
              <a:effectLst/>
              <a:highlight>
                <a:srgbClr val="FFFFFF"/>
              </a:highlight>
              <a:latin typeface="+mj-lt"/>
            </a:endParaRPr>
          </a:p>
          <a:p>
            <a:pPr indent="-228600">
              <a:lnSpc>
                <a:spcPct val="90000"/>
              </a:lnSpc>
              <a:spcAft>
                <a:spcPts val="600"/>
              </a:spcAft>
              <a:buFont typeface="Arial" panose="020B0604020202020204" pitchFamily="34" charset="0"/>
              <a:buChar char="•"/>
            </a:pPr>
            <a:endParaRPr lang="en-US" sz="1700" b="0" i="0" dirty="0">
              <a:effectLst/>
              <a:highlight>
                <a:srgbClr val="FFFFFF"/>
              </a:highlight>
              <a:latin typeface="+mj-lt"/>
            </a:endParaRPr>
          </a:p>
          <a:p>
            <a:pPr indent="-228600">
              <a:lnSpc>
                <a:spcPct val="90000"/>
              </a:lnSpc>
              <a:spcAft>
                <a:spcPts val="600"/>
              </a:spcAft>
              <a:buFont typeface="Arial" panose="020B0604020202020204" pitchFamily="34" charset="0"/>
              <a:buChar char="•"/>
            </a:pPr>
            <a:endParaRPr lang="en-US" sz="1700" dirty="0">
              <a:latin typeface="+mj-lt"/>
            </a:endParaRPr>
          </a:p>
        </p:txBody>
      </p:sp>
      <p:pic>
        <p:nvPicPr>
          <p:cNvPr id="4098" name="Picture 2" descr="Group_5351.webp">
            <a:extLst>
              <a:ext uri="{FF2B5EF4-FFF2-40B4-BE49-F238E27FC236}">
                <a16:creationId xmlns:a16="http://schemas.microsoft.com/office/drawing/2014/main" id="{656ADE5D-56FF-D5B5-1ACC-9449ED4DC8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7" y="2792617"/>
            <a:ext cx="6041240" cy="370025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descr="A screen shot of a computer screen&#10;&#10;Description automatically generated">
            <a:extLst>
              <a:ext uri="{FF2B5EF4-FFF2-40B4-BE49-F238E27FC236}">
                <a16:creationId xmlns:a16="http://schemas.microsoft.com/office/drawing/2014/main" id="{2FE9BDA7-30DC-CD77-E9EC-C8E652704590}"/>
              </a:ext>
            </a:extLst>
          </p:cNvPr>
          <p:cNvPicPr>
            <a:picLocks noGrp="1" noChangeAspect="1"/>
          </p:cNvPicPr>
          <p:nvPr>
            <p:ph idx="1"/>
          </p:nvPr>
        </p:nvPicPr>
        <p:blipFill>
          <a:blip r:embed="rId4"/>
          <a:stretch>
            <a:fillRect/>
          </a:stretch>
        </p:blipFill>
        <p:spPr>
          <a:xfrm>
            <a:off x="6198781" y="2842020"/>
            <a:ext cx="5852192" cy="3452792"/>
          </a:xfrm>
          <a:prstGeom prst="rect">
            <a:avLst/>
          </a:prstGeom>
        </p:spPr>
      </p:pic>
    </p:spTree>
    <p:extLst>
      <p:ext uri="{BB962C8B-B14F-4D97-AF65-F5344CB8AC3E}">
        <p14:creationId xmlns:p14="http://schemas.microsoft.com/office/powerpoint/2010/main" val="6904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5" name="Rectangle 410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3370" y="326081"/>
            <a:ext cx="3657600" cy="1645920"/>
          </a:xfrm>
        </p:spPr>
        <p:txBody>
          <a:bodyPr vert="horz" lIns="91440" tIns="45720" rIns="91440" bIns="45720" rtlCol="0" anchor="ctr">
            <a:normAutofit/>
          </a:bodyPr>
          <a:lstStyle/>
          <a:p>
            <a:r>
              <a:rPr lang="en-US" sz="3200" dirty="0">
                <a:latin typeface="+mn-lt"/>
              </a:rPr>
              <a:t>When to Not?</a:t>
            </a:r>
          </a:p>
        </p:txBody>
      </p:sp>
      <p:sp>
        <p:nvSpPr>
          <p:cNvPr id="4107" name="Rectangle 410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55EC252-D534-2442-3E4A-61C0351C5C9B}"/>
              </a:ext>
            </a:extLst>
          </p:cNvPr>
          <p:cNvSpPr txBox="1"/>
          <p:nvPr/>
        </p:nvSpPr>
        <p:spPr>
          <a:xfrm>
            <a:off x="5250106" y="586821"/>
            <a:ext cx="6106742" cy="208931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dirty="0"/>
          </a:p>
        </p:txBody>
      </p:sp>
      <p:sp>
        <p:nvSpPr>
          <p:cNvPr id="6" name="Content Placeholder 5">
            <a:extLst>
              <a:ext uri="{FF2B5EF4-FFF2-40B4-BE49-F238E27FC236}">
                <a16:creationId xmlns:a16="http://schemas.microsoft.com/office/drawing/2014/main" id="{71B293B2-4D6D-BB29-8E95-27FBD2FA73FD}"/>
              </a:ext>
            </a:extLst>
          </p:cNvPr>
          <p:cNvSpPr>
            <a:spLocks noGrp="1"/>
          </p:cNvSpPr>
          <p:nvPr>
            <p:ph idx="1"/>
          </p:nvPr>
        </p:nvSpPr>
        <p:spPr/>
        <p:txBody>
          <a:bodyPr>
            <a:normAutofit fontScale="85000" lnSpcReduction="10000"/>
          </a:bodyPr>
          <a:lstStyle/>
          <a:p>
            <a:r>
              <a:rPr lang="en-US" dirty="0">
                <a:solidFill>
                  <a:srgbClr val="202124"/>
                </a:solidFill>
                <a:highlight>
                  <a:srgbClr val="FFFFFF"/>
                </a:highlight>
                <a:latin typeface="+mj-lt"/>
              </a:rPr>
              <a:t>W</a:t>
            </a:r>
            <a:r>
              <a:rPr lang="en-US" i="0" dirty="0">
                <a:solidFill>
                  <a:srgbClr val="202124"/>
                </a:solidFill>
                <a:effectLst/>
                <a:highlight>
                  <a:srgbClr val="FFFFFF"/>
                </a:highlight>
                <a:latin typeface="+mj-lt"/>
              </a:rPr>
              <a:t>hen clients make predictable, monotonous calls that are cached for performance</a:t>
            </a:r>
          </a:p>
          <a:p>
            <a:pPr marL="0" indent="0">
              <a:buNone/>
            </a:pPr>
            <a:endParaRPr lang="en-US" i="0" dirty="0">
              <a:solidFill>
                <a:srgbClr val="202124"/>
              </a:solidFill>
              <a:effectLst/>
              <a:highlight>
                <a:srgbClr val="FFFFFF"/>
              </a:highlight>
              <a:latin typeface="+mj-lt"/>
            </a:endParaRPr>
          </a:p>
          <a:p>
            <a:r>
              <a:rPr lang="en-US" i="0" dirty="0">
                <a:solidFill>
                  <a:srgbClr val="002021"/>
                </a:solidFill>
                <a:effectLst/>
                <a:highlight>
                  <a:srgbClr val="FFFFFF"/>
                </a:highlight>
                <a:latin typeface="+mj-lt"/>
              </a:rPr>
              <a:t> If you have smaller applications with less complex data, or if you have data and operations that all clients use similarly.</a:t>
            </a:r>
          </a:p>
          <a:p>
            <a:endParaRPr lang="en-US" dirty="0">
              <a:solidFill>
                <a:srgbClr val="202124"/>
              </a:solidFill>
              <a:highlight>
                <a:srgbClr val="FFFFFF"/>
              </a:highlight>
              <a:latin typeface="+mj-lt"/>
            </a:endParaRPr>
          </a:p>
          <a:p>
            <a:r>
              <a:rPr lang="en-US" i="0" dirty="0">
                <a:solidFill>
                  <a:srgbClr val="131313"/>
                </a:solidFill>
                <a:effectLst/>
                <a:highlight>
                  <a:srgbClr val="FFFFFF"/>
                </a:highlight>
                <a:latin typeface="+mj-lt"/>
              </a:rPr>
              <a:t>GQL always does strict input output validation whereas for REST these are optional. Also parsing the GQL query is an extra step you don't have in REST. </a:t>
            </a:r>
          </a:p>
          <a:p>
            <a:endParaRPr lang="en-US" i="0" dirty="0">
              <a:solidFill>
                <a:srgbClr val="131313"/>
              </a:solidFill>
              <a:effectLst/>
              <a:highlight>
                <a:srgbClr val="FFFFFF"/>
              </a:highlight>
              <a:latin typeface="+mj-lt"/>
            </a:endParaRPr>
          </a:p>
          <a:p>
            <a:r>
              <a:rPr lang="en-US" dirty="0">
                <a:solidFill>
                  <a:srgbClr val="131313"/>
                </a:solidFill>
                <a:highlight>
                  <a:srgbClr val="FFFFFF"/>
                </a:highlight>
                <a:latin typeface="+mj-lt"/>
              </a:rPr>
              <a:t>Building monolithic architectures – where you own the server &amp; client both.</a:t>
            </a:r>
          </a:p>
          <a:p>
            <a:endParaRPr lang="en-US" dirty="0">
              <a:solidFill>
                <a:srgbClr val="131313"/>
              </a:solidFill>
              <a:highlight>
                <a:srgbClr val="FFFFFF"/>
              </a:highlight>
              <a:latin typeface="+mj-lt"/>
            </a:endParaRPr>
          </a:p>
          <a:p>
            <a:r>
              <a:rPr lang="en-US" dirty="0">
                <a:solidFill>
                  <a:srgbClr val="131313"/>
                </a:solidFill>
                <a:highlight>
                  <a:srgbClr val="FFFFFF"/>
                </a:highlight>
                <a:latin typeface="+mj-lt"/>
              </a:rPr>
              <a:t>Your Engineers don’t have the bandwidth for a learning curve</a:t>
            </a:r>
            <a:endParaRPr lang="en-US" dirty="0">
              <a:latin typeface="+mj-lt"/>
            </a:endParaRPr>
          </a:p>
        </p:txBody>
      </p:sp>
    </p:spTree>
    <p:extLst>
      <p:ext uri="{BB962C8B-B14F-4D97-AF65-F5344CB8AC3E}">
        <p14:creationId xmlns:p14="http://schemas.microsoft.com/office/powerpoint/2010/main" val="315177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5" name="Rectangle 410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2416" y="483542"/>
            <a:ext cx="9821202" cy="1645920"/>
          </a:xfrm>
        </p:spPr>
        <p:txBody>
          <a:bodyPr vert="horz" lIns="91440" tIns="45720" rIns="91440" bIns="45720" rtlCol="0" anchor="ctr">
            <a:normAutofit/>
          </a:bodyPr>
          <a:lstStyle/>
          <a:p>
            <a:r>
              <a:rPr lang="en-US" sz="3200" b="1" dirty="0"/>
              <a:t>Why REST is faster than GQL for a simple query?</a:t>
            </a:r>
          </a:p>
        </p:txBody>
      </p:sp>
      <p:sp>
        <p:nvSpPr>
          <p:cNvPr id="4107" name="Rectangle 410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55EC252-D534-2442-3E4A-61C0351C5C9B}"/>
              </a:ext>
            </a:extLst>
          </p:cNvPr>
          <p:cNvSpPr txBox="1"/>
          <p:nvPr/>
        </p:nvSpPr>
        <p:spPr>
          <a:xfrm>
            <a:off x="5250106" y="586821"/>
            <a:ext cx="6106742" cy="208931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dirty="0"/>
          </a:p>
        </p:txBody>
      </p:sp>
      <p:sp>
        <p:nvSpPr>
          <p:cNvPr id="6" name="Content Placeholder 5">
            <a:extLst>
              <a:ext uri="{FF2B5EF4-FFF2-40B4-BE49-F238E27FC236}">
                <a16:creationId xmlns:a16="http://schemas.microsoft.com/office/drawing/2014/main" id="{71B293B2-4D6D-BB29-8E95-27FBD2FA73FD}"/>
              </a:ext>
            </a:extLst>
          </p:cNvPr>
          <p:cNvSpPr>
            <a:spLocks noGrp="1"/>
          </p:cNvSpPr>
          <p:nvPr>
            <p:ph idx="1"/>
          </p:nvPr>
        </p:nvSpPr>
        <p:spPr>
          <a:xfrm>
            <a:off x="838200" y="1825625"/>
            <a:ext cx="10515600" cy="5150792"/>
          </a:xfrm>
        </p:spPr>
        <p:txBody>
          <a:bodyPr>
            <a:normAutofit/>
          </a:bodyPr>
          <a:lstStyle/>
          <a:p>
            <a:r>
              <a:rPr lang="en-US" dirty="0">
                <a:latin typeface="+mj-lt"/>
              </a:rPr>
              <a:t>Although negligible in most cases, REST API endpoint (/users) might have a slight performance edge over a </a:t>
            </a:r>
            <a:r>
              <a:rPr lang="en-US" dirty="0" err="1">
                <a:latin typeface="+mj-lt"/>
              </a:rPr>
              <a:t>GraphQL</a:t>
            </a:r>
            <a:r>
              <a:rPr lang="en-US" dirty="0">
                <a:latin typeface="+mj-lt"/>
              </a:rPr>
              <a:t> query (query Users)</a:t>
            </a:r>
          </a:p>
          <a:p>
            <a:pPr marL="0" indent="0">
              <a:buNone/>
            </a:pPr>
            <a:endParaRPr lang="en-US" dirty="0">
              <a:latin typeface="+mj-lt"/>
            </a:endParaRPr>
          </a:p>
          <a:p>
            <a:pPr>
              <a:buFont typeface="Arial" panose="020B0604020202020204" pitchFamily="34" charset="0"/>
              <a:buChar char="•"/>
            </a:pPr>
            <a:r>
              <a:rPr lang="en-US" dirty="0">
                <a:latin typeface="+mj-lt"/>
              </a:rPr>
              <a:t>Direct Endpoint: The client directly requests the user data from the known / users' endpoint without an additional layer for parsing and query Execution.</a:t>
            </a:r>
          </a:p>
          <a:p>
            <a:pPr>
              <a:buFont typeface="Arial" panose="020B0604020202020204" pitchFamily="34" charset="0"/>
              <a:buChar char="•"/>
            </a:pPr>
            <a:endParaRPr lang="en-US" dirty="0">
              <a:latin typeface="+mj-lt"/>
            </a:endParaRPr>
          </a:p>
          <a:p>
            <a:pPr marL="0" indent="0">
              <a:buNone/>
            </a:pPr>
            <a:r>
              <a:rPr lang="en-US" dirty="0" err="1">
                <a:latin typeface="+mj-lt"/>
              </a:rPr>
              <a:t>GraphQL</a:t>
            </a:r>
            <a:r>
              <a:rPr lang="en-US" dirty="0">
                <a:latin typeface="+mj-lt"/>
              </a:rPr>
              <a:t> (query Users{}):</a:t>
            </a:r>
          </a:p>
          <a:p>
            <a:pPr>
              <a:buFont typeface="Arial" panose="020B0604020202020204" pitchFamily="34" charset="0"/>
              <a:buChar char="•"/>
            </a:pPr>
            <a:r>
              <a:rPr lang="en-US" dirty="0">
                <a:latin typeface="+mj-lt"/>
              </a:rPr>
              <a:t>Potential Overhead: strict Parsing and executing the </a:t>
            </a:r>
            <a:r>
              <a:rPr lang="en-US" dirty="0" err="1">
                <a:latin typeface="+mj-lt"/>
              </a:rPr>
              <a:t>GraphQL</a:t>
            </a:r>
            <a:r>
              <a:rPr lang="en-US" dirty="0">
                <a:latin typeface="+mj-lt"/>
              </a:rPr>
              <a:t> query might add some overhead on the server compared to REST call</a:t>
            </a:r>
          </a:p>
          <a:p>
            <a:endParaRPr lang="en-US" dirty="0">
              <a:latin typeface="+mj-lt"/>
            </a:endParaRPr>
          </a:p>
        </p:txBody>
      </p:sp>
    </p:spTree>
    <p:extLst>
      <p:ext uri="{BB962C8B-B14F-4D97-AF65-F5344CB8AC3E}">
        <p14:creationId xmlns:p14="http://schemas.microsoft.com/office/powerpoint/2010/main" val="295792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How?</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77E9045C-6B50-BC88-73C6-059DF2C142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2354" y="1251881"/>
            <a:ext cx="6502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71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6494</TotalTime>
  <Words>872</Words>
  <Application>Microsoft Macintosh PowerPoint</Application>
  <PresentationFormat>Widescreen</PresentationFormat>
  <Paragraphs>98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__manrope_d50df1</vt:lpstr>
      <vt:lpstr>-apple-system</vt:lpstr>
      <vt:lpstr>Arial</vt:lpstr>
      <vt:lpstr>Calibri</vt:lpstr>
      <vt:lpstr>Calibri Light</vt:lpstr>
      <vt:lpstr>Google Sans</vt:lpstr>
      <vt:lpstr>Office Theme</vt:lpstr>
      <vt:lpstr>GraphQL – An Introduction</vt:lpstr>
      <vt:lpstr>Contents</vt:lpstr>
      <vt:lpstr>Who?</vt:lpstr>
      <vt:lpstr>What?</vt:lpstr>
      <vt:lpstr>Which?</vt:lpstr>
      <vt:lpstr>When?</vt:lpstr>
      <vt:lpstr>When to Not?</vt:lpstr>
      <vt:lpstr>Why REST is faster than GQL for a simple query?</vt:lpstr>
      <vt:lpstr>How?</vt:lpstr>
      <vt:lpstr>How?</vt:lpstr>
      <vt:lpstr>How?</vt:lpstr>
      <vt:lpstr>In Action</vt:lpstr>
      <vt:lpstr>The problem we solved</vt:lpstr>
      <vt:lpstr>Advantages</vt:lpstr>
      <vt:lpstr>Questions &amp; Open Forum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Deshpande, Gandharva</dc:creator>
  <cp:lastModifiedBy>Deshpande, Gandharva</cp:lastModifiedBy>
  <cp:revision>2</cp:revision>
  <dcterms:created xsi:type="dcterms:W3CDTF">2024-06-13T03:52:52Z</dcterms:created>
  <dcterms:modified xsi:type="dcterms:W3CDTF">2024-06-17T16:07:33Z</dcterms:modified>
</cp:coreProperties>
</file>