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7E2EF-FB1E-4519-819D-9C8E37D26E5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29EFE-4D05-4578-9ADE-5394A06F7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8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29EFE-4D05-4578-9ADE-5394A06F75D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4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155-A38C-58AA-D76C-E5D02F7AA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AF37E-198F-B1D0-52E9-273491330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CCFB-F760-B9BF-7B70-FC838D29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266E-5D71-E02F-282D-C0B231C7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1423-4D35-9B60-6887-A53AD5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4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E376-E796-4D1A-674D-277C7DB1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89390-C6C2-457B-62AA-3F83815BA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C094-641D-B39B-7D8A-BEF1CD74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6A9F-7375-0667-A2AD-94092E0B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B0D5-E338-2A28-6DE4-9182D24A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9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95631-95A5-EF3C-5350-F505C1BC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2CC7E-009B-27C4-9B04-CB918D84C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C337-F979-BFE7-880A-7793F69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1293-9739-187D-51C0-4B049955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205C-350C-12A9-AE20-1E51B9A1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3BEC-8204-927D-23FF-A2A72FE1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4679-3A3D-2F9E-BF63-6AE924B3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825C7-1DA6-1725-6332-03047BCF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6751-674A-8D9F-D25A-22F32FD0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2A3A-925D-234C-FD06-71AC6630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C9-6E51-31C2-50E1-FFDB4546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A90C-171F-7CBD-101C-2D971F74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A3C5-6FA3-1ADB-BF09-5B819C43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B74C-F30A-C22C-B712-6118B944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DA01-2DBF-6AA8-98E8-DCF90CAA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1205-04D3-BCA7-7842-5926E3A6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BC17-3A88-375E-677B-3463D788C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8D318-BFEB-67E1-0383-812FC202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89338-AEDC-8673-30E6-EB3DE319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F7022-3185-8251-EE19-DCAB725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595DE-81BF-1208-7B4B-8F4DFD0E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FD17-F065-A436-2304-91C2CD1A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41A12-09E7-A916-D6EF-61F47AE5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58E6F-DF38-ECC8-9674-F3690F992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66399-BD9C-9C1C-8B8D-5FB4E91A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027DF-0DC7-CB44-2A0B-B75C24A7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1B0EF-3F2F-BAAD-8655-2A507068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A146E-8728-4829-49D1-7C60B547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5B43-8001-3668-393E-09575A12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F7A9-A5D1-4043-E2A1-D27F19AE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89B4C-B628-4589-D6C0-B99C1348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83E7B-2B00-C27F-EE01-6B96F25B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C4199-4F7F-5A87-CE84-1CE44A4A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2ED6-F573-7FEB-05ED-87518C0F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89FE7-24E7-E13D-B79C-20E86EA4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0906D-B3D2-6A36-7E6C-907DAD07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0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096-F5A7-03F9-B892-F2CC78F0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A539-C061-98FF-B10B-8D84BF1D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EB06C-20EB-21E5-0A86-BD9D0745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CEAA-6266-632E-A734-32953A85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9DFF1-B19D-12E9-0B4F-F1BE59A6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8DED5-4288-15E0-F740-8EB7E68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D290-6C48-21BA-935C-156A20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A95C7-597A-CF6F-CE1D-68E762D77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657C-38AF-D0B4-4FF4-DDEA27447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5E3E-F6DC-821B-E7AE-9BC05E0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2E264-329D-55D9-1CCD-AF0973B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2E05-4EBA-8D06-E047-E4306355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5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BA79E-3E3F-D58C-F243-5B495D38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FF0D1-89F5-6CA6-F79D-F9377E04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0542-AE37-08A2-79D1-1D47228D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AA57-336E-42B3-830C-DD807D035B1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6493-A579-5410-D936-1AE7AB5CD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B6CE-7B91-4E04-D15E-8C1F9C44A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1747-2B9E-4618-8376-CD250E4A3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4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D9910-6C3B-4278-9F19-31E3D20C18BF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07CAB-9DD3-FBB2-E2FA-9875E479F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466" y="1798820"/>
            <a:ext cx="9144000" cy="2160848"/>
          </a:xfrm>
        </p:spPr>
        <p:txBody>
          <a:bodyPr/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Lead Scoring Case Study</a:t>
            </a:r>
            <a:br>
              <a:rPr lang="en-IN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38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797589-9CB1-B9C4-5938-35F5EF6BCD10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6C389-45F5-38EC-B6DF-E7E5397795D0}"/>
              </a:ext>
            </a:extLst>
          </p:cNvPr>
          <p:cNvSpPr txBox="1"/>
          <p:nvPr/>
        </p:nvSpPr>
        <p:spPr>
          <a:xfrm>
            <a:off x="920022" y="313757"/>
            <a:ext cx="6097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8. Feature Selection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EE59F-F8DC-5262-F312-432ABF9F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5" y="960088"/>
            <a:ext cx="9002381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B549D-113E-B101-28BC-0F5878C6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489" y="1331144"/>
            <a:ext cx="1541838" cy="66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189D4-4461-A2AB-8593-39AA414DB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065" y="3359264"/>
            <a:ext cx="7825664" cy="2989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809A3-2F2B-BA17-A41D-3221F2AA20E2}"/>
              </a:ext>
            </a:extLst>
          </p:cNvPr>
          <p:cNvSpPr txBox="1"/>
          <p:nvPr/>
        </p:nvSpPr>
        <p:spPr>
          <a:xfrm>
            <a:off x="1137609" y="2847238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Using RFE selecting 20 feature columns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84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3999FE-7FF3-86C6-99B0-C7FDD1C39214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28C1E-F58E-120C-D7C9-4312FB28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078" y="1770660"/>
            <a:ext cx="3457732" cy="3590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40DCA-6399-9763-6451-874ABA85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41" y="1770660"/>
            <a:ext cx="5016710" cy="4830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FB49D-76ED-972C-7E65-22942D7B2129}"/>
              </a:ext>
            </a:extLst>
          </p:cNvPr>
          <p:cNvSpPr txBox="1"/>
          <p:nvPr/>
        </p:nvSpPr>
        <p:spPr>
          <a:xfrm>
            <a:off x="920022" y="313757"/>
            <a:ext cx="6097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9. Model Results </a:t>
            </a:r>
          </a:p>
          <a:p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711F9-D5CD-6015-27FD-AD2DD11AFFF6}"/>
              </a:ext>
            </a:extLst>
          </p:cNvPr>
          <p:cNvSpPr txBox="1"/>
          <p:nvPr/>
        </p:nvSpPr>
        <p:spPr>
          <a:xfrm>
            <a:off x="1001841" y="1042208"/>
            <a:ext cx="6097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A. GLM </a:t>
            </a:r>
          </a:p>
          <a:p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1EC6D-5ED4-59CE-2621-F44778A9C0E4}"/>
              </a:ext>
            </a:extLst>
          </p:cNvPr>
          <p:cNvSpPr txBox="1"/>
          <p:nvPr/>
        </p:nvSpPr>
        <p:spPr>
          <a:xfrm>
            <a:off x="7447612" y="1180707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B. VIF</a:t>
            </a:r>
          </a:p>
        </p:txBody>
      </p:sp>
    </p:spTree>
    <p:extLst>
      <p:ext uri="{BB962C8B-B14F-4D97-AF65-F5344CB8AC3E}">
        <p14:creationId xmlns:p14="http://schemas.microsoft.com/office/powerpoint/2010/main" val="302078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57357B4-F330-8C75-28BD-AD0CCFAE44DF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7DA65-13F7-9DDB-B547-DD8522C71605}"/>
              </a:ext>
            </a:extLst>
          </p:cNvPr>
          <p:cNvSpPr txBox="1"/>
          <p:nvPr/>
        </p:nvSpPr>
        <p:spPr>
          <a:xfrm>
            <a:off x="871730" y="568590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10. ROC Curve and Model Evaluation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8FECC-317C-E565-C122-39272D59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9" y="2330910"/>
            <a:ext cx="3512770" cy="3500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5B5B3-C967-2068-8C03-331C57B0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03" y="937922"/>
            <a:ext cx="4018616" cy="4893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F84FD0-1B65-CFBE-AE36-637182263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951" y="3545174"/>
            <a:ext cx="2832588" cy="2109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6C4781-F7C9-15E8-08E2-7D465A55DD93}"/>
              </a:ext>
            </a:extLst>
          </p:cNvPr>
          <p:cNvSpPr txBox="1"/>
          <p:nvPr/>
        </p:nvSpPr>
        <p:spPr>
          <a:xfrm>
            <a:off x="1271468" y="6200444"/>
            <a:ext cx="6097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system-ui"/>
              </a:rPr>
              <a:t>A</a:t>
            </a:r>
            <a:r>
              <a:rPr lang="en-IN" sz="1400" b="0" i="0" dirty="0">
                <a:effectLst/>
                <a:latin typeface="system-ui"/>
              </a:rPr>
              <a:t>. Graph showing ROC Curve Area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75D0A-7FF4-D305-FAE4-CAD59FDC5B24}"/>
              </a:ext>
            </a:extLst>
          </p:cNvPr>
          <p:cNvSpPr txBox="1"/>
          <p:nvPr/>
        </p:nvSpPr>
        <p:spPr>
          <a:xfrm>
            <a:off x="4823284" y="6165469"/>
            <a:ext cx="6097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effectLst/>
                <a:latin typeface="system-ui"/>
              </a:rPr>
              <a:t>B. Graph showing optimum point 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2BD07-4733-A65C-4C3E-3FA442A02027}"/>
              </a:ext>
            </a:extLst>
          </p:cNvPr>
          <p:cNvSpPr txBox="1"/>
          <p:nvPr/>
        </p:nvSpPr>
        <p:spPr>
          <a:xfrm>
            <a:off x="9143376" y="6009049"/>
            <a:ext cx="609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ystem-ui"/>
              </a:rPr>
              <a:t>C. </a:t>
            </a:r>
            <a:r>
              <a:rPr lang="en-IN" sz="1400" b="0" i="0" dirty="0">
                <a:solidFill>
                  <a:srgbClr val="202214"/>
                </a:solidFill>
                <a:effectLst/>
                <a:latin typeface="Inter"/>
              </a:rPr>
              <a:t>Precision and recall trade off</a:t>
            </a: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5E6A6-F242-40AB-11A2-D446BB0BFC6B}"/>
              </a:ext>
            </a:extLst>
          </p:cNvPr>
          <p:cNvSpPr txBox="1"/>
          <p:nvPr/>
        </p:nvSpPr>
        <p:spPr>
          <a:xfrm>
            <a:off x="1524626" y="3312826"/>
            <a:ext cx="761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en-IN" b="0" i="0" dirty="0">
                <a:solidFill>
                  <a:srgbClr val="202214"/>
                </a:solidFill>
                <a:effectLst/>
                <a:latin typeface="Inter"/>
              </a:rPr>
              <a:t>Precision and recall </a:t>
            </a:r>
            <a:r>
              <a:rPr lang="en-IN" b="0" i="0" dirty="0" err="1">
                <a:solidFill>
                  <a:srgbClr val="202214"/>
                </a:solidFill>
                <a:effectLst/>
                <a:latin typeface="Inter"/>
              </a:rPr>
              <a:t>tradeoff</a:t>
            </a:r>
            <a:endParaRPr lang="en-IN" b="0" i="0" dirty="0">
              <a:solidFill>
                <a:srgbClr val="202214"/>
              </a:solidFill>
              <a:effectLst/>
              <a:latin typeface="Inter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2337E7-C4F1-6C5E-92C6-FDF2BF791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061" y="2122518"/>
            <a:ext cx="2705478" cy="362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615739-F5AB-F745-90C8-58E745AD8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061" y="2733285"/>
            <a:ext cx="227679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D03FEA-84EC-CB35-C6E3-FBB0E820258B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D0691-763C-CED3-B62D-545C91FAFB30}"/>
              </a:ext>
            </a:extLst>
          </p:cNvPr>
          <p:cNvSpPr txBox="1"/>
          <p:nvPr/>
        </p:nvSpPr>
        <p:spPr>
          <a:xfrm>
            <a:off x="1144875" y="42618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en-IN" b="1" i="0" dirty="0">
                <a:solidFill>
                  <a:srgbClr val="202214"/>
                </a:solidFill>
                <a:effectLst/>
                <a:latin typeface="Inter"/>
              </a:rPr>
              <a:t>11. </a:t>
            </a:r>
            <a:r>
              <a:rPr lang="en-IN" b="1" dirty="0">
                <a:solidFill>
                  <a:srgbClr val="202214"/>
                </a:solidFill>
                <a:latin typeface="Inter"/>
              </a:rPr>
              <a:t>Results</a:t>
            </a:r>
            <a:r>
              <a:rPr lang="en-IN" b="1" i="0" dirty="0">
                <a:solidFill>
                  <a:srgbClr val="202214"/>
                </a:solidFill>
                <a:effectLst/>
                <a:latin typeface="Inter"/>
              </a:rPr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F9A69-B64F-5AA5-3C62-AFA7BEB3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38" y="1121720"/>
            <a:ext cx="3620005" cy="3381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306DC-9224-8BE7-2C73-20354006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1720"/>
            <a:ext cx="1829055" cy="84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B2418-D55C-06F0-6470-07470B25B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6026"/>
            <a:ext cx="4117300" cy="2266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30D7C-0A3A-CE32-DE26-3CD1B8250B95}"/>
              </a:ext>
            </a:extLst>
          </p:cNvPr>
          <p:cNvSpPr txBox="1"/>
          <p:nvPr/>
        </p:nvSpPr>
        <p:spPr>
          <a:xfrm>
            <a:off x="1484652" y="5143529"/>
            <a:ext cx="9915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214"/>
                </a:solidFill>
                <a:latin typeface="Inter"/>
              </a:rPr>
              <a:t>T</a:t>
            </a:r>
            <a:r>
              <a:rPr lang="en-IN" dirty="0">
                <a:solidFill>
                  <a:srgbClr val="202214"/>
                </a:solidFill>
                <a:latin typeface="Inter"/>
              </a:rPr>
              <a:t>here are about 768 prospect leads which can be contacted and having high chances of enrolment into a course. </a:t>
            </a:r>
            <a:endParaRPr lang="en-IN" b="1" i="0" dirty="0">
              <a:solidFill>
                <a:srgbClr val="20221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752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64267-CA50-6917-6164-BAE61A8625B4}"/>
              </a:ext>
            </a:extLst>
          </p:cNvPr>
          <p:cNvSpPr txBox="1"/>
          <p:nvPr/>
        </p:nvSpPr>
        <p:spPr>
          <a:xfrm>
            <a:off x="1009963" y="42618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en-IN" b="1" i="0" dirty="0">
                <a:solidFill>
                  <a:srgbClr val="202214"/>
                </a:solidFill>
                <a:effectLst/>
                <a:latin typeface="Inter"/>
              </a:rPr>
              <a:t>12. Recommendations: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B42B0-0551-4D32-DB51-89E98B28FB58}"/>
              </a:ext>
            </a:extLst>
          </p:cNvPr>
          <p:cNvSpPr txBox="1"/>
          <p:nvPr/>
        </p:nvSpPr>
        <p:spPr>
          <a:xfrm>
            <a:off x="1069923" y="1288118"/>
            <a:ext cx="7564412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en-US" dirty="0">
                <a:solidFill>
                  <a:srgbClr val="202214"/>
                </a:solidFill>
                <a:latin typeface="Inter"/>
              </a:rPr>
              <a:t>T</a:t>
            </a:r>
            <a:r>
              <a:rPr lang="en-IN" dirty="0">
                <a:solidFill>
                  <a:srgbClr val="202214"/>
                </a:solidFill>
                <a:latin typeface="Inter"/>
              </a:rPr>
              <a:t>he company should focus on leads coming from the followings given below:</a:t>
            </a:r>
          </a:p>
          <a:p>
            <a:pPr algn="l" fontAlgn="base">
              <a:spcAft>
                <a:spcPts val="600"/>
              </a:spcAft>
            </a:pPr>
            <a:endParaRPr lang="en-IN" b="0" i="0" dirty="0">
              <a:solidFill>
                <a:srgbClr val="202214"/>
              </a:solidFill>
              <a:effectLst/>
              <a:latin typeface="Inter"/>
            </a:endParaRPr>
          </a:p>
          <a:p>
            <a:pPr algn="l" fontAlgn="base">
              <a:spcAft>
                <a:spcPts val="600"/>
              </a:spcAft>
            </a:pPr>
            <a:endParaRPr lang="en-IN" dirty="0">
              <a:solidFill>
                <a:srgbClr val="202214"/>
              </a:solidFill>
              <a:latin typeface="Inter"/>
            </a:endParaRPr>
          </a:p>
          <a:p>
            <a:pPr algn="l" fontAlgn="base">
              <a:spcAft>
                <a:spcPts val="600"/>
              </a:spcAft>
            </a:pPr>
            <a:endParaRPr lang="en-IN" b="0" i="0" dirty="0">
              <a:solidFill>
                <a:srgbClr val="202214"/>
              </a:solidFill>
              <a:effectLst/>
              <a:latin typeface="In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BCF8F-F35B-5AE9-6FEE-8A7973768DFA}"/>
              </a:ext>
            </a:extLst>
          </p:cNvPr>
          <p:cNvSpPr txBox="1"/>
          <p:nvPr/>
        </p:nvSpPr>
        <p:spPr>
          <a:xfrm>
            <a:off x="1803504" y="2003698"/>
            <a:ext cx="88095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Lead Source_Welingak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Notable Activity_Had a Phone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</a:t>
            </a:r>
            <a:r>
              <a:rPr lang="en-US" sz="1400" dirty="0" err="1"/>
              <a:t>Activity_SMS</a:t>
            </a:r>
            <a:r>
              <a:rPr lang="en-US" sz="1400" dirty="0"/>
              <a:t> Sent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Lead </a:t>
            </a:r>
            <a:r>
              <a:rPr lang="en-US" sz="1400" dirty="0" err="1"/>
              <a:t>Origin_Lead</a:t>
            </a:r>
            <a:r>
              <a:rPr lang="en-US" sz="1400" dirty="0"/>
              <a:t> Add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</a:t>
            </a:r>
            <a:r>
              <a:rPr lang="en-US" sz="1400" dirty="0" err="1"/>
              <a:t>Activity_Form</a:t>
            </a:r>
            <a:r>
              <a:rPr lang="en-US" sz="1400" dirty="0"/>
              <a:t> Submitted on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Time Spent on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your current occupation_Working Professional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Lead </a:t>
            </a:r>
            <a:r>
              <a:rPr lang="en-US" sz="1400" dirty="0" err="1"/>
              <a:t>Source_Olark</a:t>
            </a:r>
            <a:r>
              <a:rPr lang="en-US" sz="1400" dirty="0"/>
              <a:t>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</a:t>
            </a:r>
            <a:r>
              <a:rPr lang="en-US" sz="1400" dirty="0" err="1"/>
              <a:t>Activity_Email</a:t>
            </a:r>
            <a:r>
              <a:rPr lang="en-US" sz="1400" dirty="0"/>
              <a:t> Opened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Notable </a:t>
            </a:r>
            <a:r>
              <a:rPr lang="en-US" sz="1400" dirty="0" err="1"/>
              <a:t>Activity_Modified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Lead </a:t>
            </a:r>
            <a:r>
              <a:rPr lang="en-US" sz="1400" dirty="0" err="1"/>
              <a:t>Origin_Landing</a:t>
            </a:r>
            <a:r>
              <a:rPr lang="en-US" sz="1400" dirty="0"/>
              <a:t> Page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Tags_UNKNOWN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Tags_Graduation</a:t>
            </a:r>
            <a:r>
              <a:rPr lang="en-US" sz="1400" dirty="0"/>
              <a:t>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Tags_Interested in other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8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9C075E-8E69-0929-CE9A-3E1186715609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CAC8C-490C-41C3-3ED1-E0E02C6F3F77}"/>
              </a:ext>
            </a:extLst>
          </p:cNvPr>
          <p:cNvSpPr txBox="1"/>
          <p:nvPr/>
        </p:nvSpPr>
        <p:spPr>
          <a:xfrm>
            <a:off x="1146748" y="247337"/>
            <a:ext cx="99459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Approach to Solve the Problem</a:t>
            </a:r>
          </a:p>
          <a:p>
            <a:endParaRPr lang="en-US" b="1" dirty="0"/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Understanding the Problem Statement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1095375" indent="-285750">
              <a:buFont typeface="Arial" panose="020B0604020202020204" pitchFamily="34" charset="0"/>
              <a:buChar char="•"/>
            </a:pPr>
            <a:r>
              <a:rPr lang="en-US" dirty="0"/>
              <a:t>The objective is to improve the lead conversion rate by identifying potential "Hot Leads.“</a:t>
            </a:r>
          </a:p>
          <a:p>
            <a:pPr marL="1095375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095375" indent="-285750">
              <a:buFont typeface="Arial" panose="020B0604020202020204" pitchFamily="34" charset="0"/>
              <a:buChar char="•"/>
            </a:pPr>
            <a:r>
              <a:rPr lang="en-US" dirty="0"/>
              <a:t>Creating a model to assign a </a:t>
            </a:r>
            <a:r>
              <a:rPr lang="en-US" b="1" dirty="0"/>
              <a:t>lead score</a:t>
            </a:r>
            <a:r>
              <a:rPr lang="en-US" dirty="0"/>
              <a:t> indicating the likelihood of a lead converting.</a:t>
            </a:r>
          </a:p>
          <a:p>
            <a:pPr marL="1095375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095375" indent="-285750">
              <a:buFont typeface="Arial" panose="020B0604020202020204" pitchFamily="34" charset="0"/>
              <a:buChar char="•"/>
            </a:pPr>
            <a:r>
              <a:rPr lang="en-US" dirty="0"/>
              <a:t>The goal is to prioritize the sales team's focus on high-potential leads and achieve a     conversion rate of </a:t>
            </a:r>
            <a:r>
              <a:rPr lang="en-US" b="1" dirty="0"/>
              <a:t>~80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7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896A8D-BC2B-E8A9-55A7-592E4271591E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3191D-34D3-D681-59D1-69334BB01E8B}"/>
              </a:ext>
            </a:extLst>
          </p:cNvPr>
          <p:cNvSpPr txBox="1"/>
          <p:nvPr/>
        </p:nvSpPr>
        <p:spPr>
          <a:xfrm>
            <a:off x="1257300" y="441174"/>
            <a:ext cx="6097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Data Understanding and Preprocessing</a:t>
            </a:r>
          </a:p>
          <a:p>
            <a:r>
              <a:rPr lang="en-IN" b="1" dirty="0"/>
              <a:t>    Dataset Overview</a:t>
            </a:r>
            <a:r>
              <a:rPr lang="en-IN" dirty="0"/>
              <a:t>: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51FB2-EF6F-F17D-FF72-42DB5E67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2" y="1279534"/>
            <a:ext cx="1854295" cy="723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8FB04-5563-0919-D505-D19F33DBA1CA}"/>
              </a:ext>
            </a:extLst>
          </p:cNvPr>
          <p:cNvSpPr txBox="1"/>
          <p:nvPr/>
        </p:nvSpPr>
        <p:spPr>
          <a:xfrm>
            <a:off x="1257300" y="2295197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3.Handle Missing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9E3A4-F2FF-35DF-5214-300E9BB4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42" y="2841831"/>
            <a:ext cx="6950440" cy="37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034F0C-FE89-AF96-FA37-92E417AE6EC9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2C04F-89E9-8244-47D9-49D39F89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45" y="486044"/>
            <a:ext cx="7611537" cy="2857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93B9A-4B53-98DF-0CE3-97D9CCC2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45" y="3514058"/>
            <a:ext cx="6858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A196A5-52AD-73A4-68DD-3BBDE1C7D095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3B5B8-EB7D-B0DD-C201-D93B504D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46" y="1408085"/>
            <a:ext cx="3217888" cy="2812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2EE31-BE9B-E17A-27AB-30C86D1C8AB1}"/>
              </a:ext>
            </a:extLst>
          </p:cNvPr>
          <p:cNvSpPr txBox="1"/>
          <p:nvPr/>
        </p:nvSpPr>
        <p:spPr>
          <a:xfrm>
            <a:off x="1217991" y="856141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3. Missing Values Imputation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8A20-3A39-FBB3-6C7C-F31505660841}"/>
              </a:ext>
            </a:extLst>
          </p:cNvPr>
          <p:cNvSpPr txBox="1"/>
          <p:nvPr/>
        </p:nvSpPr>
        <p:spPr>
          <a:xfrm>
            <a:off x="1301646" y="4698380"/>
            <a:ext cx="609724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Page Views Per Visit -  replacing nan values with 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TotalVisits</a:t>
            </a:r>
            <a:r>
              <a:rPr lang="en-IN" sz="1600" dirty="0"/>
              <a:t> - replacing nan values with 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Rest </a:t>
            </a:r>
            <a:r>
              <a:rPr lang="en-IN" sz="1600" dirty="0" err="1"/>
              <a:t>Paramesters</a:t>
            </a:r>
            <a:r>
              <a:rPr lang="en-IN" sz="1600" dirty="0"/>
              <a:t> with ‘UNKNOWN’</a:t>
            </a:r>
          </a:p>
        </p:txBody>
      </p:sp>
    </p:spTree>
    <p:extLst>
      <p:ext uri="{BB962C8B-B14F-4D97-AF65-F5344CB8AC3E}">
        <p14:creationId xmlns:p14="http://schemas.microsoft.com/office/powerpoint/2010/main" val="368898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0F7D43-7539-7C9F-251D-B7BC9A67F9B0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0B81B-3EE9-EB32-E5EA-0778E54C0C54}"/>
              </a:ext>
            </a:extLst>
          </p:cNvPr>
          <p:cNvSpPr txBox="1"/>
          <p:nvPr/>
        </p:nvSpPr>
        <p:spPr>
          <a:xfrm>
            <a:off x="979982" y="111389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4. Outlier Treatment</a:t>
            </a:r>
            <a:r>
              <a:rPr lang="en-IN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68019-1376-6D54-38E0-40146508353F}"/>
              </a:ext>
            </a:extLst>
          </p:cNvPr>
          <p:cNvSpPr txBox="1"/>
          <p:nvPr/>
        </p:nvSpPr>
        <p:spPr>
          <a:xfrm>
            <a:off x="1212330" y="59753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A. '</a:t>
            </a:r>
            <a:r>
              <a:rPr lang="en-IN" dirty="0" err="1"/>
              <a:t>TotalVisits</a:t>
            </a:r>
            <a:r>
              <a:rPr lang="en-IN" dirty="0"/>
              <a:t>’ - capping between 5th – 95 </a:t>
            </a:r>
            <a:r>
              <a:rPr lang="en-IN" dirty="0" err="1"/>
              <a:t>th</a:t>
            </a:r>
            <a:r>
              <a:rPr lang="en-IN" dirty="0"/>
              <a:t> Percentile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C437B-A859-917C-7F5E-FA1CCD26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98" y="1129683"/>
            <a:ext cx="3061924" cy="2538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A580D-991E-D715-1AA4-6B367C40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37" y="1205962"/>
            <a:ext cx="3072178" cy="2369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A5C5C-0F54-DCEA-887C-D65EC6E4DDB1}"/>
              </a:ext>
            </a:extLst>
          </p:cNvPr>
          <p:cNvSpPr txBox="1"/>
          <p:nvPr/>
        </p:nvSpPr>
        <p:spPr>
          <a:xfrm>
            <a:off x="8633054" y="59753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B. </a:t>
            </a:r>
            <a:r>
              <a:rPr lang="en-US" dirty="0"/>
              <a:t>Total Time Spent on Website</a:t>
            </a:r>
            <a:r>
              <a:rPr lang="en-IN" dirty="0"/>
              <a:t>-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8EC171-40CA-C961-6A44-C0C2F3C0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501" y="1205962"/>
            <a:ext cx="3231646" cy="23691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39287F-4FA5-70D7-A90A-DE76F0E2D5A9}"/>
              </a:ext>
            </a:extLst>
          </p:cNvPr>
          <p:cNvSpPr txBox="1"/>
          <p:nvPr/>
        </p:nvSpPr>
        <p:spPr>
          <a:xfrm>
            <a:off x="1358111" y="3942838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C. '</a:t>
            </a:r>
            <a:r>
              <a:rPr lang="en-IN" dirty="0" err="1"/>
              <a:t>TotalVisits</a:t>
            </a:r>
            <a:r>
              <a:rPr lang="en-IN" dirty="0"/>
              <a:t>’ – capping between 5th – 95 </a:t>
            </a:r>
            <a:r>
              <a:rPr lang="en-IN" dirty="0" err="1"/>
              <a:t>th</a:t>
            </a:r>
            <a:r>
              <a:rPr lang="en-IN" dirty="0"/>
              <a:t> Percentile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CAF114-AFCD-C182-105C-70BB05784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111" y="4437088"/>
            <a:ext cx="3183908" cy="2420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89E59C-A372-308B-64C7-C41845F4B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355" y="4378594"/>
            <a:ext cx="3094314" cy="24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F112BB-F9C2-E336-1133-241AA09AE1FA}"/>
              </a:ext>
            </a:extLst>
          </p:cNvPr>
          <p:cNvSpPr/>
          <p:nvPr/>
        </p:nvSpPr>
        <p:spPr>
          <a:xfrm>
            <a:off x="197370" y="141214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1F04D-B789-58D3-5543-1423BA19F50D}"/>
              </a:ext>
            </a:extLst>
          </p:cNvPr>
          <p:cNvSpPr txBox="1"/>
          <p:nvPr/>
        </p:nvSpPr>
        <p:spPr>
          <a:xfrm>
            <a:off x="603979" y="433678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5. Categorising and Grouping  variables with negligible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5FE55-F5EF-493D-0B72-058BFA4245ED}"/>
              </a:ext>
            </a:extLst>
          </p:cNvPr>
          <p:cNvSpPr txBox="1"/>
          <p:nvPr/>
        </p:nvSpPr>
        <p:spPr>
          <a:xfrm>
            <a:off x="972487" y="966629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A. Lead Source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E8AE-6413-635D-7A9F-34F19B911C89}"/>
              </a:ext>
            </a:extLst>
          </p:cNvPr>
          <p:cNvSpPr txBox="1"/>
          <p:nvPr/>
        </p:nvSpPr>
        <p:spPr>
          <a:xfrm>
            <a:off x="1174854" y="1329701"/>
            <a:ext cx="4266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'</a:t>
            </a:r>
            <a:r>
              <a:rPr lang="en-IN" dirty="0" err="1"/>
              <a:t>bing</a:t>
            </a:r>
            <a:r>
              <a:rPr lang="en-IN" dirty="0"/>
              <a:t>’, 'Click2call’, 'Social Media’, 'Live </a:t>
            </a:r>
            <a:r>
              <a:rPr lang="en-IN" dirty="0" err="1"/>
              <a:t>Chat','Press_Release','Pay</a:t>
            </a:r>
            <a:r>
              <a:rPr lang="en-IN" dirty="0"/>
              <a:t> per Click Ads','blog','WeLearn','welearnblog_Home','youtubechannel','testone','NC_EDM'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4CB79-41C6-E333-587F-BA7DE4899032}"/>
              </a:ext>
            </a:extLst>
          </p:cNvPr>
          <p:cNvSpPr txBox="1"/>
          <p:nvPr/>
        </p:nvSpPr>
        <p:spPr>
          <a:xfrm>
            <a:off x="1174854" y="2958648"/>
            <a:ext cx="609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'Approached </a:t>
            </a:r>
            <a:r>
              <a:rPr lang="en-IN" dirty="0" err="1"/>
              <a:t>upfront','View</a:t>
            </a:r>
            <a:r>
              <a:rPr lang="en-IN" dirty="0"/>
              <a:t> in browser link </a:t>
            </a:r>
            <a:r>
              <a:rPr lang="en-IN" dirty="0" err="1"/>
              <a:t>Clicked','Email</a:t>
            </a:r>
            <a:r>
              <a:rPr lang="en-IN" dirty="0"/>
              <a:t> </a:t>
            </a:r>
            <a:r>
              <a:rPr lang="en-IN" dirty="0" err="1"/>
              <a:t>Received','Email</a:t>
            </a:r>
            <a:r>
              <a:rPr lang="en-IN" dirty="0"/>
              <a:t> Marked </a:t>
            </a:r>
            <a:r>
              <a:rPr lang="en-IN" dirty="0" err="1"/>
              <a:t>Spam','Visited</a:t>
            </a:r>
            <a:r>
              <a:rPr lang="en-IN" dirty="0"/>
              <a:t> Booth in </a:t>
            </a:r>
            <a:r>
              <a:rPr lang="en-IN" dirty="0" err="1"/>
              <a:t>Tradeshow','Resubscribed</a:t>
            </a:r>
            <a:r>
              <a:rPr lang="en-IN" dirty="0"/>
              <a:t> to emails'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61424-4331-380C-54DA-3C4CA8AAD82B}"/>
              </a:ext>
            </a:extLst>
          </p:cNvPr>
          <p:cNvSpPr txBox="1"/>
          <p:nvPr/>
        </p:nvSpPr>
        <p:spPr>
          <a:xfrm>
            <a:off x="972487" y="2624785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B. Last 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C9A7-7BD0-6FCE-72BE-C15AF88107F2}"/>
              </a:ext>
            </a:extLst>
          </p:cNvPr>
          <p:cNvSpPr txBox="1"/>
          <p:nvPr/>
        </p:nvSpPr>
        <p:spPr>
          <a:xfrm>
            <a:off x="972487" y="4098275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C. Tags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F14A8-FDEC-C538-9AB7-007F335EE950}"/>
              </a:ext>
            </a:extLst>
          </p:cNvPr>
          <p:cNvSpPr txBox="1"/>
          <p:nvPr/>
        </p:nvSpPr>
        <p:spPr>
          <a:xfrm>
            <a:off x="1174854" y="4512636"/>
            <a:ext cx="8201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'</a:t>
            </a:r>
            <a:r>
              <a:rPr lang="en-IN" dirty="0" err="1"/>
              <a:t>Ringing','Busy','Lost</a:t>
            </a:r>
            <a:r>
              <a:rPr lang="en-IN" dirty="0"/>
              <a:t> to EINS', 'Already a </a:t>
            </a:r>
            <a:r>
              <a:rPr lang="en-IN" dirty="0" err="1"/>
              <a:t>student','switched</a:t>
            </a:r>
            <a:r>
              <a:rPr lang="en-IN" dirty="0"/>
              <a:t> off', '</a:t>
            </a:r>
            <a:r>
              <a:rPr lang="en-IN" dirty="0" err="1"/>
              <a:t>opp</a:t>
            </a:r>
            <a:r>
              <a:rPr lang="en-IN" dirty="0"/>
              <a:t> hangup', 'wrong number given', 'invalid number', 'Diploma holder (Not Eligible)','switched off’, 'Not doing further </a:t>
            </a:r>
            <a:r>
              <a:rPr lang="en-IN" dirty="0" err="1"/>
              <a:t>education','Interested</a:t>
            </a:r>
            <a:r>
              <a:rPr lang="en-IN" dirty="0"/>
              <a:t>  in full time </a:t>
            </a:r>
            <a:r>
              <a:rPr lang="en-IN" dirty="0" err="1"/>
              <a:t>MBA','University</a:t>
            </a:r>
            <a:r>
              <a:rPr lang="en-IN" dirty="0"/>
              <a:t> not recognized', 'Recognition issue (DEC approval)', 'Shall take in the next coming </a:t>
            </a:r>
            <a:r>
              <a:rPr lang="en-IN" dirty="0" err="1"/>
              <a:t>month','Lateral</a:t>
            </a:r>
            <a:r>
              <a:rPr lang="en-IN" dirty="0"/>
              <a:t> </a:t>
            </a:r>
            <a:r>
              <a:rPr lang="en-IN" dirty="0" err="1"/>
              <a:t>student','Lost</a:t>
            </a:r>
            <a:r>
              <a:rPr lang="en-IN" dirty="0"/>
              <a:t> to </a:t>
            </a:r>
            <a:r>
              <a:rPr lang="en-IN" dirty="0" err="1"/>
              <a:t>Others','Still</a:t>
            </a:r>
            <a:r>
              <a:rPr lang="en-IN" dirty="0"/>
              <a:t> </a:t>
            </a:r>
            <a:r>
              <a:rPr lang="en-IN" dirty="0" err="1"/>
              <a:t>Thinking','in</a:t>
            </a:r>
            <a:r>
              <a:rPr lang="en-IN" dirty="0"/>
              <a:t> touch with </a:t>
            </a:r>
            <a:r>
              <a:rPr lang="en-IN" dirty="0" err="1"/>
              <a:t>EINS','number</a:t>
            </a:r>
            <a:r>
              <a:rPr lang="en-IN" dirty="0"/>
              <a:t> not </a:t>
            </a:r>
            <a:r>
              <a:rPr lang="en-IN" dirty="0" err="1"/>
              <a:t>provided','Want</a:t>
            </a:r>
            <a:r>
              <a:rPr lang="en-IN" dirty="0"/>
              <a:t> to take admission but has financial </a:t>
            </a:r>
            <a:r>
              <a:rPr lang="en-IN" dirty="0" err="1"/>
              <a:t>problems','In</a:t>
            </a:r>
            <a:r>
              <a:rPr lang="en-IN" dirty="0"/>
              <a:t> confusion whether part time or </a:t>
            </a:r>
            <a:r>
              <a:rPr lang="en-IN" dirty="0" err="1"/>
              <a:t>DLP','Interested</a:t>
            </a:r>
            <a:r>
              <a:rPr lang="en-IN" dirty="0"/>
              <a:t> in Next batch'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BAA20-46D0-2675-8033-57A0610F720A}"/>
              </a:ext>
            </a:extLst>
          </p:cNvPr>
          <p:cNvSpPr txBox="1"/>
          <p:nvPr/>
        </p:nvSpPr>
        <p:spPr>
          <a:xfrm>
            <a:off x="7680586" y="1329701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D. 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28DBF-8764-C4B7-686E-BD2A4FF3B9F5}"/>
              </a:ext>
            </a:extLst>
          </p:cNvPr>
          <p:cNvSpPr txBox="1"/>
          <p:nvPr/>
        </p:nvSpPr>
        <p:spPr>
          <a:xfrm>
            <a:off x="7852972" y="1929865"/>
            <a:ext cx="688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'Other Metro </a:t>
            </a:r>
            <a:r>
              <a:rPr lang="en-IN" dirty="0" err="1"/>
              <a:t>Cities','Tier</a:t>
            </a:r>
            <a:r>
              <a:rPr lang="en-IN" dirty="0"/>
              <a:t> II Cities'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08EA2-ED07-A23E-14B9-B773EC280FC4}"/>
              </a:ext>
            </a:extLst>
          </p:cNvPr>
          <p:cNvSpPr txBox="1"/>
          <p:nvPr/>
        </p:nvSpPr>
        <p:spPr>
          <a:xfrm>
            <a:off x="7680586" y="2990736"/>
            <a:ext cx="7348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E. Last Notable Activity’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Grouping </a:t>
            </a:r>
            <a:r>
              <a:rPr lang="en-IN" dirty="0" err="1"/>
              <a:t>variabales</a:t>
            </a:r>
            <a:r>
              <a:rPr lang="en-IN" dirty="0"/>
              <a:t> having counts &gt;10 </a:t>
            </a:r>
          </a:p>
        </p:txBody>
      </p:sp>
    </p:spTree>
    <p:extLst>
      <p:ext uri="{BB962C8B-B14F-4D97-AF65-F5344CB8AC3E}">
        <p14:creationId xmlns:p14="http://schemas.microsoft.com/office/powerpoint/2010/main" val="95922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9BD0C-C533-CEAB-0B9C-B6BD8978D8EC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E01AF-2958-F3AB-50A1-2EE719017271}"/>
              </a:ext>
            </a:extLst>
          </p:cNvPr>
          <p:cNvSpPr txBox="1"/>
          <p:nvPr/>
        </p:nvSpPr>
        <p:spPr>
          <a:xfrm>
            <a:off x="792605" y="565879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 B</a:t>
            </a:r>
            <a:r>
              <a:rPr lang="en-IN" b="1" dirty="0" err="1"/>
              <a:t>i</a:t>
            </a:r>
            <a:r>
              <a:rPr lang="en-IN" b="1" dirty="0"/>
              <a:t>- variate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F58FF-9F16-B877-41DE-EED70708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8" y="1047540"/>
            <a:ext cx="6033538" cy="3518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32C85-0822-DB4A-19BC-1ACEE34C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838" y="565879"/>
            <a:ext cx="4714410" cy="2467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326F9-8AC8-0742-7C45-22C5A27B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853" y="3824282"/>
            <a:ext cx="5016710" cy="27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7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F0474E-BD13-FFF0-6DD9-FD8CCBF08925}"/>
              </a:ext>
            </a:extLst>
          </p:cNvPr>
          <p:cNvSpPr/>
          <p:nvPr/>
        </p:nvSpPr>
        <p:spPr>
          <a:xfrm>
            <a:off x="224852" y="112426"/>
            <a:ext cx="11797259" cy="6558197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F00A1-F3EE-EFB6-579A-04DC5087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54" y="1581463"/>
            <a:ext cx="4682686" cy="4129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B3C25-0490-189D-F124-7E558CDDF96C}"/>
              </a:ext>
            </a:extLst>
          </p:cNvPr>
          <p:cNvSpPr txBox="1"/>
          <p:nvPr/>
        </p:nvSpPr>
        <p:spPr>
          <a:xfrm>
            <a:off x="711654" y="463659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  <a:r>
              <a:rPr lang="en-IN" dirty="0"/>
              <a:t>. Final Columns for Analysis </a:t>
            </a:r>
          </a:p>
        </p:txBody>
      </p:sp>
    </p:spTree>
    <p:extLst>
      <p:ext uri="{BB962C8B-B14F-4D97-AF65-F5344CB8AC3E}">
        <p14:creationId xmlns:p14="http://schemas.microsoft.com/office/powerpoint/2010/main" val="80092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543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system-ui</vt:lpstr>
      <vt:lpstr>zeitung</vt:lpstr>
      <vt:lpstr>Office Theme</vt:lpstr>
      <vt:lpstr>Lead Scoring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krish</dc:creator>
  <cp:lastModifiedBy>gokul krish</cp:lastModifiedBy>
  <cp:revision>4</cp:revision>
  <dcterms:created xsi:type="dcterms:W3CDTF">2025-01-21T13:49:53Z</dcterms:created>
  <dcterms:modified xsi:type="dcterms:W3CDTF">2025-01-21T16:40:53Z</dcterms:modified>
</cp:coreProperties>
</file>