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ppt/tags/tag17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9.xml" ContentType="application/vnd.openxmlformats-officedocument.presentationml.tags+xml"/>
  <Override PartName="/ppt/notesSlides/notesSlide31.xml" ContentType="application/vnd.openxmlformats-officedocument.presentationml.notesSlide+xml"/>
  <Override PartName="/ppt/tags/tag20.xml" ContentType="application/vnd.openxmlformats-officedocument.presentationml.tags+xml"/>
  <Override PartName="/ppt/notesSlides/notesSlide32.xml" ContentType="application/vnd.openxmlformats-officedocument.presentationml.notesSlide+xml"/>
  <Override PartName="/ppt/tags/tag21.xml" ContentType="application/vnd.openxmlformats-officedocument.presentationml.tags+xml"/>
  <Override PartName="/ppt/notesSlides/notesSlide33.xml" ContentType="application/vnd.openxmlformats-officedocument.presentationml.notesSlide+xml"/>
  <Override PartName="/ppt/tags/tag22.xml" ContentType="application/vnd.openxmlformats-officedocument.presentationml.tags+xml"/>
  <Override PartName="/ppt/notesSlides/notesSlide34.xml" ContentType="application/vnd.openxmlformats-officedocument.presentationml.notesSlide+xml"/>
  <Override PartName="/ppt/tags/tag2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4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54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56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59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60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61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62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63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2" r:id="rId2"/>
    <p:sldMasterId id="2147483686" r:id="rId3"/>
  </p:sldMasterIdLst>
  <p:notesMasterIdLst>
    <p:notesMasterId r:id="rId68"/>
  </p:notesMasterIdLst>
  <p:handoutMasterIdLst>
    <p:handoutMasterId r:id="rId69"/>
  </p:handoutMasterIdLst>
  <p:sldIdLst>
    <p:sldId id="256" r:id="rId4"/>
    <p:sldId id="541" r:id="rId5"/>
    <p:sldId id="543" r:id="rId6"/>
    <p:sldId id="678" r:id="rId7"/>
    <p:sldId id="679" r:id="rId8"/>
    <p:sldId id="757" r:id="rId9"/>
    <p:sldId id="711" r:id="rId10"/>
    <p:sldId id="792" r:id="rId11"/>
    <p:sldId id="726" r:id="rId12"/>
    <p:sldId id="571" r:id="rId13"/>
    <p:sldId id="694" r:id="rId14"/>
    <p:sldId id="695" r:id="rId15"/>
    <p:sldId id="758" r:id="rId16"/>
    <p:sldId id="688" r:id="rId17"/>
    <p:sldId id="690" r:id="rId18"/>
    <p:sldId id="693" r:id="rId19"/>
    <p:sldId id="725" r:id="rId20"/>
    <p:sldId id="573" r:id="rId21"/>
    <p:sldId id="759" r:id="rId22"/>
    <p:sldId id="761" r:id="rId23"/>
    <p:sldId id="762" r:id="rId24"/>
    <p:sldId id="703" r:id="rId25"/>
    <p:sldId id="764" r:id="rId26"/>
    <p:sldId id="765" r:id="rId27"/>
    <p:sldId id="766" r:id="rId28"/>
    <p:sldId id="732" r:id="rId29"/>
    <p:sldId id="769" r:id="rId30"/>
    <p:sldId id="768" r:id="rId31"/>
    <p:sldId id="709" r:id="rId32"/>
    <p:sldId id="588" r:id="rId33"/>
    <p:sldId id="716" r:id="rId34"/>
    <p:sldId id="717" r:id="rId35"/>
    <p:sldId id="718" r:id="rId36"/>
    <p:sldId id="785" r:id="rId37"/>
    <p:sldId id="770" r:id="rId38"/>
    <p:sldId id="771" r:id="rId39"/>
    <p:sldId id="773" r:id="rId40"/>
    <p:sldId id="786" r:id="rId41"/>
    <p:sldId id="788" r:id="rId42"/>
    <p:sldId id="668" r:id="rId43"/>
    <p:sldId id="775" r:id="rId44"/>
    <p:sldId id="623" r:id="rId45"/>
    <p:sldId id="777" r:id="rId46"/>
    <p:sldId id="778" r:id="rId47"/>
    <p:sldId id="779" r:id="rId48"/>
    <p:sldId id="780" r:id="rId49"/>
    <p:sldId id="781" r:id="rId50"/>
    <p:sldId id="787" r:id="rId51"/>
    <p:sldId id="782" r:id="rId52"/>
    <p:sldId id="783" r:id="rId53"/>
    <p:sldId id="589" r:id="rId54"/>
    <p:sldId id="676" r:id="rId55"/>
    <p:sldId id="724" r:id="rId56"/>
    <p:sldId id="789" r:id="rId57"/>
    <p:sldId id="637" r:id="rId58"/>
    <p:sldId id="790" r:id="rId59"/>
    <p:sldId id="669" r:id="rId60"/>
    <p:sldId id="756" r:id="rId61"/>
    <p:sldId id="746" r:id="rId62"/>
    <p:sldId id="748" r:id="rId63"/>
    <p:sldId id="749" r:id="rId64"/>
    <p:sldId id="752" r:id="rId65"/>
    <p:sldId id="791" r:id="rId66"/>
    <p:sldId id="784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6177E1-962D-4363-BB61-AFFFE0B1E454}">
          <p14:sldIdLst>
            <p14:sldId id="256"/>
            <p14:sldId id="541"/>
            <p14:sldId id="543"/>
            <p14:sldId id="678"/>
            <p14:sldId id="679"/>
            <p14:sldId id="757"/>
            <p14:sldId id="711"/>
            <p14:sldId id="792"/>
            <p14:sldId id="726"/>
            <p14:sldId id="571"/>
            <p14:sldId id="694"/>
            <p14:sldId id="695"/>
            <p14:sldId id="758"/>
            <p14:sldId id="688"/>
            <p14:sldId id="690"/>
            <p14:sldId id="693"/>
            <p14:sldId id="725"/>
            <p14:sldId id="573"/>
            <p14:sldId id="759"/>
            <p14:sldId id="761"/>
            <p14:sldId id="762"/>
            <p14:sldId id="703"/>
            <p14:sldId id="764"/>
            <p14:sldId id="765"/>
            <p14:sldId id="766"/>
            <p14:sldId id="732"/>
            <p14:sldId id="769"/>
            <p14:sldId id="768"/>
            <p14:sldId id="709"/>
            <p14:sldId id="588"/>
            <p14:sldId id="716"/>
            <p14:sldId id="717"/>
            <p14:sldId id="718"/>
            <p14:sldId id="785"/>
            <p14:sldId id="770"/>
            <p14:sldId id="771"/>
            <p14:sldId id="773"/>
            <p14:sldId id="786"/>
            <p14:sldId id="788"/>
            <p14:sldId id="668"/>
            <p14:sldId id="775"/>
            <p14:sldId id="623"/>
            <p14:sldId id="777"/>
            <p14:sldId id="778"/>
            <p14:sldId id="779"/>
            <p14:sldId id="780"/>
            <p14:sldId id="781"/>
            <p14:sldId id="787"/>
            <p14:sldId id="782"/>
            <p14:sldId id="783"/>
            <p14:sldId id="589"/>
            <p14:sldId id="676"/>
            <p14:sldId id="724"/>
            <p14:sldId id="789"/>
            <p14:sldId id="637"/>
            <p14:sldId id="790"/>
            <p14:sldId id="669"/>
            <p14:sldId id="756"/>
            <p14:sldId id="746"/>
            <p14:sldId id="748"/>
            <p14:sldId id="749"/>
            <p14:sldId id="752"/>
            <p14:sldId id="791"/>
            <p14:sldId id="784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 x" initials="xx" lastIdx="1" clrIdx="0">
    <p:extLst>
      <p:ext uri="{19B8F6BF-5375-455C-9EA6-DF929625EA0E}">
        <p15:presenceInfo xmlns:p15="http://schemas.microsoft.com/office/powerpoint/2012/main" xmlns="" userId="2073b00410a419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A3A"/>
    <a:srgbClr val="EECD86"/>
    <a:srgbClr val="78B832"/>
    <a:srgbClr val="6D939E"/>
    <a:srgbClr val="E1E0E0"/>
    <a:srgbClr val="B8CBD0"/>
    <a:srgbClr val="C3C1C1"/>
    <a:srgbClr val="96222A"/>
    <a:srgbClr val="00964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2568" autoAdjust="0"/>
  </p:normalViewPr>
  <p:slideViewPr>
    <p:cSldViewPr snapToGrid="0">
      <p:cViewPr varScale="1">
        <p:scale>
          <a:sx n="108" d="100"/>
          <a:sy n="108" d="100"/>
        </p:scale>
        <p:origin x="-94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72"/>
    </p:cViewPr>
  </p:sorterViewPr>
  <p:notesViewPr>
    <p:cSldViewPr snapToGrid="0">
      <p:cViewPr varScale="1">
        <p:scale>
          <a:sx n="76" d="100"/>
          <a:sy n="76" d="100"/>
        </p:scale>
        <p:origin x="-41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'Presentation(3)'!$K$136</c:f>
              <c:strCache>
                <c:ptCount val="1"/>
                <c:pt idx="0">
                  <c:v>Ideal Paging</c:v>
                </c:pt>
              </c:strCache>
            </c:strRef>
          </c:tx>
          <c:spPr>
            <a:ln>
              <a:noFill/>
            </a:ln>
          </c:spPr>
          <c:marker>
            <c:symbol val="x"/>
            <c:size val="14"/>
            <c:spPr>
              <a:noFill/>
            </c:spPr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'Presentation(3)'!$K$137:$K$141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99.894834218657635</c:v>
                </c:pt>
                <c:pt idx="4">
                  <c:v>95.303861080749058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'Presentation(3)'!$L$136</c:f>
              <c:strCache>
                <c:ptCount val="1"/>
                <c:pt idx="0">
                  <c:v>THP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'Presentation(3)'!$L$137:$L$141</c:f>
              <c:numCache>
                <c:formatCode>General</c:formatCode>
                <c:ptCount val="5"/>
                <c:pt idx="0">
                  <c:v>4.4684369336550454</c:v>
                </c:pt>
                <c:pt idx="1">
                  <c:v>10.200917006681145</c:v>
                </c:pt>
                <c:pt idx="2">
                  <c:v>6.0125756051410066</c:v>
                </c:pt>
                <c:pt idx="3">
                  <c:v>4.7742490362636456</c:v>
                </c:pt>
                <c:pt idx="4">
                  <c:v>3.5193689071149672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'Presentation(3)'!$M$136</c:f>
              <c:strCache>
                <c:ptCount val="1"/>
                <c:pt idx="0">
                  <c:v>Eager Paging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1"/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'Presentation(3)'!$M$137:$M$141</c:f>
              <c:numCache>
                <c:formatCode>General</c:formatCode>
                <c:ptCount val="5"/>
                <c:pt idx="0">
                  <c:v>99.99</c:v>
                </c:pt>
                <c:pt idx="1">
                  <c:v>83.16339399154549</c:v>
                </c:pt>
                <c:pt idx="2">
                  <c:v>72.209242676150595</c:v>
                </c:pt>
                <c:pt idx="3">
                  <c:v>67.257757539378304</c:v>
                </c:pt>
                <c:pt idx="4">
                  <c:v>61.844022098258598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'Presentation(3)'!$N$136</c:f>
              <c:strCache>
                <c:ptCount val="1"/>
                <c:pt idx="0">
                  <c:v>Ranger</c:v>
                </c:pt>
              </c:strCache>
            </c:strRef>
          </c:tx>
          <c:spPr>
            <a:ln>
              <a:noFill/>
            </a:ln>
          </c:spPr>
          <c:marker>
            <c:symbol val="triangle"/>
            <c:size val="11"/>
            <c:spPr>
              <a:solidFill>
                <a:schemeClr val="accent3"/>
              </a:solidFill>
            </c:spPr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'Presentation(3)'!$N$137:$N$141</c:f>
              <c:numCache>
                <c:formatCode>General</c:formatCode>
                <c:ptCount val="5"/>
                <c:pt idx="0">
                  <c:v>87.470951119115043</c:v>
                </c:pt>
                <c:pt idx="1">
                  <c:v>92.410064519035942</c:v>
                </c:pt>
                <c:pt idx="2">
                  <c:v>90.720331578951019</c:v>
                </c:pt>
                <c:pt idx="3">
                  <c:v>93.106149673864863</c:v>
                </c:pt>
                <c:pt idx="4">
                  <c:v>96.526349812995221</c:v>
                </c:pt>
              </c:numCache>
            </c:numRef>
          </c:val>
          <c:smooth val="0"/>
        </c:ser>
        <c:ser>
          <c:idx val="3"/>
          <c:order val="4"/>
          <c:tx>
            <c:strRef>
              <c:f>'Presentation(3)'!$O$136</c:f>
              <c:strCache>
                <c:ptCount val="1"/>
                <c:pt idx="0">
                  <c:v>CA paging</c:v>
                </c:pt>
              </c:strCache>
            </c:strRef>
          </c:tx>
          <c:spPr>
            <a:ln w="12700">
              <a:solidFill>
                <a:schemeClr val="accent4"/>
              </a:solidFill>
            </a:ln>
          </c:spPr>
          <c:marker>
            <c:symbol val="square"/>
            <c:size val="11"/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'Presentation(3)'!$O$137:$O$141</c:f>
              <c:numCache>
                <c:formatCode>General</c:formatCode>
                <c:ptCount val="5"/>
                <c:pt idx="0">
                  <c:v>98.971459739258677</c:v>
                </c:pt>
                <c:pt idx="1">
                  <c:v>99.992499906246081</c:v>
                </c:pt>
                <c:pt idx="2">
                  <c:v>99.723966420418364</c:v>
                </c:pt>
                <c:pt idx="3">
                  <c:v>98.342749655722784</c:v>
                </c:pt>
                <c:pt idx="4">
                  <c:v>94.623552003271783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958336"/>
        <c:axId val="118968320"/>
      </c:lineChart>
      <c:catAx>
        <c:axId val="118958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/>
          <a:lstStyle/>
          <a:p>
            <a:pPr>
              <a:defRPr sz="2000"/>
            </a:pPr>
            <a:endParaRPr lang="en-US"/>
          </a:p>
        </c:txPr>
        <c:crossAx val="118968320"/>
        <c:crosses val="autoZero"/>
        <c:auto val="1"/>
        <c:lblAlgn val="ctr"/>
        <c:lblOffset val="100"/>
        <c:noMultiLvlLbl val="0"/>
      </c:catAx>
      <c:valAx>
        <c:axId val="118968320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5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895833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2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5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6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7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9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0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1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2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3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4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16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7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8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9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20"/>
            <c:invertIfNegative val="0"/>
            <c:bubble3D val="0"/>
            <c:spPr>
              <a:noFill/>
              <a:ln>
                <a:noFill/>
              </a:ln>
            </c:spPr>
          </c:dPt>
          <c:cat>
            <c:multiLvlStrRef>
              <c:f>Numa!$Q$70:$R$90</c:f>
              <c:multiLvlStrCache>
                <c:ptCount val="21"/>
                <c:lvl>
                  <c:pt idx="0">
                    <c:v>4K</c:v>
                  </c:pt>
                  <c:pt idx="1">
                    <c:v>4K+4K</c:v>
                  </c:pt>
                  <c:pt idx="2">
                    <c:v>THP</c:v>
                  </c:pt>
                  <c:pt idx="3">
                    <c:v>THP+THP</c:v>
                  </c:pt>
                  <c:pt idx="4">
                    <c:v>vRMM</c:v>
                  </c:pt>
                  <c:pt idx="5">
                    <c:v>DS</c:v>
                  </c:pt>
                  <c:pt idx="6">
                    <c:v>SPOT</c:v>
                  </c:pt>
                  <c:pt idx="7">
                    <c:v>4K</c:v>
                  </c:pt>
                  <c:pt idx="8">
                    <c:v>4K+4K</c:v>
                  </c:pt>
                  <c:pt idx="9">
                    <c:v>THP</c:v>
                  </c:pt>
                  <c:pt idx="10">
                    <c:v>THP+THP</c:v>
                  </c:pt>
                  <c:pt idx="11">
                    <c:v>vRMM</c:v>
                  </c:pt>
                  <c:pt idx="12">
                    <c:v>DS</c:v>
                  </c:pt>
                  <c:pt idx="13">
                    <c:v>SPOT</c:v>
                  </c:pt>
                  <c:pt idx="14">
                    <c:v>4K</c:v>
                  </c:pt>
                  <c:pt idx="15">
                    <c:v>4K+4K</c:v>
                  </c:pt>
                  <c:pt idx="16">
                    <c:v>THP</c:v>
                  </c:pt>
                  <c:pt idx="17">
                    <c:v>THP+THP</c:v>
                  </c:pt>
                  <c:pt idx="18">
                    <c:v>vRMM</c:v>
                  </c:pt>
                  <c:pt idx="19">
                    <c:v>DS</c:v>
                  </c:pt>
                  <c:pt idx="20">
                    <c:v>SPOT</c:v>
                  </c:pt>
                </c:lvl>
                <c:lvl>
                  <c:pt idx="0">
                    <c:v>SVM </c:v>
                  </c:pt>
                  <c:pt idx="7">
                    <c:v>XSBench </c:v>
                  </c:pt>
                  <c:pt idx="14">
                    <c:v>Geomean</c:v>
                  </c:pt>
                </c:lvl>
              </c:multiLvlStrCache>
            </c:multiLvlStrRef>
          </c:cat>
          <c:val>
            <c:numRef>
              <c:f>Numa!$S$70:$S$90</c:f>
              <c:numCache>
                <c:formatCode>General</c:formatCode>
                <c:ptCount val="21"/>
                <c:pt idx="0">
                  <c:v>76.041048811129542</c:v>
                </c:pt>
                <c:pt idx="1">
                  <c:v>222.81665800237241</c:v>
                </c:pt>
                <c:pt idx="2">
                  <c:v>13.369574338298083</c:v>
                </c:pt>
                <c:pt idx="3">
                  <c:v>28.379364623201312</c:v>
                </c:pt>
                <c:pt idx="4">
                  <c:v>1.1351745849280526</c:v>
                </c:pt>
                <c:pt idx="5">
                  <c:v>0.6</c:v>
                </c:pt>
                <c:pt idx="6">
                  <c:v>2.9720104102649003</c:v>
                </c:pt>
                <c:pt idx="7">
                  <c:v>52.861149426893135</c:v>
                </c:pt>
                <c:pt idx="8">
                  <c:v>165.28255596478152</c:v>
                </c:pt>
                <c:pt idx="9">
                  <c:v>6.6767349343654558</c:v>
                </c:pt>
                <c:pt idx="10">
                  <c:v>14.892561716626636</c:v>
                </c:pt>
                <c:pt idx="11">
                  <c:v>1.4892561716626637E-2</c:v>
                </c:pt>
                <c:pt idx="12">
                  <c:v>1E-4</c:v>
                </c:pt>
                <c:pt idx="13">
                  <c:v>0.69033954157483612</c:v>
                </c:pt>
                <c:pt idx="14">
                  <c:v>66.192907635478079</c:v>
                </c:pt>
                <c:pt idx="15">
                  <c:v>132.18688842522917</c:v>
                </c:pt>
                <c:pt idx="16">
                  <c:v>7.1210328226737802</c:v>
                </c:pt>
                <c:pt idx="17">
                  <c:v>16.452743012056136</c:v>
                </c:pt>
                <c:pt idx="18">
                  <c:v>8.9726470190244559E-2</c:v>
                </c:pt>
                <c:pt idx="19">
                  <c:v>4.4776949269404306E-3</c:v>
                </c:pt>
                <c:pt idx="20">
                  <c:v>0.84961082719152281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121536"/>
        <c:axId val="153123072"/>
      </c:barChart>
      <c:catAx>
        <c:axId val="153121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53123072"/>
        <c:crosses val="autoZero"/>
        <c:auto val="1"/>
        <c:lblAlgn val="ctr"/>
        <c:lblOffset val="100"/>
        <c:noMultiLvlLbl val="0"/>
      </c:catAx>
      <c:valAx>
        <c:axId val="153123072"/>
        <c:scaling>
          <c:orientation val="minMax"/>
          <c:max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Execution Overhead (%)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1.2967875036840553E-2"/>
              <c:y val="1.464832718694973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31215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2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5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6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7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9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10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1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2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3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4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16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17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8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9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20"/>
            <c:invertIfNegative val="0"/>
            <c:bubble3D val="0"/>
            <c:spPr>
              <a:noFill/>
              <a:ln>
                <a:noFill/>
              </a:ln>
            </c:spPr>
          </c:dPt>
          <c:dLbls>
            <c:dLbl>
              <c:idx val="2"/>
              <c:layout>
                <c:manualLayout>
                  <c:x val="0"/>
                  <c:y val="-2.8129395218002813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13.37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6.68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en-US" sz="1800" dirty="0"/>
                      <a:t>7.12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multiLvlStrRef>
              <c:f>Numa!$Q$70:$R$90</c:f>
              <c:multiLvlStrCache>
                <c:ptCount val="21"/>
                <c:lvl>
                  <c:pt idx="0">
                    <c:v>4K</c:v>
                  </c:pt>
                  <c:pt idx="1">
                    <c:v>4K+4K</c:v>
                  </c:pt>
                  <c:pt idx="2">
                    <c:v>THP</c:v>
                  </c:pt>
                  <c:pt idx="3">
                    <c:v>THP+THP</c:v>
                  </c:pt>
                  <c:pt idx="4">
                    <c:v>vRMM</c:v>
                  </c:pt>
                  <c:pt idx="5">
                    <c:v>DS</c:v>
                  </c:pt>
                  <c:pt idx="6">
                    <c:v>SPOT</c:v>
                  </c:pt>
                  <c:pt idx="7">
                    <c:v>4K</c:v>
                  </c:pt>
                  <c:pt idx="8">
                    <c:v>4K+4K</c:v>
                  </c:pt>
                  <c:pt idx="9">
                    <c:v>THP</c:v>
                  </c:pt>
                  <c:pt idx="10">
                    <c:v>THP+THP</c:v>
                  </c:pt>
                  <c:pt idx="11">
                    <c:v>vRMM</c:v>
                  </c:pt>
                  <c:pt idx="12">
                    <c:v>DS</c:v>
                  </c:pt>
                  <c:pt idx="13">
                    <c:v>SPOT</c:v>
                  </c:pt>
                  <c:pt idx="14">
                    <c:v>4K</c:v>
                  </c:pt>
                  <c:pt idx="15">
                    <c:v>4K+4K</c:v>
                  </c:pt>
                  <c:pt idx="16">
                    <c:v>THP</c:v>
                  </c:pt>
                  <c:pt idx="17">
                    <c:v>THP+THP</c:v>
                  </c:pt>
                  <c:pt idx="18">
                    <c:v>vRMM</c:v>
                  </c:pt>
                  <c:pt idx="19">
                    <c:v>DS</c:v>
                  </c:pt>
                  <c:pt idx="20">
                    <c:v>SPOT</c:v>
                  </c:pt>
                </c:lvl>
                <c:lvl>
                  <c:pt idx="0">
                    <c:v>SVM </c:v>
                  </c:pt>
                  <c:pt idx="7">
                    <c:v>XSBench </c:v>
                  </c:pt>
                  <c:pt idx="14">
                    <c:v>Geomean</c:v>
                  </c:pt>
                </c:lvl>
              </c:multiLvlStrCache>
            </c:multiLvlStrRef>
          </c:cat>
          <c:val>
            <c:numRef>
              <c:f>Numa!$S$70:$S$90</c:f>
              <c:numCache>
                <c:formatCode>General</c:formatCode>
                <c:ptCount val="21"/>
                <c:pt idx="0">
                  <c:v>76.041048811129542</c:v>
                </c:pt>
                <c:pt idx="1">
                  <c:v>222.81665800237241</c:v>
                </c:pt>
                <c:pt idx="2">
                  <c:v>13.369574338298083</c:v>
                </c:pt>
                <c:pt idx="3">
                  <c:v>28.379364623201312</c:v>
                </c:pt>
                <c:pt idx="4">
                  <c:v>1.1351745849280526</c:v>
                </c:pt>
                <c:pt idx="5">
                  <c:v>0.6</c:v>
                </c:pt>
                <c:pt idx="6">
                  <c:v>2.9720104102649003</c:v>
                </c:pt>
                <c:pt idx="7">
                  <c:v>52.861149426893135</c:v>
                </c:pt>
                <c:pt idx="8">
                  <c:v>165.28255596478152</c:v>
                </c:pt>
                <c:pt idx="9">
                  <c:v>6.6767349343654558</c:v>
                </c:pt>
                <c:pt idx="10">
                  <c:v>14.892561716626636</c:v>
                </c:pt>
                <c:pt idx="11">
                  <c:v>1.4892561716626637E-2</c:v>
                </c:pt>
                <c:pt idx="12">
                  <c:v>1E-4</c:v>
                </c:pt>
                <c:pt idx="13">
                  <c:v>0.69033954157483612</c:v>
                </c:pt>
                <c:pt idx="14">
                  <c:v>66.192907635478079</c:v>
                </c:pt>
                <c:pt idx="15">
                  <c:v>132.18688842522917</c:v>
                </c:pt>
                <c:pt idx="16">
                  <c:v>7.1210328226737802</c:v>
                </c:pt>
                <c:pt idx="17">
                  <c:v>16.452743012056136</c:v>
                </c:pt>
                <c:pt idx="18">
                  <c:v>8.9726470190244559E-2</c:v>
                </c:pt>
                <c:pt idx="19">
                  <c:v>4.4776949269404306E-3</c:v>
                </c:pt>
                <c:pt idx="20">
                  <c:v>0.84961082719152281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272320"/>
        <c:axId val="153273856"/>
      </c:barChart>
      <c:catAx>
        <c:axId val="153272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53273856"/>
        <c:crosses val="autoZero"/>
        <c:auto val="1"/>
        <c:lblAlgn val="ctr"/>
        <c:lblOffset val="100"/>
        <c:noMultiLvlLbl val="0"/>
      </c:catAx>
      <c:valAx>
        <c:axId val="153273856"/>
        <c:scaling>
          <c:orientation val="minMax"/>
          <c:max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Execution Overhead (%)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1.532567049808429E-2"/>
              <c:y val="5.8362957794832733E-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327232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2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5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6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7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9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10"/>
            <c:invertIfNegative val="0"/>
            <c:bubble3D val="0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dPt>
          <c:dPt>
            <c:idx val="11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2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3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4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16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17"/>
            <c:invertIfNegative val="0"/>
            <c:bubble3D val="0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dPt>
          <c:dPt>
            <c:idx val="18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9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20"/>
            <c:invertIfNegative val="0"/>
            <c:bubble3D val="0"/>
            <c:spPr>
              <a:noFill/>
              <a:ln>
                <a:noFill/>
              </a:ln>
            </c:spPr>
          </c:dPt>
          <c:dLbls>
            <c:dLbl>
              <c:idx val="2"/>
              <c:layout>
                <c:manualLayout>
                  <c:x val="0"/>
                  <c:y val="-2.8129395218002813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13.37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28.38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6.68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14.89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en-US" sz="1800" dirty="0"/>
                      <a:t>7.12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layout/>
              <c:numFmt formatCode="#,##0.00" sourceLinked="0"/>
              <c:spPr>
                <a:noFill/>
                <a:ln>
                  <a:noFill/>
                </a:ln>
              </c:spPr>
              <c:txPr>
                <a:bodyPr rot="-5400000" vert="horz"/>
                <a:lstStyle/>
                <a:p>
                  <a:pPr>
                    <a:defRPr sz="18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multiLvlStrRef>
              <c:f>Numa!$Q$70:$R$90</c:f>
              <c:multiLvlStrCache>
                <c:ptCount val="21"/>
                <c:lvl>
                  <c:pt idx="0">
                    <c:v>4K</c:v>
                  </c:pt>
                  <c:pt idx="1">
                    <c:v>4K+4K</c:v>
                  </c:pt>
                  <c:pt idx="2">
                    <c:v>THP</c:v>
                  </c:pt>
                  <c:pt idx="3">
                    <c:v>THP+THP</c:v>
                  </c:pt>
                  <c:pt idx="4">
                    <c:v>vRMM</c:v>
                  </c:pt>
                  <c:pt idx="5">
                    <c:v>DS</c:v>
                  </c:pt>
                  <c:pt idx="6">
                    <c:v>SPOT</c:v>
                  </c:pt>
                  <c:pt idx="7">
                    <c:v>4K</c:v>
                  </c:pt>
                  <c:pt idx="8">
                    <c:v>4K+4K</c:v>
                  </c:pt>
                  <c:pt idx="9">
                    <c:v>THP</c:v>
                  </c:pt>
                  <c:pt idx="10">
                    <c:v>THP+THP</c:v>
                  </c:pt>
                  <c:pt idx="11">
                    <c:v>vRMM</c:v>
                  </c:pt>
                  <c:pt idx="12">
                    <c:v>DS</c:v>
                  </c:pt>
                  <c:pt idx="13">
                    <c:v>SPOT</c:v>
                  </c:pt>
                  <c:pt idx="14">
                    <c:v>4K</c:v>
                  </c:pt>
                  <c:pt idx="15">
                    <c:v>4K+4K</c:v>
                  </c:pt>
                  <c:pt idx="16">
                    <c:v>THP</c:v>
                  </c:pt>
                  <c:pt idx="17">
                    <c:v>THP+THP</c:v>
                  </c:pt>
                  <c:pt idx="18">
                    <c:v>vRMM</c:v>
                  </c:pt>
                  <c:pt idx="19">
                    <c:v>DS</c:v>
                  </c:pt>
                  <c:pt idx="20">
                    <c:v>SPOT</c:v>
                  </c:pt>
                </c:lvl>
                <c:lvl>
                  <c:pt idx="0">
                    <c:v>SVM </c:v>
                  </c:pt>
                  <c:pt idx="7">
                    <c:v>XSBench </c:v>
                  </c:pt>
                  <c:pt idx="14">
                    <c:v>Geomean</c:v>
                  </c:pt>
                </c:lvl>
              </c:multiLvlStrCache>
            </c:multiLvlStrRef>
          </c:cat>
          <c:val>
            <c:numRef>
              <c:f>Numa!$S$70:$S$90</c:f>
              <c:numCache>
                <c:formatCode>General</c:formatCode>
                <c:ptCount val="21"/>
                <c:pt idx="0">
                  <c:v>76.041048811129542</c:v>
                </c:pt>
                <c:pt idx="1">
                  <c:v>222.81665800237241</c:v>
                </c:pt>
                <c:pt idx="2">
                  <c:v>13.369574338298083</c:v>
                </c:pt>
                <c:pt idx="3">
                  <c:v>28.379364623201312</c:v>
                </c:pt>
                <c:pt idx="4">
                  <c:v>1.1351745849280526</c:v>
                </c:pt>
                <c:pt idx="5">
                  <c:v>0.6</c:v>
                </c:pt>
                <c:pt idx="6">
                  <c:v>2.9720104102649003</c:v>
                </c:pt>
                <c:pt idx="7">
                  <c:v>52.861149426893135</c:v>
                </c:pt>
                <c:pt idx="8">
                  <c:v>165.28255596478152</c:v>
                </c:pt>
                <c:pt idx="9">
                  <c:v>6.6767349343654558</c:v>
                </c:pt>
                <c:pt idx="10">
                  <c:v>14.892561716626636</c:v>
                </c:pt>
                <c:pt idx="11">
                  <c:v>1.4892561716626637E-2</c:v>
                </c:pt>
                <c:pt idx="12">
                  <c:v>1E-4</c:v>
                </c:pt>
                <c:pt idx="13">
                  <c:v>0.69033954157483612</c:v>
                </c:pt>
                <c:pt idx="14">
                  <c:v>66.192907635478079</c:v>
                </c:pt>
                <c:pt idx="15">
                  <c:v>132.18688842522917</c:v>
                </c:pt>
                <c:pt idx="16">
                  <c:v>7.1210328226737802</c:v>
                </c:pt>
                <c:pt idx="17">
                  <c:v>16.452743012056136</c:v>
                </c:pt>
                <c:pt idx="18">
                  <c:v>8.9726470190244559E-2</c:v>
                </c:pt>
                <c:pt idx="19">
                  <c:v>4.4776949269404306E-3</c:v>
                </c:pt>
                <c:pt idx="20">
                  <c:v>0.84961082719152281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890752"/>
        <c:axId val="152892544"/>
      </c:barChart>
      <c:catAx>
        <c:axId val="1528907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52892544"/>
        <c:crosses val="autoZero"/>
        <c:auto val="1"/>
        <c:lblAlgn val="ctr"/>
        <c:lblOffset val="100"/>
        <c:noMultiLvlLbl val="0"/>
      </c:catAx>
      <c:valAx>
        <c:axId val="152892544"/>
        <c:scaling>
          <c:orientation val="minMax"/>
          <c:max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Execution Overhead (%)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1.4146772767462422E-2"/>
              <c:y val="1.746126670875001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289075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2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7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9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10"/>
            <c:invertIfNegative val="0"/>
            <c:bubble3D val="0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dPt>
          <c:dPt>
            <c:idx val="1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12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14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16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17"/>
            <c:invertIfNegative val="0"/>
            <c:bubble3D val="0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1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20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Lbls>
            <c:dLbl>
              <c:idx val="2"/>
              <c:layout>
                <c:manualLayout>
                  <c:x val="0"/>
                  <c:y val="-2.8129395218002813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13.37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28.38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1.14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2.97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6.68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14.89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/>
              <c:tx>
                <c:rich>
                  <a:bodyPr/>
                  <a:lstStyle/>
                  <a:p>
                    <a:r>
                      <a:rPr lang="en-US" sz="1800" dirty="0"/>
                      <a:t>0.01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0.69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en-US" sz="1800" dirty="0"/>
                      <a:t>7.12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16.45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0.09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0.85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00" sourceLinked="0"/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multiLvlStrRef>
              <c:f>Numa!$Q$70:$R$90</c:f>
              <c:multiLvlStrCache>
                <c:ptCount val="21"/>
                <c:lvl>
                  <c:pt idx="0">
                    <c:v>4K</c:v>
                  </c:pt>
                  <c:pt idx="1">
                    <c:v>4K+4K</c:v>
                  </c:pt>
                  <c:pt idx="2">
                    <c:v>THP</c:v>
                  </c:pt>
                  <c:pt idx="3">
                    <c:v>THP+THP</c:v>
                  </c:pt>
                  <c:pt idx="4">
                    <c:v>vRMM</c:v>
                  </c:pt>
                  <c:pt idx="5">
                    <c:v>DS</c:v>
                  </c:pt>
                  <c:pt idx="6">
                    <c:v>SPOT</c:v>
                  </c:pt>
                  <c:pt idx="7">
                    <c:v>4K</c:v>
                  </c:pt>
                  <c:pt idx="8">
                    <c:v>4K+4K</c:v>
                  </c:pt>
                  <c:pt idx="9">
                    <c:v>THP</c:v>
                  </c:pt>
                  <c:pt idx="10">
                    <c:v>THP+THP</c:v>
                  </c:pt>
                  <c:pt idx="11">
                    <c:v>vRMM</c:v>
                  </c:pt>
                  <c:pt idx="12">
                    <c:v>DS</c:v>
                  </c:pt>
                  <c:pt idx="13">
                    <c:v>SPOT</c:v>
                  </c:pt>
                  <c:pt idx="14">
                    <c:v>4K</c:v>
                  </c:pt>
                  <c:pt idx="15">
                    <c:v>4K+4K</c:v>
                  </c:pt>
                  <c:pt idx="16">
                    <c:v>THP</c:v>
                  </c:pt>
                  <c:pt idx="17">
                    <c:v>THP+THP</c:v>
                  </c:pt>
                  <c:pt idx="18">
                    <c:v>vRMM</c:v>
                  </c:pt>
                  <c:pt idx="19">
                    <c:v>DS</c:v>
                  </c:pt>
                  <c:pt idx="20">
                    <c:v>SPOT</c:v>
                  </c:pt>
                </c:lvl>
                <c:lvl>
                  <c:pt idx="0">
                    <c:v>SVM </c:v>
                  </c:pt>
                  <c:pt idx="7">
                    <c:v>XSBench </c:v>
                  </c:pt>
                  <c:pt idx="14">
                    <c:v>Geomean</c:v>
                  </c:pt>
                </c:lvl>
              </c:multiLvlStrCache>
            </c:multiLvlStrRef>
          </c:cat>
          <c:val>
            <c:numRef>
              <c:f>Numa!$S$70:$S$90</c:f>
              <c:numCache>
                <c:formatCode>General</c:formatCode>
                <c:ptCount val="21"/>
                <c:pt idx="0">
                  <c:v>76.041048811129542</c:v>
                </c:pt>
                <c:pt idx="1">
                  <c:v>222.81665800237241</c:v>
                </c:pt>
                <c:pt idx="2">
                  <c:v>13.369574338298083</c:v>
                </c:pt>
                <c:pt idx="3">
                  <c:v>28.379364623201312</c:v>
                </c:pt>
                <c:pt idx="4">
                  <c:v>1.1351745849280526</c:v>
                </c:pt>
                <c:pt idx="5">
                  <c:v>0.6</c:v>
                </c:pt>
                <c:pt idx="6">
                  <c:v>2.9720104102649003</c:v>
                </c:pt>
                <c:pt idx="7">
                  <c:v>52.861149426893135</c:v>
                </c:pt>
                <c:pt idx="8">
                  <c:v>165.28255596478152</c:v>
                </c:pt>
                <c:pt idx="9">
                  <c:v>6.6767349343654558</c:v>
                </c:pt>
                <c:pt idx="10">
                  <c:v>14.892561716626636</c:v>
                </c:pt>
                <c:pt idx="11">
                  <c:v>1.4892561716626637E-2</c:v>
                </c:pt>
                <c:pt idx="12">
                  <c:v>1E-4</c:v>
                </c:pt>
                <c:pt idx="13">
                  <c:v>0.69033954157483612</c:v>
                </c:pt>
                <c:pt idx="14">
                  <c:v>66.192907635478079</c:v>
                </c:pt>
                <c:pt idx="15">
                  <c:v>132.18688842522917</c:v>
                </c:pt>
                <c:pt idx="16">
                  <c:v>7.1210328226737802</c:v>
                </c:pt>
                <c:pt idx="17">
                  <c:v>16.452743012056136</c:v>
                </c:pt>
                <c:pt idx="18">
                  <c:v>8.9726470190244559E-2</c:v>
                </c:pt>
                <c:pt idx="19">
                  <c:v>4.4776949269404306E-3</c:v>
                </c:pt>
                <c:pt idx="20">
                  <c:v>0.84961082719152281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508480"/>
        <c:axId val="153530752"/>
      </c:barChart>
      <c:catAx>
        <c:axId val="1535084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53530752"/>
        <c:crosses val="autoZero"/>
        <c:auto val="1"/>
        <c:lblAlgn val="ctr"/>
        <c:lblOffset val="100"/>
        <c:noMultiLvlLbl val="0"/>
      </c:catAx>
      <c:valAx>
        <c:axId val="153530752"/>
        <c:scaling>
          <c:orientation val="minMax"/>
          <c:max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Execution Overhead (%)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1.2967875036840553E-2"/>
              <c:y val="3.1525964317751419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350848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2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7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9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10"/>
            <c:invertIfNegative val="0"/>
            <c:bubble3D val="0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dPt>
          <c:dPt>
            <c:idx val="1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12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14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16"/>
            <c:invertIfNegative val="0"/>
            <c:bubble3D val="0"/>
            <c:spPr>
              <a:pattFill prst="ltHorz">
                <a:fgClr>
                  <a:srgbClr val="4F81BD"/>
                </a:fgClr>
                <a:bgClr>
                  <a:sysClr val="window" lastClr="FFFFFF"/>
                </a:bgClr>
              </a:pattFill>
              <a:ln>
                <a:solidFill>
                  <a:srgbClr val="4F81BD"/>
                </a:solidFill>
              </a:ln>
            </c:spPr>
          </c:dPt>
          <c:dPt>
            <c:idx val="17"/>
            <c:invertIfNegative val="0"/>
            <c:bubble3D val="0"/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1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20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Lbls>
            <c:dLbl>
              <c:idx val="2"/>
              <c:layout>
                <c:manualLayout>
                  <c:x val="0"/>
                  <c:y val="-2.8129395218002813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13.37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28.38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1.14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2.97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6.68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14.89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/>
              <c:tx>
                <c:rich>
                  <a:bodyPr/>
                  <a:lstStyle/>
                  <a:p>
                    <a:r>
                      <a:rPr lang="en-US" sz="1800" dirty="0"/>
                      <a:t>0.01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0.69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en-US" sz="1800" dirty="0"/>
                      <a:t>7.12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16.45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0.09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0.85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00" sourceLinked="0"/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multiLvlStrRef>
              <c:f>Numa!$Q$70:$R$90</c:f>
              <c:multiLvlStrCache>
                <c:ptCount val="21"/>
                <c:lvl>
                  <c:pt idx="0">
                    <c:v>4K</c:v>
                  </c:pt>
                  <c:pt idx="1">
                    <c:v>4K+4K</c:v>
                  </c:pt>
                  <c:pt idx="2">
                    <c:v>THP</c:v>
                  </c:pt>
                  <c:pt idx="3">
                    <c:v>THP+THP</c:v>
                  </c:pt>
                  <c:pt idx="4">
                    <c:v>vRMM</c:v>
                  </c:pt>
                  <c:pt idx="5">
                    <c:v>DS</c:v>
                  </c:pt>
                  <c:pt idx="6">
                    <c:v>SPOT</c:v>
                  </c:pt>
                  <c:pt idx="7">
                    <c:v>4K</c:v>
                  </c:pt>
                  <c:pt idx="8">
                    <c:v>4K+4K</c:v>
                  </c:pt>
                  <c:pt idx="9">
                    <c:v>THP</c:v>
                  </c:pt>
                  <c:pt idx="10">
                    <c:v>THP+THP</c:v>
                  </c:pt>
                  <c:pt idx="11">
                    <c:v>vRMM</c:v>
                  </c:pt>
                  <c:pt idx="12">
                    <c:v>DS</c:v>
                  </c:pt>
                  <c:pt idx="13">
                    <c:v>SPOT</c:v>
                  </c:pt>
                  <c:pt idx="14">
                    <c:v>4K</c:v>
                  </c:pt>
                  <c:pt idx="15">
                    <c:v>4K+4K</c:v>
                  </c:pt>
                  <c:pt idx="16">
                    <c:v>THP</c:v>
                  </c:pt>
                  <c:pt idx="17">
                    <c:v>THP+THP</c:v>
                  </c:pt>
                  <c:pt idx="18">
                    <c:v>vRMM</c:v>
                  </c:pt>
                  <c:pt idx="19">
                    <c:v>DS</c:v>
                  </c:pt>
                  <c:pt idx="20">
                    <c:v>SPOT</c:v>
                  </c:pt>
                </c:lvl>
                <c:lvl>
                  <c:pt idx="0">
                    <c:v>SVM </c:v>
                  </c:pt>
                  <c:pt idx="7">
                    <c:v>XSBench </c:v>
                  </c:pt>
                  <c:pt idx="14">
                    <c:v>Geomean</c:v>
                  </c:pt>
                </c:lvl>
              </c:multiLvlStrCache>
            </c:multiLvlStrRef>
          </c:cat>
          <c:val>
            <c:numRef>
              <c:f>Numa!$S$70:$S$90</c:f>
              <c:numCache>
                <c:formatCode>General</c:formatCode>
                <c:ptCount val="21"/>
                <c:pt idx="0">
                  <c:v>76.041048811129542</c:v>
                </c:pt>
                <c:pt idx="1">
                  <c:v>222.81665800237241</c:v>
                </c:pt>
                <c:pt idx="2">
                  <c:v>13.369574338298083</c:v>
                </c:pt>
                <c:pt idx="3">
                  <c:v>28.379364623201312</c:v>
                </c:pt>
                <c:pt idx="4">
                  <c:v>1.1351745849280526</c:v>
                </c:pt>
                <c:pt idx="5">
                  <c:v>0.6</c:v>
                </c:pt>
                <c:pt idx="6">
                  <c:v>2.9720104102649003</c:v>
                </c:pt>
                <c:pt idx="7">
                  <c:v>52.861149426893135</c:v>
                </c:pt>
                <c:pt idx="8">
                  <c:v>165.28255596478152</c:v>
                </c:pt>
                <c:pt idx="9">
                  <c:v>6.6767349343654558</c:v>
                </c:pt>
                <c:pt idx="10">
                  <c:v>14.892561716626636</c:v>
                </c:pt>
                <c:pt idx="11">
                  <c:v>1.4892561716626637E-2</c:v>
                </c:pt>
                <c:pt idx="12">
                  <c:v>1E-4</c:v>
                </c:pt>
                <c:pt idx="13">
                  <c:v>0.69033954157483612</c:v>
                </c:pt>
                <c:pt idx="14">
                  <c:v>66.192907635478079</c:v>
                </c:pt>
                <c:pt idx="15">
                  <c:v>132.18688842522917</c:v>
                </c:pt>
                <c:pt idx="16">
                  <c:v>7.1210328226737802</c:v>
                </c:pt>
                <c:pt idx="17">
                  <c:v>16.452743012056136</c:v>
                </c:pt>
                <c:pt idx="18">
                  <c:v>8.9726470190244559E-2</c:v>
                </c:pt>
                <c:pt idx="19">
                  <c:v>4.4776949269404306E-3</c:v>
                </c:pt>
                <c:pt idx="20">
                  <c:v>0.84961082719152281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630592"/>
        <c:axId val="153632128"/>
      </c:barChart>
      <c:catAx>
        <c:axId val="1536305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53632128"/>
        <c:crosses val="autoZero"/>
        <c:auto val="1"/>
        <c:lblAlgn val="ctr"/>
        <c:lblOffset val="100"/>
        <c:noMultiLvlLbl val="0"/>
      </c:catAx>
      <c:valAx>
        <c:axId val="153632128"/>
        <c:scaling>
          <c:orientation val="minMax"/>
          <c:max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Execution Overhead (%)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1.2967875036840553E-2"/>
              <c:y val="2.590008527415085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363059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'Presentation(3)'!$N$111</c:f>
              <c:strCache>
                <c:ptCount val="1"/>
                <c:pt idx="0">
                  <c:v>Ideal Paging</c:v>
                </c:pt>
              </c:strCache>
            </c:strRef>
          </c:tx>
          <c:spPr>
            <a:ln>
              <a:noFill/>
            </a:ln>
          </c:spPr>
          <c:marker>
            <c:symbol val="x"/>
            <c:size val="14"/>
            <c:spPr>
              <a:noFill/>
            </c:spPr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'Presentation(3)'!$N$112:$N$116</c:f>
              <c:numCache>
                <c:formatCode>General</c:formatCode>
                <c:ptCount val="5"/>
                <c:pt idx="0">
                  <c:v>100</c:v>
                </c:pt>
                <c:pt idx="1">
                  <c:v>74.563107922826006</c:v>
                </c:pt>
                <c:pt idx="2">
                  <c:v>68.821072845188311</c:v>
                </c:pt>
                <c:pt idx="3">
                  <c:v>60.739163466844076</c:v>
                </c:pt>
                <c:pt idx="4">
                  <c:v>53.994868115649268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'Presentation(3)'!$O$111</c:f>
              <c:strCache>
                <c:ptCount val="1"/>
                <c:pt idx="0">
                  <c:v>THP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'Presentation(3)'!$O$112:$O$116</c:f>
              <c:numCache>
                <c:formatCode>General</c:formatCode>
                <c:ptCount val="5"/>
                <c:pt idx="0">
                  <c:v>1.9973109235639199</c:v>
                </c:pt>
                <c:pt idx="1">
                  <c:v>4.5878089327994953</c:v>
                </c:pt>
                <c:pt idx="2">
                  <c:v>2.5505871789338688</c:v>
                </c:pt>
                <c:pt idx="3">
                  <c:v>2.0762449867171382</c:v>
                </c:pt>
                <c:pt idx="4">
                  <c:v>1.4141475758533706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'Presentation(3)'!$P$111</c:f>
              <c:strCache>
                <c:ptCount val="1"/>
                <c:pt idx="0">
                  <c:v>Eager paging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1"/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'Presentation(3)'!$P$112:$P$116</c:f>
              <c:numCache>
                <c:formatCode>General</c:formatCode>
                <c:ptCount val="5"/>
                <c:pt idx="0">
                  <c:v>99.99</c:v>
                </c:pt>
                <c:pt idx="1">
                  <c:v>43.430271564124133</c:v>
                </c:pt>
                <c:pt idx="2">
                  <c:v>32.998251651028674</c:v>
                </c:pt>
                <c:pt idx="3">
                  <c:v>31.607612964422032</c:v>
                </c:pt>
                <c:pt idx="4">
                  <c:v>27.350040090090037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'Presentation(3)'!$Q$111</c:f>
              <c:strCache>
                <c:ptCount val="1"/>
                <c:pt idx="0">
                  <c:v>Ranger</c:v>
                </c:pt>
              </c:strCache>
            </c:strRef>
          </c:tx>
          <c:spPr>
            <a:ln>
              <a:noFill/>
            </a:ln>
          </c:spPr>
          <c:marker>
            <c:symbol val="triangle"/>
            <c:size val="11"/>
            <c:spPr>
              <a:solidFill>
                <a:schemeClr val="accent3"/>
              </a:solidFill>
            </c:spPr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'Presentation(3)'!$Q$112:$Q$116</c:f>
              <c:numCache>
                <c:formatCode>General</c:formatCode>
                <c:ptCount val="5"/>
                <c:pt idx="0">
                  <c:v>86.835261173056551</c:v>
                </c:pt>
                <c:pt idx="1">
                  <c:v>75.373171274274085</c:v>
                </c:pt>
                <c:pt idx="2">
                  <c:v>78.011925424491494</c:v>
                </c:pt>
                <c:pt idx="3">
                  <c:v>80.151755464794334</c:v>
                </c:pt>
                <c:pt idx="4">
                  <c:v>83.397894333485951</c:v>
                </c:pt>
              </c:numCache>
            </c:numRef>
          </c:val>
          <c:smooth val="0"/>
        </c:ser>
        <c:ser>
          <c:idx val="3"/>
          <c:order val="4"/>
          <c:tx>
            <c:strRef>
              <c:f>'Presentation(3)'!$R$111</c:f>
              <c:strCache>
                <c:ptCount val="1"/>
                <c:pt idx="0">
                  <c:v>CA paging</c:v>
                </c:pt>
              </c:strCache>
            </c:strRef>
          </c:tx>
          <c:spPr>
            <a:ln w="12700">
              <a:solidFill>
                <a:schemeClr val="accent4"/>
              </a:solidFill>
            </a:ln>
          </c:spPr>
          <c:marker>
            <c:symbol val="square"/>
            <c:size val="11"/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'Presentation(3)'!$R$112:$R$116</c:f>
              <c:numCache>
                <c:formatCode>General</c:formatCode>
                <c:ptCount val="5"/>
                <c:pt idx="0">
                  <c:v>98.6104548856664</c:v>
                </c:pt>
                <c:pt idx="1">
                  <c:v>70.1416370865836</c:v>
                </c:pt>
                <c:pt idx="2">
                  <c:v>67.041856903023557</c:v>
                </c:pt>
                <c:pt idx="3">
                  <c:v>59.72653106643638</c:v>
                </c:pt>
                <c:pt idx="4">
                  <c:v>54.169630927770378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169664"/>
        <c:axId val="132866432"/>
      </c:lineChart>
      <c:catAx>
        <c:axId val="1291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/>
          <a:lstStyle/>
          <a:p>
            <a:pPr>
              <a:defRPr sz="2000"/>
            </a:pPr>
            <a:endParaRPr lang="en-US"/>
          </a:p>
        </c:txPr>
        <c:crossAx val="132866432"/>
        <c:crosses val="autoZero"/>
        <c:auto val="1"/>
        <c:lblAlgn val="ctr"/>
        <c:lblOffset val="100"/>
        <c:noMultiLvlLbl val="0"/>
      </c:catAx>
      <c:valAx>
        <c:axId val="132866432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50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i="0" baseline="0" dirty="0">
                    <a:effectLst/>
                  </a:rPr>
                  <a:t>%  Memory Footprint</a:t>
                </a:r>
                <a:endParaRPr lang="en-US" sz="24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916966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'Presentation(3)'!$K$136</c:f>
              <c:strCache>
                <c:ptCount val="1"/>
                <c:pt idx="0">
                  <c:v>Ideal Paging</c:v>
                </c:pt>
              </c:strCache>
            </c:strRef>
          </c:tx>
          <c:spPr>
            <a:ln>
              <a:noFill/>
            </a:ln>
          </c:spPr>
          <c:marker>
            <c:symbol val="x"/>
            <c:size val="14"/>
            <c:spPr>
              <a:noFill/>
            </c:spPr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'Presentation(3)'!$K$137:$K$141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99.894834218657635</c:v>
                </c:pt>
                <c:pt idx="4">
                  <c:v>95.303861080749058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'Presentation(3)'!$L$136</c:f>
              <c:strCache>
                <c:ptCount val="1"/>
                <c:pt idx="0">
                  <c:v>THP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'Presentation(3)'!$L$137:$L$141</c:f>
              <c:numCache>
                <c:formatCode>General</c:formatCode>
                <c:ptCount val="5"/>
                <c:pt idx="0">
                  <c:v>4.4684369336550454</c:v>
                </c:pt>
                <c:pt idx="1">
                  <c:v>10.200917006681145</c:v>
                </c:pt>
                <c:pt idx="2">
                  <c:v>6.0125756051410066</c:v>
                </c:pt>
                <c:pt idx="3">
                  <c:v>4.7742490362636456</c:v>
                </c:pt>
                <c:pt idx="4">
                  <c:v>3.5193689071149672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'Presentation(3)'!$M$136</c:f>
              <c:strCache>
                <c:ptCount val="1"/>
                <c:pt idx="0">
                  <c:v>Eager Paging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1"/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'Presentation(3)'!$M$137:$M$141</c:f>
              <c:numCache>
                <c:formatCode>General</c:formatCode>
                <c:ptCount val="5"/>
                <c:pt idx="0">
                  <c:v>99.99</c:v>
                </c:pt>
                <c:pt idx="1">
                  <c:v>83.16339399154549</c:v>
                </c:pt>
                <c:pt idx="2">
                  <c:v>72.209242676150595</c:v>
                </c:pt>
                <c:pt idx="3">
                  <c:v>67.257757539378304</c:v>
                </c:pt>
                <c:pt idx="4">
                  <c:v>61.844022098258598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'Presentation(3)'!$N$136</c:f>
              <c:strCache>
                <c:ptCount val="1"/>
                <c:pt idx="0">
                  <c:v>Ranger</c:v>
                </c:pt>
              </c:strCache>
            </c:strRef>
          </c:tx>
          <c:spPr>
            <a:ln>
              <a:noFill/>
            </a:ln>
          </c:spPr>
          <c:marker>
            <c:symbol val="triangle"/>
            <c:size val="11"/>
            <c:spPr>
              <a:solidFill>
                <a:schemeClr val="accent3"/>
              </a:solidFill>
            </c:spPr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'Presentation(3)'!$N$137:$N$141</c:f>
              <c:numCache>
                <c:formatCode>General</c:formatCode>
                <c:ptCount val="5"/>
                <c:pt idx="0">
                  <c:v>87.470951119115043</c:v>
                </c:pt>
                <c:pt idx="1">
                  <c:v>92.410064519035942</c:v>
                </c:pt>
                <c:pt idx="2">
                  <c:v>90.720331578951019</c:v>
                </c:pt>
                <c:pt idx="3">
                  <c:v>93.106149673864863</c:v>
                </c:pt>
                <c:pt idx="4">
                  <c:v>96.526349812995221</c:v>
                </c:pt>
              </c:numCache>
            </c:numRef>
          </c:val>
          <c:smooth val="0"/>
        </c:ser>
        <c:ser>
          <c:idx val="3"/>
          <c:order val="4"/>
          <c:tx>
            <c:strRef>
              <c:f>'Presentation(3)'!$O$136</c:f>
              <c:strCache>
                <c:ptCount val="1"/>
                <c:pt idx="0">
                  <c:v>CA paging</c:v>
                </c:pt>
              </c:strCache>
            </c:strRef>
          </c:tx>
          <c:spPr>
            <a:ln w="12700">
              <a:solidFill>
                <a:schemeClr val="accent4"/>
              </a:solidFill>
            </a:ln>
          </c:spPr>
          <c:marker>
            <c:symbol val="square"/>
            <c:size val="11"/>
          </c:marker>
          <c:cat>
            <c:strRef>
              <c:f>'Presentation(3)'!$J$137:$J$141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'Presentation(3)'!$O$137:$O$141</c:f>
              <c:numCache>
                <c:formatCode>General</c:formatCode>
                <c:ptCount val="5"/>
                <c:pt idx="0">
                  <c:v>98.971459739258677</c:v>
                </c:pt>
                <c:pt idx="1">
                  <c:v>99.992499906246081</c:v>
                </c:pt>
                <c:pt idx="2">
                  <c:v>99.723966420418364</c:v>
                </c:pt>
                <c:pt idx="3">
                  <c:v>98.342749655722784</c:v>
                </c:pt>
                <c:pt idx="4">
                  <c:v>94.623552003271783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704192"/>
        <c:axId val="119722368"/>
      </c:lineChart>
      <c:catAx>
        <c:axId val="1197041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/>
          <a:lstStyle/>
          <a:p>
            <a:pPr>
              <a:defRPr sz="2000"/>
            </a:pPr>
            <a:endParaRPr lang="en-US"/>
          </a:p>
        </c:txPr>
        <c:crossAx val="119722368"/>
        <c:crosses val="autoZero"/>
        <c:auto val="1"/>
        <c:lblAlgn val="ctr"/>
        <c:lblOffset val="100"/>
        <c:noMultiLvlLbl val="0"/>
      </c:catAx>
      <c:valAx>
        <c:axId val="119722368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5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970419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'Presentation(3)'!$N$111</c:f>
              <c:strCache>
                <c:ptCount val="1"/>
                <c:pt idx="0">
                  <c:v>Ideal Paging</c:v>
                </c:pt>
              </c:strCache>
            </c:strRef>
          </c:tx>
          <c:spPr>
            <a:ln>
              <a:noFill/>
            </a:ln>
          </c:spPr>
          <c:marker>
            <c:symbol val="x"/>
            <c:size val="14"/>
            <c:spPr>
              <a:noFill/>
            </c:spPr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'Presentation(3)'!$N$112:$N$116</c:f>
              <c:numCache>
                <c:formatCode>General</c:formatCode>
                <c:ptCount val="5"/>
                <c:pt idx="0">
                  <c:v>100</c:v>
                </c:pt>
                <c:pt idx="1">
                  <c:v>74.563107922826006</c:v>
                </c:pt>
                <c:pt idx="2">
                  <c:v>68.821072845188311</c:v>
                </c:pt>
                <c:pt idx="3">
                  <c:v>60.739163466844076</c:v>
                </c:pt>
                <c:pt idx="4">
                  <c:v>53.994868115649268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'Presentation(3)'!$O$111</c:f>
              <c:strCache>
                <c:ptCount val="1"/>
                <c:pt idx="0">
                  <c:v>THP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'Presentation(3)'!$O$112:$O$116</c:f>
              <c:numCache>
                <c:formatCode>General</c:formatCode>
                <c:ptCount val="5"/>
                <c:pt idx="0">
                  <c:v>1.9973109235639199</c:v>
                </c:pt>
                <c:pt idx="1">
                  <c:v>4.5878089327994953</c:v>
                </c:pt>
                <c:pt idx="2">
                  <c:v>2.5505871789338688</c:v>
                </c:pt>
                <c:pt idx="3">
                  <c:v>2.0762449867171382</c:v>
                </c:pt>
                <c:pt idx="4">
                  <c:v>1.4141475758533706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'Presentation(3)'!$R$111</c:f>
              <c:strCache>
                <c:ptCount val="1"/>
                <c:pt idx="0">
                  <c:v>CA paging</c:v>
                </c:pt>
              </c:strCache>
            </c:strRef>
          </c:tx>
          <c:spPr>
            <a:ln w="12700">
              <a:solidFill>
                <a:schemeClr val="accent4"/>
              </a:solidFill>
            </a:ln>
          </c:spPr>
          <c:marker>
            <c:symbol val="square"/>
            <c:size val="11"/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'Presentation(3)'!$R$112:$R$116</c:f>
              <c:numCache>
                <c:formatCode>General</c:formatCode>
                <c:ptCount val="5"/>
                <c:pt idx="0">
                  <c:v>98.6104548856664</c:v>
                </c:pt>
                <c:pt idx="1">
                  <c:v>70.1416370865836</c:v>
                </c:pt>
                <c:pt idx="2">
                  <c:v>67.041856903023557</c:v>
                </c:pt>
                <c:pt idx="3">
                  <c:v>59.72653106643638</c:v>
                </c:pt>
                <c:pt idx="4">
                  <c:v>54.169630927770378</c:v>
                </c:pt>
              </c:numCache>
            </c:numRef>
          </c:val>
          <c:smooth val="0"/>
        </c:ser>
        <c:ser>
          <c:idx val="1"/>
          <c:order val="3"/>
          <c:tx>
            <c:strRef>
              <c:f>'Presentation(3)'!$P$111</c:f>
              <c:strCache>
                <c:ptCount val="1"/>
                <c:pt idx="0">
                  <c:v>Eager paging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1"/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'Presentation(3)'!$P$112:$P$116</c:f>
              <c:numCache>
                <c:formatCode>General</c:formatCode>
                <c:ptCount val="5"/>
                <c:pt idx="0">
                  <c:v>99.99</c:v>
                </c:pt>
                <c:pt idx="1">
                  <c:v>43.430271564124133</c:v>
                </c:pt>
                <c:pt idx="2">
                  <c:v>32.998251651028674</c:v>
                </c:pt>
                <c:pt idx="3">
                  <c:v>31.607612964422032</c:v>
                </c:pt>
                <c:pt idx="4">
                  <c:v>27.350040090090037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'Presentation(3)'!$Q$111</c:f>
              <c:strCache>
                <c:ptCount val="1"/>
                <c:pt idx="0">
                  <c:v>Ranger</c:v>
                </c:pt>
              </c:strCache>
            </c:strRef>
          </c:tx>
          <c:spPr>
            <a:ln>
              <a:noFill/>
            </a:ln>
          </c:spPr>
          <c:marker>
            <c:symbol val="triangle"/>
            <c:size val="11"/>
            <c:spPr>
              <a:solidFill>
                <a:schemeClr val="accent3"/>
              </a:solidFill>
            </c:spPr>
          </c:marker>
          <c:cat>
            <c:strRef>
              <c:f>'Presentation(3)'!$M$112:$M$116</c:f>
              <c:strCache>
                <c:ptCount val="5"/>
                <c:pt idx="0">
                  <c:v>Hog-0</c:v>
                </c:pt>
                <c:pt idx="1">
                  <c:v>Hog-20</c:v>
                </c:pt>
                <c:pt idx="2">
                  <c:v>Hog-30</c:v>
                </c:pt>
                <c:pt idx="3">
                  <c:v>Hog-40</c:v>
                </c:pt>
                <c:pt idx="4">
                  <c:v>Hog-50</c:v>
                </c:pt>
              </c:strCache>
            </c:strRef>
          </c:cat>
          <c:val>
            <c:numRef>
              <c:f>'Presentation(3)'!$Q$112:$Q$116</c:f>
              <c:numCache>
                <c:formatCode>General</c:formatCode>
                <c:ptCount val="5"/>
                <c:pt idx="0">
                  <c:v>86.835261173056551</c:v>
                </c:pt>
                <c:pt idx="1">
                  <c:v>75.373171274274085</c:v>
                </c:pt>
                <c:pt idx="2">
                  <c:v>78.011925424491494</c:v>
                </c:pt>
                <c:pt idx="3">
                  <c:v>80.151755464794334</c:v>
                </c:pt>
                <c:pt idx="4">
                  <c:v>83.397894333485951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970048"/>
        <c:axId val="119980416"/>
      </c:lineChart>
      <c:catAx>
        <c:axId val="119970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/>
          <a:lstStyle/>
          <a:p>
            <a:pPr>
              <a:defRPr sz="2000"/>
            </a:pPr>
            <a:endParaRPr lang="en-US"/>
          </a:p>
        </c:txPr>
        <c:crossAx val="119980416"/>
        <c:crosses val="autoZero"/>
        <c:auto val="1"/>
        <c:lblAlgn val="ctr"/>
        <c:lblOffset val="100"/>
        <c:noMultiLvlLbl val="0"/>
      </c:catAx>
      <c:valAx>
        <c:axId val="119980416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50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b="1" i="0" baseline="0">
                    <a:effectLst/>
                  </a:rPr>
                  <a:t>%  Memory Footprint</a:t>
                </a:r>
                <a:endParaRPr lang="en-US" sz="24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99700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'Ranger Overhead Native'!$X$29</c:f>
              <c:strCache>
                <c:ptCount val="1"/>
                <c:pt idx="0">
                  <c:v>THP</c:v>
                </c:pt>
              </c:strCache>
            </c:strRef>
          </c:tx>
          <c:invertIfNegative val="0"/>
          <c:cat>
            <c:strRef>
              <c:f>'Ranger Overhead Native'!$Y$28:$Z$28</c:f>
              <c:strCache>
                <c:ptCount val="2"/>
                <c:pt idx="0">
                  <c:v>Xbench</c:v>
                </c:pt>
                <c:pt idx="1">
                  <c:v>Geomean</c:v>
                </c:pt>
              </c:strCache>
            </c:strRef>
          </c:cat>
          <c:val>
            <c:numRef>
              <c:f>'Ranger Overhead Native'!$Y$29:$Z$29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'Ranger Overhead Native'!$X$30</c:f>
              <c:strCache>
                <c:ptCount val="1"/>
                <c:pt idx="0">
                  <c:v>Eager </c:v>
                </c:pt>
              </c:strCache>
            </c:strRef>
          </c:tx>
          <c:invertIfNegative val="0"/>
          <c:cat>
            <c:strRef>
              <c:f>'Ranger Overhead Native'!$Y$28:$Z$28</c:f>
              <c:strCache>
                <c:ptCount val="2"/>
                <c:pt idx="0">
                  <c:v>Xbench</c:v>
                </c:pt>
                <c:pt idx="1">
                  <c:v>Geomean</c:v>
                </c:pt>
              </c:strCache>
            </c:strRef>
          </c:cat>
          <c:val>
            <c:numRef>
              <c:f>'Ranger Overhead Native'!$Y$30:$Z$30</c:f>
              <c:numCache>
                <c:formatCode>General</c:formatCode>
                <c:ptCount val="2"/>
                <c:pt idx="0">
                  <c:v>0.999</c:v>
                </c:pt>
                <c:pt idx="1">
                  <c:v>1.0013312257183709</c:v>
                </c:pt>
              </c:numCache>
            </c:numRef>
          </c:val>
        </c:ser>
        <c:ser>
          <c:idx val="2"/>
          <c:order val="2"/>
          <c:tx>
            <c:strRef>
              <c:f>'Ranger Overhead Native'!$X$31</c:f>
              <c:strCache>
                <c:ptCount val="1"/>
                <c:pt idx="0">
                  <c:v>Ranger</c:v>
                </c:pt>
              </c:strCache>
            </c:strRef>
          </c:tx>
          <c:invertIfNegative val="0"/>
          <c:cat>
            <c:strRef>
              <c:f>'Ranger Overhead Native'!$Y$28:$Z$28</c:f>
              <c:strCache>
                <c:ptCount val="2"/>
                <c:pt idx="0">
                  <c:v>Xbench</c:v>
                </c:pt>
                <c:pt idx="1">
                  <c:v>Geomean</c:v>
                </c:pt>
              </c:strCache>
            </c:strRef>
          </c:cat>
          <c:val>
            <c:numRef>
              <c:f>'Ranger Overhead Native'!$Y$31:$Z$31</c:f>
              <c:numCache>
                <c:formatCode>General</c:formatCode>
                <c:ptCount val="2"/>
                <c:pt idx="0">
                  <c:v>1.0884912245181959</c:v>
                </c:pt>
                <c:pt idx="1">
                  <c:v>1.0355485475765491</c:v>
                </c:pt>
              </c:numCache>
            </c:numRef>
          </c:val>
        </c:ser>
        <c:ser>
          <c:idx val="3"/>
          <c:order val="3"/>
          <c:tx>
            <c:strRef>
              <c:f>'Ranger Overhead Native'!$X$32</c:f>
              <c:strCache>
                <c:ptCount val="1"/>
                <c:pt idx="0">
                  <c:v>CA paging</c:v>
                </c:pt>
              </c:strCache>
            </c:strRef>
          </c:tx>
          <c:invertIfNegative val="0"/>
          <c:cat>
            <c:strRef>
              <c:f>'Ranger Overhead Native'!$Y$28:$Z$28</c:f>
              <c:strCache>
                <c:ptCount val="2"/>
                <c:pt idx="0">
                  <c:v>Xbench</c:v>
                </c:pt>
                <c:pt idx="1">
                  <c:v>Geomean</c:v>
                </c:pt>
              </c:strCache>
            </c:strRef>
          </c:cat>
          <c:val>
            <c:numRef>
              <c:f>'Ranger Overhead Native'!$Y$32:$Z$32</c:f>
              <c:numCache>
                <c:formatCode>General</c:formatCode>
                <c:ptCount val="2"/>
                <c:pt idx="0">
                  <c:v>1.0001961238418322</c:v>
                </c:pt>
                <c:pt idx="1">
                  <c:v>1.0026830754508156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023296"/>
        <c:axId val="120025088"/>
      </c:barChart>
      <c:catAx>
        <c:axId val="120023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20025088"/>
        <c:crosses val="autoZero"/>
        <c:auto val="1"/>
        <c:lblAlgn val="ctr"/>
        <c:lblOffset val="100"/>
        <c:noMultiLvlLbl val="0"/>
      </c:catAx>
      <c:valAx>
        <c:axId val="120025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i="0" baseline="0" dirty="0">
                    <a:effectLst/>
                  </a:rPr>
                  <a:t>Normalized execution</a:t>
                </a:r>
                <a:endParaRPr lang="en-US" sz="24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002329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XSBench!$P$35</c:f>
              <c:strCache>
                <c:ptCount val="1"/>
                <c:pt idx="0">
                  <c:v>Eager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XSBench!$Q$35:$AK$35</c:f>
              <c:numCache>
                <c:formatCode>General</c:formatCode>
                <c:ptCount val="21"/>
                <c:pt idx="0">
                  <c:v>99.9</c:v>
                </c:pt>
                <c:pt idx="1">
                  <c:v>99.9</c:v>
                </c:pt>
                <c:pt idx="2">
                  <c:v>99.9</c:v>
                </c:pt>
                <c:pt idx="3">
                  <c:v>99.9</c:v>
                </c:pt>
                <c:pt idx="4">
                  <c:v>99.9</c:v>
                </c:pt>
                <c:pt idx="5">
                  <c:v>99.9</c:v>
                </c:pt>
                <c:pt idx="6">
                  <c:v>99.9</c:v>
                </c:pt>
                <c:pt idx="7">
                  <c:v>99.9</c:v>
                </c:pt>
                <c:pt idx="8">
                  <c:v>99.9</c:v>
                </c:pt>
                <c:pt idx="9">
                  <c:v>99.9</c:v>
                </c:pt>
                <c:pt idx="10">
                  <c:v>99.9</c:v>
                </c:pt>
                <c:pt idx="11">
                  <c:v>99.9</c:v>
                </c:pt>
                <c:pt idx="12">
                  <c:v>99.9</c:v>
                </c:pt>
                <c:pt idx="13">
                  <c:v>99.9</c:v>
                </c:pt>
                <c:pt idx="14">
                  <c:v>99.9</c:v>
                </c:pt>
                <c:pt idx="15">
                  <c:v>99.9</c:v>
                </c:pt>
                <c:pt idx="16">
                  <c:v>99.9</c:v>
                </c:pt>
                <c:pt idx="17">
                  <c:v>99.9</c:v>
                </c:pt>
                <c:pt idx="18">
                  <c:v>99.9</c:v>
                </c:pt>
                <c:pt idx="19">
                  <c:v>99.9</c:v>
                </c:pt>
                <c:pt idx="20">
                  <c:v>99.9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XSBench!$P$37</c:f>
              <c:strCache>
                <c:ptCount val="1"/>
                <c:pt idx="0">
                  <c:v>CA Paging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XSBench!$Q$37:$AK$37</c:f>
              <c:numCache>
                <c:formatCode>General</c:formatCode>
                <c:ptCount val="21"/>
                <c:pt idx="0">
                  <c:v>98.23</c:v>
                </c:pt>
                <c:pt idx="1">
                  <c:v>99.93</c:v>
                </c:pt>
                <c:pt idx="2">
                  <c:v>99.93</c:v>
                </c:pt>
                <c:pt idx="3">
                  <c:v>99.93</c:v>
                </c:pt>
                <c:pt idx="4">
                  <c:v>99.93</c:v>
                </c:pt>
                <c:pt idx="5">
                  <c:v>99.94</c:v>
                </c:pt>
                <c:pt idx="6">
                  <c:v>99.94</c:v>
                </c:pt>
                <c:pt idx="7">
                  <c:v>99.94</c:v>
                </c:pt>
                <c:pt idx="8">
                  <c:v>99.94</c:v>
                </c:pt>
                <c:pt idx="9">
                  <c:v>99.92</c:v>
                </c:pt>
                <c:pt idx="10">
                  <c:v>99.96</c:v>
                </c:pt>
                <c:pt idx="11">
                  <c:v>99.98</c:v>
                </c:pt>
                <c:pt idx="12">
                  <c:v>99.98</c:v>
                </c:pt>
                <c:pt idx="13">
                  <c:v>99.99</c:v>
                </c:pt>
                <c:pt idx="14">
                  <c:v>99.99</c:v>
                </c:pt>
                <c:pt idx="15">
                  <c:v>99.99</c:v>
                </c:pt>
                <c:pt idx="16">
                  <c:v>99.99</c:v>
                </c:pt>
                <c:pt idx="17">
                  <c:v>99.99</c:v>
                </c:pt>
                <c:pt idx="18">
                  <c:v>99.99</c:v>
                </c:pt>
                <c:pt idx="19">
                  <c:v>99.99</c:v>
                </c:pt>
                <c:pt idx="20">
                  <c:v>99.99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XSBench!$P$36</c:f>
              <c:strCache>
                <c:ptCount val="1"/>
                <c:pt idx="0">
                  <c:v>Ranger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XSBench!$Q$36:$AK$36</c:f>
              <c:numCache>
                <c:formatCode>General</c:formatCode>
                <c:ptCount val="21"/>
                <c:pt idx="0">
                  <c:v>31.58</c:v>
                </c:pt>
                <c:pt idx="1">
                  <c:v>4.93</c:v>
                </c:pt>
                <c:pt idx="2">
                  <c:v>99.97</c:v>
                </c:pt>
                <c:pt idx="3">
                  <c:v>99.97</c:v>
                </c:pt>
                <c:pt idx="4">
                  <c:v>99.97</c:v>
                </c:pt>
                <c:pt idx="5">
                  <c:v>11.19</c:v>
                </c:pt>
                <c:pt idx="6">
                  <c:v>73.94</c:v>
                </c:pt>
                <c:pt idx="7">
                  <c:v>97.6</c:v>
                </c:pt>
                <c:pt idx="8">
                  <c:v>86.02</c:v>
                </c:pt>
                <c:pt idx="9">
                  <c:v>28.39</c:v>
                </c:pt>
                <c:pt idx="10">
                  <c:v>27.14</c:v>
                </c:pt>
                <c:pt idx="11">
                  <c:v>86.59</c:v>
                </c:pt>
                <c:pt idx="12">
                  <c:v>91.11</c:v>
                </c:pt>
                <c:pt idx="13">
                  <c:v>91.11</c:v>
                </c:pt>
                <c:pt idx="14">
                  <c:v>91.11</c:v>
                </c:pt>
                <c:pt idx="15">
                  <c:v>91.11</c:v>
                </c:pt>
                <c:pt idx="16">
                  <c:v>91.11</c:v>
                </c:pt>
                <c:pt idx="17">
                  <c:v>91.11</c:v>
                </c:pt>
                <c:pt idx="18">
                  <c:v>91.11</c:v>
                </c:pt>
                <c:pt idx="19">
                  <c:v>91.11</c:v>
                </c:pt>
                <c:pt idx="20">
                  <c:v>91.11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289920"/>
        <c:axId val="120300288"/>
      </c:lineChart>
      <c:catAx>
        <c:axId val="120289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dirty="0" smtClean="0"/>
                  <a:t>Time (sec)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120300288"/>
        <c:crosses val="autoZero"/>
        <c:auto val="1"/>
        <c:lblAlgn val="ctr"/>
        <c:lblOffset val="100"/>
        <c:noMultiLvlLbl val="0"/>
      </c:catAx>
      <c:valAx>
        <c:axId val="120300288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/>
                  <a:t>%Memory Footprint</a:t>
                </a:r>
              </a:p>
            </c:rich>
          </c:tx>
          <c:layout>
            <c:manualLayout>
              <c:xMode val="edge"/>
              <c:yMode val="edge"/>
              <c:x val="4.2536492347059821E-2"/>
              <c:y val="0.1441411613013946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2028992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'Ranger Overhead Native'!$X$29</c:f>
              <c:strCache>
                <c:ptCount val="1"/>
                <c:pt idx="0">
                  <c:v>THP</c:v>
                </c:pt>
              </c:strCache>
            </c:strRef>
          </c:tx>
          <c:invertIfNegative val="0"/>
          <c:cat>
            <c:strRef>
              <c:f>'Ranger Overhead Native'!$Y$28:$Z$28</c:f>
              <c:strCache>
                <c:ptCount val="2"/>
                <c:pt idx="0">
                  <c:v>Xbench</c:v>
                </c:pt>
                <c:pt idx="1">
                  <c:v>Geomean</c:v>
                </c:pt>
              </c:strCache>
            </c:strRef>
          </c:cat>
          <c:val>
            <c:numRef>
              <c:f>'Ranger Overhead Native'!$Y$29:$Z$29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'Ranger Overhead Native'!$X$30</c:f>
              <c:strCache>
                <c:ptCount val="1"/>
                <c:pt idx="0">
                  <c:v>Eager </c:v>
                </c:pt>
              </c:strCache>
            </c:strRef>
          </c:tx>
          <c:invertIfNegative val="0"/>
          <c:cat>
            <c:strRef>
              <c:f>'Ranger Overhead Native'!$Y$28:$Z$28</c:f>
              <c:strCache>
                <c:ptCount val="2"/>
                <c:pt idx="0">
                  <c:v>Xbench</c:v>
                </c:pt>
                <c:pt idx="1">
                  <c:v>Geomean</c:v>
                </c:pt>
              </c:strCache>
            </c:strRef>
          </c:cat>
          <c:val>
            <c:numRef>
              <c:f>'Ranger Overhead Native'!$Y$30:$Z$30</c:f>
              <c:numCache>
                <c:formatCode>General</c:formatCode>
                <c:ptCount val="2"/>
                <c:pt idx="0">
                  <c:v>0.999</c:v>
                </c:pt>
                <c:pt idx="1">
                  <c:v>1.0013312257183709</c:v>
                </c:pt>
              </c:numCache>
            </c:numRef>
          </c:val>
        </c:ser>
        <c:ser>
          <c:idx val="2"/>
          <c:order val="2"/>
          <c:tx>
            <c:strRef>
              <c:f>'Ranger Overhead Native'!$X$31</c:f>
              <c:strCache>
                <c:ptCount val="1"/>
                <c:pt idx="0">
                  <c:v>Ranger</c:v>
                </c:pt>
              </c:strCache>
            </c:strRef>
          </c:tx>
          <c:invertIfNegative val="0"/>
          <c:cat>
            <c:strRef>
              <c:f>'Ranger Overhead Native'!$Y$28:$Z$28</c:f>
              <c:strCache>
                <c:ptCount val="2"/>
                <c:pt idx="0">
                  <c:v>Xbench</c:v>
                </c:pt>
                <c:pt idx="1">
                  <c:v>Geomean</c:v>
                </c:pt>
              </c:strCache>
            </c:strRef>
          </c:cat>
          <c:val>
            <c:numRef>
              <c:f>'Ranger Overhead Native'!$Y$31:$Z$31</c:f>
              <c:numCache>
                <c:formatCode>General</c:formatCode>
                <c:ptCount val="2"/>
                <c:pt idx="0">
                  <c:v>1.0884912245181959</c:v>
                </c:pt>
                <c:pt idx="1">
                  <c:v>1.0355485475765491</c:v>
                </c:pt>
              </c:numCache>
            </c:numRef>
          </c:val>
        </c:ser>
        <c:ser>
          <c:idx val="3"/>
          <c:order val="3"/>
          <c:tx>
            <c:strRef>
              <c:f>'Ranger Overhead Native'!$X$32</c:f>
              <c:strCache>
                <c:ptCount val="1"/>
                <c:pt idx="0">
                  <c:v>CA paging</c:v>
                </c:pt>
              </c:strCache>
            </c:strRef>
          </c:tx>
          <c:invertIfNegative val="0"/>
          <c:cat>
            <c:strRef>
              <c:f>'Ranger Overhead Native'!$Y$28:$Z$28</c:f>
              <c:strCache>
                <c:ptCount val="2"/>
                <c:pt idx="0">
                  <c:v>Xbench</c:v>
                </c:pt>
                <c:pt idx="1">
                  <c:v>Geomean</c:v>
                </c:pt>
              </c:strCache>
            </c:strRef>
          </c:cat>
          <c:val>
            <c:numRef>
              <c:f>'Ranger Overhead Native'!$Y$32:$Z$32</c:f>
              <c:numCache>
                <c:formatCode>General</c:formatCode>
                <c:ptCount val="2"/>
                <c:pt idx="0">
                  <c:v>1.0001961238418322</c:v>
                </c:pt>
                <c:pt idx="1">
                  <c:v>1.0026830754508156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559488"/>
        <c:axId val="120561024"/>
      </c:barChart>
      <c:catAx>
        <c:axId val="120559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20561024"/>
        <c:crosses val="autoZero"/>
        <c:auto val="1"/>
        <c:lblAlgn val="ctr"/>
        <c:lblOffset val="100"/>
        <c:noMultiLvlLbl val="0"/>
      </c:catAx>
      <c:valAx>
        <c:axId val="1205610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i="0" baseline="0" dirty="0">
                    <a:effectLst/>
                  </a:rPr>
                  <a:t>Normalized execution</a:t>
                </a:r>
                <a:endParaRPr lang="en-US" sz="24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055948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XSBench!$P$35</c:f>
              <c:strCache>
                <c:ptCount val="1"/>
                <c:pt idx="0">
                  <c:v>Eager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XSBench!$Q$35:$AK$35</c:f>
              <c:numCache>
                <c:formatCode>General</c:formatCode>
                <c:ptCount val="21"/>
                <c:pt idx="0">
                  <c:v>99.9</c:v>
                </c:pt>
                <c:pt idx="1">
                  <c:v>99.9</c:v>
                </c:pt>
                <c:pt idx="2">
                  <c:v>99.9</c:v>
                </c:pt>
                <c:pt idx="3">
                  <c:v>99.9</c:v>
                </c:pt>
                <c:pt idx="4">
                  <c:v>99.9</c:v>
                </c:pt>
                <c:pt idx="5">
                  <c:v>99.9</c:v>
                </c:pt>
                <c:pt idx="6">
                  <c:v>99.9</c:v>
                </c:pt>
                <c:pt idx="7">
                  <c:v>99.9</c:v>
                </c:pt>
                <c:pt idx="8">
                  <c:v>99.9</c:v>
                </c:pt>
                <c:pt idx="9">
                  <c:v>99.9</c:v>
                </c:pt>
                <c:pt idx="10">
                  <c:v>99.9</c:v>
                </c:pt>
                <c:pt idx="11">
                  <c:v>99.9</c:v>
                </c:pt>
                <c:pt idx="12">
                  <c:v>99.9</c:v>
                </c:pt>
                <c:pt idx="13">
                  <c:v>99.9</c:v>
                </c:pt>
                <c:pt idx="14">
                  <c:v>99.9</c:v>
                </c:pt>
                <c:pt idx="15">
                  <c:v>99.9</c:v>
                </c:pt>
                <c:pt idx="16">
                  <c:v>99.9</c:v>
                </c:pt>
                <c:pt idx="17">
                  <c:v>99.9</c:v>
                </c:pt>
                <c:pt idx="18">
                  <c:v>99.9</c:v>
                </c:pt>
                <c:pt idx="19">
                  <c:v>99.9</c:v>
                </c:pt>
                <c:pt idx="20">
                  <c:v>99.9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XSBench!$P$37</c:f>
              <c:strCache>
                <c:ptCount val="1"/>
                <c:pt idx="0">
                  <c:v>CA Paging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XSBench!$Q$37:$AK$37</c:f>
              <c:numCache>
                <c:formatCode>General</c:formatCode>
                <c:ptCount val="21"/>
                <c:pt idx="0">
                  <c:v>98.23</c:v>
                </c:pt>
                <c:pt idx="1">
                  <c:v>99.93</c:v>
                </c:pt>
                <c:pt idx="2">
                  <c:v>99.93</c:v>
                </c:pt>
                <c:pt idx="3">
                  <c:v>99.93</c:v>
                </c:pt>
                <c:pt idx="4">
                  <c:v>99.93</c:v>
                </c:pt>
                <c:pt idx="5">
                  <c:v>99.94</c:v>
                </c:pt>
                <c:pt idx="6">
                  <c:v>99.94</c:v>
                </c:pt>
                <c:pt idx="7">
                  <c:v>99.94</c:v>
                </c:pt>
                <c:pt idx="8">
                  <c:v>99.94</c:v>
                </c:pt>
                <c:pt idx="9">
                  <c:v>99.92</c:v>
                </c:pt>
                <c:pt idx="10">
                  <c:v>99.96</c:v>
                </c:pt>
                <c:pt idx="11">
                  <c:v>99.98</c:v>
                </c:pt>
                <c:pt idx="12">
                  <c:v>99.98</c:v>
                </c:pt>
                <c:pt idx="13">
                  <c:v>99.99</c:v>
                </c:pt>
                <c:pt idx="14">
                  <c:v>99.99</c:v>
                </c:pt>
                <c:pt idx="15">
                  <c:v>99.99</c:v>
                </c:pt>
                <c:pt idx="16">
                  <c:v>99.99</c:v>
                </c:pt>
                <c:pt idx="17">
                  <c:v>99.99</c:v>
                </c:pt>
                <c:pt idx="18">
                  <c:v>99.99</c:v>
                </c:pt>
                <c:pt idx="19">
                  <c:v>99.99</c:v>
                </c:pt>
                <c:pt idx="20">
                  <c:v>99.99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XSBench!$P$36</c:f>
              <c:strCache>
                <c:ptCount val="1"/>
                <c:pt idx="0">
                  <c:v>Ranger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XSBench!$Q$36:$AK$36</c:f>
              <c:numCache>
                <c:formatCode>General</c:formatCode>
                <c:ptCount val="21"/>
                <c:pt idx="0">
                  <c:v>31.58</c:v>
                </c:pt>
                <c:pt idx="1">
                  <c:v>4.93</c:v>
                </c:pt>
                <c:pt idx="2">
                  <c:v>99.97</c:v>
                </c:pt>
                <c:pt idx="3">
                  <c:v>99.97</c:v>
                </c:pt>
                <c:pt idx="4">
                  <c:v>99.97</c:v>
                </c:pt>
                <c:pt idx="5">
                  <c:v>11.19</c:v>
                </c:pt>
                <c:pt idx="6">
                  <c:v>73.94</c:v>
                </c:pt>
                <c:pt idx="7">
                  <c:v>97.6</c:v>
                </c:pt>
                <c:pt idx="8">
                  <c:v>86.02</c:v>
                </c:pt>
                <c:pt idx="9">
                  <c:v>28.39</c:v>
                </c:pt>
                <c:pt idx="10">
                  <c:v>27.14</c:v>
                </c:pt>
                <c:pt idx="11">
                  <c:v>86.59</c:v>
                </c:pt>
                <c:pt idx="12">
                  <c:v>91.11</c:v>
                </c:pt>
                <c:pt idx="13">
                  <c:v>91.11</c:v>
                </c:pt>
                <c:pt idx="14">
                  <c:v>91.11</c:v>
                </c:pt>
                <c:pt idx="15">
                  <c:v>91.11</c:v>
                </c:pt>
                <c:pt idx="16">
                  <c:v>91.11</c:v>
                </c:pt>
                <c:pt idx="17">
                  <c:v>91.11</c:v>
                </c:pt>
                <c:pt idx="18">
                  <c:v>91.11</c:v>
                </c:pt>
                <c:pt idx="19">
                  <c:v>91.11</c:v>
                </c:pt>
                <c:pt idx="20">
                  <c:v>91.11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71168"/>
        <c:axId val="120885632"/>
      </c:lineChart>
      <c:catAx>
        <c:axId val="120871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dirty="0" smtClean="0"/>
                  <a:t>Time (sec)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120885632"/>
        <c:crosses val="autoZero"/>
        <c:auto val="1"/>
        <c:lblAlgn val="ctr"/>
        <c:lblOffset val="100"/>
        <c:noMultiLvlLbl val="0"/>
      </c:catAx>
      <c:valAx>
        <c:axId val="120885632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/>
                  <a:t>%Memory Footprint</a:t>
                </a:r>
              </a:p>
            </c:rich>
          </c:tx>
          <c:layout>
            <c:manualLayout>
              <c:xMode val="edge"/>
              <c:yMode val="edge"/>
              <c:x val="4.2536492347059821E-2"/>
              <c:y val="0.1441411613013946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2087116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1"/>
            <c:invertIfNegative val="0"/>
            <c:bubble3D val="0"/>
            <c:spPr>
              <a:noFill/>
            </c:spPr>
          </c:dPt>
          <c:dPt>
            <c:idx val="2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3"/>
            <c:invertIfNegative val="0"/>
            <c:bubble3D val="0"/>
            <c:spPr>
              <a:noFill/>
            </c:spPr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5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6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7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8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9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0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1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2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3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4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15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6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7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8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19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20"/>
            <c:invertIfNegative val="0"/>
            <c:bubble3D val="0"/>
            <c:spPr>
              <a:noFill/>
              <a:ln>
                <a:noFill/>
              </a:ln>
            </c:spPr>
          </c:dPt>
          <c:cat>
            <c:multiLvlStrRef>
              <c:f>Numa!$Q$70:$R$90</c:f>
              <c:multiLvlStrCache>
                <c:ptCount val="21"/>
                <c:lvl>
                  <c:pt idx="0">
                    <c:v>4K</c:v>
                  </c:pt>
                  <c:pt idx="1">
                    <c:v>4K+4K</c:v>
                  </c:pt>
                  <c:pt idx="2">
                    <c:v>THP</c:v>
                  </c:pt>
                  <c:pt idx="3">
                    <c:v>THP+THP</c:v>
                  </c:pt>
                  <c:pt idx="4">
                    <c:v>vRMM</c:v>
                  </c:pt>
                  <c:pt idx="5">
                    <c:v>DS</c:v>
                  </c:pt>
                  <c:pt idx="6">
                    <c:v>SPOT</c:v>
                  </c:pt>
                  <c:pt idx="7">
                    <c:v>4K</c:v>
                  </c:pt>
                  <c:pt idx="8">
                    <c:v>4K+4K</c:v>
                  </c:pt>
                  <c:pt idx="9">
                    <c:v>THP</c:v>
                  </c:pt>
                  <c:pt idx="10">
                    <c:v>THP+THP</c:v>
                  </c:pt>
                  <c:pt idx="11">
                    <c:v>vRMM</c:v>
                  </c:pt>
                  <c:pt idx="12">
                    <c:v>DS</c:v>
                  </c:pt>
                  <c:pt idx="13">
                    <c:v>SPOT</c:v>
                  </c:pt>
                  <c:pt idx="14">
                    <c:v>4K</c:v>
                  </c:pt>
                  <c:pt idx="15">
                    <c:v>4K+4K</c:v>
                  </c:pt>
                  <c:pt idx="16">
                    <c:v>THP</c:v>
                  </c:pt>
                  <c:pt idx="17">
                    <c:v>THP+THP</c:v>
                  </c:pt>
                  <c:pt idx="18">
                    <c:v>vRMM</c:v>
                  </c:pt>
                  <c:pt idx="19">
                    <c:v>DS</c:v>
                  </c:pt>
                  <c:pt idx="20">
                    <c:v>SPOT</c:v>
                  </c:pt>
                </c:lvl>
                <c:lvl>
                  <c:pt idx="0">
                    <c:v>SVM </c:v>
                  </c:pt>
                  <c:pt idx="7">
                    <c:v>XSBench </c:v>
                  </c:pt>
                  <c:pt idx="14">
                    <c:v>Geomean</c:v>
                  </c:pt>
                </c:lvl>
              </c:multiLvlStrCache>
            </c:multiLvlStrRef>
          </c:cat>
          <c:val>
            <c:numRef>
              <c:f>Numa!$S$70:$S$90</c:f>
              <c:numCache>
                <c:formatCode>General</c:formatCode>
                <c:ptCount val="21"/>
                <c:pt idx="0">
                  <c:v>76.041048811129542</c:v>
                </c:pt>
                <c:pt idx="1">
                  <c:v>222.81665800237241</c:v>
                </c:pt>
                <c:pt idx="2">
                  <c:v>13.369574338298083</c:v>
                </c:pt>
                <c:pt idx="3">
                  <c:v>28.379364623201312</c:v>
                </c:pt>
                <c:pt idx="4">
                  <c:v>1.1351745849280526</c:v>
                </c:pt>
                <c:pt idx="5">
                  <c:v>0.6</c:v>
                </c:pt>
                <c:pt idx="6">
                  <c:v>2.9720104102649003</c:v>
                </c:pt>
                <c:pt idx="7">
                  <c:v>52.861149426893135</c:v>
                </c:pt>
                <c:pt idx="8">
                  <c:v>165.28255596478152</c:v>
                </c:pt>
                <c:pt idx="9">
                  <c:v>6.6767349343654558</c:v>
                </c:pt>
                <c:pt idx="10">
                  <c:v>14.892561716626636</c:v>
                </c:pt>
                <c:pt idx="11">
                  <c:v>1.4892561716626637E-2</c:v>
                </c:pt>
                <c:pt idx="12">
                  <c:v>1E-4</c:v>
                </c:pt>
                <c:pt idx="13">
                  <c:v>0.69033954157483612</c:v>
                </c:pt>
                <c:pt idx="14">
                  <c:v>66.192907635478079</c:v>
                </c:pt>
                <c:pt idx="15">
                  <c:v>132.18688842522917</c:v>
                </c:pt>
                <c:pt idx="16">
                  <c:v>7.1210328226737802</c:v>
                </c:pt>
                <c:pt idx="17">
                  <c:v>16.452743012056136</c:v>
                </c:pt>
                <c:pt idx="18">
                  <c:v>8.9726470190244559E-2</c:v>
                </c:pt>
                <c:pt idx="19">
                  <c:v>4.4776949269404306E-3</c:v>
                </c:pt>
                <c:pt idx="20">
                  <c:v>0.84961082719152281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800640"/>
        <c:axId val="152810624"/>
      </c:barChart>
      <c:catAx>
        <c:axId val="152800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52810624"/>
        <c:crosses val="autoZero"/>
        <c:auto val="1"/>
        <c:lblAlgn val="ctr"/>
        <c:lblOffset val="100"/>
        <c:noMultiLvlLbl val="0"/>
      </c:catAx>
      <c:valAx>
        <c:axId val="152810624"/>
        <c:scaling>
          <c:orientation val="minMax"/>
          <c:max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Execution Overhead (%)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1.0610079575596816E-2"/>
              <c:y val="5.8362957794832733E-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280064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7078-3687-485F-B63B-90E8ACC73EB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7504E-0FF2-4A67-AB72-FB8C2171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8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5ED5-6D27-4DFF-9BBE-E0907C3915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BD71D-46CF-424D-8656-3F0429898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 Fonts </a:t>
            </a:r>
          </a:p>
          <a:p>
            <a:r>
              <a:rPr lang="en-US" dirty="0" smtClean="0"/>
              <a:t>Add logos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BD71D-46CF-424D-8656-3F0429898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10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11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Again make background grey</a:t>
            </a:r>
          </a:p>
          <a:p>
            <a:r>
              <a:rPr lang="en-US" dirty="0" smtClean="0"/>
              <a:t>Keep everything either black or bad things red</a:t>
            </a:r>
          </a:p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12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Again make background grey</a:t>
            </a:r>
          </a:p>
          <a:p>
            <a:r>
              <a:rPr lang="en-US" dirty="0" smtClean="0"/>
              <a:t>Keep everything either black or bad things red</a:t>
            </a:r>
          </a:p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13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14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15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16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Green </a:t>
            </a:r>
            <a:r>
              <a:rPr lang="en-US" dirty="0" smtClean="0">
                <a:sym typeface="Wingdings" pitchFamily="2" charset="2"/>
              </a:rPr>
              <a:t> find a nice green</a:t>
            </a:r>
          </a:p>
          <a:p>
            <a:r>
              <a:rPr lang="en-US" dirty="0" smtClean="0">
                <a:sym typeface="Wingdings" pitchFamily="2" charset="2"/>
              </a:rPr>
              <a:t>Reduce lines</a:t>
            </a:r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17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18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19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20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21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22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23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24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25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26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27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28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Represent the end-to-end mapping (show the </a:t>
            </a:r>
            <a:r>
              <a:rPr lang="en-US" dirty="0" err="1" smtClean="0"/>
              <a:t>splitted</a:t>
            </a:r>
            <a:r>
              <a:rPr lang="en-US" dirty="0" smtClean="0"/>
              <a:t> ranges)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Mismatches in </a:t>
            </a:r>
            <a:r>
              <a:rPr lang="en-US" sz="1200" dirty="0" err="1" smtClean="0">
                <a:solidFill>
                  <a:schemeClr val="tx1"/>
                </a:solidFill>
              </a:rPr>
              <a:t>gVA</a:t>
            </a:r>
            <a:r>
              <a:rPr lang="en-US" sz="1200" dirty="0" err="1" smtClean="0">
                <a:solidFill>
                  <a:schemeClr val="tx1"/>
                </a:solidFill>
                <a:sym typeface="Wingdings" pitchFamily="2" charset="2"/>
              </a:rPr>
              <a:t>gPA</a:t>
            </a:r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 and </a:t>
            </a:r>
            <a:r>
              <a:rPr lang="en-US" sz="1200" dirty="0" err="1" smtClean="0">
                <a:solidFill>
                  <a:schemeClr val="tx1"/>
                </a:solidFill>
                <a:sym typeface="Wingdings" pitchFamily="2" charset="2"/>
              </a:rPr>
              <a:t>gPA</a:t>
            </a:r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200" dirty="0" err="1" smtClean="0">
                <a:solidFill>
                  <a:schemeClr val="tx1"/>
                </a:solidFill>
                <a:sym typeface="Wingdings" pitchFamily="2" charset="2"/>
              </a:rPr>
              <a:t>hPA</a:t>
            </a:r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 ranges may appear (details in the paper)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Fits with nested paging philosophy</a:t>
            </a:r>
          </a:p>
          <a:p>
            <a:r>
              <a:rPr lang="en-US" dirty="0" smtClean="0"/>
              <a:t>Remove passive voice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29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Transition </a:t>
            </a:r>
          </a:p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30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31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32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Say the things on the black boxes !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33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34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35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Base Limit Increase Font</a:t>
            </a:r>
          </a:p>
          <a:p>
            <a:r>
              <a:rPr lang="en-US" dirty="0" smtClean="0"/>
              <a:t>Make Offsets horizontal</a:t>
            </a:r>
          </a:p>
          <a:p>
            <a:r>
              <a:rPr lang="en-US" dirty="0" smtClean="0"/>
              <a:t>Consider</a:t>
            </a:r>
            <a:r>
              <a:rPr lang="en-US" baseline="0" dirty="0" smtClean="0"/>
              <a:t>  Having two different ranges</a:t>
            </a:r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36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Base Limit Increase Font</a:t>
            </a:r>
          </a:p>
          <a:p>
            <a:r>
              <a:rPr lang="en-US" dirty="0" smtClean="0"/>
              <a:t>Make Offsets horizontal</a:t>
            </a:r>
          </a:p>
          <a:p>
            <a:r>
              <a:rPr lang="en-US" dirty="0" smtClean="0"/>
              <a:t>Consider</a:t>
            </a:r>
            <a:r>
              <a:rPr lang="en-US" baseline="0" dirty="0" smtClean="0"/>
              <a:t>  Having two different ranges</a:t>
            </a:r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37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Base Limit Increase Font</a:t>
            </a:r>
          </a:p>
          <a:p>
            <a:r>
              <a:rPr lang="en-US" dirty="0" smtClean="0"/>
              <a:t>Make Offsets horizontal</a:t>
            </a:r>
          </a:p>
          <a:p>
            <a:r>
              <a:rPr lang="en-US" dirty="0" smtClean="0"/>
              <a:t>Consider</a:t>
            </a:r>
            <a:r>
              <a:rPr lang="en-US" baseline="0" dirty="0" smtClean="0"/>
              <a:t>  Having two different ranges</a:t>
            </a:r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38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Base Limit Increase Font</a:t>
            </a:r>
          </a:p>
          <a:p>
            <a:r>
              <a:rPr lang="en-US" dirty="0" smtClean="0"/>
              <a:t>Make Offsets horizontal</a:t>
            </a:r>
          </a:p>
          <a:p>
            <a:r>
              <a:rPr lang="en-US" dirty="0" smtClean="0"/>
              <a:t>Consider</a:t>
            </a:r>
            <a:r>
              <a:rPr lang="en-US" baseline="0" dirty="0" smtClean="0"/>
              <a:t>  Having two different ranges</a:t>
            </a:r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39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Color Up Spot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keep this on further</a:t>
            </a:r>
          </a:p>
          <a:p>
            <a:r>
              <a:rPr lang="en-US" baseline="0" dirty="0" smtClean="0">
                <a:sym typeface="Wingdings" pitchFamily="2" charset="2"/>
              </a:rPr>
              <a:t>Make the </a:t>
            </a:r>
            <a:r>
              <a:rPr lang="en-US" baseline="0" dirty="0" err="1" smtClean="0">
                <a:sym typeface="Wingdings" pitchFamily="2" charset="2"/>
              </a:rPr>
              <a:t>struct</a:t>
            </a:r>
            <a:r>
              <a:rPr lang="en-US" baseline="0" dirty="0" smtClean="0">
                <a:sym typeface="Wingdings" pitchFamily="2" charset="2"/>
              </a:rPr>
              <a:t> look better</a:t>
            </a:r>
          </a:p>
          <a:p>
            <a:r>
              <a:rPr lang="en-US" baseline="0" dirty="0" smtClean="0">
                <a:sym typeface="Wingdings" pitchFamily="2" charset="2"/>
              </a:rPr>
              <a:t>PC indexed</a:t>
            </a:r>
            <a:br>
              <a:rPr lang="en-US" baseline="0" dirty="0" smtClean="0">
                <a:sym typeface="Wingdings" pitchFamily="2" charset="2"/>
              </a:rPr>
            </a:br>
            <a:r>
              <a:rPr lang="en-US" baseline="0" dirty="0" smtClean="0">
                <a:sym typeface="Wingdings" pitchFamily="2" charset="2"/>
              </a:rPr>
              <a:t>at the micro-architectural level </a:t>
            </a:r>
            <a:r>
              <a:rPr lang="en-US" baseline="0" dirty="0" err="1" smtClean="0">
                <a:sym typeface="Wingdings" pitchFamily="2" charset="2"/>
              </a:rPr>
              <a:t>xwristo</a:t>
            </a:r>
            <a:r>
              <a:rPr lang="en-US" baseline="0" dirty="0" smtClean="0">
                <a:sym typeface="Wingdings" pitchFamily="2" charset="2"/>
              </a:rPr>
              <a:t> bullet</a:t>
            </a:r>
          </a:p>
          <a:p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40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41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42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43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44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45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46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47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48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49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5 level in the middle</a:t>
            </a:r>
          </a:p>
          <a:p>
            <a:r>
              <a:rPr lang="en-US" dirty="0" smtClean="0"/>
              <a:t>Make background a different color to make the thing to look better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50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51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citation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52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Add</a:t>
            </a:r>
            <a:r>
              <a:rPr lang="en-US" baseline="0" dirty="0" smtClean="0"/>
              <a:t> slide with virtualization results</a:t>
            </a:r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53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Add</a:t>
            </a:r>
            <a:r>
              <a:rPr lang="en-US" baseline="0" dirty="0" smtClean="0"/>
              <a:t> slide with virtualization results</a:t>
            </a:r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54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Take away messages</a:t>
            </a:r>
          </a:p>
          <a:p>
            <a:r>
              <a:rPr lang="en-US" dirty="0" smtClean="0"/>
              <a:t>Re-arrange what shown 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55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Take away messages</a:t>
            </a:r>
          </a:p>
          <a:p>
            <a:r>
              <a:rPr lang="en-US" dirty="0" smtClean="0"/>
              <a:t>Re-arrange what shown 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56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57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58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59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5 level in the middle</a:t>
            </a:r>
          </a:p>
          <a:p>
            <a:r>
              <a:rPr lang="en-US" dirty="0" smtClean="0"/>
              <a:t>Make background a different color to make the thing to look better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6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60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61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62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63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64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Change Range Translations name </a:t>
            </a:r>
          </a:p>
          <a:p>
            <a:r>
              <a:rPr lang="en-US" dirty="0" smtClean="0"/>
              <a:t>Add citations 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7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Change Range Translations name </a:t>
            </a:r>
          </a:p>
          <a:p>
            <a:r>
              <a:rPr lang="en-US" dirty="0" smtClean="0"/>
              <a:t>Add citations 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8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the picture </a:t>
            </a:r>
          </a:p>
          <a:p>
            <a:r>
              <a:rPr lang="en-US" baseline="0" dirty="0" smtClean="0"/>
              <a:t>Reduce the text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Particularly attractive to 2D environments</a:t>
            </a:r>
          </a:p>
          <a:p>
            <a:r>
              <a:rPr lang="en-US" baseline="0" dirty="0" smtClean="0"/>
              <a:t>Sub bullets </a:t>
            </a:r>
            <a:endParaRPr lang="en-US" dirty="0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6F377-0ADA-4173-B695-060E52AD2CA7}" type="slidenum">
              <a:rPr lang="en-US" sz="1200">
                <a:latin typeface="Calibri" panose="020F0502020204030204" pitchFamily="34" charset="0"/>
              </a:rPr>
              <a:pPr eaLnBrk="1" hangingPunct="1"/>
              <a:t>9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8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4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4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3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13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5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3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6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77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8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4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s-ES" noProof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s-ES" noProof="0" smtClean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pic>
        <p:nvPicPr>
          <p:cNvPr id="12299" name="Picture 11" descr="bsc-msr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" y="404814"/>
            <a:ext cx="3352800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0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0C1B7-A996-423D-AE7F-B0B5200DDF1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83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43A3C4-D940-49AB-B4A7-D2AA8D4F7EC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832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83D129-4406-4A65-A23E-363CB45F3C2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983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EE5286-4A45-4FAF-8F11-C7B65182DF4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241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1821E2-707B-49DB-98A2-F531913C3C7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1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4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9A05C6-D0B6-4D28-83DA-B97257CE214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71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A50EFF-6469-4A99-8D48-1EC1618C09B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713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997F1-4BFE-4E48-83A5-BABF58BE22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124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D60890-E827-429F-8CB5-8EA6B693801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8670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2F671E-5492-4F34-9014-6F8B490A26E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43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4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4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24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4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70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24016"/>
            <a:ext cx="10058400" cy="48450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957532"/>
            <a:ext cx="9966960" cy="0"/>
          </a:xfrm>
          <a:prstGeom prst="line">
            <a:avLst/>
          </a:prstGeom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0491"/>
            <a:ext cx="10515600" cy="496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052A-509E-413B-807D-B0B23CEECC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68321" y="104503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2585" y="6237288"/>
            <a:ext cx="691091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293D8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867" y="6245225"/>
            <a:ext cx="12615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93D8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9F12415-87D5-42DA-A982-D6C102C886F2}" type="slidenum">
              <a:rPr lang="es-ES" smtClean="0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/>
          </a:p>
        </p:txBody>
      </p:sp>
      <p:pic>
        <p:nvPicPr>
          <p:cNvPr id="1031" name="Picture 7" descr="bscmsrc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8" y="6237288"/>
            <a:ext cx="2495549" cy="4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18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3D8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3D8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3D8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3D8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3D8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3D8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3D8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3D8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3D8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6464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6464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6464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6464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6464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6464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6464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6464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6464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Microsoft_Visio_2003-2010_Drawing111111111111.vsd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3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99" y="758952"/>
            <a:ext cx="10848975" cy="222237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 smtClean="0">
                <a:latin typeface="+mn-lt"/>
                <a:ea typeface="Roboto" pitchFamily="2" charset="0"/>
              </a:rPr>
              <a:t>Enhancing and Exploiting Contiguity for Fast Memory Virtualization</a:t>
            </a:r>
            <a:endParaRPr lang="en-US" sz="5400" dirty="0">
              <a:latin typeface="+mn-lt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75" y="3048001"/>
            <a:ext cx="11353799" cy="1893396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u="sng" dirty="0" smtClean="0">
                <a:latin typeface="+mn-lt"/>
                <a:ea typeface="Roboto" pitchFamily="2" charset="0"/>
              </a:rPr>
              <a:t>Chloe Alverti</a:t>
            </a:r>
            <a:r>
              <a:rPr lang="en-US" sz="2000" dirty="0" smtClean="0">
                <a:latin typeface="+mn-lt"/>
                <a:ea typeface="Roboto" pitchFamily="2" charset="0"/>
              </a:rPr>
              <a:t>, Stratos Psomadakis, Vasileios karakostas,</a:t>
            </a:r>
            <a:r>
              <a:rPr lang="en-US" sz="2000" dirty="0">
                <a:latin typeface="+mn-lt"/>
                <a:ea typeface="Roboto" pitchFamily="2" charset="0"/>
              </a:rPr>
              <a:t> </a:t>
            </a:r>
            <a:r>
              <a:rPr lang="en-US" sz="2000" dirty="0" smtClean="0">
                <a:latin typeface="+mn-lt"/>
                <a:ea typeface="Roboto" pitchFamily="2" charset="0"/>
              </a:rPr>
              <a:t>Jayneel </a:t>
            </a:r>
            <a:r>
              <a:rPr lang="en-US" sz="2000" dirty="0">
                <a:latin typeface="+mn-lt"/>
                <a:ea typeface="Roboto" pitchFamily="2" charset="0"/>
              </a:rPr>
              <a:t>Gandhi</a:t>
            </a:r>
            <a:r>
              <a:rPr lang="en-US" sz="2000" dirty="0" smtClean="0">
                <a:latin typeface="+mn-lt"/>
                <a:ea typeface="Roboto" pitchFamily="2" charset="0"/>
              </a:rPr>
              <a:t>*,  koNstANTINOS NIKAS, Georgios Goumas, Nectarios Kozyris</a:t>
            </a:r>
          </a:p>
          <a:p>
            <a:pPr algn="ctr">
              <a:spcAft>
                <a:spcPts val="100"/>
              </a:spcAft>
            </a:pPr>
            <a:r>
              <a:rPr lang="en-US" sz="2000" dirty="0" smtClean="0">
                <a:latin typeface="+mn-lt"/>
                <a:ea typeface="Roboto" pitchFamily="2" charset="0"/>
              </a:rPr>
              <a:t>National technical university of Athens</a:t>
            </a:r>
            <a:br>
              <a:rPr lang="en-US" sz="2000" dirty="0" smtClean="0">
                <a:latin typeface="+mn-lt"/>
                <a:ea typeface="Roboto" pitchFamily="2" charset="0"/>
              </a:rPr>
            </a:br>
            <a:r>
              <a:rPr lang="en-US" sz="2000" dirty="0" smtClean="0">
                <a:latin typeface="+mn-lt"/>
                <a:ea typeface="Roboto" pitchFamily="2" charset="0"/>
              </a:rPr>
              <a:t>* VMware Research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078937"/>
              </p:ext>
            </p:extLst>
          </p:nvPr>
        </p:nvGraphicFramePr>
        <p:xfrm>
          <a:off x="3192959" y="5092455"/>
          <a:ext cx="2306207" cy="6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Acrobat Document" r:id="rId4" imgW="3657457" imgH="1085678" progId="AcroExch.Document.11">
                  <p:embed/>
                </p:oleObj>
              </mc:Choice>
              <mc:Fallback>
                <p:oleObj name="Acrobat Document" r:id="rId4" imgW="3657457" imgH="1085678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2959" y="5092455"/>
                        <a:ext cx="2306207" cy="68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0" name="Picture 198" descr="\\VBOXSVR\Shared\Presentation\vmwa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133" y="4805680"/>
            <a:ext cx="2062844" cy="108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95776"/>
              </p:ext>
            </p:extLst>
          </p:nvPr>
        </p:nvGraphicFramePr>
        <p:xfrm>
          <a:off x="2357256" y="4744720"/>
          <a:ext cx="841382" cy="124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Acrobat Document" r:id="rId7" imgW="3330000" imgH="4929480" progId="AcroExch.Document.11">
                  <p:embed/>
                </p:oleObj>
              </mc:Choice>
              <mc:Fallback>
                <p:oleObj name="Acrobat Document" r:id="rId7" imgW="3330000" imgH="4929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7256" y="4744720"/>
                        <a:ext cx="841382" cy="1245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0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Outline 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1" y="1293852"/>
            <a:ext cx="11468100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SW: Contiguity-Aware paging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HW: Speculative Offset Address Translation (</a:t>
            </a:r>
            <a:r>
              <a:rPr lang="en-US" sz="3400" dirty="0" err="1" smtClean="0"/>
              <a:t>SpOT</a:t>
            </a:r>
            <a:r>
              <a:rPr lang="en-US" sz="3400" dirty="0" smtClean="0"/>
              <a:t>)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Evaluation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Conclusions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96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Demand Paging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5275" y="1061827"/>
            <a:ext cx="11810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dirty="0"/>
              <a:t>Virtual </a:t>
            </a:r>
            <a:r>
              <a:rPr lang="en-US" sz="3000" dirty="0" smtClean="0"/>
              <a:t>Memory </a:t>
            </a:r>
            <a:r>
              <a:rPr lang="en-US" sz="3000" dirty="0"/>
              <a:t>Areas (VMA) </a:t>
            </a:r>
            <a:r>
              <a:rPr lang="en-US" sz="3000" dirty="0">
                <a:sym typeface="Wingdings" pitchFamily="2" charset="2"/>
              </a:rPr>
              <a:t>  </a:t>
            </a:r>
            <a:r>
              <a:rPr lang="en-US" sz="3000" dirty="0" err="1">
                <a:sym typeface="Wingdings" pitchFamily="2" charset="2"/>
              </a:rPr>
              <a:t>malloc</a:t>
            </a:r>
            <a:r>
              <a:rPr lang="en-US" sz="3000" dirty="0">
                <a:sym typeface="Wingdings" pitchFamily="2" charset="2"/>
              </a:rPr>
              <a:t>(), </a:t>
            </a:r>
            <a:r>
              <a:rPr lang="en-US" sz="3000" dirty="0" err="1">
                <a:sym typeface="Wingdings" pitchFamily="2" charset="2"/>
              </a:rPr>
              <a:t>mmap</a:t>
            </a:r>
            <a:r>
              <a:rPr lang="en-US" sz="3000" dirty="0" smtClean="0">
                <a:sym typeface="Wingdings" pitchFamily="2" charset="2"/>
              </a:rPr>
              <a:t>(), </a:t>
            </a:r>
            <a:r>
              <a:rPr lang="en-US" sz="3000" dirty="0">
                <a:sym typeface="Wingdings" pitchFamily="2" charset="2"/>
              </a:rPr>
              <a:t>etc.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6100" y="3653521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alloc</a:t>
            </a:r>
            <a:endParaRPr lang="en-US" sz="2800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2881"/>
              </p:ext>
            </p:extLst>
          </p:nvPr>
        </p:nvGraphicFramePr>
        <p:xfrm>
          <a:off x="4257243" y="3302138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40815"/>
              </p:ext>
            </p:extLst>
          </p:nvPr>
        </p:nvGraphicFramePr>
        <p:xfrm>
          <a:off x="4254550" y="5239573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7915917" y="3453466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903851" y="5305410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4476067" y="3098094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474852" y="3098094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921745" y="268487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7281151" y="269798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11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3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9" grpId="0" animBg="1"/>
      <p:bldP spid="80" grpId="0" animBg="1"/>
      <p:bldP spid="81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Demand Paging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9880"/>
              </p:ext>
            </p:extLst>
          </p:nvPr>
        </p:nvGraphicFramePr>
        <p:xfrm>
          <a:off x="4257243" y="3302138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53042"/>
              </p:ext>
            </p:extLst>
          </p:nvPr>
        </p:nvGraphicFramePr>
        <p:xfrm>
          <a:off x="4254550" y="5239573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7915917" y="3453466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903851" y="5305410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4476067" y="3098094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474852" y="3098094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921745" y="268487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7281151" y="269798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4516118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762805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09009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252026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266717" y="5236363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62805" y="5241945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009249" y="5249631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502520" y="5244590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750234" y="5244048"/>
            <a:ext cx="220507" cy="58300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996193" y="5245905"/>
            <a:ext cx="223683" cy="58461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980065" y="5241945"/>
            <a:ext cx="223683" cy="583010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496306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38738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980263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627959" y="3905606"/>
            <a:ext cx="982215" cy="1331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7" idx="0"/>
          </p:cNvCxnSpPr>
          <p:nvPr/>
        </p:nvCxnSpPr>
        <p:spPr>
          <a:xfrm flipH="1">
            <a:off x="4378559" y="3917673"/>
            <a:ext cx="496087" cy="1318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17421" y="3905606"/>
            <a:ext cx="990613" cy="1331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88" idx="0"/>
          </p:cNvCxnSpPr>
          <p:nvPr/>
        </p:nvCxnSpPr>
        <p:spPr>
          <a:xfrm flipH="1">
            <a:off x="4874647" y="3915131"/>
            <a:ext cx="489083" cy="13268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4" idx="2"/>
            <a:endCxn id="89" idx="0"/>
          </p:cNvCxnSpPr>
          <p:nvPr/>
        </p:nvCxnSpPr>
        <p:spPr>
          <a:xfrm flipH="1">
            <a:off x="5121091" y="3905606"/>
            <a:ext cx="1487057" cy="1344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1" idx="0"/>
          </p:cNvCxnSpPr>
          <p:nvPr/>
        </p:nvCxnSpPr>
        <p:spPr>
          <a:xfrm flipH="1">
            <a:off x="5860488" y="3915131"/>
            <a:ext cx="966947" cy="13289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3" idx="0"/>
          </p:cNvCxnSpPr>
          <p:nvPr/>
        </p:nvCxnSpPr>
        <p:spPr>
          <a:xfrm>
            <a:off x="7067531" y="3915131"/>
            <a:ext cx="24376" cy="13268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75" y="1061827"/>
            <a:ext cx="11810999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dirty="0"/>
              <a:t>Virtual </a:t>
            </a:r>
            <a:r>
              <a:rPr lang="en-US" sz="3000" dirty="0" smtClean="0"/>
              <a:t>Memory </a:t>
            </a:r>
            <a:r>
              <a:rPr lang="en-US" sz="3000" dirty="0"/>
              <a:t>Areas (VMA) </a:t>
            </a:r>
            <a:r>
              <a:rPr lang="en-US" sz="3000" dirty="0">
                <a:sym typeface="Wingdings" pitchFamily="2" charset="2"/>
              </a:rPr>
              <a:t>  </a:t>
            </a:r>
            <a:r>
              <a:rPr lang="en-US" sz="3000" dirty="0" err="1">
                <a:sym typeface="Wingdings" pitchFamily="2" charset="2"/>
              </a:rPr>
              <a:t>malloc</a:t>
            </a:r>
            <a:r>
              <a:rPr lang="en-US" sz="3000" dirty="0">
                <a:sym typeface="Wingdings" pitchFamily="2" charset="2"/>
              </a:rPr>
              <a:t>(), </a:t>
            </a:r>
            <a:r>
              <a:rPr lang="en-US" sz="3000" dirty="0" err="1">
                <a:sym typeface="Wingdings" pitchFamily="2" charset="2"/>
              </a:rPr>
              <a:t>mmap</a:t>
            </a:r>
            <a:r>
              <a:rPr lang="en-US" sz="3000" dirty="0" smtClean="0">
                <a:sym typeface="Wingdings" pitchFamily="2" charset="2"/>
              </a:rPr>
              <a:t>(), </a:t>
            </a:r>
            <a:r>
              <a:rPr lang="en-US" sz="3000" dirty="0">
                <a:sym typeface="Wingdings" pitchFamily="2" charset="2"/>
              </a:rPr>
              <a:t>etc</a:t>
            </a:r>
            <a:r>
              <a:rPr lang="en-US" sz="3000" dirty="0" smtClean="0">
                <a:sym typeface="Wingdings" pitchFamily="2" charset="2"/>
              </a:rPr>
              <a:t>.</a:t>
            </a:r>
          </a:p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Physical Pages  OS on demand allocation (access</a:t>
            </a:r>
            <a:r>
              <a:rPr lang="en-US" sz="3000" dirty="0" smtClean="0">
                <a:sym typeface="Wingdings" pitchFamily="2" charset="2"/>
              </a:rPr>
              <a:t>)</a:t>
            </a:r>
            <a:endParaRPr lang="en-US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44650" y="3786090"/>
            <a:ext cx="167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Page Fault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88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76225" y="847725"/>
            <a:ext cx="11680959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Demand Paging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4650" y="3786090"/>
            <a:ext cx="167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Page Fault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67454"/>
              </p:ext>
            </p:extLst>
          </p:nvPr>
        </p:nvGraphicFramePr>
        <p:xfrm>
          <a:off x="4257243" y="3302138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72381"/>
              </p:ext>
            </p:extLst>
          </p:nvPr>
        </p:nvGraphicFramePr>
        <p:xfrm>
          <a:off x="4254550" y="5239573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7915917" y="3453466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903851" y="5305410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4476067" y="3098094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474852" y="3098094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921745" y="268487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7281151" y="269798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4516118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762805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09009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252026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266717" y="5236363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62805" y="5241945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009249" y="5249631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502520" y="5244590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750234" y="5244048"/>
            <a:ext cx="220507" cy="58300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996193" y="5245905"/>
            <a:ext cx="223683" cy="58461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980065" y="5241945"/>
            <a:ext cx="223683" cy="583010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496306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38738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980263" y="3314912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627959" y="3905606"/>
            <a:ext cx="982215" cy="1331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7" idx="0"/>
          </p:cNvCxnSpPr>
          <p:nvPr/>
        </p:nvCxnSpPr>
        <p:spPr>
          <a:xfrm flipH="1">
            <a:off x="4378559" y="3917673"/>
            <a:ext cx="496087" cy="1318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17421" y="3905606"/>
            <a:ext cx="990613" cy="1331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88" idx="0"/>
          </p:cNvCxnSpPr>
          <p:nvPr/>
        </p:nvCxnSpPr>
        <p:spPr>
          <a:xfrm flipH="1">
            <a:off x="4874647" y="3915131"/>
            <a:ext cx="489083" cy="13268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4" idx="2"/>
            <a:endCxn id="89" idx="0"/>
          </p:cNvCxnSpPr>
          <p:nvPr/>
        </p:nvCxnSpPr>
        <p:spPr>
          <a:xfrm flipH="1">
            <a:off x="5121091" y="3905606"/>
            <a:ext cx="1487057" cy="1344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1" idx="0"/>
          </p:cNvCxnSpPr>
          <p:nvPr/>
        </p:nvCxnSpPr>
        <p:spPr>
          <a:xfrm flipH="1">
            <a:off x="5860488" y="3915131"/>
            <a:ext cx="966947" cy="13289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3" idx="0"/>
          </p:cNvCxnSpPr>
          <p:nvPr/>
        </p:nvCxnSpPr>
        <p:spPr>
          <a:xfrm>
            <a:off x="7067531" y="3915131"/>
            <a:ext cx="24376" cy="13268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75" y="1061827"/>
            <a:ext cx="11810999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dirty="0"/>
              <a:t>Virtual </a:t>
            </a:r>
            <a:r>
              <a:rPr lang="en-US" sz="3000" dirty="0" smtClean="0"/>
              <a:t>Memory </a:t>
            </a:r>
            <a:r>
              <a:rPr lang="en-US" sz="3000" dirty="0"/>
              <a:t>Areas (VMA) </a:t>
            </a:r>
            <a:r>
              <a:rPr lang="en-US" sz="3000" dirty="0">
                <a:sym typeface="Wingdings" pitchFamily="2" charset="2"/>
              </a:rPr>
              <a:t>  </a:t>
            </a:r>
            <a:r>
              <a:rPr lang="en-US" sz="3000" dirty="0" err="1">
                <a:sym typeface="Wingdings" pitchFamily="2" charset="2"/>
              </a:rPr>
              <a:t>malloc</a:t>
            </a:r>
            <a:r>
              <a:rPr lang="en-US" sz="3000" dirty="0">
                <a:sym typeface="Wingdings" pitchFamily="2" charset="2"/>
              </a:rPr>
              <a:t>(), </a:t>
            </a:r>
            <a:r>
              <a:rPr lang="en-US" sz="3000" dirty="0" err="1">
                <a:sym typeface="Wingdings" pitchFamily="2" charset="2"/>
              </a:rPr>
              <a:t>mmap</a:t>
            </a:r>
            <a:r>
              <a:rPr lang="en-US" sz="3000" dirty="0" smtClean="0">
                <a:sym typeface="Wingdings" pitchFamily="2" charset="2"/>
              </a:rPr>
              <a:t>(), </a:t>
            </a:r>
            <a:r>
              <a:rPr lang="en-US" sz="3000" dirty="0">
                <a:sym typeface="Wingdings" pitchFamily="2" charset="2"/>
              </a:rPr>
              <a:t>etc</a:t>
            </a:r>
            <a:r>
              <a:rPr lang="en-US" sz="3000" dirty="0" smtClean="0">
                <a:sym typeface="Wingdings" pitchFamily="2" charset="2"/>
              </a:rPr>
              <a:t>.</a:t>
            </a:r>
          </a:p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Physical Pages  OS on demand allocation (access</a:t>
            </a:r>
            <a:r>
              <a:rPr lang="en-US" sz="3000" dirty="0" smtClean="0">
                <a:sym typeface="Wingdings" pitchFamily="2" charset="2"/>
              </a:rPr>
              <a:t>)</a:t>
            </a:r>
            <a:endParaRPr lang="en-US" sz="3000" dirty="0"/>
          </a:p>
        </p:txBody>
      </p:sp>
      <p:sp>
        <p:nvSpPr>
          <p:cNvPr id="42" name="Rounded Rectangle 41"/>
          <p:cNvSpPr/>
          <p:nvPr/>
        </p:nvSpPr>
        <p:spPr>
          <a:xfrm>
            <a:off x="-771667" y="3063751"/>
            <a:ext cx="13411200" cy="124555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OS random physical page allocations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 inhibit the creation of contiguous mappings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70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77" grpId="0"/>
      <p:bldP spid="78" grpId="0"/>
      <p:bldP spid="79" grpId="0" animBg="1"/>
      <p:bldP spid="80" grpId="0" animBg="1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39" grpId="0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Work: OS support for contiguous mappings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87516"/>
              </p:ext>
            </p:extLst>
          </p:nvPr>
        </p:nvGraphicFramePr>
        <p:xfrm>
          <a:off x="395654" y="1278636"/>
          <a:ext cx="6708532" cy="4918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9771"/>
                <a:gridCol w="1314537"/>
                <a:gridCol w="1279906"/>
                <a:gridCol w="1354318"/>
              </a:tblGrid>
              <a:tr h="87113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Direct</a:t>
                      </a:r>
                    </a:p>
                    <a:p>
                      <a:pPr algn="ctr"/>
                      <a:r>
                        <a:rPr lang="en-US" sz="2400" b="1" dirty="0" smtClean="0"/>
                        <a:t>Segment</a:t>
                      </a:r>
                    </a:p>
                    <a:p>
                      <a:pPr algn="ctr"/>
                      <a:r>
                        <a:rPr lang="en-US" sz="1800" b="1" dirty="0" smtClean="0"/>
                        <a:t>[ISCA 13]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39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Allocation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</a:rPr>
                        <a:t>On Demand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39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</a:rPr>
                        <a:t>Instant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</a:t>
                      </a:r>
                      <a:r>
                        <a:rPr lang="en-US" sz="2000" b="0" dirty="0" smtClean="0">
                          <a:latin typeface="+mn-lt"/>
                        </a:rPr>
                        <a:t>Creation of Contiguous</a:t>
                      </a:r>
                      <a:r>
                        <a:rPr lang="en-US" sz="2000" b="0" baseline="0" dirty="0" smtClean="0">
                          <a:latin typeface="+mn-lt"/>
                        </a:rPr>
                        <a:t> Mappings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Multiple Mappings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0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Paging Support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Resilient to External Fragmentation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No Page Migrations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8020"/>
              </p:ext>
            </p:extLst>
          </p:nvPr>
        </p:nvGraphicFramePr>
        <p:xfrm>
          <a:off x="7797360" y="3344464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73334"/>
              </p:ext>
            </p:extLst>
          </p:nvPr>
        </p:nvGraphicFramePr>
        <p:xfrm>
          <a:off x="7794667" y="5281899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56034" y="3495792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443968" y="5347736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8296016" y="3353533"/>
            <a:ext cx="2214259" cy="603924"/>
          </a:xfrm>
          <a:prstGeom prst="rect">
            <a:avLst/>
          </a:prstGeom>
          <a:solidFill>
            <a:srgbClr val="EECD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Segment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75700" y="5279231"/>
            <a:ext cx="2225416" cy="601299"/>
          </a:xfrm>
          <a:prstGeom prst="rect">
            <a:avLst/>
          </a:prstGeom>
          <a:solidFill>
            <a:srgbClr val="EECD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Segment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448580" y="3988323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34154" y="241677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96054" y="3753850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96054" y="438338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96054" y="5070396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0806" y="5745502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447812" y="1276350"/>
            <a:ext cx="4295775" cy="1076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Application spawn 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b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3000" dirty="0" smtClean="0">
                <a:solidFill>
                  <a:schemeClr val="tx1"/>
                </a:solidFill>
              </a:rPr>
              <a:t>segment pre-allocation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5710" y="3115985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14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6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" grpId="0"/>
      <p:bldP spid="28" grpId="0"/>
      <p:bldP spid="29" grpId="0"/>
      <p:bldP spid="31" grpId="0"/>
      <p:bldP spid="32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66115"/>
              </p:ext>
            </p:extLst>
          </p:nvPr>
        </p:nvGraphicFramePr>
        <p:xfrm>
          <a:off x="395654" y="1278636"/>
          <a:ext cx="6708532" cy="4918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9771"/>
                <a:gridCol w="1314537"/>
                <a:gridCol w="1279906"/>
                <a:gridCol w="1354318"/>
              </a:tblGrid>
              <a:tr h="87113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Direct</a:t>
                      </a:r>
                    </a:p>
                    <a:p>
                      <a:pPr algn="ctr"/>
                      <a:r>
                        <a:rPr lang="en-US" sz="2400" b="1" dirty="0" smtClean="0"/>
                        <a:t>Segment</a:t>
                      </a:r>
                    </a:p>
                    <a:p>
                      <a:pPr algn="ctr"/>
                      <a:r>
                        <a:rPr lang="en-US" sz="1800" b="1" dirty="0" smtClean="0"/>
                        <a:t>[ISCA 13]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Eager Paging</a:t>
                      </a:r>
                      <a:br>
                        <a:rPr lang="en-US" sz="2400" b="1" dirty="0" smtClean="0"/>
                      </a:br>
                      <a:r>
                        <a:rPr lang="en-US" sz="1800" b="1" dirty="0" smtClean="0"/>
                        <a:t>[ISCA 15]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39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Allocation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</a:rPr>
                        <a:t>On Demand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39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</a:rPr>
                        <a:t>Instant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</a:t>
                      </a:r>
                      <a:r>
                        <a:rPr lang="en-US" sz="2000" b="0" dirty="0" smtClean="0">
                          <a:latin typeface="+mn-lt"/>
                        </a:rPr>
                        <a:t>Creation of Contiguous</a:t>
                      </a:r>
                      <a:r>
                        <a:rPr lang="en-US" sz="2000" b="0" baseline="0" dirty="0" smtClean="0">
                          <a:latin typeface="+mn-lt"/>
                        </a:rPr>
                        <a:t> Mappings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Multiple Mappings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0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Paging Support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Resilient to External Fragmentation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No Page Migrations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40620"/>
              </p:ext>
            </p:extLst>
          </p:nvPr>
        </p:nvGraphicFramePr>
        <p:xfrm>
          <a:off x="7797360" y="3363514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22627"/>
              </p:ext>
            </p:extLst>
          </p:nvPr>
        </p:nvGraphicFramePr>
        <p:xfrm>
          <a:off x="7794667" y="5300949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56034" y="3514842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443968" y="5366786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8016184" y="3159470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0014969" y="3159470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61862" y="2746248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674684" y="2759360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8056235" y="337628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02922" y="337628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49126" y="337628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792143" y="337628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549126" y="5305966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93884" y="5305966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39642" y="5305966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85550" y="5305966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785703" y="5305424"/>
            <a:ext cx="220507" cy="58300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026899" y="5307281"/>
            <a:ext cx="223683" cy="58461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274093" y="5308084"/>
            <a:ext cx="223683" cy="583010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36423" y="337628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278855" y="337628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520380" y="337628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168076" y="3966982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14763" y="3979049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657538" y="3966982"/>
            <a:ext cx="492891" cy="1303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903846" y="3976507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9895956" y="3959357"/>
            <a:ext cx="243374" cy="1338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0139330" y="3966982"/>
            <a:ext cx="228222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0385934" y="3976507"/>
            <a:ext cx="228063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92764" y="2431459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74" name="TextBox 73"/>
          <p:cNvSpPr txBox="1"/>
          <p:nvPr/>
        </p:nvSpPr>
        <p:spPr>
          <a:xfrm>
            <a:off x="4815381" y="5089899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75" name="TextBox 74"/>
          <p:cNvSpPr txBox="1"/>
          <p:nvPr/>
        </p:nvSpPr>
        <p:spPr>
          <a:xfrm>
            <a:off x="4779945" y="5743997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54562" y="3144034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14300" y="3809017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2238" y="4388653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Work: OS support for contiguous mappings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371612" y="1276350"/>
            <a:ext cx="4295775" cy="1076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m</a:t>
            </a:r>
            <a:r>
              <a:rPr lang="en-US" sz="3000" dirty="0" err="1" smtClean="0">
                <a:solidFill>
                  <a:schemeClr val="tx1"/>
                </a:solidFill>
              </a:rPr>
              <a:t>alloc</a:t>
            </a:r>
            <a:r>
              <a:rPr lang="en-US" sz="3000" dirty="0" smtClean="0">
                <a:solidFill>
                  <a:schemeClr val="tx1"/>
                </a:solidFill>
              </a:rPr>
              <a:t>() 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b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3000" dirty="0" smtClean="0">
                <a:solidFill>
                  <a:schemeClr val="tx1"/>
                </a:solidFill>
              </a:rPr>
              <a:t>VMA pre-allocation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34154" y="241677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56" name="TextBox 55"/>
          <p:cNvSpPr txBox="1"/>
          <p:nvPr/>
        </p:nvSpPr>
        <p:spPr>
          <a:xfrm>
            <a:off x="3596054" y="3753850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57" name="TextBox 56"/>
          <p:cNvSpPr txBox="1"/>
          <p:nvPr/>
        </p:nvSpPr>
        <p:spPr>
          <a:xfrm>
            <a:off x="3596054" y="438338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96054" y="5070396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3550806" y="5745502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25710" y="3115985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15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1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70" grpId="0"/>
      <p:bldP spid="74" grpId="0"/>
      <p:bldP spid="75" grpId="0"/>
      <p:bldP spid="76" grpId="0"/>
      <p:bldP spid="78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23918"/>
              </p:ext>
            </p:extLst>
          </p:nvPr>
        </p:nvGraphicFramePr>
        <p:xfrm>
          <a:off x="395654" y="1278636"/>
          <a:ext cx="6708532" cy="4918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9771"/>
                <a:gridCol w="1314537"/>
                <a:gridCol w="1279906"/>
                <a:gridCol w="1354318"/>
              </a:tblGrid>
              <a:tr h="87113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Direct</a:t>
                      </a:r>
                    </a:p>
                    <a:p>
                      <a:pPr algn="ctr"/>
                      <a:r>
                        <a:rPr lang="en-US" sz="2400" b="1" dirty="0" smtClean="0"/>
                        <a:t>Segment</a:t>
                      </a:r>
                    </a:p>
                    <a:p>
                      <a:pPr algn="ctr"/>
                      <a:r>
                        <a:rPr lang="en-US" sz="1800" b="1" dirty="0" smtClean="0"/>
                        <a:t>[ISCA 13]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Eager Paging</a:t>
                      </a:r>
                      <a:br>
                        <a:rPr lang="en-US" sz="2400" b="1" dirty="0" smtClean="0"/>
                      </a:br>
                      <a:r>
                        <a:rPr lang="en-US" sz="1800" b="1" dirty="0" smtClean="0"/>
                        <a:t>[ISCA 15]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Ranger</a:t>
                      </a:r>
                      <a:br>
                        <a:rPr lang="en-US" sz="2400" b="1" dirty="0" smtClean="0"/>
                      </a:br>
                      <a:r>
                        <a:rPr lang="en-US" sz="1800" b="1" dirty="0" smtClean="0"/>
                        <a:t>[ISCA 19]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39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Allocation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</a:rPr>
                        <a:t>On Demand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39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</a:rPr>
                        <a:t>Instant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</a:t>
                      </a:r>
                      <a:r>
                        <a:rPr lang="en-US" sz="2000" b="0" dirty="0" smtClean="0">
                          <a:latin typeface="+mn-lt"/>
                        </a:rPr>
                        <a:t>Creation of Contiguous</a:t>
                      </a:r>
                      <a:r>
                        <a:rPr lang="en-US" sz="2000" b="0" baseline="0" dirty="0" smtClean="0">
                          <a:latin typeface="+mn-lt"/>
                        </a:rPr>
                        <a:t> Mappings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Multiple Mappings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0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Paging Support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Resilient to External Fragmentation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No Page Migrations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6137040" y="5750132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28357"/>
              </p:ext>
            </p:extLst>
          </p:nvPr>
        </p:nvGraphicFramePr>
        <p:xfrm>
          <a:off x="7801143" y="3335573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77898"/>
              </p:ext>
            </p:extLst>
          </p:nvPr>
        </p:nvGraphicFramePr>
        <p:xfrm>
          <a:off x="7798450" y="5273008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59817" y="348690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447751" y="5338845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8019967" y="3131529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0018752" y="3131529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65645" y="2718307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825051" y="2731419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8060018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06705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52909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795926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10617" y="52697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06705" y="5275380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53149" y="5283066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46420" y="5278025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94134" y="5277483"/>
            <a:ext cx="220507" cy="58300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523965" y="5275380"/>
            <a:ext cx="223683" cy="583010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40206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282638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524163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171859" y="3939041"/>
            <a:ext cx="982215" cy="1331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7" idx="0"/>
          </p:cNvCxnSpPr>
          <p:nvPr/>
        </p:nvCxnSpPr>
        <p:spPr>
          <a:xfrm flipH="1">
            <a:off x="7922459" y="3951108"/>
            <a:ext cx="496087" cy="1318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661321" y="3939041"/>
            <a:ext cx="990613" cy="1331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0"/>
          </p:cNvCxnSpPr>
          <p:nvPr/>
        </p:nvCxnSpPr>
        <p:spPr>
          <a:xfrm flipH="1">
            <a:off x="8418547" y="3948566"/>
            <a:ext cx="489083" cy="13268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2"/>
            <a:endCxn id="39" idx="0"/>
          </p:cNvCxnSpPr>
          <p:nvPr/>
        </p:nvCxnSpPr>
        <p:spPr>
          <a:xfrm flipH="1">
            <a:off x="8664991" y="3939041"/>
            <a:ext cx="1487057" cy="1344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0"/>
          </p:cNvCxnSpPr>
          <p:nvPr/>
        </p:nvCxnSpPr>
        <p:spPr>
          <a:xfrm flipH="1">
            <a:off x="9404388" y="3948566"/>
            <a:ext cx="966947" cy="13289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3" idx="0"/>
          </p:cNvCxnSpPr>
          <p:nvPr/>
        </p:nvCxnSpPr>
        <p:spPr>
          <a:xfrm>
            <a:off x="10611431" y="3948566"/>
            <a:ext cx="24376" cy="13268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9" idx="0"/>
          </p:cNvCxnSpPr>
          <p:nvPr/>
        </p:nvCxnSpPr>
        <p:spPr>
          <a:xfrm>
            <a:off x="8171860" y="3943236"/>
            <a:ext cx="493131" cy="1339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0" idx="0"/>
          </p:cNvCxnSpPr>
          <p:nvPr/>
        </p:nvCxnSpPr>
        <p:spPr>
          <a:xfrm flipH="1">
            <a:off x="9158262" y="3951108"/>
            <a:ext cx="984413" cy="13269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418547" y="3947736"/>
            <a:ext cx="493131" cy="1339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540093" y="5279340"/>
            <a:ext cx="223683" cy="58461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907508" y="3938195"/>
            <a:ext cx="493131" cy="1339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06274"/>
              </p:ext>
            </p:extLst>
          </p:nvPr>
        </p:nvGraphicFramePr>
        <p:xfrm>
          <a:off x="7801143" y="3335573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88661"/>
              </p:ext>
            </p:extLst>
          </p:nvPr>
        </p:nvGraphicFramePr>
        <p:xfrm>
          <a:off x="7798450" y="5273008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1459817" y="348690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1447751" y="5338845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8019967" y="3131529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0018752" y="3131529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465645" y="2718307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10825051" y="2731419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76" name="Rectangle 75"/>
          <p:cNvSpPr/>
          <p:nvPr/>
        </p:nvSpPr>
        <p:spPr>
          <a:xfrm>
            <a:off x="8060018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306705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552909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795926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53149" y="5278025"/>
            <a:ext cx="223443" cy="58036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97667" y="5278024"/>
            <a:ext cx="223683" cy="580365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046600" y="5281200"/>
            <a:ext cx="223683" cy="57718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289333" y="5278025"/>
            <a:ext cx="223683" cy="58036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789486" y="5277484"/>
            <a:ext cx="220507" cy="580905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030682" y="5279340"/>
            <a:ext cx="223683" cy="57904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277876" y="5280143"/>
            <a:ext cx="223683" cy="578246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040206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0282638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524163" y="334834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171859" y="393904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418546" y="3951108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661321" y="3939041"/>
            <a:ext cx="492891" cy="1303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907629" y="3948566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899739" y="3931416"/>
            <a:ext cx="243374" cy="1338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0410052" y="3947502"/>
            <a:ext cx="228222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0149857" y="3931648"/>
            <a:ext cx="228063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105525" y="2447042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35181" y="3111697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105525" y="3808579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135181" y="4385998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07384" y="5097154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371612" y="1276350"/>
            <a:ext cx="4295775" cy="1076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Post-allocation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b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asynchronous migrations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Work: OS support for contiguous mappings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92764" y="2431459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98" name="TextBox 97"/>
          <p:cNvSpPr txBox="1"/>
          <p:nvPr/>
        </p:nvSpPr>
        <p:spPr>
          <a:xfrm>
            <a:off x="4815381" y="5089899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99" name="TextBox 98"/>
          <p:cNvSpPr txBox="1"/>
          <p:nvPr/>
        </p:nvSpPr>
        <p:spPr>
          <a:xfrm>
            <a:off x="4779945" y="5743997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854562" y="3144034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14300" y="3809017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02238" y="4388653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34154" y="241677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96054" y="3753850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596054" y="438338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96054" y="5070396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50806" y="5745502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25710" y="3115985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16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1094 0.04792 C -0.01328 0.05903 -0.01667 0.06505 -0.02018 0.06505 C -0.02422 0.06505 -0.02747 0.05903 -0.02982 0.04792 L -0.04063 -1.48148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32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1054 0.04653 C 0.01276 0.05764 0.01614 0.06366 0.01966 0.06366 C 0.0237 0.06366 0.02695 0.05764 0.02916 0.04653 L 0.0401 -0.00069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321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0.02148 0.04862 C 0.02604 0.05973 0.03268 0.06574 0.03984 0.06574 C 0.04805 0.06574 0.0543 0.05973 0.05885 0.04862 L 0.08086 -4.07407E-6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6" grpId="0"/>
      <p:bldP spid="17" grpId="0"/>
      <p:bldP spid="20" grpId="0" animBg="1"/>
      <p:bldP spid="2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3" grpId="0" animBg="1"/>
      <p:bldP spid="44" grpId="0" animBg="1"/>
      <p:bldP spid="45" grpId="0" animBg="1"/>
      <p:bldP spid="46" grpId="0" animBg="1"/>
      <p:bldP spid="65" grpId="0" animBg="1"/>
      <p:bldP spid="70" grpId="0"/>
      <p:bldP spid="71" grpId="0"/>
      <p:bldP spid="72" grpId="0" animBg="1"/>
      <p:bldP spid="73" grpId="0" animBg="1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19" grpId="0"/>
      <p:bldP spid="120" grpId="0"/>
      <p:bldP spid="121" grpId="0"/>
      <p:bldP spid="122" grpId="0"/>
      <p:bldP spid="1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56935"/>
              </p:ext>
            </p:extLst>
          </p:nvPr>
        </p:nvGraphicFramePr>
        <p:xfrm>
          <a:off x="395656" y="1278636"/>
          <a:ext cx="7976820" cy="4918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324"/>
                <a:gridCol w="1300511"/>
                <a:gridCol w="1266249"/>
                <a:gridCol w="1339868"/>
                <a:gridCol w="1339868"/>
              </a:tblGrid>
              <a:tr h="87113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Direct</a:t>
                      </a:r>
                    </a:p>
                    <a:p>
                      <a:pPr algn="ctr"/>
                      <a:r>
                        <a:rPr lang="en-US" sz="2400" b="1" dirty="0" smtClean="0"/>
                        <a:t>Segment</a:t>
                      </a:r>
                    </a:p>
                    <a:p>
                      <a:pPr algn="ctr"/>
                      <a:r>
                        <a:rPr lang="en-US" sz="1800" b="1" dirty="0" smtClean="0"/>
                        <a:t>[ISCA 13]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Eager Paging</a:t>
                      </a:r>
                      <a:br>
                        <a:rPr lang="en-US" sz="2400" b="1" dirty="0" smtClean="0"/>
                      </a:br>
                      <a:r>
                        <a:rPr lang="en-US" sz="1800" b="1" dirty="0" smtClean="0"/>
                        <a:t>[ISCA 15]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Ranger</a:t>
                      </a:r>
                      <a:br>
                        <a:rPr lang="en-US" sz="2400" b="1" dirty="0" smtClean="0"/>
                      </a:br>
                      <a:r>
                        <a:rPr lang="en-US" sz="1800" b="1" dirty="0" smtClean="0"/>
                        <a:t>[ISCA 19]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CA Paging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CA3A">
                        <a:alpha val="43137"/>
                      </a:srgbClr>
                    </a:solidFill>
                  </a:tcPr>
                </a:tc>
              </a:tr>
              <a:tr h="63739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Allocation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</a:rPr>
                        <a:t>On Demand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CA3A">
                        <a:alpha val="43137"/>
                      </a:srgbClr>
                    </a:solidFill>
                  </a:tcPr>
                </a:tc>
              </a:tr>
              <a:tr h="63739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</a:rPr>
                        <a:t>Instant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</a:t>
                      </a:r>
                      <a:r>
                        <a:rPr lang="en-US" sz="2000" b="0" dirty="0" smtClean="0">
                          <a:latin typeface="+mn-lt"/>
                        </a:rPr>
                        <a:t>Creation of Contiguous</a:t>
                      </a:r>
                      <a:r>
                        <a:rPr lang="en-US" sz="2000" b="0" baseline="0" dirty="0" smtClean="0">
                          <a:latin typeface="+mn-lt"/>
                        </a:rPr>
                        <a:t> Mappings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CA3A">
                        <a:alpha val="43137"/>
                      </a:srgbClr>
                    </a:solidFill>
                  </a:tcPr>
                </a:tc>
              </a:tr>
              <a:tr h="580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Multiple Mappings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CA3A">
                        <a:alpha val="43137"/>
                      </a:srgbClr>
                    </a:solidFill>
                  </a:tcPr>
                </a:tc>
              </a:tr>
              <a:tr h="6330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Paging Support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CA3A">
                        <a:alpha val="43137"/>
                      </a:srgbClr>
                    </a:solidFill>
                  </a:tcPr>
                </a:tc>
              </a:tr>
              <a:tr h="5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Resilient to External Fragmentation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CA3A">
                        <a:alpha val="43137"/>
                      </a:srgbClr>
                    </a:solidFill>
                  </a:tcPr>
                </a:tc>
              </a:tr>
              <a:tr h="5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No Page Migrations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CA3A">
                        <a:alpha val="43137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73538"/>
              </p:ext>
            </p:extLst>
          </p:nvPr>
        </p:nvGraphicFramePr>
        <p:xfrm>
          <a:off x="7797360" y="3363514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96029"/>
              </p:ext>
            </p:extLst>
          </p:nvPr>
        </p:nvGraphicFramePr>
        <p:xfrm>
          <a:off x="7794667" y="5300949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461862" y="2746248"/>
            <a:ext cx="4531178" cy="3150412"/>
            <a:chOff x="7461862" y="2746248"/>
            <a:chExt cx="4531178" cy="3150412"/>
          </a:xfrm>
        </p:grpSpPr>
        <p:sp>
          <p:nvSpPr>
            <p:cNvPr id="174" name="TextBox 173"/>
            <p:cNvSpPr txBox="1"/>
            <p:nvPr/>
          </p:nvSpPr>
          <p:spPr>
            <a:xfrm>
              <a:off x="11456034" y="3514842"/>
              <a:ext cx="53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VA</a:t>
              </a:r>
              <a:endParaRPr lang="en-US" sz="2400" b="1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443968" y="5366786"/>
              <a:ext cx="513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PA</a:t>
              </a:r>
              <a:endParaRPr lang="en-US" sz="2400" b="1" dirty="0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8016184" y="3159470"/>
              <a:ext cx="1039893" cy="9800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10014969" y="3159470"/>
              <a:ext cx="751456" cy="9800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674684" y="2759360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VMA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056235" y="3376288"/>
              <a:ext cx="223683" cy="590694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302922" y="3376288"/>
              <a:ext cx="223683" cy="590694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549126" y="3376288"/>
              <a:ext cx="223683" cy="590694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792143" y="3376288"/>
              <a:ext cx="223683" cy="590694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549126" y="5305966"/>
              <a:ext cx="223683" cy="590694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793884" y="5305966"/>
              <a:ext cx="223683" cy="590694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039642" y="5305966"/>
              <a:ext cx="223683" cy="583008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285550" y="5305966"/>
              <a:ext cx="223683" cy="583008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785703" y="5305424"/>
              <a:ext cx="220507" cy="583009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026899" y="5307281"/>
              <a:ext cx="223683" cy="584617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274093" y="5308084"/>
              <a:ext cx="223683" cy="583010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036423" y="3376288"/>
              <a:ext cx="223683" cy="590694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278855" y="3376288"/>
              <a:ext cx="223683" cy="590694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0520380" y="3376288"/>
              <a:ext cx="223683" cy="590694"/>
            </a:xfrm>
            <a:prstGeom prst="rect">
              <a:avLst/>
            </a:prstGeom>
            <a:solidFill>
              <a:srgbClr val="EEC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>
              <a:off x="8168076" y="3966982"/>
              <a:ext cx="492891" cy="1319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414763" y="3979049"/>
              <a:ext cx="492891" cy="1319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657538" y="3966982"/>
              <a:ext cx="492891" cy="1303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8903846" y="3976507"/>
              <a:ext cx="492891" cy="1319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>
              <a:off x="9895956" y="3959357"/>
              <a:ext cx="243374" cy="1338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H="1">
              <a:off x="10139330" y="3966982"/>
              <a:ext cx="228222" cy="1319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>
              <a:off x="10385934" y="3976507"/>
              <a:ext cx="228063" cy="1319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7461862" y="2746248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VMA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Our Approach: Contiguity Aware (CA) Paging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50806" y="2378674"/>
            <a:ext cx="4398690" cy="3775544"/>
            <a:chOff x="3550806" y="2378674"/>
            <a:chExt cx="4398690" cy="3775544"/>
          </a:xfrm>
        </p:grpSpPr>
        <p:sp>
          <p:nvSpPr>
            <p:cNvPr id="153" name="TextBox 152"/>
            <p:cNvSpPr txBox="1"/>
            <p:nvPr/>
          </p:nvSpPr>
          <p:spPr>
            <a:xfrm>
              <a:off x="6137040" y="5562120"/>
              <a:ext cx="428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0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105525" y="2378674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135181" y="3026237"/>
              <a:ext cx="428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105525" y="3663297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135181" y="4240716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107384" y="4866412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884218" y="2422913"/>
              <a:ext cx="428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0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815381" y="4953163"/>
              <a:ext cx="428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79945" y="5590169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854562" y="3058574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814300" y="3715011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802238" y="4269009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653204" y="2416774"/>
              <a:ext cx="428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0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596054" y="3634206"/>
              <a:ext cx="428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0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596054" y="4263740"/>
              <a:ext cx="428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0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596054" y="4925114"/>
              <a:ext cx="428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0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550806" y="5600220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25710" y="3030525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461862" y="2424497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461862" y="3026237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461862" y="3663297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461862" y="4240716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461862" y="4925114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461862" y="5562120"/>
              <a:ext cx="487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92D050"/>
                  </a:solidFill>
                  <a:sym typeface="Wingdings"/>
                </a:rPr>
                <a:t>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86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10599 -7.40741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0.10807 -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Basic Mechanism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62199"/>
              </p:ext>
            </p:extLst>
          </p:nvPr>
        </p:nvGraphicFramePr>
        <p:xfrm>
          <a:off x="7281908" y="1900923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39366"/>
              </p:ext>
            </p:extLst>
          </p:nvPr>
        </p:nvGraphicFramePr>
        <p:xfrm>
          <a:off x="7279215" y="3838358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0940582" y="205225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928516" y="3904195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7500732" y="1696879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499517" y="1696879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946410" y="1283657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10305816" y="1296769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92" name="Rectangle 91"/>
          <p:cNvSpPr/>
          <p:nvPr/>
        </p:nvSpPr>
        <p:spPr>
          <a:xfrm>
            <a:off x="7540783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787470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033674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276691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33674" y="3846076"/>
            <a:ext cx="223683" cy="580100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20971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763403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004928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652624" y="250439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69300" y="2357123"/>
            <a:ext cx="5164750" cy="3604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90401" y="2550939"/>
            <a:ext cx="514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Buddy Allocator Aligned Free Block Lists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36063" y="3217985"/>
            <a:ext cx="7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US" dirty="0"/>
          </a:p>
        </p:txBody>
      </p:sp>
      <p:sp>
        <p:nvSpPr>
          <p:cNvPr id="145" name="Oval 144"/>
          <p:cNvSpPr/>
          <p:nvPr/>
        </p:nvSpPr>
        <p:spPr>
          <a:xfrm>
            <a:off x="3623961" y="3147674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r>
              <a:rPr lang="en-US" sz="2400" dirty="0"/>
              <a:t>M</a:t>
            </a:r>
          </a:p>
        </p:txBody>
      </p:sp>
      <p:sp>
        <p:nvSpPr>
          <p:cNvPr id="147" name="Oval 146"/>
          <p:cNvSpPr/>
          <p:nvPr/>
        </p:nvSpPr>
        <p:spPr>
          <a:xfrm>
            <a:off x="4685231" y="3150610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148" name="Oval 147"/>
          <p:cNvSpPr/>
          <p:nvPr/>
        </p:nvSpPr>
        <p:spPr>
          <a:xfrm>
            <a:off x="824114" y="3156441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r>
              <a:rPr lang="en-US" sz="2400" dirty="0"/>
              <a:t>K</a:t>
            </a:r>
          </a:p>
        </p:txBody>
      </p:sp>
      <p:sp>
        <p:nvSpPr>
          <p:cNvPr id="149" name="Oval 148"/>
          <p:cNvSpPr/>
          <p:nvPr/>
        </p:nvSpPr>
        <p:spPr>
          <a:xfrm>
            <a:off x="1885384" y="3159377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r>
              <a:rPr lang="en-US" sz="2400" dirty="0"/>
              <a:t>K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129571" y="3842673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29570" y="4513820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129569" y="5187749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90842" y="3835482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190841" y="4506629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929418" y="3836631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29417" y="4507778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923624" y="5215704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990689" y="3837840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90688" y="4547644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48" idx="4"/>
            <a:endCxn id="150" idx="0"/>
          </p:cNvCxnSpPr>
          <p:nvPr/>
        </p:nvCxnSpPr>
        <p:spPr>
          <a:xfrm flipH="1">
            <a:off x="1262797" y="3631226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0" idx="2"/>
            <a:endCxn id="151" idx="0"/>
          </p:cNvCxnSpPr>
          <p:nvPr/>
        </p:nvCxnSpPr>
        <p:spPr>
          <a:xfrm flipH="1">
            <a:off x="1262796" y="4433367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1266293" y="5095703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2324068" y="3625395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3" idx="2"/>
          </p:cNvCxnSpPr>
          <p:nvPr/>
        </p:nvCxnSpPr>
        <p:spPr>
          <a:xfrm>
            <a:off x="2324068" y="4426176"/>
            <a:ext cx="2" cy="81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4055112" y="3628544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55" idx="2"/>
            <a:endCxn id="156" idx="0"/>
          </p:cNvCxnSpPr>
          <p:nvPr/>
        </p:nvCxnSpPr>
        <p:spPr>
          <a:xfrm flipH="1">
            <a:off x="4062643" y="4427325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56" idx="2"/>
            <a:endCxn id="157" idx="0"/>
          </p:cNvCxnSpPr>
          <p:nvPr/>
        </p:nvCxnSpPr>
        <p:spPr>
          <a:xfrm flipH="1">
            <a:off x="4056850" y="5098472"/>
            <a:ext cx="5793" cy="117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5123915" y="3634629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5118124" y="4433367"/>
            <a:ext cx="5793" cy="117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/>
          <p:cNvSpPr/>
          <p:nvPr/>
        </p:nvSpPr>
        <p:spPr>
          <a:xfrm>
            <a:off x="946856" y="3740352"/>
            <a:ext cx="638876" cy="773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293119" y="3846076"/>
            <a:ext cx="223683" cy="580100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>
            <a:endCxn id="179" idx="0"/>
          </p:cNvCxnSpPr>
          <p:nvPr/>
        </p:nvCxnSpPr>
        <p:spPr>
          <a:xfrm flipH="1">
            <a:off x="7404961" y="2502982"/>
            <a:ext cx="442926" cy="13430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59074" y="1029116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VMA {</a:t>
            </a:r>
          </a:p>
          <a:p>
            <a:r>
              <a:rPr lang="en-US" sz="2400" dirty="0"/>
              <a:t>     …  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984033" y="4972829"/>
            <a:ext cx="4295775" cy="1076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Demand Paging 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b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arbitrary page allocation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9" name="Cloud 58"/>
          <p:cNvSpPr/>
          <p:nvPr/>
        </p:nvSpPr>
        <p:spPr>
          <a:xfrm>
            <a:off x="5930771" y="1913697"/>
            <a:ext cx="1186499" cy="703661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Fault</a:t>
            </a:r>
            <a:endParaRPr lang="en-US" sz="2200" dirty="0"/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18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60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262" grpId="0" animBg="1"/>
      <p:bldP spid="179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Basic Mechanism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01002"/>
              </p:ext>
            </p:extLst>
          </p:nvPr>
        </p:nvGraphicFramePr>
        <p:xfrm>
          <a:off x="7281908" y="1900923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86127"/>
              </p:ext>
            </p:extLst>
          </p:nvPr>
        </p:nvGraphicFramePr>
        <p:xfrm>
          <a:off x="7279215" y="3838358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0940582" y="205225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928516" y="3904195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7500732" y="1696879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499517" y="1696879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946410" y="1283657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10305816" y="1296769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92" name="Rectangle 91"/>
          <p:cNvSpPr/>
          <p:nvPr/>
        </p:nvSpPr>
        <p:spPr>
          <a:xfrm>
            <a:off x="7540783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787470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033674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276691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33674" y="3843375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20971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763403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004928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652624" y="250439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69300" y="2357123"/>
            <a:ext cx="5164750" cy="3604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90401" y="2550939"/>
            <a:ext cx="514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Buddy Allocator Aligned Free Block Lists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36063" y="3217985"/>
            <a:ext cx="7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US" dirty="0"/>
          </a:p>
        </p:txBody>
      </p:sp>
      <p:sp>
        <p:nvSpPr>
          <p:cNvPr id="145" name="Oval 144"/>
          <p:cNvSpPr/>
          <p:nvPr/>
        </p:nvSpPr>
        <p:spPr>
          <a:xfrm>
            <a:off x="3623961" y="3147674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r>
              <a:rPr lang="en-US" sz="2400" dirty="0"/>
              <a:t>M</a:t>
            </a:r>
          </a:p>
        </p:txBody>
      </p:sp>
      <p:sp>
        <p:nvSpPr>
          <p:cNvPr id="147" name="Oval 146"/>
          <p:cNvSpPr/>
          <p:nvPr/>
        </p:nvSpPr>
        <p:spPr>
          <a:xfrm>
            <a:off x="4685231" y="3150610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148" name="Oval 147"/>
          <p:cNvSpPr/>
          <p:nvPr/>
        </p:nvSpPr>
        <p:spPr>
          <a:xfrm>
            <a:off x="824114" y="3156441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r>
              <a:rPr lang="en-US" sz="2400" dirty="0"/>
              <a:t>K</a:t>
            </a:r>
          </a:p>
        </p:txBody>
      </p:sp>
      <p:sp>
        <p:nvSpPr>
          <p:cNvPr id="149" name="Oval 148"/>
          <p:cNvSpPr/>
          <p:nvPr/>
        </p:nvSpPr>
        <p:spPr>
          <a:xfrm>
            <a:off x="1885384" y="3159377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r>
              <a:rPr lang="en-US" sz="2400" dirty="0"/>
              <a:t>K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129571" y="3842673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29570" y="4513820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129569" y="5187749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90842" y="3835482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190841" y="4506629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929418" y="3836631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29417" y="4507778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923624" y="5215704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990689" y="3837840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90688" y="4547644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48" idx="4"/>
            <a:endCxn id="150" idx="0"/>
          </p:cNvCxnSpPr>
          <p:nvPr/>
        </p:nvCxnSpPr>
        <p:spPr>
          <a:xfrm flipH="1">
            <a:off x="1262797" y="3631226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0" idx="2"/>
            <a:endCxn id="151" idx="0"/>
          </p:cNvCxnSpPr>
          <p:nvPr/>
        </p:nvCxnSpPr>
        <p:spPr>
          <a:xfrm flipH="1">
            <a:off x="1262796" y="4433367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1266293" y="5095703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2324068" y="3625395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3" idx="2"/>
          </p:cNvCxnSpPr>
          <p:nvPr/>
        </p:nvCxnSpPr>
        <p:spPr>
          <a:xfrm>
            <a:off x="2324068" y="4426176"/>
            <a:ext cx="2" cy="81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4055112" y="3628544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55" idx="2"/>
            <a:endCxn id="156" idx="0"/>
          </p:cNvCxnSpPr>
          <p:nvPr/>
        </p:nvCxnSpPr>
        <p:spPr>
          <a:xfrm flipH="1">
            <a:off x="4062643" y="4427325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56" idx="2"/>
            <a:endCxn id="157" idx="0"/>
          </p:cNvCxnSpPr>
          <p:nvPr/>
        </p:nvCxnSpPr>
        <p:spPr>
          <a:xfrm flipH="1">
            <a:off x="4056850" y="5098472"/>
            <a:ext cx="5793" cy="117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5123915" y="3634629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5118124" y="4433367"/>
            <a:ext cx="5793" cy="117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/>
          <p:cNvSpPr/>
          <p:nvPr/>
        </p:nvSpPr>
        <p:spPr>
          <a:xfrm>
            <a:off x="951438" y="5094648"/>
            <a:ext cx="638876" cy="773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9074" y="1029116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VMA {</a:t>
            </a:r>
          </a:p>
          <a:p>
            <a:r>
              <a:rPr lang="en-US" sz="2400" dirty="0"/>
              <a:t>     …  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984033" y="4972829"/>
            <a:ext cx="4295775" cy="1076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CA Paging 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b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target page allocation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930771" y="1913697"/>
            <a:ext cx="1186499" cy="703661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Fault</a:t>
            </a:r>
            <a:endParaRPr lang="en-US" sz="2200" dirty="0"/>
          </a:p>
        </p:txBody>
      </p:sp>
      <p:sp>
        <p:nvSpPr>
          <p:cNvPr id="54" name="Oval 53"/>
          <p:cNvSpPr/>
          <p:nvPr/>
        </p:nvSpPr>
        <p:spPr>
          <a:xfrm>
            <a:off x="8215725" y="3751898"/>
            <a:ext cx="351378" cy="773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loud 56"/>
          <p:cNvSpPr/>
          <p:nvPr/>
        </p:nvSpPr>
        <p:spPr>
          <a:xfrm>
            <a:off x="8213299" y="3010607"/>
            <a:ext cx="1398005" cy="703661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Target</a:t>
            </a:r>
            <a:endParaRPr lang="en-US" sz="2200" dirty="0"/>
          </a:p>
        </p:txBody>
      </p:sp>
      <p:sp>
        <p:nvSpPr>
          <p:cNvPr id="58" name="Cloud 57"/>
          <p:cNvSpPr/>
          <p:nvPr/>
        </p:nvSpPr>
        <p:spPr>
          <a:xfrm>
            <a:off x="8489856" y="4284493"/>
            <a:ext cx="1398005" cy="703661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Free?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 rot="4085814">
            <a:off x="7019301" y="2980389"/>
            <a:ext cx="1132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Offset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1394449" y="1406768"/>
            <a:ext cx="231077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3000" dirty="0" smtClean="0"/>
              <a:t>Offset;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VA-PA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19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4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54" grpId="0" animBg="1"/>
      <p:bldP spid="57" grpId="0" animBg="1"/>
      <p:bldP spid="58" grpId="0" animBg="1"/>
      <p:bldP spid="4" grpId="0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Executive Summary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1150977"/>
            <a:ext cx="12030075" cy="417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000" u="sng" dirty="0" smtClean="0"/>
              <a:t>Problem</a:t>
            </a:r>
            <a:r>
              <a:rPr lang="en-US" sz="3000" dirty="0" smtClean="0"/>
              <a:t>: Address translation overheads in virtualized execution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000" u="sng" dirty="0" smtClean="0"/>
              <a:t>Solution</a:t>
            </a:r>
            <a:r>
              <a:rPr lang="en-US" sz="3000" dirty="0" smtClean="0"/>
              <a:t>:</a:t>
            </a:r>
          </a:p>
          <a:p>
            <a:pPr marL="914400" lvl="1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8B832"/>
                </a:solidFill>
              </a:rPr>
              <a:t>SW: Contiguity-Aware paging </a:t>
            </a:r>
            <a:r>
              <a:rPr lang="en-US" sz="2800" dirty="0" smtClean="0">
                <a:sym typeface="Wingdings" pitchFamily="2" charset="2"/>
              </a:rPr>
              <a:t/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Enhance the OS memory manager to support contiguous page allocations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endParaRPr lang="en-US" sz="2800" dirty="0" smtClean="0">
              <a:sym typeface="Wingdings" pitchFamily="2" charset="2"/>
            </a:endParaRPr>
          </a:p>
          <a:p>
            <a:pPr marL="914400" lvl="1" indent="-45720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8B832"/>
                </a:solidFill>
              </a:rPr>
              <a:t>HW: Speculative Offset Address Translation (</a:t>
            </a:r>
            <a:r>
              <a:rPr lang="en-US" sz="2800" dirty="0" err="1" smtClean="0">
                <a:solidFill>
                  <a:srgbClr val="78B832"/>
                </a:solidFill>
              </a:rPr>
              <a:t>SpOT</a:t>
            </a:r>
            <a:r>
              <a:rPr lang="en-US" sz="2800" dirty="0" smtClean="0">
                <a:solidFill>
                  <a:srgbClr val="78B832"/>
                </a:solidFill>
              </a:rPr>
              <a:t>)</a:t>
            </a:r>
            <a:r>
              <a:rPr lang="en-US" sz="2800" dirty="0" smtClean="0">
                <a:sym typeface="Wingdings" pitchFamily="2" charset="2"/>
              </a:rPr>
              <a:t/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Exploit the above generated contiguity to predict address translation 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000" u="sng" dirty="0" smtClean="0">
                <a:sym typeface="Wingdings" pitchFamily="2" charset="2"/>
              </a:rPr>
              <a:t>Results</a:t>
            </a:r>
            <a:r>
              <a:rPr lang="en-US" sz="3000" dirty="0" smtClean="0">
                <a:sym typeface="Wingdings" pitchFamily="2" charset="2"/>
              </a:rPr>
              <a:t>: Translation overheads from ~16% down to ~0.9% on average</a:t>
            </a:r>
            <a:endParaRPr lang="en-US" sz="3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52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Basic Mechanism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92625"/>
              </p:ext>
            </p:extLst>
          </p:nvPr>
        </p:nvGraphicFramePr>
        <p:xfrm>
          <a:off x="7281908" y="1900923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9553"/>
              </p:ext>
            </p:extLst>
          </p:nvPr>
        </p:nvGraphicFramePr>
        <p:xfrm>
          <a:off x="7279215" y="3838358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0940582" y="205225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928516" y="3904195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7500732" y="1696879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499517" y="1696879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946410" y="1283657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10305816" y="1296769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92" name="Rectangle 91"/>
          <p:cNvSpPr/>
          <p:nvPr/>
        </p:nvSpPr>
        <p:spPr>
          <a:xfrm>
            <a:off x="7540783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787470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033674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276691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33674" y="3843375"/>
            <a:ext cx="223683" cy="58280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20971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763403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004928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652624" y="250439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69300" y="2357123"/>
            <a:ext cx="5164750" cy="3604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90401" y="2550939"/>
            <a:ext cx="514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Buddy Allocator Aligned Free Block Lists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36063" y="3217985"/>
            <a:ext cx="7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US" dirty="0"/>
          </a:p>
        </p:txBody>
      </p:sp>
      <p:sp>
        <p:nvSpPr>
          <p:cNvPr id="145" name="Oval 144"/>
          <p:cNvSpPr/>
          <p:nvPr/>
        </p:nvSpPr>
        <p:spPr>
          <a:xfrm>
            <a:off x="3623961" y="3147674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r>
              <a:rPr lang="en-US" sz="2400" dirty="0"/>
              <a:t>M</a:t>
            </a:r>
          </a:p>
        </p:txBody>
      </p:sp>
      <p:sp>
        <p:nvSpPr>
          <p:cNvPr id="147" name="Oval 146"/>
          <p:cNvSpPr/>
          <p:nvPr/>
        </p:nvSpPr>
        <p:spPr>
          <a:xfrm>
            <a:off x="4685231" y="3150610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148" name="Oval 147"/>
          <p:cNvSpPr/>
          <p:nvPr/>
        </p:nvSpPr>
        <p:spPr>
          <a:xfrm>
            <a:off x="824114" y="3156441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r>
              <a:rPr lang="en-US" sz="2400" dirty="0"/>
              <a:t>K</a:t>
            </a:r>
          </a:p>
        </p:txBody>
      </p:sp>
      <p:sp>
        <p:nvSpPr>
          <p:cNvPr id="149" name="Oval 148"/>
          <p:cNvSpPr/>
          <p:nvPr/>
        </p:nvSpPr>
        <p:spPr>
          <a:xfrm>
            <a:off x="1885384" y="3159377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r>
              <a:rPr lang="en-US" sz="2400" dirty="0"/>
              <a:t>K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129571" y="3842673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29570" y="4513820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129569" y="5187749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90842" y="3835482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190841" y="4506629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929418" y="3836631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29417" y="4507778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923624" y="5215704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990689" y="3837840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90688" y="4547644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48" idx="4"/>
            <a:endCxn id="150" idx="0"/>
          </p:cNvCxnSpPr>
          <p:nvPr/>
        </p:nvCxnSpPr>
        <p:spPr>
          <a:xfrm flipH="1">
            <a:off x="1262797" y="3631226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0" idx="2"/>
            <a:endCxn id="151" idx="0"/>
          </p:cNvCxnSpPr>
          <p:nvPr/>
        </p:nvCxnSpPr>
        <p:spPr>
          <a:xfrm flipH="1">
            <a:off x="1262796" y="4433367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1266293" y="5095703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2324068" y="3625395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3" idx="2"/>
          </p:cNvCxnSpPr>
          <p:nvPr/>
        </p:nvCxnSpPr>
        <p:spPr>
          <a:xfrm>
            <a:off x="2324068" y="4426176"/>
            <a:ext cx="2" cy="81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4055112" y="3628544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55" idx="2"/>
            <a:endCxn id="156" idx="0"/>
          </p:cNvCxnSpPr>
          <p:nvPr/>
        </p:nvCxnSpPr>
        <p:spPr>
          <a:xfrm flipH="1">
            <a:off x="4062643" y="4427325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56" idx="2"/>
            <a:endCxn id="157" idx="0"/>
          </p:cNvCxnSpPr>
          <p:nvPr/>
        </p:nvCxnSpPr>
        <p:spPr>
          <a:xfrm flipH="1">
            <a:off x="4056850" y="5098472"/>
            <a:ext cx="5793" cy="117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5123915" y="3634629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5118124" y="4433367"/>
            <a:ext cx="5793" cy="117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/>
          <p:cNvSpPr/>
          <p:nvPr/>
        </p:nvSpPr>
        <p:spPr>
          <a:xfrm>
            <a:off x="951438" y="5094648"/>
            <a:ext cx="638876" cy="773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9074" y="1029116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VMA {</a:t>
            </a:r>
          </a:p>
          <a:p>
            <a:r>
              <a:rPr lang="en-US" sz="2400" dirty="0"/>
              <a:t>     …  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984033" y="4972829"/>
            <a:ext cx="4295775" cy="1076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CA Paging 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b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target page allocation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930771" y="1913697"/>
            <a:ext cx="1186499" cy="703661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Fault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 rot="4085814">
            <a:off x="7019301" y="2980389"/>
            <a:ext cx="1132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Offset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1394449" y="1406768"/>
            <a:ext cx="231077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3000" dirty="0" smtClean="0"/>
              <a:t>Offset;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VA-PA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6690" y="3843375"/>
            <a:ext cx="223683" cy="58280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891505" y="249976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525647" y="3842603"/>
            <a:ext cx="223683" cy="58280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144597" y="250958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773761" y="3841856"/>
            <a:ext cx="223683" cy="58280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379150" y="251477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31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60" grpId="0" animBg="1"/>
      <p:bldP spid="62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Basic Mechanism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52797"/>
              </p:ext>
            </p:extLst>
          </p:nvPr>
        </p:nvGraphicFramePr>
        <p:xfrm>
          <a:off x="7281908" y="1900923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56061"/>
              </p:ext>
            </p:extLst>
          </p:nvPr>
        </p:nvGraphicFramePr>
        <p:xfrm>
          <a:off x="7279215" y="3838358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0940582" y="205225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928516" y="3904195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7500732" y="1696879"/>
            <a:ext cx="103989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499517" y="1696879"/>
            <a:ext cx="751456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946410" y="1283657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10305816" y="1296769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92" name="Rectangle 91"/>
          <p:cNvSpPr/>
          <p:nvPr/>
        </p:nvSpPr>
        <p:spPr>
          <a:xfrm>
            <a:off x="7540783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787470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033674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276691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33674" y="3843375"/>
            <a:ext cx="223683" cy="58280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20971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763403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004928" y="1913697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652624" y="250439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69300" y="2357123"/>
            <a:ext cx="5164750" cy="3604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90401" y="2550939"/>
            <a:ext cx="514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Buddy Allocator Aligned Free Block Lists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36063" y="3217985"/>
            <a:ext cx="7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US" dirty="0"/>
          </a:p>
        </p:txBody>
      </p:sp>
      <p:sp>
        <p:nvSpPr>
          <p:cNvPr id="145" name="Oval 144"/>
          <p:cNvSpPr/>
          <p:nvPr/>
        </p:nvSpPr>
        <p:spPr>
          <a:xfrm>
            <a:off x="3623961" y="3147674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r>
              <a:rPr lang="en-US" sz="2400" dirty="0"/>
              <a:t>M</a:t>
            </a:r>
          </a:p>
        </p:txBody>
      </p:sp>
      <p:sp>
        <p:nvSpPr>
          <p:cNvPr id="147" name="Oval 146"/>
          <p:cNvSpPr/>
          <p:nvPr/>
        </p:nvSpPr>
        <p:spPr>
          <a:xfrm>
            <a:off x="4685231" y="3150610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148" name="Oval 147"/>
          <p:cNvSpPr/>
          <p:nvPr/>
        </p:nvSpPr>
        <p:spPr>
          <a:xfrm>
            <a:off x="824114" y="3156441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r>
              <a:rPr lang="en-US" sz="2400" dirty="0"/>
              <a:t>K</a:t>
            </a:r>
          </a:p>
        </p:txBody>
      </p:sp>
      <p:sp>
        <p:nvSpPr>
          <p:cNvPr id="149" name="Oval 148"/>
          <p:cNvSpPr/>
          <p:nvPr/>
        </p:nvSpPr>
        <p:spPr>
          <a:xfrm>
            <a:off x="1885384" y="3159377"/>
            <a:ext cx="877368" cy="474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r>
              <a:rPr lang="en-US" sz="2400" dirty="0"/>
              <a:t>K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129571" y="3842673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29570" y="4513820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129569" y="5187749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90842" y="3835482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190841" y="4506629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929418" y="3836631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29417" y="4507778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923624" y="5215704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990689" y="3837840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90688" y="4547644"/>
            <a:ext cx="266450" cy="590694"/>
          </a:xfrm>
          <a:prstGeom prst="rect">
            <a:avLst/>
          </a:prstGeom>
          <a:solidFill>
            <a:srgbClr val="6D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48" idx="4"/>
            <a:endCxn id="150" idx="0"/>
          </p:cNvCxnSpPr>
          <p:nvPr/>
        </p:nvCxnSpPr>
        <p:spPr>
          <a:xfrm flipH="1">
            <a:off x="1262797" y="3631226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0" idx="2"/>
            <a:endCxn id="151" idx="0"/>
          </p:cNvCxnSpPr>
          <p:nvPr/>
        </p:nvCxnSpPr>
        <p:spPr>
          <a:xfrm flipH="1">
            <a:off x="1262796" y="4433367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1266293" y="5095703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2324068" y="3625395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3" idx="2"/>
          </p:cNvCxnSpPr>
          <p:nvPr/>
        </p:nvCxnSpPr>
        <p:spPr>
          <a:xfrm>
            <a:off x="2324068" y="4426176"/>
            <a:ext cx="2" cy="81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4055112" y="3628544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55" idx="2"/>
            <a:endCxn id="156" idx="0"/>
          </p:cNvCxnSpPr>
          <p:nvPr/>
        </p:nvCxnSpPr>
        <p:spPr>
          <a:xfrm flipH="1">
            <a:off x="4062643" y="4427325"/>
            <a:ext cx="1" cy="8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56" idx="2"/>
            <a:endCxn id="157" idx="0"/>
          </p:cNvCxnSpPr>
          <p:nvPr/>
        </p:nvCxnSpPr>
        <p:spPr>
          <a:xfrm flipH="1">
            <a:off x="4056850" y="5098472"/>
            <a:ext cx="5793" cy="117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5123915" y="3634629"/>
            <a:ext cx="1" cy="21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5118124" y="4433367"/>
            <a:ext cx="5793" cy="117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/>
          <p:cNvSpPr/>
          <p:nvPr/>
        </p:nvSpPr>
        <p:spPr>
          <a:xfrm>
            <a:off x="951438" y="5094648"/>
            <a:ext cx="638876" cy="773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9074" y="1029116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VMA {</a:t>
            </a:r>
          </a:p>
          <a:p>
            <a:r>
              <a:rPr lang="en-US" sz="2400" dirty="0"/>
              <a:t>     …  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984033" y="4972829"/>
            <a:ext cx="4295775" cy="1076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CA Paging 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b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target page allocation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930771" y="1913697"/>
            <a:ext cx="1186499" cy="703661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Fault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 rot="4085814">
            <a:off x="7019301" y="2980389"/>
            <a:ext cx="1132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Offset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1394449" y="1406768"/>
            <a:ext cx="231077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3000" dirty="0" smtClean="0"/>
              <a:t>Offset;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VA-PA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76690" y="3843375"/>
            <a:ext cx="223683" cy="58280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891505" y="249976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525647" y="3842603"/>
            <a:ext cx="223683" cy="58280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144597" y="250958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773761" y="3841856"/>
            <a:ext cx="223683" cy="58280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379150" y="2514771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6225" y="847725"/>
            <a:ext cx="11680959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-647702" y="2925745"/>
            <a:ext cx="13420725" cy="112619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78B832"/>
                </a:solidFill>
              </a:rPr>
              <a:t>CA Paging </a:t>
            </a:r>
            <a:r>
              <a:rPr lang="en-US" sz="3200" dirty="0">
                <a:solidFill>
                  <a:srgbClr val="78B832"/>
                </a:solidFill>
              </a:rPr>
              <a:t>e</a:t>
            </a:r>
            <a:r>
              <a:rPr lang="en-US" sz="3200" dirty="0" smtClean="0">
                <a:solidFill>
                  <a:srgbClr val="78B832"/>
                </a:solidFill>
              </a:rPr>
              <a:t>xtends gradually contiguous </a:t>
            </a:r>
            <a:r>
              <a:rPr lang="en-US" sz="3200" dirty="0">
                <a:solidFill>
                  <a:srgbClr val="78B832"/>
                </a:solidFill>
              </a:rPr>
              <a:t>mappings across </a:t>
            </a:r>
            <a:r>
              <a:rPr lang="en-US" sz="3200" dirty="0" smtClean="0">
                <a:solidFill>
                  <a:srgbClr val="78B832"/>
                </a:solidFill>
              </a:rPr>
              <a:t>faults</a:t>
            </a:r>
            <a:endParaRPr lang="en-US" sz="3200" dirty="0">
              <a:solidFill>
                <a:srgbClr val="78B832"/>
              </a:solidFill>
            </a:endParaRP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186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6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2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 animBg="1"/>
      <p:bldP spid="89" grpId="0" animBg="1"/>
      <p:bldP spid="90" grpId="0"/>
      <p:bldP spid="91" grpId="0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04" grpId="0" animBg="1"/>
      <p:bldP spid="105" grpId="0" animBg="1"/>
      <p:bldP spid="143" grpId="0" animBg="1"/>
      <p:bldP spid="260" grpId="0"/>
      <p:bldP spid="3" grpId="0"/>
      <p:bldP spid="145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262" grpId="0" animBg="1"/>
      <p:bldP spid="2" grpId="0"/>
      <p:bldP spid="56" grpId="0" animBg="1"/>
      <p:bldP spid="8" grpId="0" animBg="1"/>
      <p:bldP spid="4" grpId="0"/>
      <p:bldP spid="59" grpId="0" animBg="1"/>
      <p:bldP spid="60" grpId="0" animBg="1"/>
      <p:bldP spid="62" grpId="0" animBg="1"/>
      <p:bldP spid="64" grpId="0" animBg="1"/>
      <p:bldP spid="67" grpId="0" animBg="1"/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First Fault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5295"/>
              </p:ext>
            </p:extLst>
          </p:nvPr>
        </p:nvGraphicFramePr>
        <p:xfrm>
          <a:off x="4213078" y="174413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602817" y="179929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5189388" y="1540086"/>
            <a:ext cx="982040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145482" y="1540084"/>
            <a:ext cx="751491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12236" y="106590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8896974" y="112171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5207320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57495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048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49484" y="1752459"/>
            <a:ext cx="200512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66259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413020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516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0579239" y="3227337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22262"/>
              </p:ext>
            </p:extLst>
          </p:nvPr>
        </p:nvGraphicFramePr>
        <p:xfrm>
          <a:off x="4174978" y="314182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830655" y="331967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Occupied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970571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189388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6869464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8573957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sp>
        <p:nvSpPr>
          <p:cNvPr id="253" name="Rounded Rectangle 252"/>
          <p:cNvSpPr/>
          <p:nvPr/>
        </p:nvSpPr>
        <p:spPr>
          <a:xfrm>
            <a:off x="894884" y="4615976"/>
            <a:ext cx="10871199" cy="6486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The first VMA fault sets the Offset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894883" y="5460999"/>
            <a:ext cx="10871199" cy="6486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Random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placement may interfere with fragmented parts of the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memory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4681449" y="3150394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Arrow Connector 288"/>
          <p:cNvCxnSpPr>
            <a:endCxn id="288" idx="0"/>
          </p:cNvCxnSpPr>
          <p:nvPr/>
        </p:nvCxnSpPr>
        <p:spPr>
          <a:xfrm flipH="1">
            <a:off x="4793291" y="2345823"/>
            <a:ext cx="525870" cy="8045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Multiply 249"/>
          <p:cNvSpPr/>
          <p:nvPr/>
        </p:nvSpPr>
        <p:spPr>
          <a:xfrm>
            <a:off x="4806895" y="3194205"/>
            <a:ext cx="457200" cy="5115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22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8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53" grpId="0" animBg="1"/>
      <p:bldP spid="255" grpId="0" animBg="1"/>
      <p:bldP spid="288" grpId="0" animBg="1"/>
      <p:bldP spid="2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ounded Rectangle 240"/>
          <p:cNvSpPr/>
          <p:nvPr/>
        </p:nvSpPr>
        <p:spPr>
          <a:xfrm>
            <a:off x="8866165" y="3087314"/>
            <a:ext cx="1480074" cy="750243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226"/>
          <p:cNvSpPr/>
          <p:nvPr/>
        </p:nvSpPr>
        <p:spPr>
          <a:xfrm>
            <a:off x="7096125" y="3078653"/>
            <a:ext cx="787400" cy="750243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5369311" y="3079953"/>
            <a:ext cx="1039914" cy="750243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79" name="Rounded Rectangle 160778"/>
          <p:cNvSpPr/>
          <p:nvPr/>
        </p:nvSpPr>
        <p:spPr>
          <a:xfrm>
            <a:off x="4071943" y="3097857"/>
            <a:ext cx="900107" cy="750243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1283675" y="4488553"/>
            <a:ext cx="9717700" cy="10549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First Fault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71943" y="4773129"/>
            <a:ext cx="1297368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02043" y="4458150"/>
            <a:ext cx="1872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Contiguity Map</a:t>
            </a:r>
            <a:endParaRPr lang="en-US" sz="3000" baseline="-250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51839"/>
              </p:ext>
            </p:extLst>
          </p:nvPr>
        </p:nvGraphicFramePr>
        <p:xfrm>
          <a:off x="4213078" y="174413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602817" y="179929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5189388" y="1540086"/>
            <a:ext cx="982040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145482" y="1540084"/>
            <a:ext cx="751491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12236" y="106590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8896974" y="112171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5207320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57495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048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49484" y="1752459"/>
            <a:ext cx="200512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66259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413020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516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826621" y="4787790"/>
            <a:ext cx="1269504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448341" y="4787582"/>
            <a:ext cx="1248607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9035380" y="4794623"/>
            <a:ext cx="1223045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579239" y="3227337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02454"/>
              </p:ext>
            </p:extLst>
          </p:nvPr>
        </p:nvGraphicFramePr>
        <p:xfrm>
          <a:off x="4174978" y="314182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96" name="Straight Arrow Connector 95"/>
          <p:cNvCxnSpPr>
            <a:stCxn id="7" idx="3"/>
            <a:endCxn id="104" idx="1"/>
          </p:cNvCxnSpPr>
          <p:nvPr/>
        </p:nvCxnSpPr>
        <p:spPr>
          <a:xfrm>
            <a:off x="5369311" y="5010522"/>
            <a:ext cx="457310" cy="14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04" idx="3"/>
            <a:endCxn id="105" idx="1"/>
          </p:cNvCxnSpPr>
          <p:nvPr/>
        </p:nvCxnSpPr>
        <p:spPr>
          <a:xfrm flipV="1">
            <a:off x="7096125" y="5024975"/>
            <a:ext cx="352216" cy="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5" idx="3"/>
            <a:endCxn id="106" idx="1"/>
          </p:cNvCxnSpPr>
          <p:nvPr/>
        </p:nvCxnSpPr>
        <p:spPr>
          <a:xfrm>
            <a:off x="8696948" y="5024975"/>
            <a:ext cx="338432" cy="70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30655" y="331967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Occupied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970571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189388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6869464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8573957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cxnSp>
        <p:nvCxnSpPr>
          <p:cNvPr id="160786" name="Straight Arrow Connector 160785"/>
          <p:cNvCxnSpPr/>
          <p:nvPr/>
        </p:nvCxnSpPr>
        <p:spPr>
          <a:xfrm flipH="1" flipV="1">
            <a:off x="4107659" y="3762375"/>
            <a:ext cx="35716" cy="1010754"/>
          </a:xfrm>
          <a:prstGeom prst="straightConnector1">
            <a:avLst/>
          </a:prstGeom>
          <a:ln w="19050">
            <a:solidFill>
              <a:srgbClr val="B8CBD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 flipV="1">
            <a:off x="4905132" y="3791502"/>
            <a:ext cx="410755" cy="1010754"/>
          </a:xfrm>
          <a:prstGeom prst="straightConnector1">
            <a:avLst/>
          </a:prstGeom>
          <a:ln w="19050">
            <a:solidFill>
              <a:srgbClr val="B8CBD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 flipV="1">
            <a:off x="5468880" y="3791502"/>
            <a:ext cx="420388" cy="1010754"/>
          </a:xfrm>
          <a:prstGeom prst="straightConnector1">
            <a:avLst/>
          </a:prstGeom>
          <a:ln w="19050">
            <a:solidFill>
              <a:srgbClr val="B8CBD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H="1" flipV="1">
            <a:off x="6353175" y="3791502"/>
            <a:ext cx="635001" cy="981627"/>
          </a:xfrm>
          <a:prstGeom prst="straightConnector1">
            <a:avLst/>
          </a:prstGeom>
          <a:ln w="19050">
            <a:solidFill>
              <a:srgbClr val="B8CBD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 flipV="1">
            <a:off x="7170862" y="3828896"/>
            <a:ext cx="318963" cy="972060"/>
          </a:xfrm>
          <a:prstGeom prst="straightConnector1">
            <a:avLst/>
          </a:prstGeom>
          <a:ln w="19050">
            <a:solidFill>
              <a:srgbClr val="B8CBD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 flipV="1">
            <a:off x="7854951" y="3791502"/>
            <a:ext cx="781752" cy="1003121"/>
          </a:xfrm>
          <a:prstGeom prst="straightConnector1">
            <a:avLst/>
          </a:prstGeom>
          <a:ln w="19050">
            <a:solidFill>
              <a:srgbClr val="B8CBD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 flipV="1">
            <a:off x="8896974" y="3791502"/>
            <a:ext cx="175589" cy="1018116"/>
          </a:xfrm>
          <a:prstGeom prst="straightConnector1">
            <a:avLst/>
          </a:prstGeom>
          <a:ln w="19050">
            <a:solidFill>
              <a:srgbClr val="B8CBD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10215563" y="3830196"/>
            <a:ext cx="42862" cy="979422"/>
          </a:xfrm>
          <a:prstGeom prst="straightConnector1">
            <a:avLst/>
          </a:prstGeom>
          <a:ln w="19050">
            <a:solidFill>
              <a:srgbClr val="B8CBD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33376" y="2260956"/>
            <a:ext cx="3286124" cy="1587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Tracks unaligned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, unlimited, larger than 4M contiguity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8981" y="2241752"/>
            <a:ext cx="3286124" cy="1587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Buddy Allocator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  </a:t>
            </a:r>
            <a:r>
              <a:rPr lang="en-US" sz="2800" u="sng" dirty="0" smtClean="0">
                <a:solidFill>
                  <a:schemeClr val="tx1"/>
                </a:solidFill>
                <a:sym typeface="Wingdings" pitchFamily="2" charset="2"/>
              </a:rPr>
              <a:t>aligned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contiguity up to 4M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23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27" grpId="0" animBg="1"/>
      <p:bldP spid="218" grpId="0" animBg="1"/>
      <p:bldP spid="160779" grpId="0" animBg="1"/>
      <p:bldP spid="156" grpId="0" animBg="1"/>
      <p:bldP spid="7" grpId="0" animBg="1"/>
      <p:bldP spid="101" grpId="0"/>
      <p:bldP spid="104" grpId="0" animBg="1"/>
      <p:bldP spid="105" grpId="0" animBg="1"/>
      <p:bldP spid="106" grpId="0" animBg="1"/>
      <p:bldP spid="47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unded Rectangle 155"/>
          <p:cNvSpPr/>
          <p:nvPr/>
        </p:nvSpPr>
        <p:spPr>
          <a:xfrm>
            <a:off x="1283675" y="4488553"/>
            <a:ext cx="9717700" cy="10549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First Fault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71943" y="4773129"/>
            <a:ext cx="1297368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02043" y="4458150"/>
            <a:ext cx="1872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Contiguity Map</a:t>
            </a:r>
            <a:endParaRPr lang="en-US" sz="3000" baseline="-250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1053"/>
              </p:ext>
            </p:extLst>
          </p:nvPr>
        </p:nvGraphicFramePr>
        <p:xfrm>
          <a:off x="4213078" y="174413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602817" y="179929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5189388" y="1540086"/>
            <a:ext cx="982040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145482" y="1540084"/>
            <a:ext cx="751491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12236" y="106590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8896974" y="112171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5207320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57495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048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49484" y="1752459"/>
            <a:ext cx="200512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66259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413020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516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826621" y="4787790"/>
            <a:ext cx="1269504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448341" y="4787582"/>
            <a:ext cx="1248607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9035380" y="4794623"/>
            <a:ext cx="1223045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579239" y="3227337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17909"/>
              </p:ext>
            </p:extLst>
          </p:nvPr>
        </p:nvGraphicFramePr>
        <p:xfrm>
          <a:off x="4174978" y="314182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96" name="Straight Arrow Connector 95"/>
          <p:cNvCxnSpPr>
            <a:stCxn id="7" idx="3"/>
            <a:endCxn id="104" idx="1"/>
          </p:cNvCxnSpPr>
          <p:nvPr/>
        </p:nvCxnSpPr>
        <p:spPr>
          <a:xfrm>
            <a:off x="5369311" y="5010522"/>
            <a:ext cx="457310" cy="14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04" idx="3"/>
            <a:endCxn id="105" idx="1"/>
          </p:cNvCxnSpPr>
          <p:nvPr/>
        </p:nvCxnSpPr>
        <p:spPr>
          <a:xfrm flipV="1">
            <a:off x="7096125" y="5024975"/>
            <a:ext cx="352216" cy="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5" idx="3"/>
            <a:endCxn id="106" idx="1"/>
          </p:cNvCxnSpPr>
          <p:nvPr/>
        </p:nvCxnSpPr>
        <p:spPr>
          <a:xfrm>
            <a:off x="8696948" y="5024975"/>
            <a:ext cx="338432" cy="70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30655" y="331967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Occupied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970571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189388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6869464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8573957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sp>
        <p:nvSpPr>
          <p:cNvPr id="49" name="Cloud 48"/>
          <p:cNvSpPr/>
          <p:nvPr/>
        </p:nvSpPr>
        <p:spPr>
          <a:xfrm>
            <a:off x="2875286" y="1521822"/>
            <a:ext cx="1186499" cy="703661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Fault</a:t>
            </a:r>
            <a:endParaRPr lang="en-US" sz="2200" dirty="0"/>
          </a:p>
        </p:txBody>
      </p:sp>
      <p:sp>
        <p:nvSpPr>
          <p:cNvPr id="50" name="Rounded Rectangle 49"/>
          <p:cNvSpPr/>
          <p:nvPr/>
        </p:nvSpPr>
        <p:spPr>
          <a:xfrm>
            <a:off x="258981" y="2241752"/>
            <a:ext cx="3286124" cy="1587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Search contiguity map by VMA size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16136" y="4627569"/>
            <a:ext cx="1686499" cy="8088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422104" y="3150394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5319161" y="2361667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24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unded Rectangle 155"/>
          <p:cNvSpPr/>
          <p:nvPr/>
        </p:nvSpPr>
        <p:spPr>
          <a:xfrm>
            <a:off x="1283675" y="4488553"/>
            <a:ext cx="9717700" cy="10549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First Fault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71943" y="4773129"/>
            <a:ext cx="1297368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02043" y="4458150"/>
            <a:ext cx="1872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Contiguity Map</a:t>
            </a:r>
            <a:endParaRPr lang="en-US" sz="3000" baseline="-250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82626"/>
              </p:ext>
            </p:extLst>
          </p:nvPr>
        </p:nvGraphicFramePr>
        <p:xfrm>
          <a:off x="4213078" y="174413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602817" y="179929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5189388" y="1540086"/>
            <a:ext cx="982040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145482" y="1540084"/>
            <a:ext cx="751491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12236" y="106590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8896974" y="112171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5207320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57495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048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49484" y="1752459"/>
            <a:ext cx="200512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66259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413020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516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826621" y="4787790"/>
            <a:ext cx="1269504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448341" y="4787582"/>
            <a:ext cx="1248607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9035380" y="4794623"/>
            <a:ext cx="1223045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579239" y="3227337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54764"/>
              </p:ext>
            </p:extLst>
          </p:nvPr>
        </p:nvGraphicFramePr>
        <p:xfrm>
          <a:off x="4174978" y="314182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96" name="Straight Arrow Connector 95"/>
          <p:cNvCxnSpPr>
            <a:stCxn id="7" idx="3"/>
            <a:endCxn id="104" idx="1"/>
          </p:cNvCxnSpPr>
          <p:nvPr/>
        </p:nvCxnSpPr>
        <p:spPr>
          <a:xfrm>
            <a:off x="5369311" y="5010522"/>
            <a:ext cx="457310" cy="14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04" idx="3"/>
            <a:endCxn id="105" idx="1"/>
          </p:cNvCxnSpPr>
          <p:nvPr/>
        </p:nvCxnSpPr>
        <p:spPr>
          <a:xfrm flipV="1">
            <a:off x="7096125" y="5024975"/>
            <a:ext cx="352216" cy="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5" idx="3"/>
            <a:endCxn id="106" idx="1"/>
          </p:cNvCxnSpPr>
          <p:nvPr/>
        </p:nvCxnSpPr>
        <p:spPr>
          <a:xfrm>
            <a:off x="8696948" y="5024975"/>
            <a:ext cx="338432" cy="70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30655" y="331967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Occupied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970571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189388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6869464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8573957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sp>
        <p:nvSpPr>
          <p:cNvPr id="49" name="Cloud 48"/>
          <p:cNvSpPr/>
          <p:nvPr/>
        </p:nvSpPr>
        <p:spPr>
          <a:xfrm>
            <a:off x="2875286" y="1521822"/>
            <a:ext cx="1186499" cy="703661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Fault</a:t>
            </a:r>
            <a:endParaRPr lang="en-US" sz="2200" dirty="0"/>
          </a:p>
        </p:txBody>
      </p:sp>
      <p:sp>
        <p:nvSpPr>
          <p:cNvPr id="50" name="Rounded Rectangle 49"/>
          <p:cNvSpPr/>
          <p:nvPr/>
        </p:nvSpPr>
        <p:spPr>
          <a:xfrm>
            <a:off x="258981" y="2241752"/>
            <a:ext cx="3410342" cy="1587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No </a:t>
            </a:r>
            <a:r>
              <a:rPr lang="en-US" sz="2800" dirty="0" smtClean="0">
                <a:solidFill>
                  <a:schemeClr val="tx1"/>
                </a:solidFill>
              </a:rPr>
              <a:t>block reservation </a:t>
            </a:r>
            <a:r>
              <a:rPr lang="en-US" sz="2800" dirty="0" smtClean="0">
                <a:solidFill>
                  <a:schemeClr val="tx1"/>
                </a:solidFill>
              </a:rPr>
              <a:t>or pre-allocation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16136" y="4627569"/>
            <a:ext cx="1686499" cy="8088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422104" y="3150394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5319161" y="2361667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664725" y="3149055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75606" y="2343153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14450" y="3150988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816712" y="2362261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159521" y="3150988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56577" y="2345823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55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38" grpId="0" animBg="1"/>
      <p:bldP spid="40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Next Fit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283675" y="4488553"/>
            <a:ext cx="9717700" cy="10549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071943" y="4773129"/>
            <a:ext cx="1297368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02043" y="4458150"/>
            <a:ext cx="1872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Contiguity Map</a:t>
            </a:r>
            <a:endParaRPr lang="en-US" sz="3000" baseline="-25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4206"/>
              </p:ext>
            </p:extLst>
          </p:nvPr>
        </p:nvGraphicFramePr>
        <p:xfrm>
          <a:off x="4213078" y="174413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602817" y="179929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103" name="Rounded Rectangle 102"/>
          <p:cNvSpPr/>
          <p:nvPr/>
        </p:nvSpPr>
        <p:spPr>
          <a:xfrm>
            <a:off x="5189388" y="1540086"/>
            <a:ext cx="982040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145482" y="1540084"/>
            <a:ext cx="751491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512236" y="106590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896974" y="112171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5207320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457495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7048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949484" y="1752459"/>
            <a:ext cx="200512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166259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413020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6516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5826621" y="4787790"/>
            <a:ext cx="1269504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48341" y="4787582"/>
            <a:ext cx="1248607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9035380" y="4794623"/>
            <a:ext cx="1223045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579239" y="3227337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04142"/>
              </p:ext>
            </p:extLst>
          </p:nvPr>
        </p:nvGraphicFramePr>
        <p:xfrm>
          <a:off x="4174978" y="314182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120" name="Straight Arrow Connector 119"/>
          <p:cNvCxnSpPr>
            <a:stCxn id="96" idx="3"/>
            <a:endCxn id="115" idx="1"/>
          </p:cNvCxnSpPr>
          <p:nvPr/>
        </p:nvCxnSpPr>
        <p:spPr>
          <a:xfrm>
            <a:off x="5369311" y="5010522"/>
            <a:ext cx="457310" cy="14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3"/>
            <a:endCxn id="116" idx="1"/>
          </p:cNvCxnSpPr>
          <p:nvPr/>
        </p:nvCxnSpPr>
        <p:spPr>
          <a:xfrm flipV="1">
            <a:off x="7096125" y="5024975"/>
            <a:ext cx="352216" cy="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  <a:endCxn id="117" idx="1"/>
          </p:cNvCxnSpPr>
          <p:nvPr/>
        </p:nvCxnSpPr>
        <p:spPr>
          <a:xfrm>
            <a:off x="8696948" y="5024975"/>
            <a:ext cx="338432" cy="70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830655" y="331967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Occupied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970571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89388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69464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573957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sp>
        <p:nvSpPr>
          <p:cNvPr id="139" name="Rounded Rectangle 138"/>
          <p:cNvSpPr/>
          <p:nvPr/>
        </p:nvSpPr>
        <p:spPr>
          <a:xfrm>
            <a:off x="2652019" y="3818210"/>
            <a:ext cx="1224655" cy="4870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Next fit</a:t>
            </a:r>
            <a:endParaRPr lang="en-US" sz="2400" dirty="0"/>
          </a:p>
        </p:txBody>
      </p:sp>
      <p:cxnSp>
        <p:nvCxnSpPr>
          <p:cNvPr id="140" name="Elbow Connector 139"/>
          <p:cNvCxnSpPr>
            <a:stCxn id="139" idx="3"/>
          </p:cNvCxnSpPr>
          <p:nvPr/>
        </p:nvCxnSpPr>
        <p:spPr>
          <a:xfrm>
            <a:off x="3876674" y="4061755"/>
            <a:ext cx="339155" cy="711374"/>
          </a:xfrm>
          <a:prstGeom prst="bentConnector2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363756" y="1717007"/>
            <a:ext cx="3411046" cy="1587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Next fit placement to avoid </a:t>
            </a:r>
            <a:r>
              <a:rPr lang="en-US" sz="2800" dirty="0" smtClean="0">
                <a:solidFill>
                  <a:schemeClr val="tx1"/>
                </a:solidFill>
              </a:rPr>
              <a:t>competition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616136" y="4627569"/>
            <a:ext cx="1686499" cy="8088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422104" y="3150394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5319161" y="2361667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26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9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44" grpId="0" animBg="1"/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Next Fit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283675" y="4488553"/>
            <a:ext cx="9717700" cy="10549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071943" y="4773129"/>
            <a:ext cx="1297368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02043" y="4458150"/>
            <a:ext cx="1872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Contiguity Map</a:t>
            </a:r>
            <a:endParaRPr lang="en-US" sz="3000" baseline="-25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68222"/>
              </p:ext>
            </p:extLst>
          </p:nvPr>
        </p:nvGraphicFramePr>
        <p:xfrm>
          <a:off x="4213078" y="174413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602817" y="179929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103" name="Rounded Rectangle 102"/>
          <p:cNvSpPr/>
          <p:nvPr/>
        </p:nvSpPr>
        <p:spPr>
          <a:xfrm>
            <a:off x="5189388" y="1540086"/>
            <a:ext cx="982040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145482" y="1540084"/>
            <a:ext cx="751491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512236" y="106590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896974" y="112171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5207320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457495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7048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949484" y="1752459"/>
            <a:ext cx="200512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166259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413020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6516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5826621" y="4787790"/>
            <a:ext cx="1269504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48341" y="4787582"/>
            <a:ext cx="1248607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9035380" y="4794623"/>
            <a:ext cx="1223045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579239" y="3227337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42838"/>
              </p:ext>
            </p:extLst>
          </p:nvPr>
        </p:nvGraphicFramePr>
        <p:xfrm>
          <a:off x="4174978" y="314182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120" name="Straight Arrow Connector 119"/>
          <p:cNvCxnSpPr>
            <a:stCxn id="96" idx="3"/>
            <a:endCxn id="115" idx="1"/>
          </p:cNvCxnSpPr>
          <p:nvPr/>
        </p:nvCxnSpPr>
        <p:spPr>
          <a:xfrm>
            <a:off x="5369311" y="5010522"/>
            <a:ext cx="457310" cy="14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3"/>
            <a:endCxn id="116" idx="1"/>
          </p:cNvCxnSpPr>
          <p:nvPr/>
        </p:nvCxnSpPr>
        <p:spPr>
          <a:xfrm flipV="1">
            <a:off x="7096125" y="5024975"/>
            <a:ext cx="352216" cy="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  <a:endCxn id="117" idx="1"/>
          </p:cNvCxnSpPr>
          <p:nvPr/>
        </p:nvCxnSpPr>
        <p:spPr>
          <a:xfrm>
            <a:off x="8696948" y="5024975"/>
            <a:ext cx="338432" cy="70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830655" y="331967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Occupied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970571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89388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69464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573957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928554" y="3818210"/>
            <a:ext cx="1224655" cy="4870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Next fit</a:t>
            </a:r>
            <a:endParaRPr lang="en-US" sz="2400" dirty="0"/>
          </a:p>
        </p:txBody>
      </p:sp>
      <p:cxnSp>
        <p:nvCxnSpPr>
          <p:cNvPr id="140" name="Elbow Connector 139"/>
          <p:cNvCxnSpPr>
            <a:stCxn id="139" idx="3"/>
          </p:cNvCxnSpPr>
          <p:nvPr/>
        </p:nvCxnSpPr>
        <p:spPr>
          <a:xfrm>
            <a:off x="7153209" y="4061755"/>
            <a:ext cx="339155" cy="711374"/>
          </a:xfrm>
          <a:prstGeom prst="bentConnector2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363756" y="1717007"/>
            <a:ext cx="3411046" cy="1587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Next fit placement to avoid </a:t>
            </a:r>
            <a:r>
              <a:rPr lang="en-US" sz="2800" dirty="0" smtClean="0">
                <a:solidFill>
                  <a:schemeClr val="tx1"/>
                </a:solidFill>
              </a:rPr>
              <a:t>competition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19161" y="2361667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22104" y="3150394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72233" y="4627569"/>
            <a:ext cx="1593931" cy="8088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41146" y="3150394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119" idx="0"/>
          </p:cNvCxnSpPr>
          <p:nvPr/>
        </p:nvCxnSpPr>
        <p:spPr>
          <a:xfrm flipH="1">
            <a:off x="7254728" y="2361666"/>
            <a:ext cx="1023372" cy="78015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27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2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39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Aware Paging: Next Fit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283675" y="4488553"/>
            <a:ext cx="9717700" cy="10549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071943" y="4773129"/>
            <a:ext cx="1297368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02043" y="4458150"/>
            <a:ext cx="1872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Contiguity Map</a:t>
            </a:r>
            <a:endParaRPr lang="en-US" sz="3000" baseline="-25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45114"/>
              </p:ext>
            </p:extLst>
          </p:nvPr>
        </p:nvGraphicFramePr>
        <p:xfrm>
          <a:off x="4213078" y="174413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602817" y="1799291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103" name="Rounded Rectangle 102"/>
          <p:cNvSpPr/>
          <p:nvPr/>
        </p:nvSpPr>
        <p:spPr>
          <a:xfrm>
            <a:off x="5189388" y="1540086"/>
            <a:ext cx="982040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145482" y="1540084"/>
            <a:ext cx="751491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512236" y="106590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896974" y="1121712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5207320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457495" y="17538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7048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949484" y="1752459"/>
            <a:ext cx="200512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166259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413020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651671" y="1755129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5826621" y="4787790"/>
            <a:ext cx="1269504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48341" y="4787582"/>
            <a:ext cx="1248607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9035380" y="4794623"/>
            <a:ext cx="1223045" cy="474785"/>
          </a:xfrm>
          <a:prstGeom prst="roundRect">
            <a:avLst/>
          </a:prstGeom>
          <a:solidFill>
            <a:srgbClr val="B8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,Size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579239" y="3227337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56432"/>
              </p:ext>
            </p:extLst>
          </p:nvPr>
        </p:nvGraphicFramePr>
        <p:xfrm>
          <a:off x="4174978" y="3141820"/>
          <a:ext cx="6159500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  <a:gridCol w="246380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120" name="Straight Arrow Connector 119"/>
          <p:cNvCxnSpPr>
            <a:stCxn id="96" idx="3"/>
            <a:endCxn id="115" idx="1"/>
          </p:cNvCxnSpPr>
          <p:nvPr/>
        </p:nvCxnSpPr>
        <p:spPr>
          <a:xfrm>
            <a:off x="5369311" y="5010522"/>
            <a:ext cx="457310" cy="14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3"/>
            <a:endCxn id="116" idx="1"/>
          </p:cNvCxnSpPr>
          <p:nvPr/>
        </p:nvCxnSpPr>
        <p:spPr>
          <a:xfrm flipV="1">
            <a:off x="7096125" y="5024975"/>
            <a:ext cx="352216" cy="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  <a:endCxn id="117" idx="1"/>
          </p:cNvCxnSpPr>
          <p:nvPr/>
        </p:nvCxnSpPr>
        <p:spPr>
          <a:xfrm>
            <a:off x="8696948" y="5024975"/>
            <a:ext cx="338432" cy="70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830655" y="331967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Occupied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970571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89388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69464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573957" y="2636192"/>
            <a:ext cx="60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sp>
        <p:nvSpPr>
          <p:cNvPr id="139" name="Rounded Rectangle 138"/>
          <p:cNvSpPr/>
          <p:nvPr/>
        </p:nvSpPr>
        <p:spPr>
          <a:xfrm>
            <a:off x="7533154" y="3832871"/>
            <a:ext cx="1224655" cy="4870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Next fit</a:t>
            </a:r>
            <a:endParaRPr lang="en-US" sz="2400" dirty="0"/>
          </a:p>
        </p:txBody>
      </p:sp>
      <p:cxnSp>
        <p:nvCxnSpPr>
          <p:cNvPr id="140" name="Elbow Connector 139"/>
          <p:cNvCxnSpPr>
            <a:stCxn id="139" idx="3"/>
          </p:cNvCxnSpPr>
          <p:nvPr/>
        </p:nvCxnSpPr>
        <p:spPr>
          <a:xfrm>
            <a:off x="8757809" y="4076416"/>
            <a:ext cx="339155" cy="711374"/>
          </a:xfrm>
          <a:prstGeom prst="bentConnector2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363756" y="1717007"/>
            <a:ext cx="3411046" cy="1587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Next fit placement to avoid </a:t>
            </a:r>
            <a:r>
              <a:rPr lang="en-US" sz="2800" dirty="0" smtClean="0">
                <a:solidFill>
                  <a:schemeClr val="tx1"/>
                </a:solidFill>
              </a:rPr>
              <a:t>competition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19161" y="2361667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22104" y="3150394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41146" y="3150394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119" idx="0"/>
          </p:cNvCxnSpPr>
          <p:nvPr/>
        </p:nvCxnSpPr>
        <p:spPr>
          <a:xfrm flipH="1">
            <a:off x="7254728" y="2361666"/>
            <a:ext cx="1023372" cy="78015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87624" y="3148170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501489" y="2370240"/>
            <a:ext cx="1023372" cy="78015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3647" y="3152230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745647" y="2376493"/>
            <a:ext cx="1023372" cy="78015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64916" y="3151497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561972" y="2361667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11466" y="3148169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804073" y="2361667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154758" y="3145587"/>
            <a:ext cx="223683" cy="59917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35132" y="2356860"/>
            <a:ext cx="214785" cy="78872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55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 animBg="1"/>
      <p:bldP spid="111" grpId="0" animBg="1"/>
      <p:bldP spid="113" grpId="0" animBg="1"/>
      <p:bldP spid="114" grpId="0" animBg="1"/>
      <p:bldP spid="43" grpId="0" animBg="1"/>
      <p:bldP spid="46" grpId="0" animBg="1"/>
      <p:bldP spid="48" grpId="0" animBg="1"/>
      <p:bldP spid="50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How it works in a 2D environment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27414"/>
              </p:ext>
            </p:extLst>
          </p:nvPr>
        </p:nvGraphicFramePr>
        <p:xfrm>
          <a:off x="3279504" y="3120368"/>
          <a:ext cx="58349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9222555" y="1584213"/>
            <a:ext cx="6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gVA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9272720" y="3173120"/>
            <a:ext cx="65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gPA</a:t>
            </a:r>
            <a:endParaRPr lang="en-US" sz="2400" b="1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08738"/>
              </p:ext>
            </p:extLst>
          </p:nvPr>
        </p:nvGraphicFramePr>
        <p:xfrm>
          <a:off x="3279496" y="1549045"/>
          <a:ext cx="58437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Rounded Rectangle 79"/>
          <p:cNvSpPr/>
          <p:nvPr/>
        </p:nvSpPr>
        <p:spPr>
          <a:xfrm>
            <a:off x="4462164" y="1352331"/>
            <a:ext cx="1748533" cy="9800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86693" y="968129"/>
            <a:ext cx="70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VMA</a:t>
            </a:r>
            <a:endParaRPr lang="en-US" sz="2000" baseline="-250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01724"/>
              </p:ext>
            </p:extLst>
          </p:nvPr>
        </p:nvGraphicFramePr>
        <p:xfrm>
          <a:off x="3261607" y="4656952"/>
          <a:ext cx="58349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254823" y="4709704"/>
            <a:ext cx="67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</a:t>
            </a:r>
            <a:r>
              <a:rPr lang="en-US" sz="2400" b="1" dirty="0" err="1" smtClean="0"/>
              <a:t>PA</a:t>
            </a:r>
            <a:endParaRPr lang="en-US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4490555" y="1554965"/>
            <a:ext cx="240349" cy="575752"/>
          </a:xfrm>
          <a:prstGeom prst="round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4610730" y="2130717"/>
            <a:ext cx="568005" cy="994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579976" y="3703111"/>
            <a:ext cx="598759" cy="9585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57997" y="2203345"/>
            <a:ext cx="2423328" cy="805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Guest CA paging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(page fault)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57997" y="3855925"/>
            <a:ext cx="2423328" cy="805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Host CA paging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(nested fault)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75644" y="2113982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847434" y="3703121"/>
            <a:ext cx="591337" cy="958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71313" y="2140604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43102" y="3706843"/>
            <a:ext cx="591337" cy="958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5347039" y="1554964"/>
            <a:ext cx="255890" cy="559017"/>
          </a:xfrm>
          <a:prstGeom prst="round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466405" y="2133032"/>
            <a:ext cx="563126" cy="965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45598" y="3713507"/>
            <a:ext cx="287275" cy="9481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746775" y="2130717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352411" y="3703111"/>
            <a:ext cx="287275" cy="9481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646069" y="1554964"/>
            <a:ext cx="238731" cy="559017"/>
          </a:xfrm>
          <a:prstGeom prst="round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5924406" y="1564490"/>
            <a:ext cx="258602" cy="559016"/>
          </a:xfrm>
          <a:prstGeom prst="round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626493" y="3716006"/>
            <a:ext cx="287275" cy="9481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039012" y="2143417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57998" y="5477264"/>
            <a:ext cx="11021472" cy="805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 paging is applied independently in each dimension without coordination,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following nested paging philosophy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41900" y="3127867"/>
            <a:ext cx="273050" cy="575243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29879" y="3127867"/>
            <a:ext cx="273050" cy="575243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1185" y="3126838"/>
            <a:ext cx="273050" cy="575243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912339" y="3127878"/>
            <a:ext cx="273050" cy="575243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206423" y="3127191"/>
            <a:ext cx="273050" cy="575243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97080" y="3126838"/>
            <a:ext cx="273050" cy="575243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39598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30904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020682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189998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478923" y="4664824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770893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29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5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  <p:bldP spid="55" grpId="0" animBg="1"/>
      <p:bldP spid="71" grpId="0" animBg="1"/>
      <p:bldP spid="93" grpId="0" animBg="1"/>
      <p:bldP spid="94" grpId="0" animBg="1"/>
      <p:bldP spid="112" grpId="0" animBg="1"/>
      <p:bldP spid="21" grpId="0" animBg="1"/>
      <p:bldP spid="62" grpId="0" animBg="1"/>
      <p:bldP spid="6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 animBg="1"/>
      <p:bldP spid="98" grpId="0" animBg="1"/>
      <p:bldP spid="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Outline 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1" y="1293852"/>
            <a:ext cx="11468100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Background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SW: Contiguity-Aware paging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HW: Speculative Offset Address Translation (</a:t>
            </a:r>
            <a:r>
              <a:rPr lang="en-US" sz="3400" dirty="0" err="1" smtClean="0"/>
              <a:t>SpOT</a:t>
            </a:r>
            <a:r>
              <a:rPr lang="en-US" sz="3400" dirty="0" smtClean="0"/>
              <a:t>)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Evaluation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Conclusions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7701" y="1293852"/>
            <a:ext cx="11468100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SW: Contiguity-Aware paging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HW: Speculative Offset Address Translation (</a:t>
            </a:r>
            <a:r>
              <a:rPr lang="en-US" sz="3400" dirty="0" err="1" smtClean="0"/>
              <a:t>SpOT</a:t>
            </a:r>
            <a:r>
              <a:rPr lang="en-US" sz="3400" dirty="0" smtClean="0"/>
              <a:t>)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Evaluation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Conclusions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Outline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93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Work: HW translation schemes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5276" y="1103352"/>
            <a:ext cx="11810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Deterministic: explicit </a:t>
            </a:r>
            <a:r>
              <a:rPr lang="en-US" sz="3000" dirty="0" smtClean="0"/>
              <a:t>tracking of </a:t>
            </a:r>
            <a:r>
              <a:rPr lang="en-US" sz="3000" dirty="0" smtClean="0"/>
              <a:t>the mappings </a:t>
            </a:r>
            <a:r>
              <a:rPr lang="en-US" sz="3000" dirty="0" smtClean="0"/>
              <a:t>boundaries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206518" y="1898087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2585"/>
              </p:ext>
            </p:extLst>
          </p:nvPr>
        </p:nvGraphicFramePr>
        <p:xfrm>
          <a:off x="7923430" y="2245517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999315" y="28585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94733"/>
              </p:ext>
            </p:extLst>
          </p:nvPr>
        </p:nvGraphicFramePr>
        <p:xfrm>
          <a:off x="7920737" y="4182952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582104" y="2396845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570038" y="4248789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244010" y="28585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498010" y="28712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752010" y="28712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06010" y="28585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247310" y="28585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488610" y="28585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09846"/>
              </p:ext>
            </p:extLst>
          </p:nvPr>
        </p:nvGraphicFramePr>
        <p:xfrm>
          <a:off x="390527" y="3238136"/>
          <a:ext cx="717867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8450"/>
                <a:gridCol w="1153140"/>
                <a:gridCol w="962881"/>
                <a:gridCol w="1304203"/>
              </a:tblGrid>
              <a:tr h="659537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>
                        <a:latin typeface="+mn-lt"/>
                      </a:endParaRPr>
                    </a:p>
                    <a:p>
                      <a:pPr algn="ctr"/>
                      <a:endParaRPr lang="en-US" sz="2000" b="1" dirty="0" smtClean="0">
                        <a:latin typeface="+mn-lt"/>
                      </a:endParaRPr>
                    </a:p>
                    <a:p>
                      <a:pPr algn="ctr"/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algn="l"/>
                      <a:r>
                        <a:rPr lang="en-US" sz="2000" b="0" baseline="0" dirty="0" smtClean="0">
                          <a:latin typeface="+mn-lt"/>
                        </a:rPr>
                        <a:t>No complex  Architectural Support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No Alignment Restrictions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+mn-lt"/>
                        </a:rPr>
                        <a:t>Multiple Mappings Support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31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1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0206518" y="1936187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42743"/>
              </p:ext>
            </p:extLst>
          </p:nvPr>
        </p:nvGraphicFramePr>
        <p:xfrm>
          <a:off x="7923430" y="2283617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999315" y="28966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43279"/>
              </p:ext>
            </p:extLst>
          </p:nvPr>
        </p:nvGraphicFramePr>
        <p:xfrm>
          <a:off x="7920737" y="4221052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582104" y="2434945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570038" y="4286889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244010" y="28966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498010" y="29093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752010" y="29093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06010" y="28966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247310" y="28966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488610" y="289661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396850" y="4205182"/>
            <a:ext cx="1739899" cy="625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89070" y="2271532"/>
            <a:ext cx="1739899" cy="625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93915" y="2280594"/>
            <a:ext cx="1725879" cy="60392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Segment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02174" y="4206292"/>
            <a:ext cx="1734575" cy="60129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Segment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24936" y="2278721"/>
            <a:ext cx="2407242" cy="435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(BASE,LIMIT) </a:t>
            </a:r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OFFSET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8118" y="1850750"/>
            <a:ext cx="114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Registers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86569" y="184385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267871" y="18731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3932804">
            <a:off x="9382184" y="3430376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32</a:t>
            </a:fld>
            <a:endParaRPr lang="en-US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295276" y="1103352"/>
            <a:ext cx="11810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Deterministic: explicit </a:t>
            </a:r>
            <a:r>
              <a:rPr lang="en-US" sz="3000" dirty="0" smtClean="0"/>
              <a:t>tracking of </a:t>
            </a:r>
            <a:r>
              <a:rPr lang="en-US" sz="3000" dirty="0" smtClean="0"/>
              <a:t>the mappings </a:t>
            </a:r>
            <a:r>
              <a:rPr lang="en-US" sz="3000" dirty="0" smtClean="0"/>
              <a:t>boundaries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58576"/>
              </p:ext>
            </p:extLst>
          </p:nvPr>
        </p:nvGraphicFramePr>
        <p:xfrm>
          <a:off x="390527" y="3238136"/>
          <a:ext cx="717867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8450"/>
                <a:gridCol w="1153140"/>
                <a:gridCol w="962881"/>
                <a:gridCol w="1304203"/>
              </a:tblGrid>
              <a:tr h="659537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Direct</a:t>
                      </a:r>
                    </a:p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Segment</a:t>
                      </a:r>
                      <a:r>
                        <a:rPr lang="en-US" sz="2400" b="1" dirty="0" smtClean="0">
                          <a:latin typeface="+mn-lt"/>
                        </a:rPr>
                        <a:t/>
                      </a:r>
                      <a:br>
                        <a:rPr lang="en-US" sz="2400" b="1" dirty="0" smtClean="0">
                          <a:latin typeface="+mn-lt"/>
                        </a:rPr>
                      </a:br>
                      <a:r>
                        <a:rPr lang="en-US" sz="1600" b="1" dirty="0" smtClean="0">
                          <a:latin typeface="+mn-lt"/>
                        </a:rPr>
                        <a:t>[ISCA</a:t>
                      </a:r>
                      <a:r>
                        <a:rPr lang="en-US" sz="1600" b="1" baseline="0" dirty="0" smtClean="0">
                          <a:latin typeface="+mn-lt"/>
                        </a:rPr>
                        <a:t> 13]</a:t>
                      </a: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algn="l"/>
                      <a:r>
                        <a:rPr lang="en-US" sz="2000" b="0" baseline="0" dirty="0" smtClean="0">
                          <a:latin typeface="+mn-lt"/>
                        </a:rPr>
                        <a:t>No complex  Architectural Support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No Alignment Restrictions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+mn-lt"/>
                        </a:rPr>
                        <a:t>Multiple Mappings Support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455300" y="4211948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55300" y="4765946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4956" y="526914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Work: HW translation schemes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5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4520"/>
              </p:ext>
            </p:extLst>
          </p:nvPr>
        </p:nvGraphicFramePr>
        <p:xfrm>
          <a:off x="7996338" y="2433724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91406"/>
              </p:ext>
            </p:extLst>
          </p:nvPr>
        </p:nvGraphicFramePr>
        <p:xfrm>
          <a:off x="7993645" y="4371159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1655012" y="2585052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642946" y="4436996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57" name="Rectangle 56"/>
          <p:cNvSpPr/>
          <p:nvPr/>
        </p:nvSpPr>
        <p:spPr>
          <a:xfrm>
            <a:off x="8255213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01900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48104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991121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748104" y="4376176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992862" y="4376176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238620" y="4376176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84528" y="4376176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984681" y="4375634"/>
            <a:ext cx="220507" cy="58300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225877" y="4377491"/>
            <a:ext cx="223683" cy="58461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473071" y="4378294"/>
            <a:ext cx="223683" cy="583010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235401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477833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719358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367054" y="3037192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613741" y="3049259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856516" y="3037192"/>
            <a:ext cx="492891" cy="1303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102824" y="3046717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0094934" y="3029567"/>
            <a:ext cx="243374" cy="1338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0338308" y="3037192"/>
            <a:ext cx="228222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0584912" y="3046717"/>
            <a:ext cx="228063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53404" y="193946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971787" y="193946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4002069">
            <a:off x="7934963" y="3550712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853168" y="193946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9358" y="194469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rot="6138234">
            <a:off x="10572223" y="3475644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  <a:r>
              <a:rPr lang="en-US" baseline="-25000" dirty="0" smtClean="0"/>
              <a:t>2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7700" y="1666512"/>
            <a:ext cx="2693645" cy="1189033"/>
            <a:chOff x="297205" y="1582681"/>
            <a:chExt cx="3043792" cy="1545819"/>
          </a:xfrm>
        </p:grpSpPr>
        <p:sp>
          <p:nvSpPr>
            <p:cNvPr id="86" name="TextBox 85"/>
            <p:cNvSpPr txBox="1"/>
            <p:nvPr/>
          </p:nvSpPr>
          <p:spPr>
            <a:xfrm>
              <a:off x="1179117" y="1582681"/>
              <a:ext cx="1279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Range TLB</a:t>
              </a:r>
              <a:endParaRPr lang="en-US" sz="2000" b="1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7206" y="2072044"/>
              <a:ext cx="3043791" cy="301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(BASE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</a:t>
              </a:r>
              <a:r>
                <a:rPr lang="en-US" dirty="0" smtClean="0">
                  <a:solidFill>
                    <a:prstClr val="black"/>
                  </a:solidFill>
                </a:rPr>
                <a:t>,LIMIT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</a:t>
              </a:r>
              <a:r>
                <a:rPr lang="en-US" dirty="0" smtClean="0">
                  <a:solidFill>
                    <a:prstClr val="black"/>
                  </a:solidFill>
                </a:rPr>
                <a:t>) </a:t>
              </a:r>
              <a:r>
                <a:rPr lang="en-US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 OFFSET</a:t>
              </a:r>
              <a:r>
                <a:rPr lang="en-US" baseline="-25000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1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7206" y="2373396"/>
              <a:ext cx="3043791" cy="301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(BASE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2</a:t>
              </a:r>
              <a:r>
                <a:rPr lang="en-US" dirty="0" smtClean="0">
                  <a:solidFill>
                    <a:prstClr val="black"/>
                  </a:solidFill>
                </a:rPr>
                <a:t>,LIMIT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2</a:t>
              </a:r>
              <a:r>
                <a:rPr lang="en-US" dirty="0" smtClean="0">
                  <a:solidFill>
                    <a:prstClr val="black"/>
                  </a:solidFill>
                </a:rPr>
                <a:t>) </a:t>
              </a:r>
              <a:r>
                <a:rPr lang="en-US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 OFFSET</a:t>
              </a:r>
              <a:r>
                <a:rPr lang="en-US" baseline="-25000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2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7205" y="2827148"/>
              <a:ext cx="3043791" cy="301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(</a:t>
              </a:r>
              <a:r>
                <a:rPr lang="en-US" dirty="0" err="1" smtClean="0">
                  <a:solidFill>
                    <a:prstClr val="black"/>
                  </a:solidFill>
                </a:rPr>
                <a:t>BASE</a:t>
              </a:r>
              <a:r>
                <a:rPr lang="en-US" baseline="-25000" dirty="0" err="1" smtClean="0">
                  <a:solidFill>
                    <a:prstClr val="black"/>
                  </a:solidFill>
                </a:rPr>
                <a:t>n</a:t>
              </a:r>
              <a:r>
                <a:rPr lang="en-US" dirty="0" err="1" smtClean="0">
                  <a:solidFill>
                    <a:prstClr val="black"/>
                  </a:solidFill>
                </a:rPr>
                <a:t>,LIMIT</a:t>
              </a:r>
              <a:r>
                <a:rPr lang="en-US" baseline="-25000" dirty="0" err="1" smtClean="0">
                  <a:solidFill>
                    <a:prstClr val="black"/>
                  </a:solidFill>
                </a:rPr>
                <a:t>n</a:t>
              </a:r>
              <a:r>
                <a:rPr lang="en-US" dirty="0" smtClean="0">
                  <a:solidFill>
                    <a:prstClr val="black"/>
                  </a:solidFill>
                </a:rPr>
                <a:t>) </a:t>
              </a:r>
              <a:r>
                <a:rPr lang="en-US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err="1" smtClean="0">
                  <a:solidFill>
                    <a:prstClr val="black"/>
                  </a:solidFill>
                  <a:sym typeface="Wingdings" panose="05000000000000000000" pitchFamily="2" charset="2"/>
                </a:rPr>
                <a:t>OFFSET</a:t>
              </a:r>
              <a:r>
                <a:rPr lang="en-US" baseline="-25000" dirty="0" err="1" smtClean="0">
                  <a:solidFill>
                    <a:prstClr val="black"/>
                  </a:solidFill>
                  <a:sym typeface="Wingdings" panose="05000000000000000000" pitchFamily="2" charset="2"/>
                </a:rPr>
                <a:t>n</a:t>
              </a:r>
              <a:r>
                <a:rPr lang="en-US" baseline="-25000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6530" y="252860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67738" y="1820718"/>
            <a:ext cx="2164918" cy="1146782"/>
            <a:chOff x="4367737" y="1668406"/>
            <a:chExt cx="2442637" cy="1417843"/>
          </a:xfrm>
        </p:grpSpPr>
        <p:grpSp>
          <p:nvGrpSpPr>
            <p:cNvPr id="136" name="Group 135"/>
            <p:cNvGrpSpPr/>
            <p:nvPr/>
          </p:nvGrpSpPr>
          <p:grpSpPr>
            <a:xfrm>
              <a:off x="4367737" y="2148585"/>
              <a:ext cx="2442637" cy="937664"/>
              <a:chOff x="2008414" y="3752637"/>
              <a:chExt cx="8232419" cy="2391228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2008414" y="3752640"/>
                <a:ext cx="1480478" cy="816430"/>
              </a:xfrm>
              <a:prstGeom prst="rect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CR-RT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090376" y="37526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872446" y="37526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654516" y="37526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6439376" y="37526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090376" y="4160851"/>
                <a:ext cx="62814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718522" y="4160851"/>
                <a:ext cx="63093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5339048" y="4160851"/>
                <a:ext cx="63093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969984" y="4160851"/>
                <a:ext cx="63093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596824" y="4160851"/>
                <a:ext cx="624622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Flowchart: Connector 146"/>
              <p:cNvSpPr/>
              <p:nvPr/>
            </p:nvSpPr>
            <p:spPr>
              <a:xfrm>
                <a:off x="6870375" y="4319337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Flowchart: Connector 147"/>
              <p:cNvSpPr/>
              <p:nvPr/>
            </p:nvSpPr>
            <p:spPr>
              <a:xfrm>
                <a:off x="6231023" y="4318920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Flowchart: Connector 148"/>
              <p:cNvSpPr/>
              <p:nvPr/>
            </p:nvSpPr>
            <p:spPr>
              <a:xfrm>
                <a:off x="5618913" y="4319337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Flowchart: Connector 149"/>
              <p:cNvSpPr/>
              <p:nvPr/>
            </p:nvSpPr>
            <p:spPr>
              <a:xfrm>
                <a:off x="4979561" y="4318920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Flowchart: Connector 150"/>
              <p:cNvSpPr/>
              <p:nvPr/>
            </p:nvSpPr>
            <p:spPr>
              <a:xfrm>
                <a:off x="4350020" y="4318919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229248" y="53274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4011318" y="53274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793388" y="53274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578248" y="53274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229248" y="5735651"/>
                <a:ext cx="62814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857394" y="5735651"/>
                <a:ext cx="63093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477920" y="5735651"/>
                <a:ext cx="63093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108856" y="5735651"/>
                <a:ext cx="63093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735696" y="5735651"/>
                <a:ext cx="624622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Flowchart: Connector 160"/>
              <p:cNvSpPr/>
              <p:nvPr/>
            </p:nvSpPr>
            <p:spPr>
              <a:xfrm>
                <a:off x="6009247" y="5894137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Flowchart: Connector 161"/>
              <p:cNvSpPr/>
              <p:nvPr/>
            </p:nvSpPr>
            <p:spPr>
              <a:xfrm>
                <a:off x="5369895" y="5893720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Flowchart: Connector 162"/>
              <p:cNvSpPr/>
              <p:nvPr/>
            </p:nvSpPr>
            <p:spPr>
              <a:xfrm>
                <a:off x="4757785" y="5894137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Flowchart: Connector 163"/>
              <p:cNvSpPr/>
              <p:nvPr/>
            </p:nvSpPr>
            <p:spPr>
              <a:xfrm>
                <a:off x="4118433" y="5893720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Flowchart: Connector 164"/>
              <p:cNvSpPr/>
              <p:nvPr/>
            </p:nvSpPr>
            <p:spPr>
              <a:xfrm>
                <a:off x="3488892" y="5893719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7109763" y="53274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891833" y="53274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8673903" y="53274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9458763" y="5327437"/>
                <a:ext cx="782070" cy="4082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109763" y="5735651"/>
                <a:ext cx="62814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737909" y="5735651"/>
                <a:ext cx="63093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8358435" y="5735651"/>
                <a:ext cx="63093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8989371" y="5735651"/>
                <a:ext cx="630936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9616211" y="5735651"/>
                <a:ext cx="624622" cy="408214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Flowchart: Connector 174"/>
              <p:cNvSpPr/>
              <p:nvPr/>
            </p:nvSpPr>
            <p:spPr>
              <a:xfrm>
                <a:off x="9889762" y="5894137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Flowchart: Connector 175"/>
              <p:cNvSpPr/>
              <p:nvPr/>
            </p:nvSpPr>
            <p:spPr>
              <a:xfrm>
                <a:off x="9250410" y="5893720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Flowchart: Connector 176"/>
              <p:cNvSpPr/>
              <p:nvPr/>
            </p:nvSpPr>
            <p:spPr>
              <a:xfrm>
                <a:off x="8638300" y="5894137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Flowchart: Connector 177"/>
              <p:cNvSpPr/>
              <p:nvPr/>
            </p:nvSpPr>
            <p:spPr>
              <a:xfrm>
                <a:off x="7998948" y="5893720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Flowchart: Connector 178"/>
              <p:cNvSpPr/>
              <p:nvPr/>
            </p:nvSpPr>
            <p:spPr>
              <a:xfrm>
                <a:off x="7369407" y="5893719"/>
                <a:ext cx="108857" cy="9207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0" name="Straight Arrow Connector 179"/>
              <p:cNvCxnSpPr>
                <a:stCxn id="151" idx="5"/>
              </p:cNvCxnSpPr>
              <p:nvPr/>
            </p:nvCxnSpPr>
            <p:spPr>
              <a:xfrm>
                <a:off x="4442935" y="4397510"/>
                <a:ext cx="350453" cy="929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49" idx="3"/>
              </p:cNvCxnSpPr>
              <p:nvPr/>
            </p:nvCxnSpPr>
            <p:spPr>
              <a:xfrm>
                <a:off x="5634855" y="4397928"/>
                <a:ext cx="3112302" cy="929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37" idx="3"/>
              </p:cNvCxnSpPr>
              <p:nvPr/>
            </p:nvCxnSpPr>
            <p:spPr>
              <a:xfrm flipV="1">
                <a:off x="3488892" y="3752650"/>
                <a:ext cx="601484" cy="4082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/>
            <p:cNvSpPr txBox="1"/>
            <p:nvPr/>
          </p:nvSpPr>
          <p:spPr>
            <a:xfrm>
              <a:off x="4774677" y="1668406"/>
              <a:ext cx="1464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Range Table</a:t>
              </a:r>
              <a:endParaRPr lang="en-US" sz="2000" b="1" dirty="0"/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33</a:t>
            </a:fld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95276" y="1103352"/>
            <a:ext cx="11810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Deterministic: explicit </a:t>
            </a:r>
            <a:r>
              <a:rPr lang="en-US" sz="3000" dirty="0" smtClean="0"/>
              <a:t>tracking of </a:t>
            </a:r>
            <a:r>
              <a:rPr lang="en-US" sz="3000" dirty="0" smtClean="0"/>
              <a:t>the mappings </a:t>
            </a:r>
            <a:r>
              <a:rPr lang="en-US" sz="3000" dirty="0" smtClean="0"/>
              <a:t>boundaries</a:t>
            </a: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68791"/>
              </p:ext>
            </p:extLst>
          </p:nvPr>
        </p:nvGraphicFramePr>
        <p:xfrm>
          <a:off x="390527" y="3238136"/>
          <a:ext cx="717867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8450"/>
                <a:gridCol w="1153140"/>
                <a:gridCol w="962881"/>
                <a:gridCol w="1304203"/>
              </a:tblGrid>
              <a:tr h="659537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Direct</a:t>
                      </a:r>
                    </a:p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Segment</a:t>
                      </a:r>
                      <a:r>
                        <a:rPr lang="en-US" sz="2400" b="1" dirty="0" smtClean="0">
                          <a:latin typeface="+mn-lt"/>
                        </a:rPr>
                        <a:t/>
                      </a:r>
                      <a:br>
                        <a:rPr lang="en-US" sz="2400" b="1" dirty="0" smtClean="0">
                          <a:latin typeface="+mn-lt"/>
                        </a:rPr>
                      </a:br>
                      <a:r>
                        <a:rPr lang="en-US" sz="1600" b="1" dirty="0" smtClean="0">
                          <a:latin typeface="+mn-lt"/>
                        </a:rPr>
                        <a:t>[ISCA</a:t>
                      </a:r>
                      <a:r>
                        <a:rPr lang="en-US" sz="1600" b="1" baseline="0" dirty="0" smtClean="0">
                          <a:latin typeface="+mn-lt"/>
                        </a:rPr>
                        <a:t> 13]</a:t>
                      </a: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</a:rPr>
                        <a:t>RMM</a:t>
                      </a:r>
                      <a:r>
                        <a:rPr lang="en-US" sz="3200" b="1" dirty="0" smtClean="0">
                          <a:latin typeface="+mn-lt"/>
                        </a:rPr>
                        <a:t/>
                      </a:r>
                      <a:br>
                        <a:rPr lang="en-US" sz="3200" b="1" dirty="0" smtClean="0">
                          <a:latin typeface="+mn-lt"/>
                        </a:rPr>
                      </a:br>
                      <a:r>
                        <a:rPr lang="en-US" sz="1600" b="1" dirty="0" smtClean="0">
                          <a:latin typeface="+mn-lt"/>
                        </a:rPr>
                        <a:t>[ISCA 15]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algn="l"/>
                      <a:r>
                        <a:rPr lang="en-US" sz="2000" b="0" baseline="0" dirty="0" smtClean="0">
                          <a:latin typeface="+mn-lt"/>
                        </a:rPr>
                        <a:t>No complex  Architectural Support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No Alignment Restrictions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+mn-lt"/>
                        </a:rPr>
                        <a:t>Multiple Mappings Support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455300" y="4211948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55300" y="4765946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22100" y="5282889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22100" y="4737834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65764" y="4161148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484956" y="526914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122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Work: HW translation schemes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7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51914"/>
              </p:ext>
            </p:extLst>
          </p:nvPr>
        </p:nvGraphicFramePr>
        <p:xfrm>
          <a:off x="7996338" y="2433724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21764"/>
              </p:ext>
            </p:extLst>
          </p:nvPr>
        </p:nvGraphicFramePr>
        <p:xfrm>
          <a:off x="7993645" y="4371159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1655012" y="2585052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642946" y="4436996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57" name="Rectangle 56"/>
          <p:cNvSpPr/>
          <p:nvPr/>
        </p:nvSpPr>
        <p:spPr>
          <a:xfrm>
            <a:off x="8255213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01900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48104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991121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748104" y="4376176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992862" y="4376176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238620" y="4376176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84528" y="4376176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984681" y="4375634"/>
            <a:ext cx="220507" cy="58300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225877" y="4377491"/>
            <a:ext cx="223683" cy="58461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473071" y="4378294"/>
            <a:ext cx="223683" cy="583010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235401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477833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719358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367054" y="3037192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613741" y="3049259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856516" y="3037192"/>
            <a:ext cx="492891" cy="1303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102824" y="3046717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0094934" y="3029567"/>
            <a:ext cx="243374" cy="1338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0338308" y="3037192"/>
            <a:ext cx="228222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0584912" y="3046717"/>
            <a:ext cx="228063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53404" y="19394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853168" y="19394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043957" y="1657350"/>
            <a:ext cx="2693932" cy="1133964"/>
            <a:chOff x="297206" y="1501874"/>
            <a:chExt cx="3044116" cy="1474226"/>
          </a:xfrm>
        </p:grpSpPr>
        <p:sp>
          <p:nvSpPr>
            <p:cNvPr id="102" name="TextBox 101"/>
            <p:cNvSpPr txBox="1"/>
            <p:nvPr/>
          </p:nvSpPr>
          <p:spPr>
            <a:xfrm>
              <a:off x="767415" y="1501874"/>
              <a:ext cx="2103371" cy="520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Commodity TLB</a:t>
              </a:r>
              <a:endParaRPr lang="en-US" sz="2000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7206" y="2072044"/>
              <a:ext cx="3043791" cy="301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V1,P1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7206" y="2373396"/>
              <a:ext cx="3043791" cy="301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V3,P3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7532" y="2674748"/>
              <a:ext cx="3043790" cy="301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8478896" y="508329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763506" y="5059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34</a:t>
            </a:fld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700258" y="20168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03194" y="22747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5276" y="1103352"/>
            <a:ext cx="11810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Deterministic: explicit </a:t>
            </a:r>
            <a:r>
              <a:rPr lang="en-US" sz="3000" dirty="0" smtClean="0"/>
              <a:t>tracking of </a:t>
            </a:r>
            <a:r>
              <a:rPr lang="en-US" sz="3000" dirty="0" smtClean="0"/>
              <a:t>the mappings </a:t>
            </a:r>
            <a:r>
              <a:rPr lang="en-US" sz="3000" dirty="0" smtClean="0"/>
              <a:t>boundaries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69803"/>
              </p:ext>
            </p:extLst>
          </p:nvPr>
        </p:nvGraphicFramePr>
        <p:xfrm>
          <a:off x="390527" y="3238136"/>
          <a:ext cx="717867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8450"/>
                <a:gridCol w="1153140"/>
                <a:gridCol w="962881"/>
                <a:gridCol w="1304203"/>
              </a:tblGrid>
              <a:tr h="659537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Direct</a:t>
                      </a:r>
                    </a:p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Segment</a:t>
                      </a:r>
                      <a:r>
                        <a:rPr lang="en-US" sz="2400" b="1" dirty="0" smtClean="0">
                          <a:latin typeface="+mn-lt"/>
                        </a:rPr>
                        <a:t/>
                      </a:r>
                      <a:br>
                        <a:rPr lang="en-US" sz="2400" b="1" dirty="0" smtClean="0">
                          <a:latin typeface="+mn-lt"/>
                        </a:rPr>
                      </a:br>
                      <a:r>
                        <a:rPr lang="en-US" sz="1600" b="1" dirty="0" smtClean="0">
                          <a:latin typeface="+mn-lt"/>
                        </a:rPr>
                        <a:t>[ISCA</a:t>
                      </a:r>
                      <a:r>
                        <a:rPr lang="en-US" sz="1600" b="1" baseline="0" dirty="0" smtClean="0">
                          <a:latin typeface="+mn-lt"/>
                        </a:rPr>
                        <a:t> 13]</a:t>
                      </a: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</a:rPr>
                        <a:t>RMM</a:t>
                      </a:r>
                      <a:r>
                        <a:rPr lang="en-US" sz="3200" b="1" dirty="0" smtClean="0">
                          <a:latin typeface="+mn-lt"/>
                        </a:rPr>
                        <a:t/>
                      </a:r>
                      <a:br>
                        <a:rPr lang="en-US" sz="3200" b="1" dirty="0" smtClean="0">
                          <a:latin typeface="+mn-lt"/>
                        </a:rPr>
                      </a:br>
                      <a:r>
                        <a:rPr lang="en-US" sz="1600" b="1" dirty="0" smtClean="0">
                          <a:latin typeface="+mn-lt"/>
                        </a:rPr>
                        <a:t>[ISCA 15]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</a:rPr>
                        <a:t>TLB</a:t>
                      </a:r>
                      <a:r>
                        <a:rPr lang="en-US" sz="2000" b="1" baseline="0" dirty="0" smtClean="0">
                          <a:latin typeface="+mn-lt"/>
                        </a:rPr>
                        <a:t> Coalescing</a:t>
                      </a:r>
                      <a:br>
                        <a:rPr lang="en-US" sz="2000" b="1" baseline="0" dirty="0" smtClean="0">
                          <a:latin typeface="+mn-lt"/>
                        </a:rPr>
                      </a:br>
                      <a:r>
                        <a:rPr lang="en-US" sz="1600" b="1" baseline="0" dirty="0" smtClean="0">
                          <a:latin typeface="+mn-lt"/>
                        </a:rPr>
                        <a:t>[ISCA 17]</a:t>
                      </a: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algn="l"/>
                      <a:r>
                        <a:rPr lang="en-US" sz="2000" b="0" baseline="0" dirty="0" smtClean="0">
                          <a:latin typeface="+mn-lt"/>
                        </a:rPr>
                        <a:t>No complex  Architectural Support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No Alignment Restrictions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+mn-lt"/>
                        </a:rPr>
                        <a:t>Multiple Mappings Support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4455300" y="4211948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55300" y="4765946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2100" y="5282889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22100" y="4737834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88900" y="4183836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39700" y="5282889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65764" y="4161148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91" name="TextBox 90"/>
          <p:cNvSpPr txBox="1"/>
          <p:nvPr/>
        </p:nvSpPr>
        <p:spPr>
          <a:xfrm>
            <a:off x="6581262" y="4715146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92" name="TextBox 91"/>
          <p:cNvSpPr txBox="1"/>
          <p:nvPr/>
        </p:nvSpPr>
        <p:spPr>
          <a:xfrm>
            <a:off x="4484956" y="526914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Work: HW translation schemes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2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/>
      <p:bldP spid="88" grpId="0"/>
      <p:bldP spid="89" grpId="0"/>
      <p:bldP spid="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92554"/>
              </p:ext>
            </p:extLst>
          </p:nvPr>
        </p:nvGraphicFramePr>
        <p:xfrm>
          <a:off x="7996338" y="2433724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7581"/>
              </p:ext>
            </p:extLst>
          </p:nvPr>
        </p:nvGraphicFramePr>
        <p:xfrm>
          <a:off x="7993645" y="4371159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1655012" y="2585052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642946" y="4436996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sp>
        <p:nvSpPr>
          <p:cNvPr id="57" name="Rectangle 56"/>
          <p:cNvSpPr/>
          <p:nvPr/>
        </p:nvSpPr>
        <p:spPr>
          <a:xfrm>
            <a:off x="8255213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01900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48104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991121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748104" y="4376176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992862" y="4376176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238620" y="4376176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84528" y="4376176"/>
            <a:ext cx="223683" cy="58300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984681" y="4375634"/>
            <a:ext cx="220507" cy="583009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225877" y="4377491"/>
            <a:ext cx="223683" cy="584617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473071" y="4378294"/>
            <a:ext cx="223683" cy="583010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235401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477833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719358" y="2446498"/>
            <a:ext cx="223683" cy="59069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367054" y="3037192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613741" y="3049259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856516" y="3037192"/>
            <a:ext cx="492891" cy="1303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102824" y="3046717"/>
            <a:ext cx="492891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0094934" y="3029567"/>
            <a:ext cx="243374" cy="1338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0338308" y="3037192"/>
            <a:ext cx="228222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0584912" y="3046717"/>
            <a:ext cx="228063" cy="1319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53404" y="19394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853168" y="19394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043957" y="1657350"/>
            <a:ext cx="2693932" cy="1133964"/>
            <a:chOff x="297206" y="1501874"/>
            <a:chExt cx="3044116" cy="1474226"/>
          </a:xfrm>
        </p:grpSpPr>
        <p:sp>
          <p:nvSpPr>
            <p:cNvPr id="102" name="TextBox 101"/>
            <p:cNvSpPr txBox="1"/>
            <p:nvPr/>
          </p:nvSpPr>
          <p:spPr>
            <a:xfrm>
              <a:off x="767415" y="1501874"/>
              <a:ext cx="2103371" cy="520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Commodity TLB</a:t>
              </a:r>
              <a:endParaRPr lang="en-US" sz="2000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7206" y="2072044"/>
              <a:ext cx="3043791" cy="301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V1,P1,</a:t>
              </a:r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7206" y="2373396"/>
              <a:ext cx="3043791" cy="301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V2,P2,</a:t>
              </a:r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7532" y="2674748"/>
              <a:ext cx="3043790" cy="301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V3,P3,+3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8478896" y="508329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763506" y="5059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530261" y="19376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034803" y="5086404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213" y="2443617"/>
            <a:ext cx="983407" cy="5859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732422" y="4373234"/>
            <a:ext cx="983407" cy="5859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H="1">
            <a:off x="8725583" y="2443617"/>
            <a:ext cx="21334" cy="605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0"/>
          </p:cNvCxnSpPr>
          <p:nvPr/>
        </p:nvCxnSpPr>
        <p:spPr>
          <a:xfrm>
            <a:off x="9224126" y="4373234"/>
            <a:ext cx="3827" cy="585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35</a:t>
            </a:fld>
            <a:endParaRPr lang="en-US" sz="1800" dirty="0"/>
          </a:p>
        </p:txBody>
      </p:sp>
      <p:sp>
        <p:nvSpPr>
          <p:cNvPr id="84" name="TextBox 83"/>
          <p:cNvSpPr txBox="1"/>
          <p:nvPr/>
        </p:nvSpPr>
        <p:spPr>
          <a:xfrm>
            <a:off x="295276" y="1103352"/>
            <a:ext cx="11810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Deterministic: explicit </a:t>
            </a:r>
            <a:r>
              <a:rPr lang="en-US" sz="3000" dirty="0" smtClean="0"/>
              <a:t>tracking of </a:t>
            </a:r>
            <a:r>
              <a:rPr lang="en-US" sz="3000" dirty="0" smtClean="0"/>
              <a:t>the mappings </a:t>
            </a:r>
            <a:r>
              <a:rPr lang="en-US" sz="3000" dirty="0" smtClean="0"/>
              <a:t>boundaries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9861"/>
              </p:ext>
            </p:extLst>
          </p:nvPr>
        </p:nvGraphicFramePr>
        <p:xfrm>
          <a:off x="390527" y="3238136"/>
          <a:ext cx="717867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8450"/>
                <a:gridCol w="1153140"/>
                <a:gridCol w="962881"/>
                <a:gridCol w="1304203"/>
              </a:tblGrid>
              <a:tr h="659537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Direct</a:t>
                      </a:r>
                    </a:p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Segment</a:t>
                      </a:r>
                      <a:r>
                        <a:rPr lang="en-US" sz="2400" b="1" dirty="0" smtClean="0">
                          <a:latin typeface="+mn-lt"/>
                        </a:rPr>
                        <a:t/>
                      </a:r>
                      <a:br>
                        <a:rPr lang="en-US" sz="2400" b="1" dirty="0" smtClean="0">
                          <a:latin typeface="+mn-lt"/>
                        </a:rPr>
                      </a:br>
                      <a:r>
                        <a:rPr lang="en-US" sz="1600" b="1" dirty="0" smtClean="0">
                          <a:latin typeface="+mn-lt"/>
                        </a:rPr>
                        <a:t>[ISCA</a:t>
                      </a:r>
                      <a:r>
                        <a:rPr lang="en-US" sz="1600" b="1" baseline="0" dirty="0" smtClean="0">
                          <a:latin typeface="+mn-lt"/>
                        </a:rPr>
                        <a:t> 13]</a:t>
                      </a: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</a:rPr>
                        <a:t>RMM</a:t>
                      </a:r>
                      <a:r>
                        <a:rPr lang="en-US" sz="3200" b="1" dirty="0" smtClean="0">
                          <a:latin typeface="+mn-lt"/>
                        </a:rPr>
                        <a:t/>
                      </a:r>
                      <a:br>
                        <a:rPr lang="en-US" sz="3200" b="1" dirty="0" smtClean="0">
                          <a:latin typeface="+mn-lt"/>
                        </a:rPr>
                      </a:br>
                      <a:r>
                        <a:rPr lang="en-US" sz="1600" b="1" dirty="0" smtClean="0">
                          <a:latin typeface="+mn-lt"/>
                        </a:rPr>
                        <a:t>[ISCA 15]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</a:rPr>
                        <a:t>TLB</a:t>
                      </a:r>
                      <a:r>
                        <a:rPr lang="en-US" sz="2000" b="1" baseline="0" dirty="0" smtClean="0">
                          <a:latin typeface="+mn-lt"/>
                        </a:rPr>
                        <a:t> Coalescing</a:t>
                      </a:r>
                      <a:br>
                        <a:rPr lang="en-US" sz="2000" b="1" baseline="0" dirty="0" smtClean="0">
                          <a:latin typeface="+mn-lt"/>
                        </a:rPr>
                      </a:br>
                      <a:r>
                        <a:rPr lang="en-US" sz="1600" b="1" baseline="0" dirty="0" smtClean="0">
                          <a:latin typeface="+mn-lt"/>
                        </a:rPr>
                        <a:t>[ISCA 17]</a:t>
                      </a:r>
                      <a:endParaRPr 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algn="l"/>
                      <a:r>
                        <a:rPr lang="en-US" sz="2000" b="0" baseline="0" dirty="0" smtClean="0">
                          <a:latin typeface="+mn-lt"/>
                        </a:rPr>
                        <a:t>No complex  Architectural Support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No Alignment Restrictions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+mn-lt"/>
                        </a:rPr>
                        <a:t>Multiple Mappings Support</a:t>
                      </a:r>
                      <a:endParaRPr lang="en-US" sz="2000" b="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4455300" y="4211948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55300" y="4765946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22100" y="5282889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22100" y="4737834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88900" y="4183836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39700" y="5282889"/>
            <a:ext cx="487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65764" y="4161148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93" name="TextBox 92"/>
          <p:cNvSpPr txBox="1"/>
          <p:nvPr/>
        </p:nvSpPr>
        <p:spPr>
          <a:xfrm>
            <a:off x="6581262" y="4715146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94" name="TextBox 93"/>
          <p:cNvSpPr txBox="1"/>
          <p:nvPr/>
        </p:nvSpPr>
        <p:spPr>
          <a:xfrm>
            <a:off x="4484956" y="5269144"/>
            <a:ext cx="428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000" dirty="0"/>
          </a:p>
        </p:txBody>
      </p:sp>
      <p:sp>
        <p:nvSpPr>
          <p:cNvPr id="95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Work: HW translation schemes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48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Challenging 2D environment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52115"/>
              </p:ext>
            </p:extLst>
          </p:nvPr>
        </p:nvGraphicFramePr>
        <p:xfrm>
          <a:off x="3279504" y="3120368"/>
          <a:ext cx="58349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9222555" y="1584213"/>
            <a:ext cx="6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gVA</a:t>
            </a:r>
            <a:endParaRPr lang="en-US" sz="2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272720" y="3173120"/>
            <a:ext cx="65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gPA</a:t>
            </a:r>
            <a:endParaRPr lang="en-US" sz="2400" b="1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39102"/>
              </p:ext>
            </p:extLst>
          </p:nvPr>
        </p:nvGraphicFramePr>
        <p:xfrm>
          <a:off x="3279496" y="1549045"/>
          <a:ext cx="58437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50635"/>
              </p:ext>
            </p:extLst>
          </p:nvPr>
        </p:nvGraphicFramePr>
        <p:xfrm>
          <a:off x="3261607" y="4656952"/>
          <a:ext cx="58349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9254823" y="4709704"/>
            <a:ext cx="67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</a:t>
            </a:r>
            <a:r>
              <a:rPr lang="en-US" sz="2400" b="1" dirty="0" err="1" smtClean="0"/>
              <a:t>PA</a:t>
            </a:r>
            <a:endParaRPr lang="en-US" sz="24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007264" y="2129391"/>
            <a:ext cx="556830" cy="994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4294514" y="3716006"/>
            <a:ext cx="300313" cy="935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98412" y="2139563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575330" y="3716006"/>
            <a:ext cx="314329" cy="9456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594827" y="2140604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833789" y="3716006"/>
            <a:ext cx="345218" cy="9493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147498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438804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28582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864549" y="1558569"/>
            <a:ext cx="285430" cy="56811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59664" y="1553011"/>
            <a:ext cx="27914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448683" y="1553011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452112" y="3124013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46944" y="3125913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038300" y="3125915"/>
            <a:ext cx="281414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6632988" y="2129822"/>
            <a:ext cx="556830" cy="994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6920238" y="3716437"/>
            <a:ext cx="300313" cy="935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924136" y="2139994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7201054" y="3716437"/>
            <a:ext cx="314329" cy="9456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220551" y="2141035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459513" y="3716437"/>
            <a:ext cx="345218" cy="9493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773222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064528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354306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493448" y="1555395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788563" y="1553442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077836" y="3124444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372668" y="3126344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664024" y="3126346"/>
            <a:ext cx="281414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086600" y="1553442"/>
            <a:ext cx="276666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3864549" y="2126680"/>
            <a:ext cx="295115" cy="25245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503250" y="2133541"/>
            <a:ext cx="295115" cy="25245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729508" y="4220795"/>
            <a:ext cx="1382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2D Offset</a:t>
            </a:r>
            <a:r>
              <a:rPr lang="en-US" sz="2200" b="1" baseline="-25000" dirty="0" smtClean="0"/>
              <a:t>1</a:t>
            </a:r>
            <a:endParaRPr lang="en-US" sz="2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390984" y="4227225"/>
            <a:ext cx="1382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2D Offset</a:t>
            </a:r>
            <a:r>
              <a:rPr lang="en-US" sz="2200" b="1" baseline="-25000" dirty="0" smtClean="0"/>
              <a:t>2</a:t>
            </a:r>
            <a:endParaRPr lang="en-US" sz="2200" b="1" dirty="0"/>
          </a:p>
        </p:txBody>
      </p:sp>
      <p:sp>
        <p:nvSpPr>
          <p:cNvPr id="2" name="Cloud 1"/>
          <p:cNvSpPr/>
          <p:nvPr/>
        </p:nvSpPr>
        <p:spPr>
          <a:xfrm>
            <a:off x="2930174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gBase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Cloud 57"/>
          <p:cNvSpPr/>
          <p:nvPr/>
        </p:nvSpPr>
        <p:spPr>
          <a:xfrm>
            <a:off x="4363194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gLimit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Cloud 58"/>
          <p:cNvSpPr/>
          <p:nvPr/>
        </p:nvSpPr>
        <p:spPr>
          <a:xfrm>
            <a:off x="5847902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gBase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Cloud 59"/>
          <p:cNvSpPr/>
          <p:nvPr/>
        </p:nvSpPr>
        <p:spPr>
          <a:xfrm>
            <a:off x="7280922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gLimit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1" name="Cloud 60"/>
          <p:cNvSpPr/>
          <p:nvPr/>
        </p:nvSpPr>
        <p:spPr>
          <a:xfrm>
            <a:off x="3920568" y="2157314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gOffset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2" name="Cloud 61"/>
          <p:cNvSpPr/>
          <p:nvPr/>
        </p:nvSpPr>
        <p:spPr>
          <a:xfrm>
            <a:off x="6569902" y="2151561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gOffset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3" name="Cloud 62"/>
          <p:cNvSpPr/>
          <p:nvPr/>
        </p:nvSpPr>
        <p:spPr>
          <a:xfrm>
            <a:off x="3480316" y="2793075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Base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4" name="Cloud 63"/>
          <p:cNvSpPr/>
          <p:nvPr/>
        </p:nvSpPr>
        <p:spPr>
          <a:xfrm>
            <a:off x="4915213" y="2765795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hLimit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5" name="Cloud 64"/>
          <p:cNvSpPr/>
          <p:nvPr/>
        </p:nvSpPr>
        <p:spPr>
          <a:xfrm>
            <a:off x="6313176" y="2711401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hBase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6" name="Cloud 65"/>
          <p:cNvSpPr/>
          <p:nvPr/>
        </p:nvSpPr>
        <p:spPr>
          <a:xfrm>
            <a:off x="7657448" y="2701932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hLimit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8" name="Cloud 67"/>
          <p:cNvSpPr/>
          <p:nvPr/>
        </p:nvSpPr>
        <p:spPr>
          <a:xfrm>
            <a:off x="4111746" y="3734463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hOffset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Cloud 68"/>
          <p:cNvSpPr/>
          <p:nvPr/>
        </p:nvSpPr>
        <p:spPr>
          <a:xfrm>
            <a:off x="6747707" y="3727506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hOffset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36</a:t>
            </a:fld>
            <a:endParaRPr lang="en-US" sz="1800" dirty="0"/>
          </a:p>
        </p:txBody>
      </p:sp>
      <p:sp>
        <p:nvSpPr>
          <p:cNvPr id="71" name="Rectangle 70"/>
          <p:cNvSpPr/>
          <p:nvPr/>
        </p:nvSpPr>
        <p:spPr>
          <a:xfrm>
            <a:off x="4111746" y="4685153"/>
            <a:ext cx="882395" cy="600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864549" y="1553011"/>
            <a:ext cx="882395" cy="58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82938" y="1543766"/>
            <a:ext cx="882395" cy="58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773222" y="4675046"/>
            <a:ext cx="882395" cy="600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6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4" grpId="0" animBg="1"/>
      <p:bldP spid="155" grpId="0" animBg="1"/>
      <p:bldP spid="156" grpId="0" animBg="1"/>
      <p:bldP spid="161" grpId="0" animBg="1"/>
      <p:bldP spid="173" grpId="0"/>
      <p:bldP spid="174" grpId="0"/>
      <p:bldP spid="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4111746" y="4685153"/>
            <a:ext cx="882395" cy="600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864549" y="1553011"/>
            <a:ext cx="882395" cy="58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482938" y="1543766"/>
            <a:ext cx="882395" cy="58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773222" y="4675046"/>
            <a:ext cx="882395" cy="600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90453"/>
              </p:ext>
            </p:extLst>
          </p:nvPr>
        </p:nvGraphicFramePr>
        <p:xfrm>
          <a:off x="3279504" y="3120368"/>
          <a:ext cx="58349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9222555" y="1584213"/>
            <a:ext cx="6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gVA</a:t>
            </a:r>
            <a:endParaRPr lang="en-US" sz="2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272720" y="3173120"/>
            <a:ext cx="65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gPA</a:t>
            </a:r>
            <a:endParaRPr lang="en-US" sz="2400" b="1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86590"/>
              </p:ext>
            </p:extLst>
          </p:nvPr>
        </p:nvGraphicFramePr>
        <p:xfrm>
          <a:off x="3279496" y="1549045"/>
          <a:ext cx="58437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369"/>
              </p:ext>
            </p:extLst>
          </p:nvPr>
        </p:nvGraphicFramePr>
        <p:xfrm>
          <a:off x="3261607" y="4656952"/>
          <a:ext cx="58349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9254823" y="4709704"/>
            <a:ext cx="67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</a:t>
            </a:r>
            <a:r>
              <a:rPr lang="en-US" sz="2400" b="1" dirty="0" err="1" smtClean="0"/>
              <a:t>PA</a:t>
            </a:r>
            <a:endParaRPr lang="en-US" sz="24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007264" y="2129391"/>
            <a:ext cx="556830" cy="994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4294514" y="3716006"/>
            <a:ext cx="300313" cy="935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98412" y="2139563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575330" y="3716006"/>
            <a:ext cx="314329" cy="9456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594827" y="2140604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833789" y="3716006"/>
            <a:ext cx="345218" cy="9493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147498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438804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28582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864549" y="1558569"/>
            <a:ext cx="285430" cy="56811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59664" y="1553011"/>
            <a:ext cx="27914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448683" y="1553011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452112" y="3124013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46944" y="3125913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038300" y="3125915"/>
            <a:ext cx="281414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6632988" y="2129822"/>
            <a:ext cx="556830" cy="994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6920238" y="3716437"/>
            <a:ext cx="300313" cy="935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924136" y="2139994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7201054" y="3716437"/>
            <a:ext cx="314329" cy="9456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220551" y="2141035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459513" y="3716437"/>
            <a:ext cx="345218" cy="9493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773222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064528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354306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493448" y="1555395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788563" y="1553442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077836" y="3124444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372668" y="3126344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664024" y="3126346"/>
            <a:ext cx="281414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086600" y="1553442"/>
            <a:ext cx="276666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3864549" y="2126680"/>
            <a:ext cx="295115" cy="25245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503250" y="2133541"/>
            <a:ext cx="295115" cy="25245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729508" y="4220795"/>
            <a:ext cx="1382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2D Offset</a:t>
            </a:r>
            <a:r>
              <a:rPr lang="en-US" sz="2200" b="1" baseline="-25000" dirty="0" smtClean="0"/>
              <a:t>1</a:t>
            </a:r>
            <a:endParaRPr lang="en-US" sz="2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390984" y="4227225"/>
            <a:ext cx="1382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2D Offset</a:t>
            </a:r>
            <a:r>
              <a:rPr lang="en-US" sz="2200" b="1" baseline="-25000" dirty="0" smtClean="0"/>
              <a:t>2</a:t>
            </a:r>
            <a:endParaRPr lang="en-US" sz="2200" b="1" dirty="0"/>
          </a:p>
        </p:txBody>
      </p:sp>
      <p:sp>
        <p:nvSpPr>
          <p:cNvPr id="2" name="Cloud 1"/>
          <p:cNvSpPr/>
          <p:nvPr/>
        </p:nvSpPr>
        <p:spPr>
          <a:xfrm>
            <a:off x="2930174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gBase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Cloud 57"/>
          <p:cNvSpPr/>
          <p:nvPr/>
        </p:nvSpPr>
        <p:spPr>
          <a:xfrm>
            <a:off x="4363194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gLimit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Cloud 58"/>
          <p:cNvSpPr/>
          <p:nvPr/>
        </p:nvSpPr>
        <p:spPr>
          <a:xfrm>
            <a:off x="5847902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gBase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Cloud 59"/>
          <p:cNvSpPr/>
          <p:nvPr/>
        </p:nvSpPr>
        <p:spPr>
          <a:xfrm>
            <a:off x="7280922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gLimit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1" name="Cloud 60"/>
          <p:cNvSpPr/>
          <p:nvPr/>
        </p:nvSpPr>
        <p:spPr>
          <a:xfrm>
            <a:off x="3920568" y="2157314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gOffset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2" name="Cloud 61"/>
          <p:cNvSpPr/>
          <p:nvPr/>
        </p:nvSpPr>
        <p:spPr>
          <a:xfrm>
            <a:off x="6569902" y="2151561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gOffset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3" name="Cloud 62"/>
          <p:cNvSpPr/>
          <p:nvPr/>
        </p:nvSpPr>
        <p:spPr>
          <a:xfrm>
            <a:off x="3480316" y="2793075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Base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4" name="Cloud 63"/>
          <p:cNvSpPr/>
          <p:nvPr/>
        </p:nvSpPr>
        <p:spPr>
          <a:xfrm>
            <a:off x="4915213" y="2765795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hLimit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5" name="Cloud 64"/>
          <p:cNvSpPr/>
          <p:nvPr/>
        </p:nvSpPr>
        <p:spPr>
          <a:xfrm>
            <a:off x="6313176" y="2711401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hBase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6" name="Cloud 65"/>
          <p:cNvSpPr/>
          <p:nvPr/>
        </p:nvSpPr>
        <p:spPr>
          <a:xfrm>
            <a:off x="7657448" y="2701932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hLimit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8" name="Cloud 67"/>
          <p:cNvSpPr/>
          <p:nvPr/>
        </p:nvSpPr>
        <p:spPr>
          <a:xfrm>
            <a:off x="4111746" y="3734463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hOffset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Cloud 68"/>
          <p:cNvSpPr/>
          <p:nvPr/>
        </p:nvSpPr>
        <p:spPr>
          <a:xfrm>
            <a:off x="6747707" y="3727506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hOffset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6225" y="847725"/>
            <a:ext cx="11830050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-304155" y="3055944"/>
            <a:ext cx="13230225" cy="100747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Explicit tracking sacrifices performance or increases HW complexity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0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Challenging 2D environment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85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46894"/>
              </p:ext>
            </p:extLst>
          </p:nvPr>
        </p:nvGraphicFramePr>
        <p:xfrm>
          <a:off x="3279504" y="3120368"/>
          <a:ext cx="58349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9222555" y="1584213"/>
            <a:ext cx="6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gVA</a:t>
            </a:r>
            <a:endParaRPr lang="en-US" sz="2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272720" y="3173120"/>
            <a:ext cx="65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gPA</a:t>
            </a:r>
            <a:endParaRPr lang="en-US" sz="2400" b="1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80422"/>
              </p:ext>
            </p:extLst>
          </p:nvPr>
        </p:nvGraphicFramePr>
        <p:xfrm>
          <a:off x="3279496" y="1549045"/>
          <a:ext cx="58437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17654"/>
              </p:ext>
            </p:extLst>
          </p:nvPr>
        </p:nvGraphicFramePr>
        <p:xfrm>
          <a:off x="3261607" y="4656952"/>
          <a:ext cx="58349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9254823" y="4709704"/>
            <a:ext cx="67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</a:t>
            </a:r>
            <a:r>
              <a:rPr lang="en-US" sz="2400" b="1" dirty="0" err="1" smtClean="0"/>
              <a:t>PA</a:t>
            </a:r>
            <a:endParaRPr lang="en-US" sz="24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007264" y="2129391"/>
            <a:ext cx="556830" cy="994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4294514" y="3716006"/>
            <a:ext cx="300313" cy="935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98412" y="2139563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575330" y="3716006"/>
            <a:ext cx="314329" cy="9456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594827" y="2140604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833789" y="3716006"/>
            <a:ext cx="345218" cy="9493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147498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438804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28582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864549" y="1558569"/>
            <a:ext cx="285430" cy="56811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59664" y="1553011"/>
            <a:ext cx="27914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448683" y="1553011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452112" y="3124013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46944" y="3125913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038300" y="3125915"/>
            <a:ext cx="281414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6632988" y="2129822"/>
            <a:ext cx="556830" cy="994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6920238" y="3716437"/>
            <a:ext cx="300313" cy="935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924136" y="2139994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7201054" y="3716437"/>
            <a:ext cx="314329" cy="9456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220551" y="2141035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459513" y="3716437"/>
            <a:ext cx="345218" cy="9493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773222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064528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354306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493448" y="1555395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788563" y="1553442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077836" y="3124444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372668" y="3126344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664024" y="3126346"/>
            <a:ext cx="281414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086600" y="1553442"/>
            <a:ext cx="276666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3864549" y="2126680"/>
            <a:ext cx="295115" cy="2524571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503250" y="2133541"/>
            <a:ext cx="295115" cy="2524571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729508" y="4220795"/>
            <a:ext cx="1382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85CA3A"/>
                </a:solidFill>
              </a:rPr>
              <a:t>2D Offset</a:t>
            </a:r>
            <a:r>
              <a:rPr lang="en-US" sz="2200" b="1" baseline="-25000" dirty="0" smtClean="0">
                <a:solidFill>
                  <a:srgbClr val="85CA3A"/>
                </a:solidFill>
              </a:rPr>
              <a:t>1</a:t>
            </a:r>
            <a:endParaRPr lang="en-US" sz="2200" b="1" dirty="0">
              <a:solidFill>
                <a:srgbClr val="85CA3A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390984" y="4227225"/>
            <a:ext cx="1382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85CA3A"/>
                </a:solidFill>
              </a:rPr>
              <a:t>2D Offset</a:t>
            </a:r>
            <a:r>
              <a:rPr lang="en-US" sz="2200" b="1" baseline="-25000" dirty="0" smtClean="0">
                <a:solidFill>
                  <a:srgbClr val="85CA3A"/>
                </a:solidFill>
              </a:rPr>
              <a:t>2</a:t>
            </a:r>
            <a:endParaRPr lang="en-US" sz="2200" b="1" dirty="0">
              <a:solidFill>
                <a:srgbClr val="85CA3A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930174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gBase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Cloud 57"/>
          <p:cNvSpPr/>
          <p:nvPr/>
        </p:nvSpPr>
        <p:spPr>
          <a:xfrm>
            <a:off x="4363194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gLimit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Cloud 58"/>
          <p:cNvSpPr/>
          <p:nvPr/>
        </p:nvSpPr>
        <p:spPr>
          <a:xfrm>
            <a:off x="5847902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gBase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Cloud 59"/>
          <p:cNvSpPr/>
          <p:nvPr/>
        </p:nvSpPr>
        <p:spPr>
          <a:xfrm>
            <a:off x="7280922" y="1077124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gLimit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1" name="Cloud 60"/>
          <p:cNvSpPr/>
          <p:nvPr/>
        </p:nvSpPr>
        <p:spPr>
          <a:xfrm>
            <a:off x="3920568" y="2157314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gOffset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2" name="Cloud 61"/>
          <p:cNvSpPr/>
          <p:nvPr/>
        </p:nvSpPr>
        <p:spPr>
          <a:xfrm>
            <a:off x="6569902" y="2151561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gOffset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3" name="Cloud 62"/>
          <p:cNvSpPr/>
          <p:nvPr/>
        </p:nvSpPr>
        <p:spPr>
          <a:xfrm>
            <a:off x="3480316" y="2793075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Base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4" name="Cloud 63"/>
          <p:cNvSpPr/>
          <p:nvPr/>
        </p:nvSpPr>
        <p:spPr>
          <a:xfrm>
            <a:off x="4915213" y="2765795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hLimit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5" name="Cloud 64"/>
          <p:cNvSpPr/>
          <p:nvPr/>
        </p:nvSpPr>
        <p:spPr>
          <a:xfrm>
            <a:off x="6313176" y="2711401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hBase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6" name="Cloud 65"/>
          <p:cNvSpPr/>
          <p:nvPr/>
        </p:nvSpPr>
        <p:spPr>
          <a:xfrm>
            <a:off x="7657448" y="2701932"/>
            <a:ext cx="132903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hLimit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8" name="Cloud 67"/>
          <p:cNvSpPr/>
          <p:nvPr/>
        </p:nvSpPr>
        <p:spPr>
          <a:xfrm>
            <a:off x="4111746" y="3734463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hOffset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Cloud 68"/>
          <p:cNvSpPr/>
          <p:nvPr/>
        </p:nvSpPr>
        <p:spPr>
          <a:xfrm>
            <a:off x="6747707" y="3727506"/>
            <a:ext cx="1535352" cy="414758"/>
          </a:xfrm>
          <a:prstGeom prst="cloud">
            <a:avLst/>
          </a:prstGeom>
          <a:solidFill>
            <a:schemeClr val="bg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hOffset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38</a:t>
            </a:fld>
            <a:endParaRPr lang="en-US" sz="1800" dirty="0"/>
          </a:p>
        </p:txBody>
      </p:sp>
      <p:sp>
        <p:nvSpPr>
          <p:cNvPr id="67" name="Rectangle 66"/>
          <p:cNvSpPr/>
          <p:nvPr/>
        </p:nvSpPr>
        <p:spPr>
          <a:xfrm>
            <a:off x="4111746" y="4685153"/>
            <a:ext cx="882395" cy="600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864549" y="1553011"/>
            <a:ext cx="882395" cy="58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82938" y="1543766"/>
            <a:ext cx="882395" cy="58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73222" y="4675046"/>
            <a:ext cx="882395" cy="600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111746" y="4685153"/>
            <a:ext cx="882395" cy="600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64549" y="1553011"/>
            <a:ext cx="882395" cy="58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82938" y="1543766"/>
            <a:ext cx="882395" cy="58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73222" y="4675046"/>
            <a:ext cx="882395" cy="600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38044"/>
              </p:ext>
            </p:extLst>
          </p:nvPr>
        </p:nvGraphicFramePr>
        <p:xfrm>
          <a:off x="3279504" y="3120368"/>
          <a:ext cx="58349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9222555" y="1584213"/>
            <a:ext cx="6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gVA</a:t>
            </a:r>
            <a:endParaRPr lang="en-US" sz="2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272720" y="3173120"/>
            <a:ext cx="65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gPA</a:t>
            </a:r>
            <a:endParaRPr lang="en-US" sz="2400" b="1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32086"/>
              </p:ext>
            </p:extLst>
          </p:nvPr>
        </p:nvGraphicFramePr>
        <p:xfrm>
          <a:off x="3279496" y="1549045"/>
          <a:ext cx="5843760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  <a:gridCol w="29218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96145"/>
              </p:ext>
            </p:extLst>
          </p:nvPr>
        </p:nvGraphicFramePr>
        <p:xfrm>
          <a:off x="3261607" y="4656952"/>
          <a:ext cx="58349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  <a:gridCol w="291748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9254823" y="4709704"/>
            <a:ext cx="67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</a:t>
            </a:r>
            <a:r>
              <a:rPr lang="en-US" sz="2400" b="1" dirty="0" err="1" smtClean="0"/>
              <a:t>PA</a:t>
            </a:r>
            <a:endParaRPr lang="en-US" sz="24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007264" y="2129391"/>
            <a:ext cx="556830" cy="994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4294514" y="3716006"/>
            <a:ext cx="300313" cy="935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98412" y="2139563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575330" y="3716006"/>
            <a:ext cx="314329" cy="9456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594827" y="2140604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833789" y="3716006"/>
            <a:ext cx="345218" cy="9493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147498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438804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28582" y="4665370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864549" y="1558569"/>
            <a:ext cx="285430" cy="568111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59664" y="1553011"/>
            <a:ext cx="27914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448683" y="1553011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452112" y="3124013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46944" y="3125913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038300" y="3125915"/>
            <a:ext cx="281414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6632988" y="2129822"/>
            <a:ext cx="556830" cy="994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6920238" y="3716437"/>
            <a:ext cx="300313" cy="935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924136" y="2139994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7201054" y="3716437"/>
            <a:ext cx="314329" cy="9456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220551" y="2141035"/>
            <a:ext cx="563127" cy="984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459513" y="3716437"/>
            <a:ext cx="345218" cy="9493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773222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064528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354306" y="4665801"/>
            <a:ext cx="273050" cy="62009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493448" y="1555395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788563" y="1553442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077836" y="3124444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372668" y="3126344"/>
            <a:ext cx="285430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664024" y="3126346"/>
            <a:ext cx="281414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086600" y="1553442"/>
            <a:ext cx="276666" cy="578068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3864549" y="2126680"/>
            <a:ext cx="295115" cy="25245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503250" y="2133541"/>
            <a:ext cx="295115" cy="25245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729508" y="4220795"/>
            <a:ext cx="1382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78B832"/>
                </a:solidFill>
              </a:rPr>
              <a:t>2D Offset</a:t>
            </a:r>
            <a:r>
              <a:rPr lang="en-US" sz="2200" b="1" baseline="-25000" dirty="0" smtClean="0">
                <a:solidFill>
                  <a:srgbClr val="78B832"/>
                </a:solidFill>
              </a:rPr>
              <a:t>1</a:t>
            </a:r>
            <a:endParaRPr lang="en-US" sz="2200" b="1" dirty="0">
              <a:solidFill>
                <a:srgbClr val="78B832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390984" y="4227225"/>
            <a:ext cx="1382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78B832"/>
                </a:solidFill>
              </a:rPr>
              <a:t>2D Offset</a:t>
            </a:r>
            <a:r>
              <a:rPr lang="en-US" sz="2200" b="1" baseline="-25000" dirty="0" smtClean="0">
                <a:solidFill>
                  <a:srgbClr val="78B832"/>
                </a:solidFill>
              </a:rPr>
              <a:t>2</a:t>
            </a:r>
            <a:endParaRPr lang="en-US" sz="2200" b="1" dirty="0">
              <a:solidFill>
                <a:srgbClr val="78B832"/>
              </a:solidFill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76225" y="847725"/>
            <a:ext cx="11830050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-304155" y="3055944"/>
            <a:ext cx="13230225" cy="100747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78B832"/>
                </a:solidFill>
              </a:rPr>
              <a:t>Speculate the existence of contiguous mappings</a:t>
            </a:r>
            <a:br>
              <a:rPr lang="en-US" sz="3200" dirty="0" smtClean="0">
                <a:solidFill>
                  <a:srgbClr val="78B832"/>
                </a:solidFill>
              </a:rPr>
            </a:br>
            <a:r>
              <a:rPr lang="en-US" sz="3200" dirty="0" smtClean="0">
                <a:solidFill>
                  <a:srgbClr val="78B832"/>
                </a:solidFill>
              </a:rPr>
              <a:t>Predict address translations</a:t>
            </a:r>
            <a:endParaRPr lang="en-US" sz="3200" dirty="0">
              <a:solidFill>
                <a:srgbClr val="78B832"/>
              </a:solidFill>
            </a:endParaRP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39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154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6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4" grpId="0" animBg="1"/>
      <p:bldP spid="155" grpId="0" animBg="1"/>
      <p:bldP spid="156" grpId="0" animBg="1"/>
      <p:bldP spid="161" grpId="0" animBg="1"/>
      <p:bldP spid="173" grpId="0"/>
      <p:bldP spid="174" grpId="0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2D Address Translation in Virtualized Execution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2838450" y="3034496"/>
            <a:ext cx="1905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71601" y="1758146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Guest Virtual 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Address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1765349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Guest Physical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Address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46685" y="2724889"/>
            <a:ext cx="1118236" cy="990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gVA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5276850" y="3034496"/>
            <a:ext cx="1905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6200000">
            <a:off x="6724650" y="3034497"/>
            <a:ext cx="1905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2600" y="2748746"/>
            <a:ext cx="1118236" cy="990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gPA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9163050" y="3034497"/>
            <a:ext cx="1905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260369"/>
              </p:ext>
            </p:extLst>
          </p:nvPr>
        </p:nvGraphicFramePr>
        <p:xfrm>
          <a:off x="7010400" y="2658259"/>
          <a:ext cx="21336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" name="Visio" r:id="rId5" imgW="1124023" imgH="609660" progId="Visio.Drawing.11">
                  <p:embed/>
                </p:oleObj>
              </mc:Choice>
              <mc:Fallback>
                <p:oleObj name="Visio" r:id="rId5" imgW="1124023" imgH="6096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58259"/>
                        <a:ext cx="2133600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>
          <a:xfrm>
            <a:off x="9448800" y="2748746"/>
            <a:ext cx="1118236" cy="990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h</a:t>
            </a:r>
            <a:r>
              <a:rPr lang="en-US" sz="2800" dirty="0" err="1" smtClean="0">
                <a:solidFill>
                  <a:schemeClr val="bg1"/>
                </a:solidFill>
              </a:rPr>
              <a:t>PA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39200" y="1758146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Host Physical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Address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18442"/>
              </p:ext>
            </p:extLst>
          </p:nvPr>
        </p:nvGraphicFramePr>
        <p:xfrm>
          <a:off x="3124200" y="2672546"/>
          <a:ext cx="21336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" name="Visio" r:id="rId7" imgW="1133478" imgH="609660" progId="Visio.Drawing.11">
                  <p:embed/>
                </p:oleObj>
              </mc:Choice>
              <mc:Fallback>
                <p:oleObj name="Visio" r:id="rId7" imgW="1133478" imgH="6096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72546"/>
                        <a:ext cx="2133600" cy="1157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276600" y="3815546"/>
            <a:ext cx="194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Guest 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Page Table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6600" y="3815546"/>
            <a:ext cx="194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Nested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Page Table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962400" y="1989444"/>
            <a:ext cx="457200" cy="4545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829550" y="1953596"/>
            <a:ext cx="457200" cy="4545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4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769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26" grpId="0" animBg="1"/>
      <p:bldP spid="29" grpId="0" animBg="1"/>
      <p:bldP spid="30" grpId="0" animBg="1"/>
      <p:bldP spid="31" grpId="0" animBg="1"/>
      <p:bldP spid="33" grpId="0" animBg="1"/>
      <p:bldP spid="34" grpId="0"/>
      <p:bldP spid="36" grpId="0"/>
      <p:bldP spid="37" grpId="0"/>
      <p:bldP spid="38" grpId="0" animBg="1"/>
      <p:bldP spid="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276" y="1103352"/>
            <a:ext cx="11810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Small prediction table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On the L2 TLB miss </a:t>
            </a:r>
            <a:r>
              <a:rPr lang="en-US" sz="3000" dirty="0" smtClean="0"/>
              <a:t>path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Stores </a:t>
            </a:r>
            <a:r>
              <a:rPr lang="en-US" sz="3000" b="1" dirty="0" smtClean="0"/>
              <a:t>2D</a:t>
            </a:r>
            <a:r>
              <a:rPr lang="en-US" sz="3000" dirty="0" smtClean="0"/>
              <a:t> </a:t>
            </a:r>
            <a:r>
              <a:rPr lang="en-US" sz="3000" b="1" dirty="0" smtClean="0"/>
              <a:t>Offsets </a:t>
            </a:r>
            <a:r>
              <a:rPr lang="en-US" sz="3000" dirty="0" smtClean="0"/>
              <a:t>calculated on the fly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PC-indexed, </a:t>
            </a:r>
            <a:r>
              <a:rPr lang="en-US" sz="3000" dirty="0" smtClean="0"/>
              <a:t>set-associative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35139" y="3887928"/>
            <a:ext cx="1879600" cy="1641635"/>
          </a:xfrm>
          <a:prstGeom prst="roundRect">
            <a:avLst/>
          </a:prstGeom>
          <a:solidFill>
            <a:srgbClr val="B8CBD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9729" y="3426263"/>
            <a:ext cx="83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SpOT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835139" y="4118336"/>
            <a:ext cx="1879600" cy="286626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r>
              <a:rPr lang="en-US" baseline="-25000" dirty="0" smtClean="0"/>
              <a:t>1</a:t>
            </a:r>
            <a:r>
              <a:rPr lang="en-US" dirty="0" smtClean="0"/>
              <a:t>         </a:t>
            </a:r>
            <a:r>
              <a:rPr lang="en-US" dirty="0" smtClean="0"/>
              <a:t>Offset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>
            <a:off x="5774939" y="4118336"/>
            <a:ext cx="0" cy="28662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35139" y="5005674"/>
            <a:ext cx="1879600" cy="286626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PC</a:t>
            </a:r>
            <a:r>
              <a:rPr lang="en-US" baseline="-25000" dirty="0" err="1" smtClean="0"/>
              <a:t>n</a:t>
            </a:r>
            <a:r>
              <a:rPr lang="en-US" dirty="0" smtClean="0"/>
              <a:t>         </a:t>
            </a:r>
            <a:r>
              <a:rPr lang="en-US" dirty="0" err="1" smtClean="0"/>
              <a:t>Offset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>
            <a:off x="5774939" y="5005674"/>
            <a:ext cx="0" cy="28662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70586" y="4417492"/>
            <a:ext cx="588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PC</a:t>
            </a:r>
            <a:endParaRPr lang="en-US" sz="3000" dirty="0"/>
          </a:p>
        </p:txBody>
      </p:sp>
      <p:cxnSp>
        <p:nvCxnSpPr>
          <p:cNvPr id="27" name="Straight Arrow Connector 26"/>
          <p:cNvCxnSpPr>
            <a:stCxn id="2" idx="3"/>
            <a:endCxn id="16" idx="1"/>
          </p:cNvCxnSpPr>
          <p:nvPr/>
        </p:nvCxnSpPr>
        <p:spPr>
          <a:xfrm>
            <a:off x="4259209" y="4694491"/>
            <a:ext cx="575930" cy="142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338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1077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18889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53563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50023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454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9558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41037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01544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68130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11438" y="1364057"/>
            <a:ext cx="191194" cy="50080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loud 90"/>
          <p:cNvSpPr/>
          <p:nvPr/>
        </p:nvSpPr>
        <p:spPr>
          <a:xfrm>
            <a:off x="5264057" y="1154397"/>
            <a:ext cx="2822668" cy="732880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PC</a:t>
            </a:r>
            <a:r>
              <a:rPr lang="en-US" sz="2200" baseline="-25000" dirty="0"/>
              <a:t>1 </a:t>
            </a:r>
            <a:r>
              <a:rPr lang="en-US" sz="2200" baseline="-250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TLB miss</a:t>
            </a:r>
            <a:endParaRPr lang="en-US" sz="2200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391710" y="4090283"/>
            <a:ext cx="1527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TLB miss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155701" y="4510998"/>
            <a:ext cx="1" cy="172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729579" y="1273723"/>
            <a:ext cx="1605171" cy="769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L2 TLB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4" idx="1"/>
          </p:cNvCxnSpPr>
          <p:nvPr/>
        </p:nvCxnSpPr>
        <p:spPr>
          <a:xfrm>
            <a:off x="8391525" y="1658643"/>
            <a:ext cx="1338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8738" y="11849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gVA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06594" y="2108552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MISS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4096" y="1000288"/>
            <a:ext cx="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12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/>
      <p:bldP spid="94" grpId="0" animBg="1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69065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76753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58613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05873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11438" y="1364057"/>
            <a:ext cx="191194" cy="50080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loud 90"/>
          <p:cNvSpPr/>
          <p:nvPr/>
        </p:nvSpPr>
        <p:spPr>
          <a:xfrm>
            <a:off x="5264057" y="1154397"/>
            <a:ext cx="2822668" cy="732880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PC</a:t>
            </a:r>
            <a:r>
              <a:rPr lang="en-US" sz="2200" baseline="-25000" dirty="0"/>
              <a:t>1 </a:t>
            </a:r>
            <a:r>
              <a:rPr lang="en-US" sz="2200" baseline="-250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TLB miss</a:t>
            </a:r>
            <a:endParaRPr lang="en-US" sz="2200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391710" y="4090283"/>
            <a:ext cx="1527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TLB miss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155701" y="4510998"/>
            <a:ext cx="1" cy="172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729579" y="1273723"/>
            <a:ext cx="1605171" cy="769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L2 TLB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4" idx="1"/>
          </p:cNvCxnSpPr>
          <p:nvPr/>
        </p:nvCxnSpPr>
        <p:spPr>
          <a:xfrm>
            <a:off x="8391525" y="1658643"/>
            <a:ext cx="1338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8738" y="11849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gVA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94096" y="1000288"/>
            <a:ext cx="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39257" y="2749756"/>
            <a:ext cx="2711163" cy="1807593"/>
            <a:chOff x="3670583" y="3345654"/>
            <a:chExt cx="3044149" cy="2183823"/>
          </a:xfrm>
        </p:grpSpPr>
        <p:sp>
          <p:nvSpPr>
            <p:cNvPr id="30" name="Rounded Rectangle 29"/>
            <p:cNvSpPr/>
            <p:nvPr/>
          </p:nvSpPr>
          <p:spPr>
            <a:xfrm>
              <a:off x="4835134" y="3887868"/>
              <a:ext cx="1879598" cy="1641609"/>
            </a:xfrm>
            <a:prstGeom prst="roundRect">
              <a:avLst/>
            </a:prstGeom>
            <a:solidFill>
              <a:srgbClr val="B8CBD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2980" y="3345654"/>
              <a:ext cx="936012" cy="55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SpOT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70583" y="4359888"/>
              <a:ext cx="806708" cy="669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PC</a:t>
              </a:r>
              <a:r>
                <a:rPr lang="en-US" sz="3000" baseline="-25000" dirty="0" smtClean="0"/>
                <a:t>1</a:t>
              </a:r>
              <a:endParaRPr lang="en-US" sz="3000" dirty="0"/>
            </a:p>
          </p:txBody>
        </p:sp>
        <p:cxnSp>
          <p:nvCxnSpPr>
            <p:cNvPr id="37" name="Straight Arrow Connector 36"/>
            <p:cNvCxnSpPr>
              <a:stCxn id="36" idx="3"/>
              <a:endCxn id="30" idx="1"/>
            </p:cNvCxnSpPr>
            <p:nvPr/>
          </p:nvCxnSpPr>
          <p:spPr>
            <a:xfrm>
              <a:off x="4477295" y="4694611"/>
              <a:ext cx="357844" cy="14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791345" y="3501808"/>
            <a:ext cx="1515468" cy="9944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Nested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walk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94" idx="2"/>
            <a:endCxn id="38" idx="0"/>
          </p:cNvCxnSpPr>
          <p:nvPr/>
        </p:nvCxnSpPr>
        <p:spPr>
          <a:xfrm>
            <a:off x="10532165" y="2043563"/>
            <a:ext cx="16914" cy="1458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0" idx="0"/>
          </p:cNvCxnSpPr>
          <p:nvPr/>
        </p:nvCxnSpPr>
        <p:spPr>
          <a:xfrm rot="10800000" flipV="1">
            <a:off x="8413423" y="2554828"/>
            <a:ext cx="2135657" cy="6437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35755" y="4600183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MISS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487923" y="4535530"/>
            <a:ext cx="0" cy="1779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55702" y="5052013"/>
            <a:ext cx="2332221" cy="373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Stall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155702" y="5425487"/>
            <a:ext cx="242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Nested </a:t>
            </a:r>
            <a:r>
              <a:rPr lang="en-US" sz="2400" dirty="0"/>
              <a:t>P</a:t>
            </a:r>
            <a:r>
              <a:rPr lang="en-US" sz="2400" dirty="0" smtClean="0"/>
              <a:t>age Walk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54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2" grpId="0" animBg="1"/>
      <p:bldP spid="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11435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54912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34215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71913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11438" y="1364057"/>
            <a:ext cx="191194" cy="50080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loud 90"/>
          <p:cNvSpPr/>
          <p:nvPr/>
        </p:nvSpPr>
        <p:spPr>
          <a:xfrm>
            <a:off x="5264057" y="1154397"/>
            <a:ext cx="2822668" cy="732880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PC</a:t>
            </a:r>
            <a:r>
              <a:rPr lang="en-US" sz="2200" baseline="-25000" dirty="0"/>
              <a:t>1 </a:t>
            </a:r>
            <a:r>
              <a:rPr lang="en-US" sz="2200" baseline="-250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TLB miss</a:t>
            </a:r>
            <a:endParaRPr lang="en-US" sz="2200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391710" y="4090283"/>
            <a:ext cx="1527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TLB miss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155701" y="4510998"/>
            <a:ext cx="1" cy="172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729579" y="1273723"/>
            <a:ext cx="1605171" cy="769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L2 TLB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4" idx="1"/>
          </p:cNvCxnSpPr>
          <p:nvPr/>
        </p:nvCxnSpPr>
        <p:spPr>
          <a:xfrm>
            <a:off x="8391525" y="1658643"/>
            <a:ext cx="1338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8738" y="11849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gVA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94096" y="1000288"/>
            <a:ext cx="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39257" y="2749756"/>
            <a:ext cx="2711163" cy="1807593"/>
            <a:chOff x="3670583" y="3345654"/>
            <a:chExt cx="3044149" cy="2183823"/>
          </a:xfrm>
        </p:grpSpPr>
        <p:sp>
          <p:nvSpPr>
            <p:cNvPr id="30" name="Rounded Rectangle 29"/>
            <p:cNvSpPr/>
            <p:nvPr/>
          </p:nvSpPr>
          <p:spPr>
            <a:xfrm>
              <a:off x="4835134" y="3887868"/>
              <a:ext cx="1879598" cy="1641609"/>
            </a:xfrm>
            <a:prstGeom prst="roundRect">
              <a:avLst/>
            </a:prstGeom>
            <a:solidFill>
              <a:srgbClr val="B8CBD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2980" y="3345654"/>
              <a:ext cx="936012" cy="55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SpOT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70583" y="4359888"/>
              <a:ext cx="806708" cy="669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PC</a:t>
              </a:r>
              <a:r>
                <a:rPr lang="en-US" sz="3000" baseline="-25000" dirty="0" smtClean="0"/>
                <a:t>1</a:t>
              </a:r>
              <a:endParaRPr lang="en-US" sz="3000" dirty="0"/>
            </a:p>
          </p:txBody>
        </p:sp>
        <p:cxnSp>
          <p:nvCxnSpPr>
            <p:cNvPr id="37" name="Straight Arrow Connector 36"/>
            <p:cNvCxnSpPr>
              <a:stCxn id="36" idx="3"/>
              <a:endCxn id="30" idx="1"/>
            </p:cNvCxnSpPr>
            <p:nvPr/>
          </p:nvCxnSpPr>
          <p:spPr>
            <a:xfrm>
              <a:off x="4477295" y="4694611"/>
              <a:ext cx="357844" cy="14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791345" y="3501808"/>
            <a:ext cx="1515468" cy="9944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Nested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walk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94" idx="2"/>
            <a:endCxn id="38" idx="0"/>
          </p:cNvCxnSpPr>
          <p:nvPr/>
        </p:nvCxnSpPr>
        <p:spPr>
          <a:xfrm>
            <a:off x="10532165" y="2043563"/>
            <a:ext cx="16914" cy="1458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0" idx="0"/>
          </p:cNvCxnSpPr>
          <p:nvPr/>
        </p:nvCxnSpPr>
        <p:spPr>
          <a:xfrm rot="10800000" flipV="1">
            <a:off x="8413423" y="2554828"/>
            <a:ext cx="2135657" cy="6437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87923" y="4535530"/>
            <a:ext cx="0" cy="1779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55702" y="5052013"/>
            <a:ext cx="2332221" cy="373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Stall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155702" y="5425487"/>
            <a:ext cx="242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Nested </a:t>
            </a:r>
            <a:r>
              <a:rPr lang="en-US" sz="2400" dirty="0"/>
              <a:t>P</a:t>
            </a:r>
            <a:r>
              <a:rPr lang="en-US" sz="2400" dirty="0" smtClean="0"/>
              <a:t>age Walk</a:t>
            </a:r>
            <a:endParaRPr lang="en-US" sz="2400" dirty="0"/>
          </a:p>
        </p:txBody>
      </p:sp>
      <p:cxnSp>
        <p:nvCxnSpPr>
          <p:cNvPr id="4" name="Straight Arrow Connector 3"/>
          <p:cNvCxnSpPr>
            <a:stCxn id="38" idx="2"/>
          </p:cNvCxnSpPr>
          <p:nvPr/>
        </p:nvCxnSpPr>
        <p:spPr>
          <a:xfrm>
            <a:off x="10549079" y="4496216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0" idx="2"/>
          </p:cNvCxnSpPr>
          <p:nvPr/>
        </p:nvCxnSpPr>
        <p:spPr>
          <a:xfrm rot="10800000">
            <a:off x="8413422" y="4557349"/>
            <a:ext cx="2135658" cy="31498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60552" y="4911684"/>
            <a:ext cx="10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7576423" y="3389267"/>
            <a:ext cx="1673997" cy="237243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r>
              <a:rPr lang="en-US" baseline="-25000" dirty="0" smtClean="0"/>
              <a:t>1</a:t>
            </a:r>
            <a:r>
              <a:rPr lang="en-US" dirty="0" smtClean="0"/>
              <a:t>         </a:t>
            </a:r>
            <a:r>
              <a:rPr lang="en-US" dirty="0" smtClean="0"/>
              <a:t>Offset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>
            <a:off x="8413421" y="3389268"/>
            <a:ext cx="0" cy="23724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91398" y="2896045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dirty="0"/>
              <a:t>P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907034" y="1864861"/>
            <a:ext cx="214264" cy="14005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81158" y="2829231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Offset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2024356" y="3262344"/>
            <a:ext cx="191194" cy="56194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487923" y="5264150"/>
            <a:ext cx="10367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7923" y="5369009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254437" y="5417244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hPA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4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50" grpId="0"/>
      <p:bldP spid="51" grpId="0" animBg="1"/>
      <p:bldP spid="53" grpId="0"/>
      <p:bldP spid="5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79699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8310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80740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89168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20988" y="1364057"/>
            <a:ext cx="191194" cy="50080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loud 90"/>
          <p:cNvSpPr/>
          <p:nvPr/>
        </p:nvSpPr>
        <p:spPr>
          <a:xfrm>
            <a:off x="5264057" y="1154397"/>
            <a:ext cx="2822668" cy="732880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PC</a:t>
            </a:r>
            <a:r>
              <a:rPr lang="en-US" sz="2200" baseline="-25000" dirty="0"/>
              <a:t>1 </a:t>
            </a:r>
            <a:r>
              <a:rPr lang="en-US" sz="2200" baseline="-250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TLB miss</a:t>
            </a:r>
            <a:endParaRPr lang="en-US" sz="2200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391710" y="4090283"/>
            <a:ext cx="1527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TLB miss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729579" y="1273723"/>
            <a:ext cx="1605171" cy="769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L2 TLB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4" idx="1"/>
          </p:cNvCxnSpPr>
          <p:nvPr/>
        </p:nvCxnSpPr>
        <p:spPr>
          <a:xfrm>
            <a:off x="8391525" y="1658643"/>
            <a:ext cx="1338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8738" y="11849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gVA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07304" y="937423"/>
            <a:ext cx="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39257" y="2749756"/>
            <a:ext cx="2711163" cy="1807593"/>
            <a:chOff x="3670583" y="3345654"/>
            <a:chExt cx="3044149" cy="2183823"/>
          </a:xfrm>
        </p:grpSpPr>
        <p:sp>
          <p:nvSpPr>
            <p:cNvPr id="30" name="Rounded Rectangle 29"/>
            <p:cNvSpPr/>
            <p:nvPr/>
          </p:nvSpPr>
          <p:spPr>
            <a:xfrm>
              <a:off x="4835134" y="3887868"/>
              <a:ext cx="1879598" cy="1641609"/>
            </a:xfrm>
            <a:prstGeom prst="roundRect">
              <a:avLst/>
            </a:prstGeom>
            <a:solidFill>
              <a:srgbClr val="B8CBD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2980" y="3345654"/>
              <a:ext cx="936012" cy="55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SpOT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70583" y="4359888"/>
              <a:ext cx="806708" cy="669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PC</a:t>
              </a:r>
              <a:r>
                <a:rPr lang="en-US" sz="3000" baseline="-25000" dirty="0" smtClean="0"/>
                <a:t>1</a:t>
              </a:r>
              <a:endParaRPr lang="en-US" sz="3000" dirty="0"/>
            </a:p>
          </p:txBody>
        </p:sp>
        <p:cxnSp>
          <p:nvCxnSpPr>
            <p:cNvPr id="37" name="Straight Arrow Connector 36"/>
            <p:cNvCxnSpPr>
              <a:stCxn id="36" idx="3"/>
              <a:endCxn id="30" idx="1"/>
            </p:cNvCxnSpPr>
            <p:nvPr/>
          </p:nvCxnSpPr>
          <p:spPr>
            <a:xfrm>
              <a:off x="4477295" y="4694611"/>
              <a:ext cx="357844" cy="14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791345" y="3501808"/>
            <a:ext cx="1515468" cy="9944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Nested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walk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94" idx="2"/>
            <a:endCxn id="38" idx="0"/>
          </p:cNvCxnSpPr>
          <p:nvPr/>
        </p:nvCxnSpPr>
        <p:spPr>
          <a:xfrm>
            <a:off x="10532165" y="2043563"/>
            <a:ext cx="16914" cy="1458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0" idx="0"/>
          </p:cNvCxnSpPr>
          <p:nvPr/>
        </p:nvCxnSpPr>
        <p:spPr>
          <a:xfrm rot="10800000" flipV="1">
            <a:off x="8413423" y="2554828"/>
            <a:ext cx="2135657" cy="6437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6423" y="3389267"/>
            <a:ext cx="1673997" cy="237243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r>
              <a:rPr lang="en-US" baseline="-25000" dirty="0" smtClean="0"/>
              <a:t>1</a:t>
            </a:r>
            <a:r>
              <a:rPr lang="en-US" dirty="0" smtClean="0"/>
              <a:t>         </a:t>
            </a:r>
            <a:r>
              <a:rPr lang="en-US" dirty="0" smtClean="0"/>
              <a:t>Offset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>
            <a:off x="8413421" y="3389268"/>
            <a:ext cx="0" cy="23724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91398" y="2896045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 hPA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2224381" y="3262344"/>
            <a:ext cx="191194" cy="56194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035755" y="4600183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78B832"/>
                </a:solidFill>
              </a:rPr>
              <a:t>HIT</a:t>
            </a:r>
            <a:endParaRPr lang="en-US" sz="2200" dirty="0">
              <a:solidFill>
                <a:srgbClr val="78B832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91525" y="4543359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161300" y="5238750"/>
            <a:ext cx="2293100" cy="11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9919" y="4710667"/>
            <a:ext cx="181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 Execute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5702" y="5425487"/>
            <a:ext cx="242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Nested </a:t>
            </a:r>
            <a:r>
              <a:rPr lang="en-US" sz="2400" dirty="0"/>
              <a:t>P</a:t>
            </a:r>
            <a:r>
              <a:rPr lang="en-US" sz="2400" dirty="0" smtClean="0"/>
              <a:t>age Walk</a:t>
            </a:r>
            <a:endParaRPr lang="en-US" sz="2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155701" y="4510998"/>
            <a:ext cx="1" cy="172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03682" y="5254852"/>
            <a:ext cx="1636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8B832"/>
                </a:solidFill>
              </a:rPr>
              <a:t>Spec hPA</a:t>
            </a:r>
            <a:r>
              <a:rPr lang="en-US" sz="2400" baseline="-25000" dirty="0" smtClean="0">
                <a:solidFill>
                  <a:srgbClr val="78B832"/>
                </a:solidFill>
              </a:rPr>
              <a:t>2</a:t>
            </a:r>
            <a:br>
              <a:rPr lang="en-US" sz="2400" baseline="-25000" dirty="0" smtClean="0">
                <a:solidFill>
                  <a:srgbClr val="78B832"/>
                </a:solidFill>
              </a:rPr>
            </a:br>
            <a:r>
              <a:rPr lang="en-US" dirty="0" smtClean="0">
                <a:solidFill>
                  <a:srgbClr val="78B832"/>
                </a:solidFill>
              </a:rPr>
              <a:t>(gVA</a:t>
            </a:r>
            <a:r>
              <a:rPr lang="en-US" baseline="-25000" dirty="0" smtClean="0">
                <a:solidFill>
                  <a:srgbClr val="78B832"/>
                </a:solidFill>
              </a:rPr>
              <a:t>2</a:t>
            </a:r>
            <a:r>
              <a:rPr lang="en-US" dirty="0" smtClean="0">
                <a:solidFill>
                  <a:srgbClr val="78B832"/>
                </a:solidFill>
              </a:rPr>
              <a:t> – Offset</a:t>
            </a:r>
            <a:r>
              <a:rPr lang="en-US" baseline="-25000" dirty="0" smtClean="0">
                <a:solidFill>
                  <a:srgbClr val="78B832"/>
                </a:solidFill>
              </a:rPr>
              <a:t>1</a:t>
            </a:r>
            <a:r>
              <a:rPr lang="en-US" dirty="0" smtClean="0">
                <a:solidFill>
                  <a:srgbClr val="78B832"/>
                </a:solidFill>
              </a:rPr>
              <a:t>)</a:t>
            </a:r>
            <a:endParaRPr lang="en-US" dirty="0">
              <a:solidFill>
                <a:srgbClr val="78B83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791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/>
      <p:bldP spid="46" grpId="0" animBg="1"/>
      <p:bldP spid="48" grpId="0"/>
      <p:bldP spid="51" grpId="0" animBg="1"/>
      <p:bldP spid="54" grpId="0"/>
      <p:bldP spid="54" grpId="1"/>
      <p:bldP spid="58" grpId="0"/>
      <p:bldP spid="59" grpId="0"/>
      <p:bldP spid="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36710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52118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30767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79698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20988" y="1364057"/>
            <a:ext cx="191194" cy="50080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loud 90"/>
          <p:cNvSpPr/>
          <p:nvPr/>
        </p:nvSpPr>
        <p:spPr>
          <a:xfrm>
            <a:off x="5264057" y="1154397"/>
            <a:ext cx="2822668" cy="732880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PC</a:t>
            </a:r>
            <a:r>
              <a:rPr lang="en-US" sz="2200" baseline="-25000" dirty="0"/>
              <a:t>1 </a:t>
            </a:r>
            <a:r>
              <a:rPr lang="en-US" sz="2200" baseline="-250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TLB miss</a:t>
            </a:r>
            <a:endParaRPr lang="en-US" sz="2200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391710" y="4090283"/>
            <a:ext cx="1527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TLB miss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729579" y="1273723"/>
            <a:ext cx="1605171" cy="769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L2 TLB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4" idx="1"/>
          </p:cNvCxnSpPr>
          <p:nvPr/>
        </p:nvCxnSpPr>
        <p:spPr>
          <a:xfrm>
            <a:off x="8391525" y="1658643"/>
            <a:ext cx="1338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8738" y="11849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gVA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07304" y="937423"/>
            <a:ext cx="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39257" y="2749756"/>
            <a:ext cx="2711163" cy="1807593"/>
            <a:chOff x="3670583" y="3345654"/>
            <a:chExt cx="3044149" cy="2183823"/>
          </a:xfrm>
        </p:grpSpPr>
        <p:sp>
          <p:nvSpPr>
            <p:cNvPr id="30" name="Rounded Rectangle 29"/>
            <p:cNvSpPr/>
            <p:nvPr/>
          </p:nvSpPr>
          <p:spPr>
            <a:xfrm>
              <a:off x="4835134" y="3887868"/>
              <a:ext cx="1879598" cy="1641609"/>
            </a:xfrm>
            <a:prstGeom prst="roundRect">
              <a:avLst/>
            </a:prstGeom>
            <a:solidFill>
              <a:srgbClr val="B8CBD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2980" y="3345654"/>
              <a:ext cx="936012" cy="55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SpOT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70583" y="4359888"/>
              <a:ext cx="806708" cy="669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PC</a:t>
              </a:r>
              <a:r>
                <a:rPr lang="en-US" sz="3000" baseline="-25000" dirty="0" smtClean="0"/>
                <a:t>1</a:t>
              </a:r>
              <a:endParaRPr lang="en-US" sz="3000" dirty="0"/>
            </a:p>
          </p:txBody>
        </p:sp>
        <p:cxnSp>
          <p:nvCxnSpPr>
            <p:cNvPr id="37" name="Straight Arrow Connector 36"/>
            <p:cNvCxnSpPr>
              <a:stCxn id="36" idx="3"/>
              <a:endCxn id="30" idx="1"/>
            </p:cNvCxnSpPr>
            <p:nvPr/>
          </p:nvCxnSpPr>
          <p:spPr>
            <a:xfrm>
              <a:off x="4477295" y="4694611"/>
              <a:ext cx="357844" cy="14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791345" y="3501808"/>
            <a:ext cx="1515468" cy="9944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Nested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walk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94" idx="2"/>
            <a:endCxn id="38" idx="0"/>
          </p:cNvCxnSpPr>
          <p:nvPr/>
        </p:nvCxnSpPr>
        <p:spPr>
          <a:xfrm>
            <a:off x="10532165" y="2043563"/>
            <a:ext cx="16914" cy="1458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0" idx="0"/>
          </p:cNvCxnSpPr>
          <p:nvPr/>
        </p:nvCxnSpPr>
        <p:spPr>
          <a:xfrm rot="10800000" flipV="1">
            <a:off x="8413423" y="2554828"/>
            <a:ext cx="2135657" cy="6437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6423" y="3389267"/>
            <a:ext cx="1673997" cy="237243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r>
              <a:rPr lang="en-US" baseline="-25000" dirty="0" smtClean="0"/>
              <a:t>1</a:t>
            </a:r>
            <a:r>
              <a:rPr lang="en-US" dirty="0" smtClean="0"/>
              <a:t>         </a:t>
            </a:r>
            <a:r>
              <a:rPr lang="en-US" dirty="0" smtClean="0"/>
              <a:t>Offset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>
            <a:off x="8413421" y="3389268"/>
            <a:ext cx="0" cy="23724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91398" y="2896045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2224381" y="3262344"/>
            <a:ext cx="191194" cy="56194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91525" y="4543359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3682" y="5254852"/>
            <a:ext cx="1636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8B832"/>
                </a:solidFill>
              </a:rPr>
              <a:t>Spec hPA</a:t>
            </a:r>
            <a:r>
              <a:rPr lang="en-US" sz="2400" baseline="-25000" dirty="0" smtClean="0">
                <a:solidFill>
                  <a:srgbClr val="78B832"/>
                </a:solidFill>
              </a:rPr>
              <a:t>2</a:t>
            </a:r>
            <a:br>
              <a:rPr lang="en-US" sz="2400" baseline="-25000" dirty="0" smtClean="0">
                <a:solidFill>
                  <a:srgbClr val="78B832"/>
                </a:solidFill>
              </a:rPr>
            </a:br>
            <a:r>
              <a:rPr lang="en-US" dirty="0" smtClean="0">
                <a:solidFill>
                  <a:srgbClr val="78B832"/>
                </a:solidFill>
              </a:rPr>
              <a:t>(gVA</a:t>
            </a:r>
            <a:r>
              <a:rPr lang="en-US" baseline="-25000" dirty="0" smtClean="0">
                <a:solidFill>
                  <a:srgbClr val="78B832"/>
                </a:solidFill>
              </a:rPr>
              <a:t>2</a:t>
            </a:r>
            <a:r>
              <a:rPr lang="en-US" dirty="0" smtClean="0">
                <a:solidFill>
                  <a:srgbClr val="78B832"/>
                </a:solidFill>
              </a:rPr>
              <a:t> – Offset</a:t>
            </a:r>
            <a:r>
              <a:rPr lang="en-US" baseline="-25000" dirty="0" smtClean="0">
                <a:solidFill>
                  <a:srgbClr val="78B832"/>
                </a:solidFill>
              </a:rPr>
              <a:t>1</a:t>
            </a:r>
            <a:r>
              <a:rPr lang="en-US" dirty="0" smtClean="0">
                <a:solidFill>
                  <a:srgbClr val="78B832"/>
                </a:solidFill>
              </a:rPr>
              <a:t>)</a:t>
            </a:r>
            <a:endParaRPr lang="en-US" dirty="0">
              <a:solidFill>
                <a:srgbClr val="78B832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61300" y="5238750"/>
            <a:ext cx="2293100" cy="11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9919" y="4710667"/>
            <a:ext cx="181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 Execute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5702" y="5425487"/>
            <a:ext cx="242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Nested </a:t>
            </a:r>
            <a:r>
              <a:rPr lang="en-US" sz="2400" dirty="0"/>
              <a:t>P</a:t>
            </a:r>
            <a:r>
              <a:rPr lang="en-US" sz="2400" dirty="0" smtClean="0"/>
              <a:t>age Walk</a:t>
            </a:r>
            <a:endParaRPr lang="en-US" sz="2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155701" y="4510998"/>
            <a:ext cx="1" cy="172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549079" y="4496216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54437" y="5417244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" name="Equal 1"/>
          <p:cNvSpPr/>
          <p:nvPr/>
        </p:nvSpPr>
        <p:spPr>
          <a:xfrm>
            <a:off x="9368596" y="5425487"/>
            <a:ext cx="669027" cy="46544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1809" y="5028683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45" name="Cloud 44"/>
          <p:cNvSpPr/>
          <p:nvPr/>
        </p:nvSpPr>
        <p:spPr>
          <a:xfrm>
            <a:off x="9108177" y="5909980"/>
            <a:ext cx="1308193" cy="711533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Verify</a:t>
            </a:r>
            <a:endParaRPr lang="en-US" sz="22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85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 animBg="1"/>
      <p:bldP spid="41" grpId="0"/>
      <p:bldP spid="2" grpId="0" animBg="1"/>
      <p:bldP spid="5" grpId="0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29327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40543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78878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31142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20988" y="1364057"/>
            <a:ext cx="191194" cy="50080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loud 90"/>
          <p:cNvSpPr/>
          <p:nvPr/>
        </p:nvSpPr>
        <p:spPr>
          <a:xfrm>
            <a:off x="5264057" y="1154397"/>
            <a:ext cx="2822668" cy="732880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PC</a:t>
            </a:r>
            <a:r>
              <a:rPr lang="en-US" sz="2200" baseline="-25000" dirty="0"/>
              <a:t>1 </a:t>
            </a:r>
            <a:r>
              <a:rPr lang="en-US" sz="2200" baseline="-250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TLB miss</a:t>
            </a:r>
            <a:endParaRPr lang="en-US" sz="2200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391710" y="4090283"/>
            <a:ext cx="1527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TLB miss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729579" y="1273723"/>
            <a:ext cx="1605171" cy="769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L2 TLB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4" idx="1"/>
          </p:cNvCxnSpPr>
          <p:nvPr/>
        </p:nvCxnSpPr>
        <p:spPr>
          <a:xfrm>
            <a:off x="8391525" y="1658643"/>
            <a:ext cx="1338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8738" y="11849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gVA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07304" y="937423"/>
            <a:ext cx="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39257" y="2749756"/>
            <a:ext cx="2711163" cy="1807593"/>
            <a:chOff x="3670583" y="3345654"/>
            <a:chExt cx="3044149" cy="2183823"/>
          </a:xfrm>
        </p:grpSpPr>
        <p:sp>
          <p:nvSpPr>
            <p:cNvPr id="30" name="Rounded Rectangle 29"/>
            <p:cNvSpPr/>
            <p:nvPr/>
          </p:nvSpPr>
          <p:spPr>
            <a:xfrm>
              <a:off x="4835134" y="3887868"/>
              <a:ext cx="1879598" cy="1641609"/>
            </a:xfrm>
            <a:prstGeom prst="roundRect">
              <a:avLst/>
            </a:prstGeom>
            <a:solidFill>
              <a:srgbClr val="B8CBD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2980" y="3345654"/>
              <a:ext cx="936012" cy="55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SpOT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70583" y="4359888"/>
              <a:ext cx="806708" cy="669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PC</a:t>
              </a:r>
              <a:r>
                <a:rPr lang="en-US" sz="3000" baseline="-25000" dirty="0" smtClean="0"/>
                <a:t>1</a:t>
              </a:r>
              <a:endParaRPr lang="en-US" sz="3000" dirty="0"/>
            </a:p>
          </p:txBody>
        </p:sp>
        <p:cxnSp>
          <p:nvCxnSpPr>
            <p:cNvPr id="37" name="Straight Arrow Connector 36"/>
            <p:cNvCxnSpPr>
              <a:stCxn id="36" idx="3"/>
              <a:endCxn id="30" idx="1"/>
            </p:cNvCxnSpPr>
            <p:nvPr/>
          </p:nvCxnSpPr>
          <p:spPr>
            <a:xfrm>
              <a:off x="4477295" y="4694611"/>
              <a:ext cx="357844" cy="14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791345" y="3501808"/>
            <a:ext cx="1515468" cy="9944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Nested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walk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94" idx="2"/>
            <a:endCxn id="38" idx="0"/>
          </p:cNvCxnSpPr>
          <p:nvPr/>
        </p:nvCxnSpPr>
        <p:spPr>
          <a:xfrm>
            <a:off x="10532165" y="2043563"/>
            <a:ext cx="16914" cy="1458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0" idx="0"/>
          </p:cNvCxnSpPr>
          <p:nvPr/>
        </p:nvCxnSpPr>
        <p:spPr>
          <a:xfrm rot="10800000" flipV="1">
            <a:off x="8413423" y="2554828"/>
            <a:ext cx="2135657" cy="6437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6423" y="3389267"/>
            <a:ext cx="1673997" cy="237243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r>
              <a:rPr lang="en-US" baseline="-25000" dirty="0" smtClean="0"/>
              <a:t>1</a:t>
            </a:r>
            <a:r>
              <a:rPr lang="en-US" dirty="0" smtClean="0"/>
              <a:t>         </a:t>
            </a:r>
            <a:r>
              <a:rPr lang="en-US" dirty="0" smtClean="0"/>
              <a:t>Offset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>
            <a:off x="8413421" y="3389268"/>
            <a:ext cx="0" cy="23724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91398" y="2896045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2224381" y="3262344"/>
            <a:ext cx="191194" cy="56194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91525" y="4543359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3682" y="5254852"/>
            <a:ext cx="1636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8B832"/>
                </a:solidFill>
              </a:rPr>
              <a:t>Spec hPA</a:t>
            </a:r>
            <a:r>
              <a:rPr lang="en-US" sz="2400" baseline="-25000" dirty="0" smtClean="0">
                <a:solidFill>
                  <a:srgbClr val="78B832"/>
                </a:solidFill>
              </a:rPr>
              <a:t>2</a:t>
            </a:r>
            <a:br>
              <a:rPr lang="en-US" sz="2400" baseline="-25000" dirty="0" smtClean="0">
                <a:solidFill>
                  <a:srgbClr val="78B832"/>
                </a:solidFill>
              </a:rPr>
            </a:br>
            <a:r>
              <a:rPr lang="en-US" dirty="0" smtClean="0">
                <a:solidFill>
                  <a:srgbClr val="78B832"/>
                </a:solidFill>
              </a:rPr>
              <a:t>(gVA</a:t>
            </a:r>
            <a:r>
              <a:rPr lang="en-US" baseline="-25000" dirty="0" smtClean="0">
                <a:solidFill>
                  <a:srgbClr val="78B832"/>
                </a:solidFill>
              </a:rPr>
              <a:t>2</a:t>
            </a:r>
            <a:r>
              <a:rPr lang="en-US" dirty="0" smtClean="0">
                <a:solidFill>
                  <a:srgbClr val="78B832"/>
                </a:solidFill>
              </a:rPr>
              <a:t> – Offset</a:t>
            </a:r>
            <a:r>
              <a:rPr lang="en-US" baseline="-25000" dirty="0" smtClean="0">
                <a:solidFill>
                  <a:srgbClr val="78B832"/>
                </a:solidFill>
              </a:rPr>
              <a:t>1</a:t>
            </a:r>
            <a:r>
              <a:rPr lang="en-US" dirty="0" smtClean="0">
                <a:solidFill>
                  <a:srgbClr val="78B832"/>
                </a:solidFill>
              </a:rPr>
              <a:t>)</a:t>
            </a:r>
            <a:endParaRPr lang="en-US" dirty="0">
              <a:solidFill>
                <a:srgbClr val="78B832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61300" y="5238750"/>
            <a:ext cx="2293100" cy="11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9919" y="4710667"/>
            <a:ext cx="181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 Execute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5702" y="5425487"/>
            <a:ext cx="242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Nested </a:t>
            </a:r>
            <a:r>
              <a:rPr lang="en-US" sz="2400" dirty="0"/>
              <a:t>P</a:t>
            </a:r>
            <a:r>
              <a:rPr lang="en-US" sz="2400" dirty="0" smtClean="0"/>
              <a:t>age Walk</a:t>
            </a:r>
            <a:endParaRPr lang="en-US" sz="2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155701" y="4510998"/>
            <a:ext cx="1" cy="172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549079" y="4496216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54437" y="5417244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" name="Equal 1"/>
          <p:cNvSpPr/>
          <p:nvPr/>
        </p:nvSpPr>
        <p:spPr>
          <a:xfrm>
            <a:off x="9368596" y="5425487"/>
            <a:ext cx="669027" cy="46544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49674" y="4879944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200" dirty="0">
              <a:solidFill>
                <a:srgbClr val="92D05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87923" y="4535530"/>
            <a:ext cx="0" cy="1779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87923" y="5264150"/>
            <a:ext cx="10367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7923" y="5369009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60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10417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10538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31684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87808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20988" y="1364057"/>
            <a:ext cx="191194" cy="50080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loud 90"/>
          <p:cNvSpPr/>
          <p:nvPr/>
        </p:nvSpPr>
        <p:spPr>
          <a:xfrm>
            <a:off x="5264057" y="1154397"/>
            <a:ext cx="2822668" cy="732880"/>
          </a:xfrm>
          <a:prstGeom prst="cloud">
            <a:avLst/>
          </a:prstGeom>
          <a:solidFill>
            <a:schemeClr val="tx1"/>
          </a:solidFill>
          <a:ln>
            <a:solidFill>
              <a:srgbClr val="EEC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PC</a:t>
            </a:r>
            <a:r>
              <a:rPr lang="en-US" sz="2200" baseline="-25000" dirty="0"/>
              <a:t>1 </a:t>
            </a:r>
            <a:r>
              <a:rPr lang="en-US" sz="2200" baseline="-250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TLB miss</a:t>
            </a:r>
            <a:endParaRPr lang="en-US" sz="2200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391710" y="4090283"/>
            <a:ext cx="1527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TLB miss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729579" y="1273723"/>
            <a:ext cx="1605171" cy="769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L2 TLB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4" idx="1"/>
          </p:cNvCxnSpPr>
          <p:nvPr/>
        </p:nvCxnSpPr>
        <p:spPr>
          <a:xfrm>
            <a:off x="8391525" y="1658643"/>
            <a:ext cx="1338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8738" y="11849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gVA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07304" y="937423"/>
            <a:ext cx="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39257" y="2749756"/>
            <a:ext cx="2711163" cy="1807593"/>
            <a:chOff x="3670583" y="3345654"/>
            <a:chExt cx="3044149" cy="2183823"/>
          </a:xfrm>
        </p:grpSpPr>
        <p:sp>
          <p:nvSpPr>
            <p:cNvPr id="30" name="Rounded Rectangle 29"/>
            <p:cNvSpPr/>
            <p:nvPr/>
          </p:nvSpPr>
          <p:spPr>
            <a:xfrm>
              <a:off x="4835134" y="3887868"/>
              <a:ext cx="1879598" cy="1641609"/>
            </a:xfrm>
            <a:prstGeom prst="roundRect">
              <a:avLst/>
            </a:prstGeom>
            <a:solidFill>
              <a:srgbClr val="B8CBD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2980" y="3345654"/>
              <a:ext cx="936012" cy="55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SpOT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70583" y="4359888"/>
              <a:ext cx="806708" cy="669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PC</a:t>
              </a:r>
              <a:r>
                <a:rPr lang="en-US" sz="3000" baseline="-25000" dirty="0" smtClean="0"/>
                <a:t>1</a:t>
              </a:r>
              <a:endParaRPr lang="en-US" sz="3000" dirty="0"/>
            </a:p>
          </p:txBody>
        </p:sp>
        <p:cxnSp>
          <p:nvCxnSpPr>
            <p:cNvPr id="37" name="Straight Arrow Connector 36"/>
            <p:cNvCxnSpPr>
              <a:stCxn id="36" idx="3"/>
              <a:endCxn id="30" idx="1"/>
            </p:cNvCxnSpPr>
            <p:nvPr/>
          </p:nvCxnSpPr>
          <p:spPr>
            <a:xfrm>
              <a:off x="4477295" y="4694611"/>
              <a:ext cx="357844" cy="14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791345" y="3501808"/>
            <a:ext cx="1515468" cy="9944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Nested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walk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94" idx="2"/>
            <a:endCxn id="38" idx="0"/>
          </p:cNvCxnSpPr>
          <p:nvPr/>
        </p:nvCxnSpPr>
        <p:spPr>
          <a:xfrm>
            <a:off x="10532165" y="2043563"/>
            <a:ext cx="16914" cy="1458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0" idx="0"/>
          </p:cNvCxnSpPr>
          <p:nvPr/>
        </p:nvCxnSpPr>
        <p:spPr>
          <a:xfrm rot="10800000" flipV="1">
            <a:off x="8413423" y="2554828"/>
            <a:ext cx="2135657" cy="6437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6423" y="3389267"/>
            <a:ext cx="1673997" cy="237243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r>
              <a:rPr lang="en-US" baseline="-25000" dirty="0" smtClean="0"/>
              <a:t>1</a:t>
            </a:r>
            <a:r>
              <a:rPr lang="en-US" dirty="0" smtClean="0"/>
              <a:t>         Ofsset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>
            <a:off x="8413421" y="3389268"/>
            <a:ext cx="0" cy="23724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91398" y="2896045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2224381" y="3262344"/>
            <a:ext cx="191194" cy="56194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91525" y="4543359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3682" y="5254852"/>
            <a:ext cx="1636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8B832"/>
                </a:solidFill>
              </a:rPr>
              <a:t>Spec hPA</a:t>
            </a:r>
            <a:r>
              <a:rPr lang="en-US" sz="2400" baseline="-25000" dirty="0" smtClean="0">
                <a:solidFill>
                  <a:srgbClr val="78B832"/>
                </a:solidFill>
              </a:rPr>
              <a:t>2</a:t>
            </a:r>
            <a:br>
              <a:rPr lang="en-US" sz="2400" baseline="-25000" dirty="0" smtClean="0">
                <a:solidFill>
                  <a:srgbClr val="78B832"/>
                </a:solidFill>
              </a:rPr>
            </a:br>
            <a:r>
              <a:rPr lang="en-US" dirty="0" smtClean="0">
                <a:solidFill>
                  <a:srgbClr val="78B832"/>
                </a:solidFill>
              </a:rPr>
              <a:t>(gVA</a:t>
            </a:r>
            <a:r>
              <a:rPr lang="en-US" baseline="-25000" dirty="0" smtClean="0">
                <a:solidFill>
                  <a:srgbClr val="78B832"/>
                </a:solidFill>
              </a:rPr>
              <a:t>2</a:t>
            </a:r>
            <a:r>
              <a:rPr lang="en-US" dirty="0" smtClean="0">
                <a:solidFill>
                  <a:srgbClr val="78B832"/>
                </a:solidFill>
              </a:rPr>
              <a:t> – Offset</a:t>
            </a:r>
            <a:r>
              <a:rPr lang="en-US" baseline="-25000" dirty="0" smtClean="0">
                <a:solidFill>
                  <a:srgbClr val="78B832"/>
                </a:solidFill>
              </a:rPr>
              <a:t>1</a:t>
            </a:r>
            <a:r>
              <a:rPr lang="en-US" dirty="0" smtClean="0">
                <a:solidFill>
                  <a:srgbClr val="78B832"/>
                </a:solidFill>
              </a:rPr>
              <a:t>)</a:t>
            </a:r>
            <a:endParaRPr lang="en-US" dirty="0">
              <a:solidFill>
                <a:srgbClr val="78B832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61300" y="5238750"/>
            <a:ext cx="2293100" cy="11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9919" y="4710667"/>
            <a:ext cx="181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 Execute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5702" y="5425487"/>
            <a:ext cx="242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Nested </a:t>
            </a:r>
            <a:r>
              <a:rPr lang="en-US" sz="2400" dirty="0"/>
              <a:t>P</a:t>
            </a:r>
            <a:r>
              <a:rPr lang="en-US" sz="2400" dirty="0" smtClean="0"/>
              <a:t>age Walk</a:t>
            </a:r>
            <a:endParaRPr lang="en-US" sz="2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155701" y="4510998"/>
            <a:ext cx="1" cy="172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549079" y="4496216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54437" y="5417244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hPA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" name="Equal 1"/>
          <p:cNvSpPr/>
          <p:nvPr/>
        </p:nvSpPr>
        <p:spPr>
          <a:xfrm>
            <a:off x="9368596" y="5425487"/>
            <a:ext cx="669027" cy="46544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49674" y="4879944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sz="3200" dirty="0">
              <a:solidFill>
                <a:srgbClr val="92D05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87923" y="4535530"/>
            <a:ext cx="0" cy="1779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87923" y="5264150"/>
            <a:ext cx="10367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7923" y="5369009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76225" y="847725"/>
            <a:ext cx="11830050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-625334" y="3219547"/>
            <a:ext cx="13230225" cy="100747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78B832"/>
                </a:solidFill>
              </a:rPr>
              <a:t>SpOT</a:t>
            </a:r>
            <a:r>
              <a:rPr lang="en-US" sz="3200" dirty="0" smtClean="0">
                <a:solidFill>
                  <a:srgbClr val="78B832"/>
                </a:solidFill>
              </a:rPr>
              <a:t> hides nested page walk latency with speculative execution</a:t>
            </a:r>
            <a:endParaRPr lang="en-US" sz="3200" dirty="0">
              <a:solidFill>
                <a:srgbClr val="78B832"/>
              </a:solidFill>
            </a:endParaRP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71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2" grpId="0"/>
      <p:bldP spid="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68477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55327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11483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06594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476408" y="1364057"/>
            <a:ext cx="191194" cy="50080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91710" y="4090283"/>
            <a:ext cx="1527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TLB miss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729579" y="1273723"/>
            <a:ext cx="1605171" cy="769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L2 TLB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4" idx="1"/>
          </p:cNvCxnSpPr>
          <p:nvPr/>
        </p:nvCxnSpPr>
        <p:spPr>
          <a:xfrm>
            <a:off x="8391525" y="1658643"/>
            <a:ext cx="1338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8738" y="11849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gVA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39257" y="2749756"/>
            <a:ext cx="2711163" cy="1807593"/>
            <a:chOff x="3670583" y="3345654"/>
            <a:chExt cx="3044149" cy="2183823"/>
          </a:xfrm>
        </p:grpSpPr>
        <p:sp>
          <p:nvSpPr>
            <p:cNvPr id="30" name="Rounded Rectangle 29"/>
            <p:cNvSpPr/>
            <p:nvPr/>
          </p:nvSpPr>
          <p:spPr>
            <a:xfrm>
              <a:off x="4835134" y="3887868"/>
              <a:ext cx="1879598" cy="1641609"/>
            </a:xfrm>
            <a:prstGeom prst="roundRect">
              <a:avLst/>
            </a:prstGeom>
            <a:solidFill>
              <a:srgbClr val="B8CBD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2980" y="3345654"/>
              <a:ext cx="936012" cy="55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SpOT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70583" y="4359888"/>
              <a:ext cx="806708" cy="669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PC</a:t>
              </a:r>
              <a:r>
                <a:rPr lang="en-US" sz="3000" baseline="-25000" dirty="0" smtClean="0"/>
                <a:t>1</a:t>
              </a:r>
              <a:endParaRPr lang="en-US" sz="3000" dirty="0"/>
            </a:p>
          </p:txBody>
        </p:sp>
        <p:cxnSp>
          <p:nvCxnSpPr>
            <p:cNvPr id="37" name="Straight Arrow Connector 36"/>
            <p:cNvCxnSpPr>
              <a:stCxn id="36" idx="3"/>
              <a:endCxn id="30" idx="1"/>
            </p:cNvCxnSpPr>
            <p:nvPr/>
          </p:nvCxnSpPr>
          <p:spPr>
            <a:xfrm>
              <a:off x="4477295" y="4694611"/>
              <a:ext cx="357844" cy="14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791345" y="3501808"/>
            <a:ext cx="1515468" cy="9944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Nested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walk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94" idx="2"/>
            <a:endCxn id="38" idx="0"/>
          </p:cNvCxnSpPr>
          <p:nvPr/>
        </p:nvCxnSpPr>
        <p:spPr>
          <a:xfrm>
            <a:off x="10532165" y="2043563"/>
            <a:ext cx="16914" cy="1458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0" idx="0"/>
          </p:cNvCxnSpPr>
          <p:nvPr/>
        </p:nvCxnSpPr>
        <p:spPr>
          <a:xfrm rot="10800000" flipV="1">
            <a:off x="8413423" y="2554828"/>
            <a:ext cx="2135657" cy="6437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6423" y="3389267"/>
            <a:ext cx="1673997" cy="237243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r>
              <a:rPr lang="en-US" baseline="-25000" dirty="0" smtClean="0"/>
              <a:t>1</a:t>
            </a:r>
            <a:r>
              <a:rPr lang="en-US" dirty="0" smtClean="0"/>
              <a:t>         </a:t>
            </a:r>
            <a:r>
              <a:rPr lang="en-US" dirty="0" smtClean="0"/>
              <a:t>Offset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>
            <a:off x="8413421" y="3389268"/>
            <a:ext cx="0" cy="23724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68940" y="2876695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3683818" y="3255055"/>
            <a:ext cx="191194" cy="56194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91525" y="4543359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3682" y="5254852"/>
            <a:ext cx="1636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8B832"/>
                </a:solidFill>
              </a:rPr>
              <a:t>Spec hPA</a:t>
            </a:r>
            <a:r>
              <a:rPr lang="en-US" sz="2400" baseline="-25000" dirty="0" smtClean="0">
                <a:solidFill>
                  <a:srgbClr val="78B832"/>
                </a:solidFill>
              </a:rPr>
              <a:t>3</a:t>
            </a:r>
            <a:br>
              <a:rPr lang="en-US" sz="2400" baseline="-25000" dirty="0" smtClean="0">
                <a:solidFill>
                  <a:srgbClr val="78B832"/>
                </a:solidFill>
              </a:rPr>
            </a:br>
            <a:r>
              <a:rPr lang="en-US" dirty="0" smtClean="0">
                <a:solidFill>
                  <a:srgbClr val="78B832"/>
                </a:solidFill>
              </a:rPr>
              <a:t>(gVA</a:t>
            </a:r>
            <a:r>
              <a:rPr lang="en-US" baseline="-25000" dirty="0" smtClean="0">
                <a:solidFill>
                  <a:srgbClr val="78B832"/>
                </a:solidFill>
              </a:rPr>
              <a:t>2</a:t>
            </a:r>
            <a:r>
              <a:rPr lang="en-US" dirty="0" smtClean="0">
                <a:solidFill>
                  <a:srgbClr val="78B832"/>
                </a:solidFill>
              </a:rPr>
              <a:t> – Offset</a:t>
            </a:r>
            <a:r>
              <a:rPr lang="en-US" baseline="-25000" dirty="0" smtClean="0">
                <a:solidFill>
                  <a:srgbClr val="78B832"/>
                </a:solidFill>
              </a:rPr>
              <a:t>1</a:t>
            </a:r>
            <a:r>
              <a:rPr lang="en-US" dirty="0" smtClean="0">
                <a:solidFill>
                  <a:srgbClr val="78B832"/>
                </a:solidFill>
              </a:rPr>
              <a:t>)</a:t>
            </a:r>
            <a:endParaRPr lang="en-US" dirty="0">
              <a:solidFill>
                <a:srgbClr val="78B832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61300" y="5238750"/>
            <a:ext cx="2293100" cy="11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9919" y="4710667"/>
            <a:ext cx="181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 Execute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5702" y="5425487"/>
            <a:ext cx="242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Nested </a:t>
            </a:r>
            <a:r>
              <a:rPr lang="en-US" sz="2400" dirty="0"/>
              <a:t>P</a:t>
            </a:r>
            <a:r>
              <a:rPr lang="en-US" sz="2400" dirty="0" smtClean="0"/>
              <a:t>age Walk</a:t>
            </a:r>
            <a:endParaRPr lang="en-US" sz="2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155701" y="4510998"/>
            <a:ext cx="1" cy="172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549079" y="4496216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54437" y="5417244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hPA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487923" y="4535530"/>
            <a:ext cx="0" cy="1779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qual 53"/>
          <p:cNvSpPr/>
          <p:nvPr/>
        </p:nvSpPr>
        <p:spPr>
          <a:xfrm>
            <a:off x="9368596" y="5425487"/>
            <a:ext cx="669027" cy="46544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49674" y="4879944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61623" y="5442135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3487923" y="5442135"/>
            <a:ext cx="111306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Penalty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67440" y="5264150"/>
            <a:ext cx="10367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87923" y="5256843"/>
            <a:ext cx="57951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49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25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1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Nested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Paging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Overhead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in x86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47700" y="2479750"/>
            <a:ext cx="1879600" cy="1641635"/>
          </a:xfrm>
          <a:prstGeom prst="roundRect">
            <a:avLst/>
          </a:prstGeom>
          <a:solidFill>
            <a:srgbClr val="4F81B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2337" y="2018085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TLB</a:t>
            </a:r>
            <a:endParaRPr lang="en-US" sz="2400" dirty="0"/>
          </a:p>
        </p:txBody>
      </p:sp>
      <p:sp>
        <p:nvSpPr>
          <p:cNvPr id="256" name="Rounded Rectangle 255"/>
          <p:cNvSpPr/>
          <p:nvPr/>
        </p:nvSpPr>
        <p:spPr>
          <a:xfrm>
            <a:off x="3408236" y="1081700"/>
            <a:ext cx="6324600" cy="23091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4094036" y="1234101"/>
            <a:ext cx="5410200" cy="3048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408236" y="2072301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398836" y="1767501"/>
            <a:ext cx="685800" cy="9144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>
            <a:off x="5084636" y="1234101"/>
            <a:ext cx="0" cy="3048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61" name="Group 260"/>
          <p:cNvGrpSpPr/>
          <p:nvPr/>
        </p:nvGrpSpPr>
        <p:grpSpPr>
          <a:xfrm>
            <a:off x="4094036" y="1538901"/>
            <a:ext cx="990600" cy="76200"/>
            <a:chOff x="2590800" y="3200400"/>
            <a:chExt cx="990600" cy="762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25908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>
              <a:off x="2590800" y="3276600"/>
              <a:ext cx="9906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V="1">
              <a:off x="35814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65" name="Group 264"/>
          <p:cNvGrpSpPr/>
          <p:nvPr/>
        </p:nvGrpSpPr>
        <p:grpSpPr>
          <a:xfrm>
            <a:off x="4170236" y="1615100"/>
            <a:ext cx="228600" cy="849771"/>
            <a:chOff x="2667000" y="3200400"/>
            <a:chExt cx="228600" cy="533400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2667000" y="32004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267" name="Straight Arrow Connector 266"/>
            <p:cNvCxnSpPr/>
            <p:nvPr/>
          </p:nvCxnSpPr>
          <p:spPr>
            <a:xfrm>
              <a:off x="2667000" y="3733800"/>
              <a:ext cx="2286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268" name="Rectangle 267"/>
          <p:cNvSpPr/>
          <p:nvPr/>
        </p:nvSpPr>
        <p:spPr>
          <a:xfrm>
            <a:off x="4398836" y="2377101"/>
            <a:ext cx="685800" cy="16397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5618036" y="1996101"/>
            <a:ext cx="685800" cy="90861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618036" y="2517930"/>
            <a:ext cx="685800" cy="16397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6151436" y="1234101"/>
            <a:ext cx="0" cy="3048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73" name="Group 272"/>
          <p:cNvGrpSpPr/>
          <p:nvPr/>
        </p:nvGrpSpPr>
        <p:grpSpPr>
          <a:xfrm>
            <a:off x="5160836" y="1538901"/>
            <a:ext cx="990600" cy="76200"/>
            <a:chOff x="2590800" y="3200400"/>
            <a:chExt cx="990600" cy="76200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25908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5" name="Straight Connector 274"/>
            <p:cNvCxnSpPr/>
            <p:nvPr/>
          </p:nvCxnSpPr>
          <p:spPr>
            <a:xfrm>
              <a:off x="2590800" y="3276600"/>
              <a:ext cx="9906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>
            <a:xfrm flipV="1">
              <a:off x="35814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77" name="Group 276"/>
          <p:cNvGrpSpPr/>
          <p:nvPr/>
        </p:nvGrpSpPr>
        <p:grpSpPr>
          <a:xfrm>
            <a:off x="5389436" y="1615101"/>
            <a:ext cx="228600" cy="979029"/>
            <a:chOff x="2667000" y="3200400"/>
            <a:chExt cx="228600" cy="533400"/>
          </a:xfrm>
        </p:grpSpPr>
        <p:cxnSp>
          <p:nvCxnSpPr>
            <p:cNvPr id="278" name="Straight Connector 277"/>
            <p:cNvCxnSpPr/>
            <p:nvPr/>
          </p:nvCxnSpPr>
          <p:spPr>
            <a:xfrm>
              <a:off x="2667000" y="32004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279" name="Straight Arrow Connector 278"/>
            <p:cNvCxnSpPr/>
            <p:nvPr/>
          </p:nvCxnSpPr>
          <p:spPr>
            <a:xfrm>
              <a:off x="2667000" y="3733800"/>
              <a:ext cx="2286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280" name="Rectangle 279"/>
          <p:cNvSpPr/>
          <p:nvPr/>
        </p:nvSpPr>
        <p:spPr>
          <a:xfrm>
            <a:off x="6989636" y="2148501"/>
            <a:ext cx="685800" cy="9144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6989636" y="2739052"/>
            <a:ext cx="685800" cy="16397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7294436" y="1234101"/>
            <a:ext cx="0" cy="3048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83" name="Group 282"/>
          <p:cNvGrpSpPr/>
          <p:nvPr/>
        </p:nvGrpSpPr>
        <p:grpSpPr>
          <a:xfrm>
            <a:off x="6227636" y="1538901"/>
            <a:ext cx="1066800" cy="76200"/>
            <a:chOff x="2590800" y="3200400"/>
            <a:chExt cx="990600" cy="76200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25908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5" name="Straight Connector 284"/>
            <p:cNvCxnSpPr/>
            <p:nvPr/>
          </p:nvCxnSpPr>
          <p:spPr>
            <a:xfrm>
              <a:off x="2590800" y="3276600"/>
              <a:ext cx="9906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6" name="Straight Connector 285"/>
            <p:cNvCxnSpPr/>
            <p:nvPr/>
          </p:nvCxnSpPr>
          <p:spPr>
            <a:xfrm flipV="1">
              <a:off x="35814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87" name="Group 286"/>
          <p:cNvGrpSpPr/>
          <p:nvPr/>
        </p:nvGrpSpPr>
        <p:grpSpPr>
          <a:xfrm>
            <a:off x="7370636" y="1538901"/>
            <a:ext cx="1066800" cy="76200"/>
            <a:chOff x="2590800" y="3200400"/>
            <a:chExt cx="990600" cy="76200"/>
          </a:xfrm>
        </p:grpSpPr>
        <p:cxnSp>
          <p:nvCxnSpPr>
            <p:cNvPr id="288" name="Straight Connector 287"/>
            <p:cNvCxnSpPr/>
            <p:nvPr/>
          </p:nvCxnSpPr>
          <p:spPr>
            <a:xfrm>
              <a:off x="25908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9" name="Straight Connector 288"/>
            <p:cNvCxnSpPr/>
            <p:nvPr/>
          </p:nvCxnSpPr>
          <p:spPr>
            <a:xfrm>
              <a:off x="2590800" y="3276600"/>
              <a:ext cx="9906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0" name="Straight Connector 289"/>
            <p:cNvCxnSpPr/>
            <p:nvPr/>
          </p:nvCxnSpPr>
          <p:spPr>
            <a:xfrm flipV="1">
              <a:off x="35814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91" name="Straight Connector 290"/>
          <p:cNvCxnSpPr/>
          <p:nvPr/>
        </p:nvCxnSpPr>
        <p:spPr>
          <a:xfrm>
            <a:off x="8432673" y="1234101"/>
            <a:ext cx="0" cy="3048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92" name="Group 291"/>
          <p:cNvGrpSpPr/>
          <p:nvPr/>
        </p:nvGrpSpPr>
        <p:grpSpPr>
          <a:xfrm>
            <a:off x="6761036" y="1615101"/>
            <a:ext cx="228600" cy="1223293"/>
            <a:chOff x="2667000" y="3200400"/>
            <a:chExt cx="228600" cy="533400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2667000" y="32004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294" name="Straight Arrow Connector 293"/>
            <p:cNvCxnSpPr/>
            <p:nvPr/>
          </p:nvCxnSpPr>
          <p:spPr>
            <a:xfrm>
              <a:off x="2667000" y="3733800"/>
              <a:ext cx="2286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295" name="Rectangle 294"/>
          <p:cNvSpPr/>
          <p:nvPr/>
        </p:nvSpPr>
        <p:spPr>
          <a:xfrm>
            <a:off x="8361236" y="2382886"/>
            <a:ext cx="685800" cy="90861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8361236" y="2898930"/>
            <a:ext cx="685800" cy="16397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7" name="Group 296"/>
          <p:cNvGrpSpPr/>
          <p:nvPr/>
        </p:nvGrpSpPr>
        <p:grpSpPr>
          <a:xfrm>
            <a:off x="8132636" y="1601835"/>
            <a:ext cx="228600" cy="1379079"/>
            <a:chOff x="2667000" y="3200400"/>
            <a:chExt cx="228600" cy="533400"/>
          </a:xfrm>
        </p:grpSpPr>
        <p:cxnSp>
          <p:nvCxnSpPr>
            <p:cNvPr id="298" name="Straight Connector 297"/>
            <p:cNvCxnSpPr/>
            <p:nvPr/>
          </p:nvCxnSpPr>
          <p:spPr>
            <a:xfrm>
              <a:off x="2667000" y="32004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299" name="Straight Arrow Connector 298"/>
            <p:cNvCxnSpPr/>
            <p:nvPr/>
          </p:nvCxnSpPr>
          <p:spPr>
            <a:xfrm>
              <a:off x="2667000" y="3733800"/>
              <a:ext cx="2286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300" name="Rounded Rectangle 299"/>
          <p:cNvSpPr/>
          <p:nvPr/>
        </p:nvSpPr>
        <p:spPr>
          <a:xfrm>
            <a:off x="3484436" y="2148501"/>
            <a:ext cx="419100" cy="221122"/>
          </a:xfrm>
          <a:prstGeom prst="roundRect">
            <a:avLst/>
          </a:prstGeom>
          <a:noFill/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4094036" y="1302823"/>
            <a:ext cx="5410200" cy="15240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3560636" y="1196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gVA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03" name="Object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96310"/>
              </p:ext>
            </p:extLst>
          </p:nvPr>
        </p:nvGraphicFramePr>
        <p:xfrm>
          <a:off x="4055936" y="3852141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Visio" r:id="rId5" imgW="1005705" imgH="1395360" progId="Visio.Drawing.11">
                  <p:embed/>
                </p:oleObj>
              </mc:Choice>
              <mc:Fallback>
                <p:oleObj name="Visio" r:id="rId5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936" y="3852141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4" name="Straight Connector 303"/>
          <p:cNvCxnSpPr>
            <a:stCxn id="300" idx="2"/>
          </p:cNvCxnSpPr>
          <p:nvPr/>
        </p:nvCxnSpPr>
        <p:spPr>
          <a:xfrm>
            <a:off x="3693986" y="2369623"/>
            <a:ext cx="0" cy="2168318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05" name="Straight Arrow Connector 304"/>
          <p:cNvCxnSpPr/>
          <p:nvPr/>
        </p:nvCxnSpPr>
        <p:spPr>
          <a:xfrm>
            <a:off x="3693986" y="4537941"/>
            <a:ext cx="476250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306" name="Rounded Rectangle 305"/>
          <p:cNvSpPr/>
          <p:nvPr/>
        </p:nvSpPr>
        <p:spPr>
          <a:xfrm>
            <a:off x="4170236" y="400454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" name="Rectangle 306"/>
          <p:cNvSpPr/>
          <p:nvPr/>
        </p:nvSpPr>
        <p:spPr>
          <a:xfrm flipV="1">
            <a:off x="4590860" y="4899891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 flipV="1">
            <a:off x="5008435" y="3946629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9" name="Rectangle 308"/>
          <p:cNvSpPr/>
          <p:nvPr/>
        </p:nvSpPr>
        <p:spPr>
          <a:xfrm flipV="1">
            <a:off x="4755452" y="4592805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0" name="Rectangle 309"/>
          <p:cNvSpPr/>
          <p:nvPr/>
        </p:nvSpPr>
        <p:spPr>
          <a:xfrm flipV="1">
            <a:off x="4846892" y="4269717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1" name="Straight Connector 310"/>
          <p:cNvCxnSpPr>
            <a:stCxn id="308" idx="2"/>
          </p:cNvCxnSpPr>
          <p:nvPr/>
        </p:nvCxnSpPr>
        <p:spPr>
          <a:xfrm flipV="1">
            <a:off x="5046535" y="3013941"/>
            <a:ext cx="0" cy="9326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12" name="Straight Connector 311"/>
          <p:cNvCxnSpPr/>
          <p:nvPr/>
        </p:nvCxnSpPr>
        <p:spPr>
          <a:xfrm flipH="1">
            <a:off x="4094036" y="3013941"/>
            <a:ext cx="952499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13" name="Straight Arrow Connector 312"/>
          <p:cNvCxnSpPr/>
          <p:nvPr/>
        </p:nvCxnSpPr>
        <p:spPr>
          <a:xfrm flipV="1">
            <a:off x="4094036" y="1767501"/>
            <a:ext cx="304800" cy="124644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14" name="TextBox 313"/>
          <p:cNvSpPr txBox="1"/>
          <p:nvPr/>
        </p:nvSpPr>
        <p:spPr>
          <a:xfrm>
            <a:off x="1553241" y="5500621"/>
            <a:ext cx="246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Memory Access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315" name="Object 3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490690"/>
              </p:ext>
            </p:extLst>
          </p:nvPr>
        </p:nvGraphicFramePr>
        <p:xfrm>
          <a:off x="5451348" y="3887657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Visio" r:id="rId7" imgW="1005705" imgH="1395360" progId="Visio.Drawing.11">
                  <p:embed/>
                </p:oleObj>
              </mc:Choice>
              <mc:Fallback>
                <p:oleObj name="Visio" r:id="rId7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348" y="3887657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6" name="Straight Connector 315"/>
          <p:cNvCxnSpPr/>
          <p:nvPr/>
        </p:nvCxnSpPr>
        <p:spPr>
          <a:xfrm>
            <a:off x="5313236" y="2459086"/>
            <a:ext cx="0" cy="2168318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17" name="Straight Arrow Connector 316"/>
          <p:cNvCxnSpPr/>
          <p:nvPr/>
        </p:nvCxnSpPr>
        <p:spPr>
          <a:xfrm>
            <a:off x="5322761" y="4627404"/>
            <a:ext cx="23812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18" name="Straight Connector 317"/>
          <p:cNvCxnSpPr>
            <a:endCxn id="268" idx="3"/>
          </p:cNvCxnSpPr>
          <p:nvPr/>
        </p:nvCxnSpPr>
        <p:spPr>
          <a:xfrm flipH="1">
            <a:off x="5084636" y="2459087"/>
            <a:ext cx="228600" cy="0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319" name="Rounded Rectangle 318"/>
          <p:cNvSpPr/>
          <p:nvPr/>
        </p:nvSpPr>
        <p:spPr>
          <a:xfrm>
            <a:off x="5560886" y="403502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 flipV="1">
            <a:off x="5989892" y="4931133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1" name="Rectangle 320"/>
          <p:cNvSpPr/>
          <p:nvPr/>
        </p:nvSpPr>
        <p:spPr>
          <a:xfrm flipV="1">
            <a:off x="6410516" y="3989301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2" name="Rectangle 321"/>
          <p:cNvSpPr/>
          <p:nvPr/>
        </p:nvSpPr>
        <p:spPr>
          <a:xfrm flipV="1">
            <a:off x="6154484" y="4629381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 flipV="1">
            <a:off x="6245924" y="4300197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456236" y="3242541"/>
            <a:ext cx="1" cy="7620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25" name="Straight Connector 324"/>
          <p:cNvCxnSpPr/>
          <p:nvPr/>
        </p:nvCxnSpPr>
        <p:spPr>
          <a:xfrm flipH="1">
            <a:off x="5441823" y="3242541"/>
            <a:ext cx="101441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26" name="Straight Arrow Connector 325"/>
          <p:cNvCxnSpPr/>
          <p:nvPr/>
        </p:nvCxnSpPr>
        <p:spPr>
          <a:xfrm flipV="1">
            <a:off x="5446587" y="1987149"/>
            <a:ext cx="171449" cy="125539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27" name="TextBox 326"/>
          <p:cNvSpPr txBox="1"/>
          <p:nvPr/>
        </p:nvSpPr>
        <p:spPr>
          <a:xfrm>
            <a:off x="5541836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+ 5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328" name="Object 3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164097"/>
              </p:ext>
            </p:extLst>
          </p:nvPr>
        </p:nvGraphicFramePr>
        <p:xfrm>
          <a:off x="6799136" y="3928341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Visio" r:id="rId8" imgW="1005705" imgH="1395360" progId="Visio.Drawing.11">
                  <p:embed/>
                </p:oleObj>
              </mc:Choice>
              <mc:Fallback>
                <p:oleObj name="Visio" r:id="rId8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136" y="3928341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9" name="Straight Connector 328"/>
          <p:cNvCxnSpPr/>
          <p:nvPr/>
        </p:nvCxnSpPr>
        <p:spPr>
          <a:xfrm>
            <a:off x="6661024" y="2604008"/>
            <a:ext cx="0" cy="2064080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30" name="Straight Arrow Connector 329"/>
          <p:cNvCxnSpPr/>
          <p:nvPr/>
        </p:nvCxnSpPr>
        <p:spPr>
          <a:xfrm>
            <a:off x="6670549" y="4668088"/>
            <a:ext cx="23812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31" name="Straight Connector 330"/>
          <p:cNvCxnSpPr>
            <a:endCxn id="270" idx="3"/>
          </p:cNvCxnSpPr>
          <p:nvPr/>
        </p:nvCxnSpPr>
        <p:spPr>
          <a:xfrm flipH="1">
            <a:off x="6303836" y="2594130"/>
            <a:ext cx="357188" cy="5786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332" name="Rectangle 331"/>
          <p:cNvSpPr/>
          <p:nvPr/>
        </p:nvSpPr>
        <p:spPr>
          <a:xfrm flipV="1">
            <a:off x="7337680" y="4971817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3" name="Rectangle 332"/>
          <p:cNvSpPr/>
          <p:nvPr/>
        </p:nvSpPr>
        <p:spPr>
          <a:xfrm flipV="1">
            <a:off x="7758304" y="4029985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4" name="Rectangle 333"/>
          <p:cNvSpPr/>
          <p:nvPr/>
        </p:nvSpPr>
        <p:spPr>
          <a:xfrm flipV="1">
            <a:off x="7502272" y="4670065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 flipV="1">
            <a:off x="7593712" y="4340881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 flipH="1" flipV="1">
            <a:off x="7804024" y="3390845"/>
            <a:ext cx="1" cy="65438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37" name="Straight Connector 336"/>
          <p:cNvCxnSpPr/>
          <p:nvPr/>
        </p:nvCxnSpPr>
        <p:spPr>
          <a:xfrm flipH="1">
            <a:off x="6787229" y="3394941"/>
            <a:ext cx="101441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38" name="Straight Arrow Connector 337"/>
          <p:cNvCxnSpPr/>
          <p:nvPr/>
        </p:nvCxnSpPr>
        <p:spPr>
          <a:xfrm flipV="1">
            <a:off x="6799136" y="2148501"/>
            <a:ext cx="190500" cy="1242344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39" name="Rounded Rectangle 338"/>
          <p:cNvSpPr/>
          <p:nvPr/>
        </p:nvSpPr>
        <p:spPr>
          <a:xfrm>
            <a:off x="6913436" y="405788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913436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+ 5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341" name="Object 3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402266"/>
              </p:ext>
            </p:extLst>
          </p:nvPr>
        </p:nvGraphicFramePr>
        <p:xfrm>
          <a:off x="8170736" y="3928341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Visio" r:id="rId9" imgW="1005705" imgH="1395360" progId="Visio.Drawing.11">
                  <p:embed/>
                </p:oleObj>
              </mc:Choice>
              <mc:Fallback>
                <p:oleObj name="Visio" r:id="rId9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0736" y="3928341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2" name="Straight Connector 341"/>
          <p:cNvCxnSpPr/>
          <p:nvPr/>
        </p:nvCxnSpPr>
        <p:spPr>
          <a:xfrm>
            <a:off x="8032624" y="2821037"/>
            <a:ext cx="0" cy="1847051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43" name="Straight Arrow Connector 342"/>
          <p:cNvCxnSpPr/>
          <p:nvPr/>
        </p:nvCxnSpPr>
        <p:spPr>
          <a:xfrm>
            <a:off x="8042149" y="4668088"/>
            <a:ext cx="23812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44" name="Straight Connector 343"/>
          <p:cNvCxnSpPr/>
          <p:nvPr/>
        </p:nvCxnSpPr>
        <p:spPr>
          <a:xfrm flipH="1" flipV="1">
            <a:off x="7675436" y="2820326"/>
            <a:ext cx="357188" cy="711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345" name="Rectangle 344"/>
          <p:cNvSpPr/>
          <p:nvPr/>
        </p:nvSpPr>
        <p:spPr>
          <a:xfrm flipV="1">
            <a:off x="8709280" y="4971817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/>
          <p:cNvSpPr/>
          <p:nvPr/>
        </p:nvSpPr>
        <p:spPr>
          <a:xfrm flipV="1">
            <a:off x="9129904" y="4029985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/>
          <p:cNvSpPr/>
          <p:nvPr/>
        </p:nvSpPr>
        <p:spPr>
          <a:xfrm flipV="1">
            <a:off x="8873872" y="4670065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" name="Rectangle 347"/>
          <p:cNvSpPr/>
          <p:nvPr/>
        </p:nvSpPr>
        <p:spPr>
          <a:xfrm flipV="1">
            <a:off x="8965312" y="4340881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9" name="Straight Connector 348"/>
          <p:cNvCxnSpPr/>
          <p:nvPr/>
        </p:nvCxnSpPr>
        <p:spPr>
          <a:xfrm flipH="1" flipV="1">
            <a:off x="9175625" y="3623541"/>
            <a:ext cx="1" cy="421684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50" name="Straight Connector 349"/>
          <p:cNvCxnSpPr/>
          <p:nvPr/>
        </p:nvCxnSpPr>
        <p:spPr>
          <a:xfrm flipH="1">
            <a:off x="8158829" y="3623541"/>
            <a:ext cx="101441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51" name="Straight Arrow Connector 350"/>
          <p:cNvCxnSpPr/>
          <p:nvPr/>
        </p:nvCxnSpPr>
        <p:spPr>
          <a:xfrm flipV="1">
            <a:off x="8158829" y="2390721"/>
            <a:ext cx="202407" cy="123282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52" name="Rounded Rectangle 351"/>
          <p:cNvSpPr/>
          <p:nvPr/>
        </p:nvSpPr>
        <p:spPr>
          <a:xfrm>
            <a:off x="8285036" y="405788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8261421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+ 5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354" name="Object 3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346071"/>
              </p:ext>
            </p:extLst>
          </p:nvPr>
        </p:nvGraphicFramePr>
        <p:xfrm>
          <a:off x="9542336" y="3928341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Visio" r:id="rId10" imgW="1005705" imgH="1395360" progId="Visio.Drawing.11">
                  <p:embed/>
                </p:oleObj>
              </mc:Choice>
              <mc:Fallback>
                <p:oleObj name="Visio" r:id="rId10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2336" y="3928341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5" name="Straight Connector 354"/>
          <p:cNvCxnSpPr/>
          <p:nvPr/>
        </p:nvCxnSpPr>
        <p:spPr>
          <a:xfrm>
            <a:off x="9404224" y="3013941"/>
            <a:ext cx="0" cy="1654147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56" name="Straight Arrow Connector 355"/>
          <p:cNvCxnSpPr/>
          <p:nvPr/>
        </p:nvCxnSpPr>
        <p:spPr>
          <a:xfrm>
            <a:off x="9413749" y="4668088"/>
            <a:ext cx="23812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57" name="Straight Connector 356"/>
          <p:cNvCxnSpPr/>
          <p:nvPr/>
        </p:nvCxnSpPr>
        <p:spPr>
          <a:xfrm flipH="1" flipV="1">
            <a:off x="9047036" y="3013230"/>
            <a:ext cx="357188" cy="711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358" name="Rectangle 357"/>
          <p:cNvSpPr/>
          <p:nvPr/>
        </p:nvSpPr>
        <p:spPr>
          <a:xfrm flipV="1">
            <a:off x="10080880" y="4971817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9" name="Rectangle 358"/>
          <p:cNvSpPr/>
          <p:nvPr/>
        </p:nvSpPr>
        <p:spPr>
          <a:xfrm flipV="1">
            <a:off x="10501504" y="4029985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0" name="Rectangle 359"/>
          <p:cNvSpPr/>
          <p:nvPr/>
        </p:nvSpPr>
        <p:spPr>
          <a:xfrm flipV="1">
            <a:off x="10245472" y="4670065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1" name="Rectangle 360"/>
          <p:cNvSpPr/>
          <p:nvPr/>
        </p:nvSpPr>
        <p:spPr>
          <a:xfrm flipV="1">
            <a:off x="10336912" y="4340881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 flipH="1" flipV="1">
            <a:off x="10547225" y="3623541"/>
            <a:ext cx="1" cy="421684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63" name="Rounded Rectangle 362"/>
          <p:cNvSpPr/>
          <p:nvPr/>
        </p:nvSpPr>
        <p:spPr>
          <a:xfrm>
            <a:off x="9656636" y="405788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9633021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+ 4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0283572" y="3291501"/>
            <a:ext cx="7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hPA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10547421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= 24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094036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7700" y="2810741"/>
            <a:ext cx="1879600" cy="286626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gVA</a:t>
            </a:r>
            <a:r>
              <a:rPr lang="en-US" dirty="0" smtClean="0"/>
              <a:t>         </a:t>
            </a:r>
            <a:r>
              <a:rPr lang="en-US" dirty="0" err="1" smtClean="0"/>
              <a:t>hPA</a:t>
            </a:r>
            <a:endParaRPr lang="en-US" dirty="0"/>
          </a:p>
        </p:txBody>
      </p:sp>
      <p:cxnSp>
        <p:nvCxnSpPr>
          <p:cNvPr id="368" name="Straight Arrow Connector 367"/>
          <p:cNvCxnSpPr>
            <a:stCxn id="3" idx="0"/>
          </p:cNvCxnSpPr>
          <p:nvPr/>
        </p:nvCxnSpPr>
        <p:spPr>
          <a:xfrm>
            <a:off x="1587500" y="2810741"/>
            <a:ext cx="0" cy="28662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" idx="3"/>
            <a:endCxn id="302" idx="1"/>
          </p:cNvCxnSpPr>
          <p:nvPr/>
        </p:nvCxnSpPr>
        <p:spPr>
          <a:xfrm flipV="1">
            <a:off x="2527300" y="1381475"/>
            <a:ext cx="1033336" cy="1919093"/>
          </a:xfrm>
          <a:prstGeom prst="bentConnector3">
            <a:avLst/>
          </a:prstGeom>
          <a:ln w="38100">
            <a:solidFill>
              <a:srgbClr val="4F81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4069" y="1394274"/>
            <a:ext cx="13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Load </a:t>
            </a:r>
            <a:r>
              <a:rPr lang="en-US" sz="2400" b="1" dirty="0" err="1" smtClean="0"/>
              <a:t>gVA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74457" y="42580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HIT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94308" y="426137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MISS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27" name="Elbow Connector 126"/>
          <p:cNvCxnSpPr>
            <a:endCxn id="2" idx="1"/>
          </p:cNvCxnSpPr>
          <p:nvPr/>
        </p:nvCxnSpPr>
        <p:spPr>
          <a:xfrm rot="5400000">
            <a:off x="44244" y="2243191"/>
            <a:ext cx="1660834" cy="453921"/>
          </a:xfrm>
          <a:prstGeom prst="bentConnector4">
            <a:avLst>
              <a:gd name="adj1" fmla="val -438"/>
              <a:gd name="adj2" fmla="val 150361"/>
            </a:avLst>
          </a:prstGeom>
          <a:ln w="38100">
            <a:solidFill>
              <a:srgbClr val="4F81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5588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7" grpId="0" animBg="1"/>
      <p:bldP spid="258" grpId="0"/>
      <p:bldP spid="259" grpId="0" animBg="1"/>
      <p:bldP spid="268" grpId="0" animBg="1"/>
      <p:bldP spid="269" grpId="0" animBg="1"/>
      <p:bldP spid="270" grpId="0" animBg="1"/>
      <p:bldP spid="280" grpId="0" animBg="1"/>
      <p:bldP spid="281" grpId="0" animBg="1"/>
      <p:bldP spid="295" grpId="0" animBg="1"/>
      <p:bldP spid="296" grpId="0" animBg="1"/>
      <p:bldP spid="300" grpId="0" animBg="1"/>
      <p:bldP spid="301" grpId="0" animBg="1"/>
      <p:bldP spid="302" grpId="0"/>
      <p:bldP spid="306" grpId="0" animBg="1"/>
      <p:bldP spid="307" grpId="0" animBg="1"/>
      <p:bldP spid="308" grpId="0" animBg="1"/>
      <p:bldP spid="309" grpId="0" animBg="1"/>
      <p:bldP spid="310" grpId="0" animBg="1"/>
      <p:bldP spid="314" grpId="0"/>
      <p:bldP spid="319" grpId="0" animBg="1"/>
      <p:bldP spid="320" grpId="0" animBg="1"/>
      <p:bldP spid="321" grpId="0" animBg="1"/>
      <p:bldP spid="322" grpId="0" animBg="1"/>
      <p:bldP spid="323" grpId="0" animBg="1"/>
      <p:bldP spid="327" grpId="0"/>
      <p:bldP spid="332" grpId="0" animBg="1"/>
      <p:bldP spid="333" grpId="0" animBg="1"/>
      <p:bldP spid="334" grpId="0" animBg="1"/>
      <p:bldP spid="335" grpId="0" animBg="1"/>
      <p:bldP spid="339" grpId="0" animBg="1"/>
      <p:bldP spid="340" grpId="0"/>
      <p:bldP spid="345" grpId="0" animBg="1"/>
      <p:bldP spid="346" grpId="0" animBg="1"/>
      <p:bldP spid="347" grpId="0" animBg="1"/>
      <p:bldP spid="348" grpId="0" animBg="1"/>
      <p:bldP spid="352" grpId="0" animBg="1"/>
      <p:bldP spid="353" grpId="0"/>
      <p:bldP spid="358" grpId="0" animBg="1"/>
      <p:bldP spid="359" grpId="0" animBg="1"/>
      <p:bldP spid="360" grpId="0" animBg="1"/>
      <p:bldP spid="361" grpId="0" animBg="1"/>
      <p:bldP spid="363" grpId="0" animBg="1"/>
      <p:bldP spid="364" grpId="0"/>
      <p:bldP spid="365" grpId="0"/>
      <p:bldP spid="366" grpId="0"/>
      <p:bldP spid="367" grpId="0"/>
      <p:bldP spid="3" grpId="0" animBg="1"/>
      <p:bldP spid="5" grpId="0"/>
      <p:bldP spid="5" grpId="1"/>
      <p:bldP spid="6" grpId="0"/>
      <p:bldP spid="6" grpId="1"/>
      <p:bldP spid="1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75803"/>
              </p:ext>
            </p:extLst>
          </p:nvPr>
        </p:nvGraphicFramePr>
        <p:xfrm>
          <a:off x="1177518" y="1354944"/>
          <a:ext cx="3749040" cy="5181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4586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18777"/>
              </p:ext>
            </p:extLst>
          </p:nvPr>
        </p:nvGraphicFramePr>
        <p:xfrm>
          <a:off x="1177518" y="3250007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43142"/>
              </p:ext>
            </p:extLst>
          </p:nvPr>
        </p:nvGraphicFramePr>
        <p:xfrm>
          <a:off x="1177518" y="2290688"/>
          <a:ext cx="3749040" cy="57912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>
                      <a:lvl1pPr marL="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02867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2057349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3086022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4114698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5143371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6172047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7200720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8229393" algn="l" defTabSz="2057349" rtl="0" eaLnBrk="1" latinLnBrk="0" hangingPunct="1">
                        <a:defRPr sz="4053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295724" y="5227226"/>
            <a:ext cx="843501" cy="115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0" y="5345743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Speculative Offset Address Translation (</a:t>
            </a:r>
            <a:r>
              <a:rPr lang="en-US" sz="4400" dirty="0" err="1" smtClean="0">
                <a:solidFill>
                  <a:schemeClr val="tx1"/>
                </a:solidFill>
                <a:latin typeface="+mn-lt"/>
                <a:ea typeface="Roboto" pitchFamily="2" charset="0"/>
              </a:rPr>
              <a:t>SpOT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)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476408" y="1364057"/>
            <a:ext cx="191194" cy="50080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91710" y="4090283"/>
            <a:ext cx="1527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TLB miss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729579" y="1273723"/>
            <a:ext cx="1605171" cy="769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L2 TLB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4" idx="1"/>
          </p:cNvCxnSpPr>
          <p:nvPr/>
        </p:nvCxnSpPr>
        <p:spPr>
          <a:xfrm>
            <a:off x="8391525" y="1658643"/>
            <a:ext cx="13380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8738" y="11849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gVA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39257" y="2749756"/>
            <a:ext cx="2711163" cy="1807593"/>
            <a:chOff x="3670583" y="3345654"/>
            <a:chExt cx="3044149" cy="2183823"/>
          </a:xfrm>
        </p:grpSpPr>
        <p:sp>
          <p:nvSpPr>
            <p:cNvPr id="30" name="Rounded Rectangle 29"/>
            <p:cNvSpPr/>
            <p:nvPr/>
          </p:nvSpPr>
          <p:spPr>
            <a:xfrm>
              <a:off x="4835134" y="3887868"/>
              <a:ext cx="1879598" cy="1641609"/>
            </a:xfrm>
            <a:prstGeom prst="roundRect">
              <a:avLst/>
            </a:prstGeom>
            <a:solidFill>
              <a:srgbClr val="B8CBD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2980" y="3345654"/>
              <a:ext cx="936012" cy="55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SpOT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70583" y="4359888"/>
              <a:ext cx="806708" cy="669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PC</a:t>
              </a:r>
              <a:r>
                <a:rPr lang="en-US" sz="3000" baseline="-25000" dirty="0" smtClean="0"/>
                <a:t>1</a:t>
              </a:r>
              <a:endParaRPr lang="en-US" sz="3000" dirty="0"/>
            </a:p>
          </p:txBody>
        </p:sp>
        <p:cxnSp>
          <p:nvCxnSpPr>
            <p:cNvPr id="37" name="Straight Arrow Connector 36"/>
            <p:cNvCxnSpPr>
              <a:stCxn id="36" idx="3"/>
              <a:endCxn id="30" idx="1"/>
            </p:cNvCxnSpPr>
            <p:nvPr/>
          </p:nvCxnSpPr>
          <p:spPr>
            <a:xfrm>
              <a:off x="4477295" y="4694611"/>
              <a:ext cx="357844" cy="14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791345" y="3501808"/>
            <a:ext cx="1515468" cy="9944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Nested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walk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94" idx="2"/>
            <a:endCxn id="38" idx="0"/>
          </p:cNvCxnSpPr>
          <p:nvPr/>
        </p:nvCxnSpPr>
        <p:spPr>
          <a:xfrm>
            <a:off x="10532165" y="2043563"/>
            <a:ext cx="16914" cy="1458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0" idx="0"/>
          </p:cNvCxnSpPr>
          <p:nvPr/>
        </p:nvCxnSpPr>
        <p:spPr>
          <a:xfrm rot="10800000" flipV="1">
            <a:off x="8413423" y="2554828"/>
            <a:ext cx="2135657" cy="6437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6423" y="3389267"/>
            <a:ext cx="1673997" cy="237243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r>
              <a:rPr lang="en-US" baseline="-25000" dirty="0" smtClean="0"/>
              <a:t>1</a:t>
            </a:r>
            <a:r>
              <a:rPr lang="en-US" dirty="0" smtClean="0"/>
              <a:t>         </a:t>
            </a:r>
            <a:r>
              <a:rPr lang="en-US" dirty="0" smtClean="0"/>
              <a:t>Offset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>
            <a:off x="8413421" y="3389268"/>
            <a:ext cx="0" cy="23724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68940" y="2876695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3683818" y="3255055"/>
            <a:ext cx="191194" cy="561944"/>
          </a:xfrm>
          <a:prstGeom prst="rect">
            <a:avLst/>
          </a:prstGeom>
          <a:solidFill>
            <a:srgbClr val="EEC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61300" y="5238750"/>
            <a:ext cx="2293100" cy="11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9919" y="4710667"/>
            <a:ext cx="181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 Execute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5702" y="5425487"/>
            <a:ext cx="242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Nested </a:t>
            </a:r>
            <a:r>
              <a:rPr lang="en-US" sz="2400" dirty="0"/>
              <a:t>P</a:t>
            </a:r>
            <a:r>
              <a:rPr lang="en-US" sz="2400" dirty="0" smtClean="0"/>
              <a:t>age Walk</a:t>
            </a:r>
            <a:endParaRPr lang="en-US" sz="2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155701" y="4510998"/>
            <a:ext cx="1" cy="172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549079" y="4496216"/>
            <a:ext cx="1" cy="731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254437" y="5417244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hPA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487923" y="4535530"/>
            <a:ext cx="0" cy="1779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qual 53"/>
          <p:cNvSpPr/>
          <p:nvPr/>
        </p:nvSpPr>
        <p:spPr>
          <a:xfrm>
            <a:off x="9368596" y="5425487"/>
            <a:ext cx="669027" cy="46544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49674" y="4879944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61623" y="5442135"/>
            <a:ext cx="11590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3487923" y="5442135"/>
            <a:ext cx="111306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Penalty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67440" y="5264150"/>
            <a:ext cx="10367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87923" y="5256843"/>
            <a:ext cx="57951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428215" y="4569296"/>
            <a:ext cx="0" cy="112413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578711" y="4842046"/>
            <a:ext cx="2499945" cy="77035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update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-280988" y="5695356"/>
            <a:ext cx="12753975" cy="114156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ECD86"/>
                </a:solidFill>
              </a:rPr>
              <a:t>Mitigation techniques for Spectre/Meltdown [MICRO 18]</a:t>
            </a:r>
            <a:br>
              <a:rPr lang="en-US" sz="3200" dirty="0" smtClean="0">
                <a:solidFill>
                  <a:srgbClr val="EECD86"/>
                </a:solidFill>
              </a:rPr>
            </a:br>
            <a:r>
              <a:rPr lang="en-US" sz="3200" dirty="0" smtClean="0">
                <a:solidFill>
                  <a:srgbClr val="EECD86"/>
                </a:solidFill>
              </a:rPr>
              <a:t>address </a:t>
            </a:r>
            <a:r>
              <a:rPr lang="en-US" sz="3200" dirty="0" err="1" smtClean="0">
                <a:solidFill>
                  <a:srgbClr val="EECD86"/>
                </a:solidFill>
              </a:rPr>
              <a:t>SpOT’s</a:t>
            </a:r>
            <a:r>
              <a:rPr lang="en-US" sz="3200" dirty="0" smtClean="0">
                <a:solidFill>
                  <a:srgbClr val="EECD86"/>
                </a:solidFill>
              </a:rPr>
              <a:t> vulnerabilities (details in the paper)</a:t>
            </a:r>
            <a:endParaRPr lang="en-US" sz="3200" dirty="0">
              <a:solidFill>
                <a:srgbClr val="EECD8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008" y="13640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3782" y="22932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2648" y="326542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hPA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70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7701" y="1293852"/>
            <a:ext cx="11468100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SW: Contiguity-Aware paging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HW: Speculative Offset Address Translation (</a:t>
            </a:r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SpOT</a:t>
            </a:r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Evaluation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400" dirty="0" smtClean="0"/>
              <a:t>Conclusions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Outline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887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2"/>
    </mc:Choice>
    <mc:Fallback>
      <p:transition spd="slow" advTm="3392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6725" y="1247776"/>
            <a:ext cx="10972800" cy="45259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Measure cost on page walks on real </a:t>
            </a:r>
            <a:r>
              <a:rPr lang="en-US" sz="2800" dirty="0" smtClean="0">
                <a:solidFill>
                  <a:schemeClr val="tx1"/>
                </a:solidFill>
              </a:rPr>
              <a:t>hardware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Intel </a:t>
            </a:r>
            <a:r>
              <a:rPr lang="en-US" sz="2800" dirty="0" smtClean="0">
                <a:solidFill>
                  <a:schemeClr val="tx1"/>
                </a:solidFill>
              </a:rPr>
              <a:t>2-socket 20-core </a:t>
            </a:r>
            <a:r>
              <a:rPr lang="en-US" sz="2800" dirty="0" err="1" smtClean="0">
                <a:solidFill>
                  <a:schemeClr val="tx1"/>
                </a:solidFill>
              </a:rPr>
              <a:t>Broadwell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with </a:t>
            </a:r>
            <a:r>
              <a:rPr lang="en-US" sz="2800" dirty="0" smtClean="0">
                <a:solidFill>
                  <a:schemeClr val="tx1"/>
                </a:solidFill>
              </a:rPr>
              <a:t>256GB memory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1536-entry L2 TLB 6-way associative for 4KB/2M pages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Prototype CA Paging in Linux v4.19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Linux </a:t>
            </a:r>
            <a:r>
              <a:rPr lang="en-US" sz="2800" dirty="0" err="1" smtClean="0">
                <a:solidFill>
                  <a:schemeClr val="tx1"/>
                </a:solidFill>
              </a:rPr>
              <a:t>pagemap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 contiguity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results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github.com/cslab-ntua/contiguity-isca2020</a:t>
            </a:r>
            <a:endParaRPr lang="en-US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1440" lvl="1" indent="0">
              <a:spcBef>
                <a:spcPts val="120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BadgerTrap </a:t>
            </a:r>
            <a:r>
              <a:rPr lang="en-US" b="1" dirty="0" smtClean="0">
                <a:solidFill>
                  <a:schemeClr val="tx1"/>
                </a:solidFill>
              </a:rPr>
              <a:t>[CAN 14]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/>
                </a:solidFill>
              </a:rPr>
              <a:t>online </a:t>
            </a:r>
            <a:r>
              <a:rPr lang="en-US" sz="2800" dirty="0">
                <a:solidFill>
                  <a:schemeClr val="tx1"/>
                </a:solidFill>
              </a:rPr>
              <a:t>analysis of TLB misses  </a:t>
            </a:r>
            <a:r>
              <a:rPr lang="en-US" sz="2800" dirty="0" smtClean="0">
                <a:solidFill>
                  <a:schemeClr val="tx1"/>
                </a:solidFill>
              </a:rPr>
              <a:t>and HW emulation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Linear model to predict </a:t>
            </a:r>
            <a:r>
              <a:rPr lang="en-US" sz="2800" dirty="0" smtClean="0">
                <a:solidFill>
                  <a:schemeClr val="tx1"/>
                </a:solidFill>
              </a:rPr>
              <a:t>performance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Workloads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ig-memory </a:t>
            </a:r>
            <a:r>
              <a:rPr lang="en-US" sz="2800" dirty="0">
                <a:solidFill>
                  <a:schemeClr val="tx1"/>
                </a:solidFill>
              </a:rPr>
              <a:t>workloads, </a:t>
            </a:r>
            <a:r>
              <a:rPr lang="en-US" sz="2800" dirty="0" smtClean="0">
                <a:solidFill>
                  <a:schemeClr val="tx1"/>
                </a:solidFill>
              </a:rPr>
              <a:t>machine learning, HPC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Methodology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52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76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85"/>
    </mc:Choice>
    <mc:Fallback>
      <p:transition spd="slow" advTm="18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Results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4045" y="1836714"/>
            <a:ext cx="3413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32 Largest Mappings Coverage</a:t>
            </a:r>
            <a:endParaRPr lang="en-US" sz="2000" b="1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849348"/>
              </p:ext>
            </p:extLst>
          </p:nvPr>
        </p:nvGraphicFramePr>
        <p:xfrm>
          <a:off x="6357384" y="2236824"/>
          <a:ext cx="5636496" cy="395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3922320" y="1308143"/>
            <a:ext cx="104775" cy="131708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92234" y="1181711"/>
            <a:ext cx="14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99FF"/>
                </a:solidFill>
              </a:rPr>
              <a:t>X </a:t>
            </a:r>
            <a:r>
              <a:rPr lang="en-US" dirty="0"/>
              <a:t>Ideal Paging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1719" y="119025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28402" y="1181711"/>
            <a:ext cx="2452405" cy="369332"/>
            <a:chOff x="360115" y="279201"/>
            <a:chExt cx="2452405" cy="369332"/>
          </a:xfrm>
        </p:grpSpPr>
        <p:sp>
          <p:nvSpPr>
            <p:cNvPr id="19" name="Flowchart: Connector 18"/>
            <p:cNvSpPr/>
            <p:nvPr/>
          </p:nvSpPr>
          <p:spPr>
            <a:xfrm>
              <a:off x="360115" y="398013"/>
              <a:ext cx="104775" cy="13170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890" y="279201"/>
              <a:ext cx="2347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Eager Paging [ISCA 15]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87091" y="1181711"/>
            <a:ext cx="1864892" cy="369332"/>
            <a:chOff x="7149465" y="1258625"/>
            <a:chExt cx="1864892" cy="369332"/>
          </a:xfrm>
        </p:grpSpPr>
        <p:sp>
          <p:nvSpPr>
            <p:cNvPr id="15" name="Isosceles Triangle 14"/>
            <p:cNvSpPr/>
            <p:nvPr/>
          </p:nvSpPr>
          <p:spPr>
            <a:xfrm>
              <a:off x="7149465" y="1385057"/>
              <a:ext cx="95250" cy="131708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8686" y="1258625"/>
              <a:ext cx="174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Ranger [ISCA 19]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58734" y="1186605"/>
            <a:ext cx="1170758" cy="369332"/>
            <a:chOff x="9086924" y="1263519"/>
            <a:chExt cx="1170758" cy="369332"/>
          </a:xfrm>
        </p:grpSpPr>
        <p:sp>
          <p:nvSpPr>
            <p:cNvPr id="17" name="Flowchart: Process 16"/>
            <p:cNvSpPr/>
            <p:nvPr/>
          </p:nvSpPr>
          <p:spPr>
            <a:xfrm>
              <a:off x="9086924" y="1385057"/>
              <a:ext cx="85725" cy="131707"/>
            </a:xfrm>
            <a:prstGeom prst="flowChartProces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38465" y="1263519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 paging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59045" y="1836714"/>
            <a:ext cx="3543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128 Largest Mappings Coverage</a:t>
            </a:r>
            <a:endParaRPr lang="en-US" sz="2000" b="1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53</a:t>
            </a:fld>
            <a:endParaRPr lang="en-US" sz="1800" dirty="0"/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554507"/>
              </p:ext>
            </p:extLst>
          </p:nvPr>
        </p:nvGraphicFramePr>
        <p:xfrm>
          <a:off x="318970" y="2212848"/>
          <a:ext cx="5632704" cy="395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463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3" grpId="0">
        <p:bldAsOne/>
      </p:bldGraphic>
      <p:bldP spid="28" grpId="0"/>
      <p:bldGraphic spid="36" grpId="0">
        <p:bldSub>
          <a:bldChart bld="series"/>
        </p:bldSub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Contiguity Results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4045" y="1836714"/>
            <a:ext cx="3413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32 Largest Mappings Coverage</a:t>
            </a:r>
            <a:endParaRPr lang="en-US" sz="2000" b="1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047466"/>
              </p:ext>
            </p:extLst>
          </p:nvPr>
        </p:nvGraphicFramePr>
        <p:xfrm>
          <a:off x="6357384" y="2236824"/>
          <a:ext cx="5636496" cy="395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3922320" y="1308143"/>
            <a:ext cx="104775" cy="131708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92234" y="1181711"/>
            <a:ext cx="14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99FF"/>
                </a:solidFill>
              </a:rPr>
              <a:t>X </a:t>
            </a:r>
            <a:r>
              <a:rPr lang="en-US" dirty="0"/>
              <a:t>Ideal Paging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1719" y="119025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28402" y="1181711"/>
            <a:ext cx="2452405" cy="369332"/>
            <a:chOff x="360115" y="279201"/>
            <a:chExt cx="2452405" cy="369332"/>
          </a:xfrm>
        </p:grpSpPr>
        <p:sp>
          <p:nvSpPr>
            <p:cNvPr id="19" name="Flowchart: Connector 18"/>
            <p:cNvSpPr/>
            <p:nvPr/>
          </p:nvSpPr>
          <p:spPr>
            <a:xfrm>
              <a:off x="360115" y="398013"/>
              <a:ext cx="104775" cy="13170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890" y="279201"/>
              <a:ext cx="2347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Eager Paging [ISCA 15]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87091" y="1181711"/>
            <a:ext cx="1864892" cy="369332"/>
            <a:chOff x="7149465" y="1258625"/>
            <a:chExt cx="1864892" cy="369332"/>
          </a:xfrm>
        </p:grpSpPr>
        <p:sp>
          <p:nvSpPr>
            <p:cNvPr id="15" name="Isosceles Triangle 14"/>
            <p:cNvSpPr/>
            <p:nvPr/>
          </p:nvSpPr>
          <p:spPr>
            <a:xfrm>
              <a:off x="7149465" y="1385057"/>
              <a:ext cx="95250" cy="131708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8686" y="1258625"/>
              <a:ext cx="174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Ranger [ISCA 19]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58734" y="1186605"/>
            <a:ext cx="1170758" cy="369332"/>
            <a:chOff x="9086924" y="1263519"/>
            <a:chExt cx="1170758" cy="369332"/>
          </a:xfrm>
        </p:grpSpPr>
        <p:sp>
          <p:nvSpPr>
            <p:cNvPr id="17" name="Flowchart: Process 16"/>
            <p:cNvSpPr/>
            <p:nvPr/>
          </p:nvSpPr>
          <p:spPr>
            <a:xfrm>
              <a:off x="9086924" y="1385057"/>
              <a:ext cx="85725" cy="131707"/>
            </a:xfrm>
            <a:prstGeom prst="flowChartProces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38465" y="1263519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 paging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59045" y="1836714"/>
            <a:ext cx="3543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128 Largest Mappings Coverage</a:t>
            </a:r>
            <a:endParaRPr lang="en-US" sz="2000" b="1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475143"/>
              </p:ext>
            </p:extLst>
          </p:nvPr>
        </p:nvGraphicFramePr>
        <p:xfrm>
          <a:off x="353568" y="2240280"/>
          <a:ext cx="5632704" cy="395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276225" y="847725"/>
            <a:ext cx="11830050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-691275" y="2840293"/>
            <a:ext cx="13420725" cy="112619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85CA3A"/>
                </a:solidFill>
              </a:rPr>
              <a:t>Contiguity Aware Paging outperforms </a:t>
            </a:r>
            <a:r>
              <a:rPr lang="en-US" sz="3200" dirty="0" smtClean="0">
                <a:solidFill>
                  <a:srgbClr val="85CA3A"/>
                </a:solidFill>
              </a:rPr>
              <a:t>pre-allocation </a:t>
            </a:r>
            <a:br>
              <a:rPr lang="en-US" sz="3200" dirty="0" smtClean="0">
                <a:solidFill>
                  <a:srgbClr val="85CA3A"/>
                </a:solidFill>
              </a:rPr>
            </a:br>
            <a:r>
              <a:rPr lang="en-US" sz="3200" dirty="0" smtClean="0">
                <a:solidFill>
                  <a:srgbClr val="85CA3A"/>
                </a:solidFill>
              </a:rPr>
              <a:t>and </a:t>
            </a:r>
            <a:r>
              <a:rPr lang="en-US" sz="3200" dirty="0">
                <a:solidFill>
                  <a:srgbClr val="85CA3A"/>
                </a:solidFill>
              </a:rPr>
              <a:t>performs </a:t>
            </a:r>
            <a:r>
              <a:rPr lang="en-US" sz="3200" dirty="0" smtClean="0">
                <a:solidFill>
                  <a:srgbClr val="85CA3A"/>
                </a:solidFill>
              </a:rPr>
              <a:t>similar/better </a:t>
            </a:r>
            <a:r>
              <a:rPr lang="en-US" sz="3200" dirty="0">
                <a:solidFill>
                  <a:srgbClr val="85CA3A"/>
                </a:solidFill>
              </a:rPr>
              <a:t>to </a:t>
            </a:r>
            <a:r>
              <a:rPr lang="en-US" sz="3200" dirty="0" smtClean="0">
                <a:solidFill>
                  <a:srgbClr val="85CA3A"/>
                </a:solidFill>
              </a:rPr>
              <a:t>post-migrations</a:t>
            </a:r>
            <a:r>
              <a:rPr lang="en-US" sz="3200" dirty="0" smtClean="0">
                <a:solidFill>
                  <a:srgbClr val="85CA3A"/>
                </a:solidFill>
              </a:rPr>
              <a:t> </a:t>
            </a:r>
            <a:r>
              <a:rPr lang="en-US" sz="3200" dirty="0">
                <a:solidFill>
                  <a:srgbClr val="85CA3A"/>
                </a:solidFill>
              </a:rPr>
              <a:t>for 128 mappings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913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179023" y="1678508"/>
            <a:ext cx="5562600" cy="4424661"/>
          </a:xfrm>
          <a:prstGeom prst="roundRect">
            <a:avLst/>
          </a:prstGeom>
          <a:solidFill>
            <a:srgbClr val="EECD86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Migration Pitfalls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479941"/>
              </p:ext>
            </p:extLst>
          </p:nvPr>
        </p:nvGraphicFramePr>
        <p:xfrm>
          <a:off x="6253810" y="1975104"/>
          <a:ext cx="4846320" cy="391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400925" y="1473313"/>
            <a:ext cx="308969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Performance Overhead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5189" y="1688476"/>
            <a:ext cx="5562600" cy="4424661"/>
          </a:xfrm>
          <a:prstGeom prst="roundRect">
            <a:avLst/>
          </a:prstGeom>
          <a:solidFill>
            <a:srgbClr val="EECD86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789" y="1471577"/>
            <a:ext cx="369992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Contiguity Generation Delay</a:t>
            </a:r>
            <a:endParaRPr lang="en-US" sz="2400" dirty="0"/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625148"/>
              </p:ext>
            </p:extLst>
          </p:nvPr>
        </p:nvGraphicFramePr>
        <p:xfrm>
          <a:off x="403580" y="2307362"/>
          <a:ext cx="5374209" cy="35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57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Graphic spid="22" grpId="0">
        <p:bldAsOne/>
      </p:bldGraphic>
      <p:bldP spid="24" grpId="0" animBg="1"/>
      <p:bldP spid="16" grpId="0" animBg="1"/>
      <p:bldP spid="26" grpId="0" animBg="1"/>
      <p:bldGraphic spid="27" grpId="0" uiExpand="1">
        <p:bldSub>
          <a:bldChart bld="series"/>
        </p:bldSub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179023" y="1678508"/>
            <a:ext cx="5562600" cy="4424661"/>
          </a:xfrm>
          <a:prstGeom prst="roundRect">
            <a:avLst/>
          </a:prstGeom>
          <a:solidFill>
            <a:srgbClr val="EECD86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Migration Pitfalls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522030"/>
              </p:ext>
            </p:extLst>
          </p:nvPr>
        </p:nvGraphicFramePr>
        <p:xfrm>
          <a:off x="6253810" y="1975104"/>
          <a:ext cx="4846320" cy="391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400925" y="1473313"/>
            <a:ext cx="308969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Performance Overhead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5189" y="1688476"/>
            <a:ext cx="5562600" cy="4424661"/>
          </a:xfrm>
          <a:prstGeom prst="roundRect">
            <a:avLst/>
          </a:prstGeom>
          <a:solidFill>
            <a:srgbClr val="EECD86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789" y="1471577"/>
            <a:ext cx="369992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Contiguity Generation Delay</a:t>
            </a:r>
            <a:endParaRPr lang="en-US" sz="2400" dirty="0"/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049858"/>
              </p:ext>
            </p:extLst>
          </p:nvPr>
        </p:nvGraphicFramePr>
        <p:xfrm>
          <a:off x="403580" y="2307362"/>
          <a:ext cx="5374209" cy="35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276225" y="847725"/>
            <a:ext cx="11830050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-614363" y="3441199"/>
            <a:ext cx="13420725" cy="112619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85CA3A"/>
                </a:solidFill>
              </a:rPr>
              <a:t>CA paging works on the allocation path avoiding any delays in contiguity generation and adds no overhead</a:t>
            </a:r>
            <a:endParaRPr lang="en-US" sz="3200" dirty="0">
              <a:solidFill>
                <a:srgbClr val="85CA3A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09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Performance Results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66725" y="1247776"/>
            <a:ext cx="109728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Compare </a:t>
            </a:r>
            <a:r>
              <a:rPr lang="en-US" sz="2800" dirty="0" err="1" smtClean="0">
                <a:solidFill>
                  <a:schemeClr val="tx1"/>
                </a:solidFill>
              </a:rPr>
              <a:t>SpOT</a:t>
            </a:r>
            <a:r>
              <a:rPr lang="en-US" sz="2800" dirty="0" smtClean="0">
                <a:solidFill>
                  <a:schemeClr val="tx1"/>
                </a:solidFill>
              </a:rPr>
              <a:t> + CA paging with: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4K/THP paging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Virtualized RMM (</a:t>
            </a:r>
            <a:r>
              <a:rPr lang="en-US" sz="2800" dirty="0" err="1" smtClean="0">
                <a:solidFill>
                  <a:schemeClr val="tx1"/>
                </a:solidFill>
              </a:rPr>
              <a:t>vRMM</a:t>
            </a:r>
            <a:r>
              <a:rPr lang="en-US" sz="2800" dirty="0" smtClean="0">
                <a:solidFill>
                  <a:schemeClr val="tx1"/>
                </a:solidFill>
              </a:rPr>
              <a:t>) [ISCA 15] + CA paging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Direct Segments (DS) [MICRO 14]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</a:rPr>
              <a:t>In Dual Mode (maximum performance)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</a:rPr>
              <a:t>Their own SW reservation component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14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14100" y="45402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5275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4200" y="45148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Performance Results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687276"/>
              </p:ext>
            </p:extLst>
          </p:nvPr>
        </p:nvGraphicFramePr>
        <p:xfrm>
          <a:off x="709612" y="1533526"/>
          <a:ext cx="10772775" cy="45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1078605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76.04%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433186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52.86%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811386" y="113790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66.19%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46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14100" y="45402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5275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4200" y="45148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Performance Results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8220"/>
              </p:ext>
            </p:extLst>
          </p:nvPr>
        </p:nvGraphicFramePr>
        <p:xfrm>
          <a:off x="709612" y="1533526"/>
          <a:ext cx="10772775" cy="45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1078605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76.04%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433186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52.86%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811386" y="113790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66.19%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59128" y="114742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222%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004182" y="113790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165%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339999" y="123338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132%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59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09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7700" y="2479750"/>
            <a:ext cx="1879600" cy="1641635"/>
          </a:xfrm>
          <a:prstGeom prst="roundRect">
            <a:avLst/>
          </a:prstGeom>
          <a:solidFill>
            <a:srgbClr val="4F81B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2337" y="2018085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TLB</a:t>
            </a:r>
            <a:endParaRPr lang="en-US" sz="2400" dirty="0"/>
          </a:p>
        </p:txBody>
      </p:sp>
      <p:sp>
        <p:nvSpPr>
          <p:cNvPr id="256" name="Rounded Rectangle 255"/>
          <p:cNvSpPr/>
          <p:nvPr/>
        </p:nvSpPr>
        <p:spPr>
          <a:xfrm>
            <a:off x="3408236" y="1081700"/>
            <a:ext cx="6324600" cy="23091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4094036" y="1234101"/>
            <a:ext cx="5410200" cy="3048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408236" y="2072301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398836" y="1767501"/>
            <a:ext cx="685800" cy="9144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>
            <a:off x="5084636" y="1234101"/>
            <a:ext cx="0" cy="3048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61" name="Group 260"/>
          <p:cNvGrpSpPr/>
          <p:nvPr/>
        </p:nvGrpSpPr>
        <p:grpSpPr>
          <a:xfrm>
            <a:off x="4094036" y="1538901"/>
            <a:ext cx="990600" cy="76200"/>
            <a:chOff x="2590800" y="3200400"/>
            <a:chExt cx="990600" cy="762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25908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>
              <a:off x="2590800" y="3276600"/>
              <a:ext cx="9906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V="1">
              <a:off x="35814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65" name="Group 264"/>
          <p:cNvGrpSpPr/>
          <p:nvPr/>
        </p:nvGrpSpPr>
        <p:grpSpPr>
          <a:xfrm>
            <a:off x="4170236" y="1615100"/>
            <a:ext cx="228600" cy="849771"/>
            <a:chOff x="2667000" y="3200400"/>
            <a:chExt cx="228600" cy="533400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2667000" y="32004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267" name="Straight Arrow Connector 266"/>
            <p:cNvCxnSpPr/>
            <p:nvPr/>
          </p:nvCxnSpPr>
          <p:spPr>
            <a:xfrm>
              <a:off x="2667000" y="3733800"/>
              <a:ext cx="2286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268" name="Rectangle 267"/>
          <p:cNvSpPr/>
          <p:nvPr/>
        </p:nvSpPr>
        <p:spPr>
          <a:xfrm>
            <a:off x="4398836" y="2377101"/>
            <a:ext cx="685800" cy="16397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5618036" y="1996101"/>
            <a:ext cx="685800" cy="90861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618036" y="2517930"/>
            <a:ext cx="685800" cy="16397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6151436" y="1234101"/>
            <a:ext cx="0" cy="3048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73" name="Group 272"/>
          <p:cNvGrpSpPr/>
          <p:nvPr/>
        </p:nvGrpSpPr>
        <p:grpSpPr>
          <a:xfrm>
            <a:off x="5160836" y="1538901"/>
            <a:ext cx="990600" cy="76200"/>
            <a:chOff x="2590800" y="3200400"/>
            <a:chExt cx="990600" cy="76200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25908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5" name="Straight Connector 274"/>
            <p:cNvCxnSpPr/>
            <p:nvPr/>
          </p:nvCxnSpPr>
          <p:spPr>
            <a:xfrm>
              <a:off x="2590800" y="3276600"/>
              <a:ext cx="9906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>
            <a:xfrm flipV="1">
              <a:off x="35814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77" name="Group 276"/>
          <p:cNvGrpSpPr/>
          <p:nvPr/>
        </p:nvGrpSpPr>
        <p:grpSpPr>
          <a:xfrm>
            <a:off x="5389436" y="1615101"/>
            <a:ext cx="228600" cy="979029"/>
            <a:chOff x="2667000" y="3200400"/>
            <a:chExt cx="228600" cy="533400"/>
          </a:xfrm>
        </p:grpSpPr>
        <p:cxnSp>
          <p:nvCxnSpPr>
            <p:cNvPr id="278" name="Straight Connector 277"/>
            <p:cNvCxnSpPr/>
            <p:nvPr/>
          </p:nvCxnSpPr>
          <p:spPr>
            <a:xfrm>
              <a:off x="2667000" y="32004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279" name="Straight Arrow Connector 278"/>
            <p:cNvCxnSpPr/>
            <p:nvPr/>
          </p:nvCxnSpPr>
          <p:spPr>
            <a:xfrm>
              <a:off x="2667000" y="3733800"/>
              <a:ext cx="2286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280" name="Rectangle 279"/>
          <p:cNvSpPr/>
          <p:nvPr/>
        </p:nvSpPr>
        <p:spPr>
          <a:xfrm>
            <a:off x="6989636" y="2148501"/>
            <a:ext cx="685800" cy="9144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6989636" y="2739052"/>
            <a:ext cx="685800" cy="16397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7294436" y="1234101"/>
            <a:ext cx="0" cy="3048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83" name="Group 282"/>
          <p:cNvGrpSpPr/>
          <p:nvPr/>
        </p:nvGrpSpPr>
        <p:grpSpPr>
          <a:xfrm>
            <a:off x="6227636" y="1538901"/>
            <a:ext cx="1066800" cy="76200"/>
            <a:chOff x="2590800" y="3200400"/>
            <a:chExt cx="990600" cy="76200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25908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5" name="Straight Connector 284"/>
            <p:cNvCxnSpPr/>
            <p:nvPr/>
          </p:nvCxnSpPr>
          <p:spPr>
            <a:xfrm>
              <a:off x="2590800" y="3276600"/>
              <a:ext cx="9906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6" name="Straight Connector 285"/>
            <p:cNvCxnSpPr/>
            <p:nvPr/>
          </p:nvCxnSpPr>
          <p:spPr>
            <a:xfrm flipV="1">
              <a:off x="35814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87" name="Group 286"/>
          <p:cNvGrpSpPr/>
          <p:nvPr/>
        </p:nvGrpSpPr>
        <p:grpSpPr>
          <a:xfrm>
            <a:off x="7370636" y="1538901"/>
            <a:ext cx="1066800" cy="76200"/>
            <a:chOff x="2590800" y="3200400"/>
            <a:chExt cx="990600" cy="76200"/>
          </a:xfrm>
        </p:grpSpPr>
        <p:cxnSp>
          <p:nvCxnSpPr>
            <p:cNvPr id="288" name="Straight Connector 287"/>
            <p:cNvCxnSpPr/>
            <p:nvPr/>
          </p:nvCxnSpPr>
          <p:spPr>
            <a:xfrm>
              <a:off x="25908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9" name="Straight Connector 288"/>
            <p:cNvCxnSpPr/>
            <p:nvPr/>
          </p:nvCxnSpPr>
          <p:spPr>
            <a:xfrm>
              <a:off x="2590800" y="3276600"/>
              <a:ext cx="9906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0" name="Straight Connector 289"/>
            <p:cNvCxnSpPr/>
            <p:nvPr/>
          </p:nvCxnSpPr>
          <p:spPr>
            <a:xfrm flipV="1">
              <a:off x="3581400" y="3200400"/>
              <a:ext cx="0" cy="762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91" name="Straight Connector 290"/>
          <p:cNvCxnSpPr/>
          <p:nvPr/>
        </p:nvCxnSpPr>
        <p:spPr>
          <a:xfrm>
            <a:off x="8432673" y="1234101"/>
            <a:ext cx="0" cy="3048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92" name="Group 291"/>
          <p:cNvGrpSpPr/>
          <p:nvPr/>
        </p:nvGrpSpPr>
        <p:grpSpPr>
          <a:xfrm>
            <a:off x="6761036" y="1615101"/>
            <a:ext cx="228600" cy="1223293"/>
            <a:chOff x="2667000" y="3200400"/>
            <a:chExt cx="228600" cy="533400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2667000" y="32004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294" name="Straight Arrow Connector 293"/>
            <p:cNvCxnSpPr/>
            <p:nvPr/>
          </p:nvCxnSpPr>
          <p:spPr>
            <a:xfrm>
              <a:off x="2667000" y="3733800"/>
              <a:ext cx="2286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295" name="Rectangle 294"/>
          <p:cNvSpPr/>
          <p:nvPr/>
        </p:nvSpPr>
        <p:spPr>
          <a:xfrm>
            <a:off x="8361236" y="2382886"/>
            <a:ext cx="685800" cy="90861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8361236" y="2898930"/>
            <a:ext cx="685800" cy="16397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7" name="Group 296"/>
          <p:cNvGrpSpPr/>
          <p:nvPr/>
        </p:nvGrpSpPr>
        <p:grpSpPr>
          <a:xfrm>
            <a:off x="8132636" y="1601835"/>
            <a:ext cx="228600" cy="1379079"/>
            <a:chOff x="2667000" y="3200400"/>
            <a:chExt cx="228600" cy="533400"/>
          </a:xfrm>
        </p:grpSpPr>
        <p:cxnSp>
          <p:nvCxnSpPr>
            <p:cNvPr id="298" name="Straight Connector 297"/>
            <p:cNvCxnSpPr/>
            <p:nvPr/>
          </p:nvCxnSpPr>
          <p:spPr>
            <a:xfrm>
              <a:off x="2667000" y="32004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299" name="Straight Arrow Connector 298"/>
            <p:cNvCxnSpPr/>
            <p:nvPr/>
          </p:nvCxnSpPr>
          <p:spPr>
            <a:xfrm>
              <a:off x="2667000" y="3733800"/>
              <a:ext cx="2286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300" name="Rounded Rectangle 299"/>
          <p:cNvSpPr/>
          <p:nvPr/>
        </p:nvSpPr>
        <p:spPr>
          <a:xfrm>
            <a:off x="3484436" y="2148501"/>
            <a:ext cx="419100" cy="221122"/>
          </a:xfrm>
          <a:prstGeom prst="roundRect">
            <a:avLst/>
          </a:prstGeom>
          <a:noFill/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4094036" y="1302823"/>
            <a:ext cx="5410200" cy="15240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3560636" y="1196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gVA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03" name="Object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84127"/>
              </p:ext>
            </p:extLst>
          </p:nvPr>
        </p:nvGraphicFramePr>
        <p:xfrm>
          <a:off x="4055936" y="3852141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" name="Visio" r:id="rId4" imgW="1005705" imgH="1395360" progId="Visio.Drawing.11">
                  <p:embed/>
                </p:oleObj>
              </mc:Choice>
              <mc:Fallback>
                <p:oleObj name="Visio" r:id="rId4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936" y="3852141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4" name="Straight Connector 303"/>
          <p:cNvCxnSpPr>
            <a:stCxn id="300" idx="2"/>
          </p:cNvCxnSpPr>
          <p:nvPr/>
        </p:nvCxnSpPr>
        <p:spPr>
          <a:xfrm>
            <a:off x="3693986" y="2369623"/>
            <a:ext cx="0" cy="2168318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05" name="Straight Arrow Connector 304"/>
          <p:cNvCxnSpPr/>
          <p:nvPr/>
        </p:nvCxnSpPr>
        <p:spPr>
          <a:xfrm>
            <a:off x="3693986" y="4537941"/>
            <a:ext cx="476250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306" name="Rounded Rectangle 305"/>
          <p:cNvSpPr/>
          <p:nvPr/>
        </p:nvSpPr>
        <p:spPr>
          <a:xfrm>
            <a:off x="4170236" y="400454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" name="Rectangle 306"/>
          <p:cNvSpPr/>
          <p:nvPr/>
        </p:nvSpPr>
        <p:spPr>
          <a:xfrm flipV="1">
            <a:off x="4590860" y="4899891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 flipV="1">
            <a:off x="5008435" y="3946629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9" name="Rectangle 308"/>
          <p:cNvSpPr/>
          <p:nvPr/>
        </p:nvSpPr>
        <p:spPr>
          <a:xfrm flipV="1">
            <a:off x="4755452" y="4592805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0" name="Rectangle 309"/>
          <p:cNvSpPr/>
          <p:nvPr/>
        </p:nvSpPr>
        <p:spPr>
          <a:xfrm flipV="1">
            <a:off x="4846892" y="4269717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1" name="Straight Connector 310"/>
          <p:cNvCxnSpPr>
            <a:stCxn id="308" idx="2"/>
          </p:cNvCxnSpPr>
          <p:nvPr/>
        </p:nvCxnSpPr>
        <p:spPr>
          <a:xfrm flipV="1">
            <a:off x="5046535" y="3013941"/>
            <a:ext cx="0" cy="9326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12" name="Straight Connector 311"/>
          <p:cNvCxnSpPr/>
          <p:nvPr/>
        </p:nvCxnSpPr>
        <p:spPr>
          <a:xfrm flipH="1">
            <a:off x="4094036" y="3013941"/>
            <a:ext cx="952499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13" name="Straight Arrow Connector 312"/>
          <p:cNvCxnSpPr/>
          <p:nvPr/>
        </p:nvCxnSpPr>
        <p:spPr>
          <a:xfrm flipV="1">
            <a:off x="4094036" y="1767501"/>
            <a:ext cx="304800" cy="124644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14" name="TextBox 313"/>
          <p:cNvSpPr txBox="1"/>
          <p:nvPr/>
        </p:nvSpPr>
        <p:spPr>
          <a:xfrm>
            <a:off x="1553241" y="5500621"/>
            <a:ext cx="246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Memory Access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315" name="Object 3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908389"/>
              </p:ext>
            </p:extLst>
          </p:nvPr>
        </p:nvGraphicFramePr>
        <p:xfrm>
          <a:off x="5451348" y="3887657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" name="Visio" r:id="rId6" imgW="1005705" imgH="1395360" progId="Visio.Drawing.11">
                  <p:embed/>
                </p:oleObj>
              </mc:Choice>
              <mc:Fallback>
                <p:oleObj name="Visio" r:id="rId6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348" y="3887657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6" name="Straight Connector 315"/>
          <p:cNvCxnSpPr/>
          <p:nvPr/>
        </p:nvCxnSpPr>
        <p:spPr>
          <a:xfrm>
            <a:off x="5313236" y="2459086"/>
            <a:ext cx="0" cy="2168318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17" name="Straight Arrow Connector 316"/>
          <p:cNvCxnSpPr/>
          <p:nvPr/>
        </p:nvCxnSpPr>
        <p:spPr>
          <a:xfrm>
            <a:off x="5322761" y="4627404"/>
            <a:ext cx="23812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18" name="Straight Connector 317"/>
          <p:cNvCxnSpPr>
            <a:endCxn id="268" idx="3"/>
          </p:cNvCxnSpPr>
          <p:nvPr/>
        </p:nvCxnSpPr>
        <p:spPr>
          <a:xfrm flipH="1">
            <a:off x="5084636" y="2459087"/>
            <a:ext cx="228600" cy="0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319" name="Rounded Rectangle 318"/>
          <p:cNvSpPr/>
          <p:nvPr/>
        </p:nvSpPr>
        <p:spPr>
          <a:xfrm>
            <a:off x="5560886" y="403502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 flipV="1">
            <a:off x="5989892" y="4931133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1" name="Rectangle 320"/>
          <p:cNvSpPr/>
          <p:nvPr/>
        </p:nvSpPr>
        <p:spPr>
          <a:xfrm flipV="1">
            <a:off x="6410516" y="3989301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2" name="Rectangle 321"/>
          <p:cNvSpPr/>
          <p:nvPr/>
        </p:nvSpPr>
        <p:spPr>
          <a:xfrm flipV="1">
            <a:off x="6154484" y="4629381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 flipV="1">
            <a:off x="6245924" y="4300197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456236" y="3242541"/>
            <a:ext cx="1" cy="7620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25" name="Straight Connector 324"/>
          <p:cNvCxnSpPr/>
          <p:nvPr/>
        </p:nvCxnSpPr>
        <p:spPr>
          <a:xfrm flipH="1">
            <a:off x="5441823" y="3242541"/>
            <a:ext cx="101441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26" name="Straight Arrow Connector 325"/>
          <p:cNvCxnSpPr/>
          <p:nvPr/>
        </p:nvCxnSpPr>
        <p:spPr>
          <a:xfrm flipV="1">
            <a:off x="5446587" y="1987149"/>
            <a:ext cx="171449" cy="125539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27" name="TextBox 326"/>
          <p:cNvSpPr txBox="1"/>
          <p:nvPr/>
        </p:nvSpPr>
        <p:spPr>
          <a:xfrm>
            <a:off x="5541836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+ 5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328" name="Object 3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06545"/>
              </p:ext>
            </p:extLst>
          </p:nvPr>
        </p:nvGraphicFramePr>
        <p:xfrm>
          <a:off x="6799136" y="3928341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" name="Visio" r:id="rId7" imgW="1005705" imgH="1395360" progId="Visio.Drawing.11">
                  <p:embed/>
                </p:oleObj>
              </mc:Choice>
              <mc:Fallback>
                <p:oleObj name="Visio" r:id="rId7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136" y="3928341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9" name="Straight Connector 328"/>
          <p:cNvCxnSpPr/>
          <p:nvPr/>
        </p:nvCxnSpPr>
        <p:spPr>
          <a:xfrm>
            <a:off x="6661024" y="2604008"/>
            <a:ext cx="0" cy="2064080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30" name="Straight Arrow Connector 329"/>
          <p:cNvCxnSpPr/>
          <p:nvPr/>
        </p:nvCxnSpPr>
        <p:spPr>
          <a:xfrm>
            <a:off x="6670549" y="4668088"/>
            <a:ext cx="23812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31" name="Straight Connector 330"/>
          <p:cNvCxnSpPr>
            <a:endCxn id="270" idx="3"/>
          </p:cNvCxnSpPr>
          <p:nvPr/>
        </p:nvCxnSpPr>
        <p:spPr>
          <a:xfrm flipH="1">
            <a:off x="6303836" y="2594130"/>
            <a:ext cx="357188" cy="5786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332" name="Rectangle 331"/>
          <p:cNvSpPr/>
          <p:nvPr/>
        </p:nvSpPr>
        <p:spPr>
          <a:xfrm flipV="1">
            <a:off x="7337680" y="4971817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3" name="Rectangle 332"/>
          <p:cNvSpPr/>
          <p:nvPr/>
        </p:nvSpPr>
        <p:spPr>
          <a:xfrm flipV="1">
            <a:off x="7758304" y="4029985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4" name="Rectangle 333"/>
          <p:cNvSpPr/>
          <p:nvPr/>
        </p:nvSpPr>
        <p:spPr>
          <a:xfrm flipV="1">
            <a:off x="7502272" y="4670065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 flipV="1">
            <a:off x="7593712" y="4340881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 flipH="1" flipV="1">
            <a:off x="7804024" y="3390845"/>
            <a:ext cx="1" cy="65438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37" name="Straight Connector 336"/>
          <p:cNvCxnSpPr/>
          <p:nvPr/>
        </p:nvCxnSpPr>
        <p:spPr>
          <a:xfrm flipH="1">
            <a:off x="6787229" y="3394941"/>
            <a:ext cx="101441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38" name="Straight Arrow Connector 337"/>
          <p:cNvCxnSpPr/>
          <p:nvPr/>
        </p:nvCxnSpPr>
        <p:spPr>
          <a:xfrm flipV="1">
            <a:off x="6799136" y="2148501"/>
            <a:ext cx="190500" cy="1242344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39" name="Rounded Rectangle 338"/>
          <p:cNvSpPr/>
          <p:nvPr/>
        </p:nvSpPr>
        <p:spPr>
          <a:xfrm>
            <a:off x="6913436" y="405788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913436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+ 5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341" name="Object 3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717256"/>
              </p:ext>
            </p:extLst>
          </p:nvPr>
        </p:nvGraphicFramePr>
        <p:xfrm>
          <a:off x="8170736" y="3928341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" name="Visio" r:id="rId8" imgW="1005705" imgH="1395360" progId="Visio.Drawing.11">
                  <p:embed/>
                </p:oleObj>
              </mc:Choice>
              <mc:Fallback>
                <p:oleObj name="Visio" r:id="rId8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0736" y="3928341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2" name="Straight Connector 341"/>
          <p:cNvCxnSpPr/>
          <p:nvPr/>
        </p:nvCxnSpPr>
        <p:spPr>
          <a:xfrm>
            <a:off x="8032624" y="2821037"/>
            <a:ext cx="0" cy="1847051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43" name="Straight Arrow Connector 342"/>
          <p:cNvCxnSpPr/>
          <p:nvPr/>
        </p:nvCxnSpPr>
        <p:spPr>
          <a:xfrm>
            <a:off x="8042149" y="4668088"/>
            <a:ext cx="23812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44" name="Straight Connector 343"/>
          <p:cNvCxnSpPr/>
          <p:nvPr/>
        </p:nvCxnSpPr>
        <p:spPr>
          <a:xfrm flipH="1" flipV="1">
            <a:off x="7675436" y="2820326"/>
            <a:ext cx="357188" cy="711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345" name="Rectangle 344"/>
          <p:cNvSpPr/>
          <p:nvPr/>
        </p:nvSpPr>
        <p:spPr>
          <a:xfrm flipV="1">
            <a:off x="8709280" y="4971817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/>
          <p:cNvSpPr/>
          <p:nvPr/>
        </p:nvSpPr>
        <p:spPr>
          <a:xfrm flipV="1">
            <a:off x="9129904" y="4029985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/>
          <p:cNvSpPr/>
          <p:nvPr/>
        </p:nvSpPr>
        <p:spPr>
          <a:xfrm flipV="1">
            <a:off x="8873872" y="4670065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" name="Rectangle 347"/>
          <p:cNvSpPr/>
          <p:nvPr/>
        </p:nvSpPr>
        <p:spPr>
          <a:xfrm flipV="1">
            <a:off x="8965312" y="4340881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9" name="Straight Connector 348"/>
          <p:cNvCxnSpPr/>
          <p:nvPr/>
        </p:nvCxnSpPr>
        <p:spPr>
          <a:xfrm flipH="1" flipV="1">
            <a:off x="9175625" y="3623541"/>
            <a:ext cx="1" cy="421684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50" name="Straight Connector 349"/>
          <p:cNvCxnSpPr/>
          <p:nvPr/>
        </p:nvCxnSpPr>
        <p:spPr>
          <a:xfrm flipH="1">
            <a:off x="8158829" y="3623541"/>
            <a:ext cx="101441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51" name="Straight Arrow Connector 350"/>
          <p:cNvCxnSpPr/>
          <p:nvPr/>
        </p:nvCxnSpPr>
        <p:spPr>
          <a:xfrm flipV="1">
            <a:off x="8158829" y="2390721"/>
            <a:ext cx="202407" cy="123282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52" name="Rounded Rectangle 351"/>
          <p:cNvSpPr/>
          <p:nvPr/>
        </p:nvSpPr>
        <p:spPr>
          <a:xfrm>
            <a:off x="8285036" y="405788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8261421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+ 5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354" name="Object 3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823226"/>
              </p:ext>
            </p:extLst>
          </p:nvPr>
        </p:nvGraphicFramePr>
        <p:xfrm>
          <a:off x="9542336" y="3928341"/>
          <a:ext cx="1181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Visio" r:id="rId9" imgW="1005705" imgH="1395360" progId="Visio.Drawing.11">
                  <p:embed/>
                </p:oleObj>
              </mc:Choice>
              <mc:Fallback>
                <p:oleObj name="Visio" r:id="rId9" imgW="1005705" imgH="1395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2336" y="3928341"/>
                        <a:ext cx="1181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5" name="Straight Connector 354"/>
          <p:cNvCxnSpPr/>
          <p:nvPr/>
        </p:nvCxnSpPr>
        <p:spPr>
          <a:xfrm>
            <a:off x="9404224" y="3013941"/>
            <a:ext cx="0" cy="1654147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356" name="Straight Arrow Connector 355"/>
          <p:cNvCxnSpPr/>
          <p:nvPr/>
        </p:nvCxnSpPr>
        <p:spPr>
          <a:xfrm>
            <a:off x="9413749" y="4668088"/>
            <a:ext cx="23812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57" name="Straight Connector 356"/>
          <p:cNvCxnSpPr/>
          <p:nvPr/>
        </p:nvCxnSpPr>
        <p:spPr>
          <a:xfrm flipH="1" flipV="1">
            <a:off x="9047036" y="3013230"/>
            <a:ext cx="357188" cy="711"/>
          </a:xfrm>
          <a:prstGeom prst="line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358" name="Rectangle 357"/>
          <p:cNvSpPr/>
          <p:nvPr/>
        </p:nvSpPr>
        <p:spPr>
          <a:xfrm flipV="1">
            <a:off x="10080880" y="4971817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9" name="Rectangle 358"/>
          <p:cNvSpPr/>
          <p:nvPr/>
        </p:nvSpPr>
        <p:spPr>
          <a:xfrm flipV="1">
            <a:off x="10501504" y="4029985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0" name="Rectangle 359"/>
          <p:cNvSpPr/>
          <p:nvPr/>
        </p:nvSpPr>
        <p:spPr>
          <a:xfrm flipV="1">
            <a:off x="10245472" y="4670065"/>
            <a:ext cx="76200" cy="19202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1" name="Rectangle 360"/>
          <p:cNvSpPr/>
          <p:nvPr/>
        </p:nvSpPr>
        <p:spPr>
          <a:xfrm flipV="1">
            <a:off x="10336912" y="4340881"/>
            <a:ext cx="76200" cy="21031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 flipH="1" flipV="1">
            <a:off x="10547225" y="3623541"/>
            <a:ext cx="1" cy="421684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63" name="Rounded Rectangle 362"/>
          <p:cNvSpPr/>
          <p:nvPr/>
        </p:nvSpPr>
        <p:spPr>
          <a:xfrm>
            <a:off x="9656636" y="4057881"/>
            <a:ext cx="57150" cy="1143000"/>
          </a:xfrm>
          <a:prstGeom prst="roundRect">
            <a:avLst>
              <a:gd name="adj" fmla="val 4999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9633021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+ 4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0283572" y="3291501"/>
            <a:ext cx="7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hPA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10547421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= 24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094036" y="5538721"/>
            <a:ext cx="93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7700" y="2810741"/>
            <a:ext cx="1879600" cy="286626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gVA</a:t>
            </a:r>
            <a:r>
              <a:rPr lang="en-US" dirty="0" smtClean="0"/>
              <a:t>         </a:t>
            </a:r>
            <a:r>
              <a:rPr lang="en-US" dirty="0" err="1" smtClean="0"/>
              <a:t>hPA</a:t>
            </a:r>
            <a:endParaRPr lang="en-US" dirty="0"/>
          </a:p>
        </p:txBody>
      </p:sp>
      <p:cxnSp>
        <p:nvCxnSpPr>
          <p:cNvPr id="368" name="Straight Arrow Connector 367"/>
          <p:cNvCxnSpPr>
            <a:stCxn id="3" idx="0"/>
          </p:cNvCxnSpPr>
          <p:nvPr/>
        </p:nvCxnSpPr>
        <p:spPr>
          <a:xfrm>
            <a:off x="1587500" y="2810741"/>
            <a:ext cx="0" cy="28662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" idx="3"/>
            <a:endCxn id="302" idx="1"/>
          </p:cNvCxnSpPr>
          <p:nvPr/>
        </p:nvCxnSpPr>
        <p:spPr>
          <a:xfrm flipV="1">
            <a:off x="2527300" y="1381475"/>
            <a:ext cx="1033336" cy="1919093"/>
          </a:xfrm>
          <a:prstGeom prst="bentConnector3">
            <a:avLst/>
          </a:prstGeom>
          <a:ln w="38100">
            <a:solidFill>
              <a:srgbClr val="4F81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6</a:t>
            </a:fld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14069" y="1394274"/>
            <a:ext cx="13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Load </a:t>
            </a:r>
            <a:r>
              <a:rPr lang="en-US" sz="2400" b="1" dirty="0" err="1" smtClean="0"/>
              <a:t>gVA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74457" y="42580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HIT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94308" y="426137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MISS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76225" y="847725"/>
            <a:ext cx="11680959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ounded Rectangle 369"/>
          <p:cNvSpPr/>
          <p:nvPr/>
        </p:nvSpPr>
        <p:spPr>
          <a:xfrm>
            <a:off x="-695325" y="2954054"/>
            <a:ext cx="13411200" cy="124555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Intel’s </a:t>
            </a:r>
            <a:r>
              <a:rPr lang="en-US" sz="3200" dirty="0" smtClean="0">
                <a:solidFill>
                  <a:srgbClr val="FF0000"/>
                </a:solidFill>
              </a:rPr>
              <a:t>5-Level </a:t>
            </a:r>
            <a:r>
              <a:rPr lang="en-US" sz="3200" dirty="0">
                <a:solidFill>
                  <a:srgbClr val="FF0000"/>
                </a:solidFill>
              </a:rPr>
              <a:t>Paging </a:t>
            </a:r>
            <a:r>
              <a:rPr lang="en-US" sz="3200" dirty="0" smtClean="0">
                <a:solidFill>
                  <a:srgbClr val="FF0000"/>
                </a:solidFill>
                <a:sym typeface="Wingdings" pitchFamily="2" charset="2"/>
              </a:rPr>
              <a:t> brings this </a:t>
            </a:r>
            <a:r>
              <a:rPr lang="en-US" sz="3200" dirty="0">
                <a:solidFill>
                  <a:srgbClr val="FF0000"/>
                </a:solidFill>
                <a:sym typeface="Wingdings" pitchFamily="2" charset="2"/>
              </a:rPr>
              <a:t>up to 35 Memory Accesses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Nested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Paging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Overhead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in x86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5" dur="indefinite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8" dur="indefinite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1" dur="indefinite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4" dur="indefinite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7" dur="indefinite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0" dur="indefinite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3" dur="indefinite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6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9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2" dur="indefinite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5" dur="indefinite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8" dur="indefinite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1" dur="indefinite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4" dur="indefinite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7" dur="indefinite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0" dur="indefinite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3" dur="indefinite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6" dur="indefinite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9" dur="indefinite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2" dur="indefinite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5" dur="indefinite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8" dur="indefinite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1" dur="indefinite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4" dur="indefinite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7" dur="indefinite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9" dur="indefinite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0" dur="indefinite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2" dur="indefinite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3" dur="indefinite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5" dur="indefinite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6" dur="indefinite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8" dur="indefinite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9" dur="indefinite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1" dur="indefinite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2" dur="indefinite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4" dur="indefinite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5" dur="indefinite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7" dur="indefinite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8" dur="indefinite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0" dur="indefinite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1" dur="indefinite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3" dur="indefinite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4" dur="indefinite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6" dur="indefinite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7" dur="indefinite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9" dur="indefinite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0" dur="indefinite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2" dur="indefinite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3" dur="indefinite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5" dur="indefinite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6" dur="indefinite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1" dur="indefinite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2" dur="indefinite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3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4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256" grpId="0" animBg="1"/>
      <p:bldP spid="257" grpId="0" animBg="1"/>
      <p:bldP spid="258" grpId="0"/>
      <p:bldP spid="259" grpId="0" animBg="1"/>
      <p:bldP spid="268" grpId="0" animBg="1"/>
      <p:bldP spid="269" grpId="0" animBg="1"/>
      <p:bldP spid="270" grpId="0" animBg="1"/>
      <p:bldP spid="280" grpId="0" animBg="1"/>
      <p:bldP spid="281" grpId="0" animBg="1"/>
      <p:bldP spid="295" grpId="0" animBg="1"/>
      <p:bldP spid="296" grpId="0" animBg="1"/>
      <p:bldP spid="300" grpId="0" animBg="1"/>
      <p:bldP spid="301" grpId="0" animBg="1"/>
      <p:bldP spid="302" grpId="0"/>
      <p:bldP spid="306" grpId="0" animBg="1"/>
      <p:bldP spid="307" grpId="0" animBg="1"/>
      <p:bldP spid="308" grpId="0" animBg="1"/>
      <p:bldP spid="309" grpId="0" animBg="1"/>
      <p:bldP spid="310" grpId="0" animBg="1"/>
      <p:bldP spid="314" grpId="0"/>
      <p:bldP spid="319" grpId="0" animBg="1"/>
      <p:bldP spid="320" grpId="0" animBg="1"/>
      <p:bldP spid="321" grpId="0" animBg="1"/>
      <p:bldP spid="322" grpId="0" animBg="1"/>
      <p:bldP spid="323" grpId="0" animBg="1"/>
      <p:bldP spid="327" grpId="0"/>
      <p:bldP spid="332" grpId="0" animBg="1"/>
      <p:bldP spid="333" grpId="0" animBg="1"/>
      <p:bldP spid="334" grpId="0" animBg="1"/>
      <p:bldP spid="335" grpId="0" animBg="1"/>
      <p:bldP spid="339" grpId="0" animBg="1"/>
      <p:bldP spid="340" grpId="0"/>
      <p:bldP spid="345" grpId="0" animBg="1"/>
      <p:bldP spid="346" grpId="0" animBg="1"/>
      <p:bldP spid="347" grpId="0" animBg="1"/>
      <p:bldP spid="348" grpId="0" animBg="1"/>
      <p:bldP spid="352" grpId="0" animBg="1"/>
      <p:bldP spid="353" grpId="0"/>
      <p:bldP spid="358" grpId="0" animBg="1"/>
      <p:bldP spid="359" grpId="0" animBg="1"/>
      <p:bldP spid="360" grpId="0" animBg="1"/>
      <p:bldP spid="361" grpId="0" animBg="1"/>
      <p:bldP spid="363" grpId="0" animBg="1"/>
      <p:bldP spid="364" grpId="0"/>
      <p:bldP spid="365" grpId="0"/>
      <p:bldP spid="366" grpId="0"/>
      <p:bldP spid="367" grpId="0"/>
      <p:bldP spid="3" grpId="0" animBg="1"/>
      <p:bldP spid="5" grpId="0"/>
      <p:bldP spid="6" grpId="0"/>
      <p:bldP spid="124" grpId="0"/>
      <p:bldP spid="126" grpId="0" animBg="1"/>
      <p:bldP spid="37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14100" y="45402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5275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4200" y="45148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Performance Results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190626"/>
              </p:ext>
            </p:extLst>
          </p:nvPr>
        </p:nvGraphicFramePr>
        <p:xfrm>
          <a:off x="709612" y="1533526"/>
          <a:ext cx="10772775" cy="45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1078605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76.04%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433186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52.86%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811386" y="113790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66.19%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59128" y="114742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222%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004182" y="113790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165%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339999" y="123338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132%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60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95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14100" y="45402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5275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4200" y="45148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Performance Results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573122"/>
              </p:ext>
            </p:extLst>
          </p:nvPr>
        </p:nvGraphicFramePr>
        <p:xfrm>
          <a:off x="709612" y="1533526"/>
          <a:ext cx="10772775" cy="45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1078605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76.04%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433186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52.86%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811386" y="113790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66.19%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59128" y="114742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222%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004182" y="113790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165%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339999" y="123338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132%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61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71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14100" y="45402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5275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4200" y="45148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Performance Results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328742"/>
              </p:ext>
            </p:extLst>
          </p:nvPr>
        </p:nvGraphicFramePr>
        <p:xfrm>
          <a:off x="709612" y="1533526"/>
          <a:ext cx="10772775" cy="45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1078605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76.04%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433186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52.86%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811386" y="113790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66.19%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59128" y="114742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222%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004182" y="113790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165%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339999" y="123338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132%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62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98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953749" y="3552825"/>
            <a:ext cx="320675" cy="2019300"/>
          </a:xfrm>
          <a:prstGeom prst="roundRect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14100" y="45402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5275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4200" y="4514850"/>
            <a:ext cx="2921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9525"/>
            <a:ext cx="12192000" cy="908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Performance Results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82128"/>
              </p:ext>
            </p:extLst>
          </p:nvPr>
        </p:nvGraphicFramePr>
        <p:xfrm>
          <a:off x="709612" y="1533526"/>
          <a:ext cx="10772775" cy="45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1078605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76.04%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433186" y="1137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52.86%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811386" y="113790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66.19%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59128" y="114742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222%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004182" y="113790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165%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339999" y="123338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132%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6225" y="847725"/>
            <a:ext cx="11830050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-861348" y="2667523"/>
            <a:ext cx="13420725" cy="189495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85CA3A"/>
                </a:solidFill>
              </a:rPr>
              <a:t>SpOT</a:t>
            </a:r>
            <a:r>
              <a:rPr lang="en-US" sz="3200" dirty="0" smtClean="0">
                <a:solidFill>
                  <a:srgbClr val="85CA3A"/>
                </a:solidFill>
              </a:rPr>
              <a:t> has comparable </a:t>
            </a:r>
            <a:r>
              <a:rPr lang="en-US" sz="3200" dirty="0" smtClean="0">
                <a:solidFill>
                  <a:srgbClr val="85CA3A"/>
                </a:solidFill>
              </a:rPr>
              <a:t>performance (&lt;1%) </a:t>
            </a:r>
            <a:r>
              <a:rPr lang="en-US" sz="3200" dirty="0" smtClean="0">
                <a:solidFill>
                  <a:srgbClr val="85CA3A"/>
                </a:solidFill>
              </a:rPr>
              <a:t>to deterministic </a:t>
            </a:r>
            <a:r>
              <a:rPr lang="en-US" sz="3200" dirty="0" err="1" smtClean="0">
                <a:solidFill>
                  <a:srgbClr val="85CA3A"/>
                </a:solidFill>
              </a:rPr>
              <a:t>vRMM</a:t>
            </a:r>
            <a:endParaRPr lang="en-US" sz="3200" dirty="0" smtClean="0">
              <a:solidFill>
                <a:srgbClr val="85CA3A"/>
              </a:solidFill>
              <a:sym typeface="Wingdings" pitchFamily="2" charset="2"/>
            </a:endParaRPr>
          </a:p>
          <a:p>
            <a:pPr algn="ctr"/>
            <a:r>
              <a:rPr lang="en-US" sz="3200" dirty="0" smtClean="0">
                <a:solidFill>
                  <a:srgbClr val="85CA3A"/>
                </a:solidFill>
                <a:sym typeface="Wingdings" pitchFamily="2" charset="2"/>
              </a:rPr>
              <a:t>while </a:t>
            </a:r>
            <a:r>
              <a:rPr lang="en-US" sz="3200" dirty="0" smtClean="0">
                <a:solidFill>
                  <a:srgbClr val="85CA3A"/>
                </a:solidFill>
                <a:sym typeface="Wingdings" pitchFamily="2" charset="2"/>
              </a:rPr>
              <a:t>avoiding all the architectural </a:t>
            </a:r>
            <a:r>
              <a:rPr lang="en-US" sz="3200" dirty="0" smtClean="0">
                <a:solidFill>
                  <a:srgbClr val="85CA3A"/>
                </a:solidFill>
                <a:sym typeface="Wingdings" pitchFamily="2" charset="2"/>
              </a:rPr>
              <a:t>complexity</a:t>
            </a:r>
            <a:br>
              <a:rPr lang="en-US" sz="3200" dirty="0" smtClean="0">
                <a:solidFill>
                  <a:srgbClr val="85CA3A"/>
                </a:solidFill>
                <a:sym typeface="Wingdings" pitchFamily="2" charset="2"/>
              </a:rPr>
            </a:br>
            <a:r>
              <a:rPr lang="en-US" sz="3200" dirty="0" smtClean="0">
                <a:solidFill>
                  <a:srgbClr val="85CA3A"/>
                </a:solidFill>
                <a:sym typeface="Wingdings" pitchFamily="2" charset="2"/>
              </a:rPr>
              <a:t>and to DS while avoiding the rigid SW support that it requires</a:t>
            </a:r>
            <a:endParaRPr lang="en-US" sz="3200" dirty="0">
              <a:solidFill>
                <a:srgbClr val="85CA3A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63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03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Conclusions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1150977"/>
            <a:ext cx="12030075" cy="532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u="sng" dirty="0" smtClean="0"/>
              <a:t>Problem</a:t>
            </a:r>
            <a:r>
              <a:rPr lang="en-US" sz="3000" dirty="0" smtClean="0"/>
              <a:t>: Address translation overhead in virtualized execution</a:t>
            </a:r>
          </a:p>
          <a:p>
            <a:pPr marL="457200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3000" u="sng" dirty="0" smtClean="0"/>
              <a:t>Solution</a:t>
            </a:r>
            <a:r>
              <a:rPr lang="en-US" sz="3000" dirty="0" smtClean="0"/>
              <a:t>:</a:t>
            </a:r>
          </a:p>
          <a:p>
            <a:pPr marL="914400" lvl="1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8B832"/>
                </a:solidFill>
              </a:rPr>
              <a:t>SW: Contiguity-Aware paging </a:t>
            </a:r>
            <a:endParaRPr lang="en-US" sz="2800" dirty="0">
              <a:sym typeface="Wingdings" pitchFamily="2" charset="2"/>
            </a:endParaRPr>
          </a:p>
          <a:p>
            <a:pPr marL="1371600" lvl="2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Wingdings" pitchFamily="2" charset="2"/>
              </a:rPr>
              <a:t>OS c</a:t>
            </a:r>
            <a:r>
              <a:rPr lang="en-US" sz="2000" dirty="0" smtClean="0">
                <a:sym typeface="Wingdings" pitchFamily="2" charset="2"/>
              </a:rPr>
              <a:t>ontiguous </a:t>
            </a:r>
            <a:r>
              <a:rPr lang="en-US" sz="2000" dirty="0" smtClean="0">
                <a:sym typeface="Wingdings" pitchFamily="2" charset="2"/>
              </a:rPr>
              <a:t>page allocations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on demand</a:t>
            </a:r>
          </a:p>
          <a:p>
            <a:pPr marL="1371600" lvl="2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Native and virtualized environments </a:t>
            </a:r>
          </a:p>
          <a:p>
            <a:pPr marL="1371600" lvl="2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Boosts the performance of any contiguous page mapping translation scheme</a:t>
            </a:r>
          </a:p>
          <a:p>
            <a:pPr marL="1371600" lvl="2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https://</a:t>
            </a:r>
            <a:r>
              <a:rPr lang="en-US" sz="2000" dirty="0" smtClean="0">
                <a:sym typeface="Wingdings" pitchFamily="2" charset="2"/>
              </a:rPr>
              <a:t>github.com/cslab-ntua/contiguity-isca2020</a:t>
            </a:r>
            <a:endParaRPr lang="en-US" sz="2000" dirty="0" smtClean="0">
              <a:sym typeface="Wingdings" pitchFamily="2" charset="2"/>
            </a:endParaRPr>
          </a:p>
          <a:p>
            <a:pPr marL="914400" lvl="1" indent="-45720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8B832"/>
                </a:solidFill>
              </a:rPr>
              <a:t>HW: Speculative Offset Address Translation (</a:t>
            </a:r>
            <a:r>
              <a:rPr lang="en-US" sz="2800" dirty="0" err="1" smtClean="0">
                <a:solidFill>
                  <a:srgbClr val="78B832"/>
                </a:solidFill>
              </a:rPr>
              <a:t>SpOT</a:t>
            </a:r>
            <a:r>
              <a:rPr lang="en-US" sz="2800" dirty="0" smtClean="0">
                <a:solidFill>
                  <a:srgbClr val="78B832"/>
                </a:solidFill>
              </a:rPr>
              <a:t>)</a:t>
            </a:r>
          </a:p>
          <a:p>
            <a:pPr marL="1371600" lvl="2" indent="-457200"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Wingdings" pitchFamily="2" charset="2"/>
              </a:rPr>
              <a:t>Exploit the SW generated contiguity to predict translations</a:t>
            </a:r>
          </a:p>
          <a:p>
            <a:pPr marL="1371600" lvl="2" indent="-4572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000" dirty="0" smtClean="0">
                <a:sym typeface="Wingdings" pitchFamily="2" charset="2"/>
              </a:rPr>
              <a:t>Native and virtualized environments</a:t>
            </a:r>
            <a:endParaRPr lang="en-US" sz="2800" dirty="0" smtClean="0">
              <a:sym typeface="Wingdings" pitchFamily="2" charset="2"/>
            </a:endParaRPr>
          </a:p>
          <a:p>
            <a:pPr marL="457200" indent="-45720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000" u="sng" dirty="0" smtClean="0">
                <a:sym typeface="Wingdings" pitchFamily="2" charset="2"/>
              </a:rPr>
              <a:t>Results</a:t>
            </a:r>
            <a:r>
              <a:rPr lang="en-US" sz="3000" dirty="0" smtClean="0">
                <a:sym typeface="Wingdings" pitchFamily="2" charset="2"/>
              </a:rPr>
              <a:t>: </a:t>
            </a:r>
            <a:r>
              <a:rPr lang="en-US" sz="3000" dirty="0" smtClean="0">
                <a:sym typeface="Wingdings" pitchFamily="2" charset="2"/>
              </a:rPr>
              <a:t>2D Translation </a:t>
            </a:r>
            <a:r>
              <a:rPr lang="en-US" sz="3000" dirty="0" smtClean="0">
                <a:sym typeface="Wingdings" pitchFamily="2" charset="2"/>
              </a:rPr>
              <a:t>overhead from ~16% down to ~0.9% on average</a:t>
            </a:r>
            <a:endParaRPr lang="en-US" sz="3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1020" y="6323727"/>
            <a:ext cx="27619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Thank you!! </a:t>
            </a:r>
            <a:r>
              <a:rPr lang="en-US" sz="3400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64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4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7882" y="2777369"/>
            <a:ext cx="10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Size</a:t>
            </a:r>
            <a:endParaRPr lang="en-US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Approaches: Mitigate Translation Overheads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" y="1130346"/>
            <a:ext cx="987742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u="sng" dirty="0" smtClean="0"/>
              <a:t>State of practice</a:t>
            </a:r>
            <a:r>
              <a:rPr lang="en-US" sz="3000" dirty="0" smtClean="0"/>
              <a:t>: Huge Pages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78B832"/>
                </a:solidFill>
                <a:sym typeface="Wingdings"/>
              </a:rPr>
              <a:t></a:t>
            </a:r>
            <a:r>
              <a:rPr lang="en-US" sz="2400" dirty="0" smtClean="0">
                <a:solidFill>
                  <a:srgbClr val="92D050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HW budget (TLB), </a:t>
            </a:r>
            <a:r>
              <a:rPr lang="en-US" sz="2400" dirty="0">
                <a:solidFill>
                  <a:srgbClr val="78B832"/>
                </a:solidFill>
                <a:sym typeface="Wingdings"/>
              </a:rPr>
              <a:t></a:t>
            </a:r>
            <a:r>
              <a:rPr lang="en-US" sz="2400" dirty="0">
                <a:solidFill>
                  <a:srgbClr val="92D050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OS support (THP)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sym typeface="Wingdings"/>
              </a:rPr>
              <a:t>Significantly reduce but fail to eliminate overheads (~16.5%)</a:t>
            </a:r>
            <a:endParaRPr lang="en-US" sz="2400" dirty="0" smtClean="0"/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u="sng" dirty="0" smtClean="0"/>
              <a:t>State of the art</a:t>
            </a:r>
            <a:r>
              <a:rPr lang="en-US" sz="3000" dirty="0" smtClean="0"/>
              <a:t>: Contiguous Mappings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/>
              <a:t>1 Translation Entry </a:t>
            </a:r>
            <a:r>
              <a:rPr lang="en-US" sz="2400" dirty="0" smtClean="0">
                <a:sym typeface="Wingdings" pitchFamily="2" charset="2"/>
              </a:rPr>
              <a:t>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multiple </a:t>
            </a:r>
            <a:r>
              <a:rPr lang="en-US" sz="2400" dirty="0">
                <a:sym typeface="Wingdings" pitchFamily="2" charset="2"/>
              </a:rPr>
              <a:t>contiguously </a:t>
            </a:r>
            <a:r>
              <a:rPr lang="en-US" sz="2400" dirty="0" smtClean="0">
                <a:sym typeface="Wingdings" pitchFamily="2" charset="2"/>
              </a:rPr>
              <a:t>mapped pages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Variable size  increased coverage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Direct Segments </a:t>
            </a:r>
            <a:r>
              <a:rPr lang="en-US" dirty="0" smtClean="0">
                <a:sym typeface="Wingdings" pitchFamily="2" charset="2"/>
              </a:rPr>
              <a:t>[ISCA 13</a:t>
            </a:r>
            <a:r>
              <a:rPr lang="en-US" dirty="0" smtClean="0">
                <a:sym typeface="Wingdings" pitchFamily="2" charset="2"/>
              </a:rPr>
              <a:t>]</a:t>
            </a:r>
            <a:r>
              <a:rPr lang="en-US" sz="2800" dirty="0" smtClean="0">
                <a:sym typeface="Wingdings" pitchFamily="2" charset="2"/>
              </a:rPr>
              <a:t>,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Redundant </a:t>
            </a:r>
            <a:r>
              <a:rPr lang="en-US" sz="2400" dirty="0" smtClean="0">
                <a:sym typeface="Wingdings" pitchFamily="2" charset="2"/>
              </a:rPr>
              <a:t>Memory </a:t>
            </a:r>
            <a:r>
              <a:rPr lang="en-US" sz="2400" dirty="0" smtClean="0">
                <a:sym typeface="Wingdings" pitchFamily="2" charset="2"/>
              </a:rPr>
              <a:t> Mappings </a:t>
            </a:r>
            <a:r>
              <a:rPr lang="en-US" dirty="0">
                <a:sym typeface="Wingdings" pitchFamily="2" charset="2"/>
              </a:rPr>
              <a:t>[ISCA </a:t>
            </a:r>
            <a:r>
              <a:rPr lang="en-US" dirty="0" smtClean="0">
                <a:sym typeface="Wingdings" pitchFamily="2" charset="2"/>
              </a:rPr>
              <a:t>15</a:t>
            </a:r>
            <a:r>
              <a:rPr lang="en-US" dirty="0">
                <a:sym typeface="Wingdings" pitchFamily="2" charset="2"/>
              </a:rPr>
              <a:t>],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TLB </a:t>
            </a:r>
            <a:r>
              <a:rPr lang="en-US" sz="2400" dirty="0">
                <a:sym typeface="Wingdings" pitchFamily="2" charset="2"/>
              </a:rPr>
              <a:t>Coalescing </a:t>
            </a:r>
            <a:r>
              <a:rPr lang="en-US" dirty="0" smtClean="0">
                <a:sym typeface="Wingdings" pitchFamily="2" charset="2"/>
              </a:rPr>
              <a:t>[MICRO12, HPCA 14, ISCA </a:t>
            </a:r>
            <a:r>
              <a:rPr lang="en-US" dirty="0">
                <a:sym typeface="Wingdings" pitchFamily="2" charset="2"/>
              </a:rPr>
              <a:t>17] 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46901"/>
              </p:ext>
            </p:extLst>
          </p:nvPr>
        </p:nvGraphicFramePr>
        <p:xfrm>
          <a:off x="7904380" y="3293267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8980265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4434"/>
              </p:ext>
            </p:extLst>
          </p:nvPr>
        </p:nvGraphicFramePr>
        <p:xfrm>
          <a:off x="7901687" y="5230702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8026211" y="3108601"/>
            <a:ext cx="321671" cy="1725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63054" y="3444595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550988" y="5296539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224960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78960" y="39189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732960" y="39189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986960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228260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469560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377800" y="5214832"/>
            <a:ext cx="1739899" cy="625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870020" y="3281182"/>
            <a:ext cx="1739899" cy="625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7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13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7882" y="2777369"/>
            <a:ext cx="10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Size</a:t>
            </a:r>
            <a:endParaRPr lang="en-US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Prior Approaches: Mitigate Translation Overheads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" y="1130346"/>
            <a:ext cx="987742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u="sng" dirty="0" smtClean="0"/>
              <a:t>State of practice</a:t>
            </a:r>
            <a:r>
              <a:rPr lang="en-US" sz="3000" dirty="0" smtClean="0"/>
              <a:t>: Huge Pages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8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78B832"/>
                </a:solidFill>
                <a:sym typeface="Wingdings"/>
              </a:rPr>
              <a:t></a:t>
            </a:r>
            <a:r>
              <a:rPr lang="en-US" sz="2400" dirty="0" smtClean="0">
                <a:solidFill>
                  <a:srgbClr val="92D050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HW budget (TLB), </a:t>
            </a:r>
            <a:r>
              <a:rPr lang="en-US" sz="2400" dirty="0">
                <a:solidFill>
                  <a:srgbClr val="78B832"/>
                </a:solidFill>
                <a:sym typeface="Wingdings"/>
              </a:rPr>
              <a:t></a:t>
            </a:r>
            <a:r>
              <a:rPr lang="en-US" sz="2400" dirty="0">
                <a:solidFill>
                  <a:srgbClr val="92D050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OS support (THP)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sym typeface="Wingdings"/>
              </a:rPr>
              <a:t>Significantly reduce but fail to eliminate overheads (~16.5%)</a:t>
            </a:r>
            <a:endParaRPr lang="en-US" sz="2400" dirty="0" smtClean="0"/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u="sng" dirty="0" smtClean="0"/>
              <a:t>State of the art</a:t>
            </a:r>
            <a:r>
              <a:rPr lang="en-US" sz="3000" dirty="0" smtClean="0"/>
              <a:t>: Contiguous Mappings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/>
              <a:t>1 Translation Entry </a:t>
            </a:r>
            <a:r>
              <a:rPr lang="en-US" sz="2400" dirty="0" smtClean="0">
                <a:sym typeface="Wingdings" pitchFamily="2" charset="2"/>
              </a:rPr>
              <a:t>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multiple </a:t>
            </a:r>
            <a:r>
              <a:rPr lang="en-US" sz="2400" dirty="0">
                <a:sym typeface="Wingdings" pitchFamily="2" charset="2"/>
              </a:rPr>
              <a:t>contiguously </a:t>
            </a:r>
            <a:r>
              <a:rPr lang="en-US" sz="2400" dirty="0" smtClean="0">
                <a:sym typeface="Wingdings" pitchFamily="2" charset="2"/>
              </a:rPr>
              <a:t>mapped pages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Variable size  increased coverage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Direct Segments </a:t>
            </a:r>
            <a:r>
              <a:rPr lang="en-US" dirty="0" smtClean="0">
                <a:sym typeface="Wingdings" pitchFamily="2" charset="2"/>
              </a:rPr>
              <a:t>[ISCA 13]</a:t>
            </a:r>
            <a:r>
              <a:rPr lang="en-US" sz="2800" dirty="0" smtClean="0">
                <a:sym typeface="Wingdings" pitchFamily="2" charset="2"/>
              </a:rPr>
              <a:t>, </a:t>
            </a:r>
            <a:r>
              <a:rPr lang="en-US" sz="2400" dirty="0" smtClean="0">
                <a:sym typeface="Wingdings" pitchFamily="2" charset="2"/>
              </a:rPr>
              <a:t>Redundant Memory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Mappings </a:t>
            </a:r>
            <a:r>
              <a:rPr lang="en-US" dirty="0">
                <a:sym typeface="Wingdings" pitchFamily="2" charset="2"/>
              </a:rPr>
              <a:t>[ISCA </a:t>
            </a:r>
            <a:r>
              <a:rPr lang="en-US" dirty="0" smtClean="0">
                <a:sym typeface="Wingdings" pitchFamily="2" charset="2"/>
              </a:rPr>
              <a:t>15</a:t>
            </a:r>
            <a:r>
              <a:rPr lang="en-US" dirty="0">
                <a:sym typeface="Wingdings" pitchFamily="2" charset="2"/>
              </a:rPr>
              <a:t>], TLB Coalescing [ISCA 17] </a:t>
            </a:r>
            <a:r>
              <a:rPr lang="en-US" sz="2000" dirty="0" smtClean="0">
                <a:sym typeface="Wingdings" pitchFamily="2" charset="2"/>
              </a:rPr>
              <a:t>,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14649"/>
              </p:ext>
            </p:extLst>
          </p:nvPr>
        </p:nvGraphicFramePr>
        <p:xfrm>
          <a:off x="7904380" y="3293267"/>
          <a:ext cx="3454836" cy="61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  <a:gridCol w="246774"/>
              </a:tblGrid>
              <a:tr h="612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8980265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53410"/>
              </p:ext>
            </p:extLst>
          </p:nvPr>
        </p:nvGraphicFramePr>
        <p:xfrm>
          <a:off x="7901687" y="5230702"/>
          <a:ext cx="3453436" cy="5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  <a:gridCol w="246674"/>
              </a:tblGrid>
              <a:tr h="58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D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39E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8026211" y="3108601"/>
            <a:ext cx="321671" cy="1725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63054" y="3444595"/>
            <a:ext cx="53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550988" y="5296539"/>
            <a:ext cx="5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224960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78960" y="39189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732960" y="39189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986960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228260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469560" y="3906260"/>
            <a:ext cx="514790" cy="1259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377800" y="5214832"/>
            <a:ext cx="1739899" cy="625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870020" y="3281182"/>
            <a:ext cx="1739899" cy="625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8</a:t>
            </a:fld>
            <a:endParaRPr lang="en-US" sz="1800" dirty="0"/>
          </a:p>
        </p:txBody>
      </p:sp>
      <p:sp>
        <p:nvSpPr>
          <p:cNvPr id="22" name="Rounded Rectangle 21"/>
          <p:cNvSpPr/>
          <p:nvPr/>
        </p:nvSpPr>
        <p:spPr>
          <a:xfrm>
            <a:off x="276225" y="847725"/>
            <a:ext cx="11680959" cy="5524499"/>
          </a:xfrm>
          <a:prstGeom prst="roundRect">
            <a:avLst/>
          </a:prstGeom>
          <a:solidFill>
            <a:srgbClr val="E1E0E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-695325" y="2683560"/>
            <a:ext cx="13411200" cy="193349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No </a:t>
            </a:r>
            <a:r>
              <a:rPr lang="en-US" sz="3200" dirty="0" smtClean="0">
                <a:solidFill>
                  <a:srgbClr val="FF0000"/>
                </a:solidFill>
              </a:rPr>
              <a:t>dedicated OS </a:t>
            </a:r>
            <a:r>
              <a:rPr lang="en-US" sz="3200" dirty="0" smtClean="0">
                <a:solidFill>
                  <a:srgbClr val="FF0000"/>
                </a:solidFill>
              </a:rPr>
              <a:t>allocation support 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and prior HW proposals are either too complex 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or </a:t>
            </a:r>
            <a:r>
              <a:rPr lang="en-US" sz="3200" dirty="0" smtClean="0">
                <a:solidFill>
                  <a:srgbClr val="FF0000"/>
                </a:solidFill>
              </a:rPr>
              <a:t>sacrifice performance potential </a:t>
            </a:r>
            <a:r>
              <a:rPr lang="en-US" sz="3200" dirty="0" smtClean="0">
                <a:solidFill>
                  <a:srgbClr val="FF0000"/>
                </a:solidFill>
              </a:rPr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virtualized execution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0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12192000" cy="90868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  <a:ea typeface="Roboto" pitchFamily="2" charset="0"/>
              </a:rPr>
              <a:t>Our Goal</a:t>
            </a:r>
            <a:endParaRPr lang="en-US" sz="4400" dirty="0">
              <a:solidFill>
                <a:schemeClr val="tx1"/>
              </a:solidFill>
              <a:latin typeface="+mn-lt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" y="2124246"/>
            <a:ext cx="11039475" cy="272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dirty="0" smtClean="0">
                <a:sym typeface="Wingdings"/>
              </a:rPr>
              <a:t>Efficient </a:t>
            </a:r>
            <a:r>
              <a:rPr lang="en-US" sz="3000" dirty="0" smtClean="0">
                <a:solidFill>
                  <a:srgbClr val="78B832"/>
                </a:solidFill>
                <a:sym typeface="Wingdings"/>
              </a:rPr>
              <a:t>OS support </a:t>
            </a:r>
            <a:r>
              <a:rPr lang="en-US" sz="3000" dirty="0" smtClean="0">
                <a:sym typeface="Wingdings"/>
              </a:rPr>
              <a:t>for contiguous page mappings creation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sym typeface="Wingdings"/>
              </a:rPr>
              <a:t>Preserve demand paging benefits</a:t>
            </a:r>
          </a:p>
          <a:p>
            <a:pPr marL="457200" indent="-4572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000" dirty="0" smtClean="0">
                <a:sym typeface="Wingdings"/>
              </a:rPr>
              <a:t>Efficient </a:t>
            </a:r>
            <a:r>
              <a:rPr lang="en-US" sz="3000" dirty="0" smtClean="0">
                <a:solidFill>
                  <a:srgbClr val="78B832"/>
                </a:solidFill>
                <a:sym typeface="Wingdings"/>
              </a:rPr>
              <a:t>HW support </a:t>
            </a:r>
            <a:r>
              <a:rPr lang="en-US" sz="3000" dirty="0" smtClean="0">
                <a:sym typeface="Wingdings"/>
              </a:rPr>
              <a:t>to exploit the generated contiguity</a:t>
            </a: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sym typeface="Wingdings"/>
              </a:rPr>
              <a:t>Particularly attractive to virtualized environments</a:t>
            </a:r>
          </a:p>
          <a:p>
            <a:pPr lvl="1">
              <a:spcAft>
                <a:spcPts val="1000"/>
              </a:spcAft>
            </a:pPr>
            <a:r>
              <a:rPr lang="en-US" sz="3000" dirty="0">
                <a:sym typeface="Wingdings"/>
              </a:rPr>
              <a:t>	</a:t>
            </a:r>
            <a:endParaRPr lang="en-US" sz="3000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333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z="1800" dirty="0"/>
              <a:pPr/>
              <a:t>9</a:t>
            </a:fld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4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7|2.3|8.5|15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.8|9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0.5|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1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|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.9|2.6|1.3|9|5.4|1.4|1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7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2.5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7|3|2.8|2.3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8|15.3|21|6.5|9.5|9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8|15.3|21|6.5|9.5|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4|4.2|1.7|3.1|23.9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9|1.5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PFpresentationDAC2013">
  <a:themeElements>
    <a:clrScheme name="BSC-MSRCPlantlla-N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SC-MSRCPlantlla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SC-MSRCPlantlla-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C-MSRCPlantlla-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C-MSRCPlantlla-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C-MSRCPlantlla-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C-MSRCPlantlla-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C-MSRCPlantlla-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C-MSRCPlantlla-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C-MSRCPlantlla-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C-MSRCPlantlla-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C-MSRCPlantlla-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C-MSRCPlantlla-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C-MSRCPlantlla-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41490</TotalTime>
  <Words>2568</Words>
  <Application>Microsoft Office PowerPoint</Application>
  <PresentationFormat>Custom</PresentationFormat>
  <Paragraphs>1161</Paragraphs>
  <Slides>64</Slides>
  <Notes>64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Retrospect</vt:lpstr>
      <vt:lpstr>Custom Design</vt:lpstr>
      <vt:lpstr>WPFpresentationDAC2013</vt:lpstr>
      <vt:lpstr>Acrobat Document</vt:lpstr>
      <vt:lpstr>Visio</vt:lpstr>
      <vt:lpstr>Enhancing and Exploiting Contiguity for Fast Memory Virtualization</vt:lpstr>
      <vt:lpstr>Executive Summary</vt:lpstr>
      <vt:lpstr>Outline </vt:lpstr>
      <vt:lpstr>2D Address Translation in Virtualized Execution</vt:lpstr>
      <vt:lpstr>Nested Paging Overhead in x86</vt:lpstr>
      <vt:lpstr>Nested Paging Overhead in x86</vt:lpstr>
      <vt:lpstr>Prior Approaches: Mitigate Translation Overheads</vt:lpstr>
      <vt:lpstr>Prior Approaches: Mitigate Translation Overheads</vt:lpstr>
      <vt:lpstr>Our Goal</vt:lpstr>
      <vt:lpstr>Outline </vt:lpstr>
      <vt:lpstr>Demand Paging</vt:lpstr>
      <vt:lpstr>Demand Paging</vt:lpstr>
      <vt:lpstr>Demand Paging</vt:lpstr>
      <vt:lpstr>Prior Work: OS support for contiguous mappings</vt:lpstr>
      <vt:lpstr>Prior Work: OS support for contiguous mappings</vt:lpstr>
      <vt:lpstr>Prior Work: OS support for contiguous mappings</vt:lpstr>
      <vt:lpstr>Our Approach: Contiguity Aware (CA) Paging</vt:lpstr>
      <vt:lpstr>Contiguity Aware Paging: Basic Mechanism</vt:lpstr>
      <vt:lpstr>Contiguity Aware Paging: Basic Mechanism</vt:lpstr>
      <vt:lpstr>Contiguity Aware Paging: Basic Mechanism</vt:lpstr>
      <vt:lpstr>Contiguity Aware Paging: Basic Mechanism</vt:lpstr>
      <vt:lpstr>Contiguity Aware Paging: First Fault</vt:lpstr>
      <vt:lpstr>Contiguity Aware Paging: First Fault</vt:lpstr>
      <vt:lpstr>Contiguity Aware Paging: First Fault</vt:lpstr>
      <vt:lpstr>Contiguity Aware Paging: First Fault</vt:lpstr>
      <vt:lpstr>Contiguity Aware Paging: Next Fit</vt:lpstr>
      <vt:lpstr>Contiguity Aware Paging: Next Fit</vt:lpstr>
      <vt:lpstr>Contiguity Aware Paging: Next Fit</vt:lpstr>
      <vt:lpstr>How it works in a 2D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Compressed Memory Systems</dc:title>
  <dc:creator>x x</dc:creator>
  <cp:lastModifiedBy>chloe</cp:lastModifiedBy>
  <cp:revision>1604</cp:revision>
  <dcterms:created xsi:type="dcterms:W3CDTF">2015-05-28T17:57:53Z</dcterms:created>
  <dcterms:modified xsi:type="dcterms:W3CDTF">2020-05-21T15:30:06Z</dcterms:modified>
</cp:coreProperties>
</file>