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8" r:id="rId2"/>
    <p:sldId id="341" r:id="rId3"/>
    <p:sldId id="416" r:id="rId4"/>
    <p:sldId id="418" r:id="rId5"/>
    <p:sldId id="419" r:id="rId6"/>
    <p:sldId id="420" r:id="rId7"/>
    <p:sldId id="411" r:id="rId8"/>
    <p:sldId id="424" r:id="rId9"/>
    <p:sldId id="421" r:id="rId10"/>
    <p:sldId id="412" r:id="rId11"/>
    <p:sldId id="422" r:id="rId12"/>
    <p:sldId id="423" r:id="rId13"/>
    <p:sldId id="414" r:id="rId14"/>
    <p:sldId id="41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837" autoAdjust="0"/>
    <p:restoredTop sz="76232" autoAdjust="0"/>
  </p:normalViewPr>
  <p:slideViewPr>
    <p:cSldViewPr snapToGrid="0">
      <p:cViewPr varScale="1">
        <p:scale>
          <a:sx n="98" d="100"/>
          <a:sy n="98" d="100"/>
        </p:scale>
        <p:origin x="18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21"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CFA8A3-BCC2-48DC-A588-F232695F27FD}" type="datetimeFigureOut">
              <a:rPr lang="en-US" smtClean="0"/>
              <a:t>10/14/17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2B905-F9F1-4D80-A5F0-B586708264EA}" type="slidenum">
              <a:rPr lang="en-US" smtClean="0"/>
              <a:t>‹#›</a:t>
            </a:fld>
            <a:endParaRPr lang="en-US"/>
          </a:p>
        </p:txBody>
      </p:sp>
    </p:spTree>
    <p:extLst>
      <p:ext uri="{BB962C8B-B14F-4D97-AF65-F5344CB8AC3E}">
        <p14:creationId xmlns:p14="http://schemas.microsoft.com/office/powerpoint/2010/main" val="1303064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1</a:t>
            </a:fld>
            <a:endParaRPr lang="en-US" dirty="0"/>
          </a:p>
        </p:txBody>
      </p:sp>
    </p:spTree>
    <p:extLst>
      <p:ext uri="{BB962C8B-B14F-4D97-AF65-F5344CB8AC3E}">
        <p14:creationId xmlns:p14="http://schemas.microsoft.com/office/powerpoint/2010/main" val="3103963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10</a:t>
            </a:fld>
            <a:endParaRPr lang="en-US" dirty="0"/>
          </a:p>
        </p:txBody>
      </p:sp>
    </p:spTree>
    <p:extLst>
      <p:ext uri="{BB962C8B-B14F-4D97-AF65-F5344CB8AC3E}">
        <p14:creationId xmlns:p14="http://schemas.microsoft.com/office/powerpoint/2010/main" val="512218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11</a:t>
            </a:fld>
            <a:endParaRPr lang="en-US" dirty="0"/>
          </a:p>
        </p:txBody>
      </p:sp>
    </p:spTree>
    <p:extLst>
      <p:ext uri="{BB962C8B-B14F-4D97-AF65-F5344CB8AC3E}">
        <p14:creationId xmlns:p14="http://schemas.microsoft.com/office/powerpoint/2010/main" val="1596869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12</a:t>
            </a:fld>
            <a:endParaRPr lang="en-US" dirty="0"/>
          </a:p>
        </p:txBody>
      </p:sp>
    </p:spTree>
    <p:extLst>
      <p:ext uri="{BB962C8B-B14F-4D97-AF65-F5344CB8AC3E}">
        <p14:creationId xmlns:p14="http://schemas.microsoft.com/office/powerpoint/2010/main" val="522335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9 minutes. Need to condense the earlier contents.</a:t>
            </a:r>
          </a:p>
        </p:txBody>
      </p:sp>
      <p:sp>
        <p:nvSpPr>
          <p:cNvPr id="4" name="Slide Number Placeholder 3"/>
          <p:cNvSpPr>
            <a:spLocks noGrp="1"/>
          </p:cNvSpPr>
          <p:nvPr>
            <p:ph type="sldNum" sz="quarter" idx="10"/>
          </p:nvPr>
        </p:nvSpPr>
        <p:spPr/>
        <p:txBody>
          <a:bodyPr/>
          <a:lstStyle/>
          <a:p>
            <a:fld id="{086835E3-2B6D-6147-9815-1E27B4777495}" type="slidenum">
              <a:rPr lang="en-US" smtClean="0"/>
              <a:pPr/>
              <a:t>13</a:t>
            </a:fld>
            <a:endParaRPr lang="en-US" dirty="0"/>
          </a:p>
        </p:txBody>
      </p:sp>
    </p:spTree>
    <p:extLst>
      <p:ext uri="{BB962C8B-B14F-4D97-AF65-F5344CB8AC3E}">
        <p14:creationId xmlns:p14="http://schemas.microsoft.com/office/powerpoint/2010/main" val="3324773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14</a:t>
            </a:fld>
            <a:endParaRPr lang="en-US" dirty="0"/>
          </a:p>
        </p:txBody>
      </p:sp>
    </p:spTree>
    <p:extLst>
      <p:ext uri="{BB962C8B-B14F-4D97-AF65-F5344CB8AC3E}">
        <p14:creationId xmlns:p14="http://schemas.microsoft.com/office/powerpoint/2010/main" val="3093847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demand paging</a:t>
            </a:r>
          </a:p>
        </p:txBody>
      </p:sp>
      <p:sp>
        <p:nvSpPr>
          <p:cNvPr id="4" name="Slide Number Placeholder 3"/>
          <p:cNvSpPr>
            <a:spLocks noGrp="1"/>
          </p:cNvSpPr>
          <p:nvPr>
            <p:ph type="sldNum" sz="quarter" idx="10"/>
          </p:nvPr>
        </p:nvSpPr>
        <p:spPr/>
        <p:txBody>
          <a:bodyPr/>
          <a:lstStyle/>
          <a:p>
            <a:fld id="{086835E3-2B6D-6147-9815-1E27B4777495}" type="slidenum">
              <a:rPr lang="en-US" smtClean="0"/>
              <a:pPr/>
              <a:t>2</a:t>
            </a:fld>
            <a:endParaRPr lang="en-US" dirty="0"/>
          </a:p>
        </p:txBody>
      </p:sp>
    </p:spTree>
    <p:extLst>
      <p:ext uri="{BB962C8B-B14F-4D97-AF65-F5344CB8AC3E}">
        <p14:creationId xmlns:p14="http://schemas.microsoft.com/office/powerpoint/2010/main" val="185012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demand paging</a:t>
            </a:r>
          </a:p>
        </p:txBody>
      </p:sp>
      <p:sp>
        <p:nvSpPr>
          <p:cNvPr id="4" name="Slide Number Placeholder 3"/>
          <p:cNvSpPr>
            <a:spLocks noGrp="1"/>
          </p:cNvSpPr>
          <p:nvPr>
            <p:ph type="sldNum" sz="quarter" idx="10"/>
          </p:nvPr>
        </p:nvSpPr>
        <p:spPr/>
        <p:txBody>
          <a:bodyPr/>
          <a:lstStyle/>
          <a:p>
            <a:fld id="{086835E3-2B6D-6147-9815-1E27B4777495}" type="slidenum">
              <a:rPr lang="en-US" smtClean="0"/>
              <a:pPr/>
              <a:t>3</a:t>
            </a:fld>
            <a:endParaRPr lang="en-US" dirty="0"/>
          </a:p>
        </p:txBody>
      </p:sp>
    </p:spTree>
    <p:extLst>
      <p:ext uri="{BB962C8B-B14F-4D97-AF65-F5344CB8AC3E}">
        <p14:creationId xmlns:p14="http://schemas.microsoft.com/office/powerpoint/2010/main" val="736056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a punchline on this slide</a:t>
            </a:r>
          </a:p>
        </p:txBody>
      </p:sp>
      <p:sp>
        <p:nvSpPr>
          <p:cNvPr id="4" name="Slide Number Placeholder 3"/>
          <p:cNvSpPr>
            <a:spLocks noGrp="1"/>
          </p:cNvSpPr>
          <p:nvPr>
            <p:ph type="sldNum" sz="quarter" idx="10"/>
          </p:nvPr>
        </p:nvSpPr>
        <p:spPr/>
        <p:txBody>
          <a:bodyPr/>
          <a:lstStyle/>
          <a:p>
            <a:fld id="{086835E3-2B6D-6147-9815-1E27B4777495}" type="slidenum">
              <a:rPr lang="en-US" smtClean="0"/>
              <a:pPr/>
              <a:t>4</a:t>
            </a:fld>
            <a:endParaRPr lang="en-US" dirty="0"/>
          </a:p>
        </p:txBody>
      </p:sp>
    </p:spTree>
    <p:extLst>
      <p:ext uri="{BB962C8B-B14F-4D97-AF65-F5344CB8AC3E}">
        <p14:creationId xmlns:p14="http://schemas.microsoft.com/office/powerpoint/2010/main" val="1131274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a punchline on this slide</a:t>
            </a:r>
          </a:p>
        </p:txBody>
      </p:sp>
      <p:sp>
        <p:nvSpPr>
          <p:cNvPr id="4" name="Slide Number Placeholder 3"/>
          <p:cNvSpPr>
            <a:spLocks noGrp="1"/>
          </p:cNvSpPr>
          <p:nvPr>
            <p:ph type="sldNum" sz="quarter" idx="10"/>
          </p:nvPr>
        </p:nvSpPr>
        <p:spPr/>
        <p:txBody>
          <a:bodyPr/>
          <a:lstStyle/>
          <a:p>
            <a:fld id="{086835E3-2B6D-6147-9815-1E27B4777495}" type="slidenum">
              <a:rPr lang="en-US" smtClean="0"/>
              <a:pPr/>
              <a:t>5</a:t>
            </a:fld>
            <a:endParaRPr lang="en-US" dirty="0"/>
          </a:p>
        </p:txBody>
      </p:sp>
    </p:spTree>
    <p:extLst>
      <p:ext uri="{BB962C8B-B14F-4D97-AF65-F5344CB8AC3E}">
        <p14:creationId xmlns:p14="http://schemas.microsoft.com/office/powerpoint/2010/main" val="1558167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a punchline on this slide</a:t>
            </a:r>
          </a:p>
        </p:txBody>
      </p:sp>
      <p:sp>
        <p:nvSpPr>
          <p:cNvPr id="4" name="Slide Number Placeholder 3"/>
          <p:cNvSpPr>
            <a:spLocks noGrp="1"/>
          </p:cNvSpPr>
          <p:nvPr>
            <p:ph type="sldNum" sz="quarter" idx="10"/>
          </p:nvPr>
        </p:nvSpPr>
        <p:spPr/>
        <p:txBody>
          <a:bodyPr/>
          <a:lstStyle/>
          <a:p>
            <a:fld id="{086835E3-2B6D-6147-9815-1E27B4777495}" type="slidenum">
              <a:rPr lang="en-US" smtClean="0"/>
              <a:pPr/>
              <a:t>6</a:t>
            </a:fld>
            <a:endParaRPr lang="en-US" dirty="0"/>
          </a:p>
        </p:txBody>
      </p:sp>
    </p:spTree>
    <p:extLst>
      <p:ext uri="{BB962C8B-B14F-4D97-AF65-F5344CB8AC3E}">
        <p14:creationId xmlns:p14="http://schemas.microsoft.com/office/powerpoint/2010/main" val="1485996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time to help. With </a:t>
            </a:r>
            <a:r>
              <a:rPr lang="en-US" dirty="0" err="1"/>
              <a:t>cudaMalloc</a:t>
            </a:r>
            <a:r>
              <a:rPr lang="en-US" dirty="0"/>
              <a:t> in the timeline, and the physical memory showing the large page frame on the other side. This should make it faster to go through as well as it is clear on what we are doing.</a:t>
            </a:r>
          </a:p>
        </p:txBody>
      </p:sp>
      <p:sp>
        <p:nvSpPr>
          <p:cNvPr id="4" name="Slide Number Placeholder 3"/>
          <p:cNvSpPr>
            <a:spLocks noGrp="1"/>
          </p:cNvSpPr>
          <p:nvPr>
            <p:ph type="sldNum" sz="quarter" idx="10"/>
          </p:nvPr>
        </p:nvSpPr>
        <p:spPr/>
        <p:txBody>
          <a:bodyPr/>
          <a:lstStyle/>
          <a:p>
            <a:fld id="{086835E3-2B6D-6147-9815-1E27B4777495}" type="slidenum">
              <a:rPr lang="en-US" smtClean="0"/>
              <a:pPr/>
              <a:t>7</a:t>
            </a:fld>
            <a:endParaRPr lang="en-US" dirty="0"/>
          </a:p>
        </p:txBody>
      </p:sp>
    </p:spTree>
    <p:extLst>
      <p:ext uri="{BB962C8B-B14F-4D97-AF65-F5344CB8AC3E}">
        <p14:creationId xmlns:p14="http://schemas.microsoft.com/office/powerpoint/2010/main" val="2914133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time to help. With </a:t>
            </a:r>
            <a:r>
              <a:rPr lang="en-US" dirty="0" err="1"/>
              <a:t>cudaMalloc</a:t>
            </a:r>
            <a:r>
              <a:rPr lang="en-US" dirty="0"/>
              <a:t> in the timeline, and the physical memory showing the large page frame on the other side. This should make it faster to go through as well as it is clear on what we are doing.</a:t>
            </a:r>
          </a:p>
        </p:txBody>
      </p:sp>
      <p:sp>
        <p:nvSpPr>
          <p:cNvPr id="4" name="Slide Number Placeholder 3"/>
          <p:cNvSpPr>
            <a:spLocks noGrp="1"/>
          </p:cNvSpPr>
          <p:nvPr>
            <p:ph type="sldNum" sz="quarter" idx="10"/>
          </p:nvPr>
        </p:nvSpPr>
        <p:spPr/>
        <p:txBody>
          <a:bodyPr/>
          <a:lstStyle/>
          <a:p>
            <a:fld id="{086835E3-2B6D-6147-9815-1E27B4777495}" type="slidenum">
              <a:rPr lang="en-US" smtClean="0"/>
              <a:pPr/>
              <a:t>8</a:t>
            </a:fld>
            <a:endParaRPr lang="en-US" dirty="0"/>
          </a:p>
        </p:txBody>
      </p:sp>
    </p:spTree>
    <p:extLst>
      <p:ext uri="{BB962C8B-B14F-4D97-AF65-F5344CB8AC3E}">
        <p14:creationId xmlns:p14="http://schemas.microsoft.com/office/powerpoint/2010/main" val="1835640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9</a:t>
            </a:fld>
            <a:endParaRPr lang="en-US" dirty="0"/>
          </a:p>
        </p:txBody>
      </p:sp>
    </p:spTree>
    <p:extLst>
      <p:ext uri="{BB962C8B-B14F-4D97-AF65-F5344CB8AC3E}">
        <p14:creationId xmlns:p14="http://schemas.microsoft.com/office/powerpoint/2010/main" val="2138541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2D02F2-0625-9844-BF69-17E1AB62491A}" type="datetime1">
              <a:rPr lang="en-US" smtClean="0"/>
              <a:t>10/14/17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417307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75497C-200F-3F4B-9234-C98794233ECB}" type="datetime1">
              <a:rPr lang="en-US" smtClean="0"/>
              <a:t>10/14/17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1903589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C2B6A1-9BA9-494D-ACFC-2834CD3306B1}" type="datetime1">
              <a:rPr lang="en-US" smtClean="0"/>
              <a:t>10/14/17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3441096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452B9D-E01E-9C4E-B3D0-42034A587EB0}" type="datetime1">
              <a:rPr lang="en-US" smtClean="0"/>
              <a:t>10/14/17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3606080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FECF1B-F2CF-2E42-A357-AB0B12F6613E}" type="datetime1">
              <a:rPr lang="en-US" smtClean="0"/>
              <a:t>10/14/17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409448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64718C-E2D0-1C42-A172-479C762FD1D8}" type="datetime1">
              <a:rPr lang="en-US" smtClean="0"/>
              <a:t>10/14/17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3220265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DEDB58-93CF-9A41-AFD1-8809CF32AED3}" type="datetime1">
              <a:rPr lang="en-US" smtClean="0"/>
              <a:t>10/14/17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1828008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121209-6A9C-8940-BDB7-4860208E337F}" type="datetime1">
              <a:rPr lang="en-US" smtClean="0"/>
              <a:t>10/14/17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141199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3DDF8-744E-2542-B16B-1C684A19CF10}" type="datetime1">
              <a:rPr lang="en-US" smtClean="0"/>
              <a:t>10/14/17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298847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397B69-FC61-0C44-9184-06F3E9A65C8A}" type="datetime1">
              <a:rPr lang="en-US" smtClean="0"/>
              <a:t>10/14/17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1539397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6A230C-ECDB-B04A-8CD3-8E6B66B8EA33}" type="datetime1">
              <a:rPr lang="en-US" smtClean="0"/>
              <a:t>10/14/17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31052372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14DCF1-9106-D44C-AB0A-52E474A3B104}" type="datetime1">
              <a:rPr lang="en-US" smtClean="0"/>
              <a:t>10/14/17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F78F1-1351-49FC-8CFD-3ED7E06BAC03}" type="slidenum">
              <a:rPr lang="en-US" smtClean="0"/>
              <a:t>‹#›</a:t>
            </a:fld>
            <a:endParaRPr lang="en-US"/>
          </a:p>
        </p:txBody>
      </p:sp>
    </p:spTree>
    <p:extLst>
      <p:ext uri="{BB962C8B-B14F-4D97-AF65-F5344CB8AC3E}">
        <p14:creationId xmlns:p14="http://schemas.microsoft.com/office/powerpoint/2010/main" val="4125428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jpeg"/><Relationship Id="rId7"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jpeg"/><Relationship Id="rId7"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213614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0" y="562930"/>
            <a:ext cx="9144000" cy="1470025"/>
          </a:xfrm>
          <a:effectLst/>
        </p:spPr>
        <p:txBody>
          <a:bodyPr>
            <a:noAutofit/>
          </a:bodyPr>
          <a:lstStyle/>
          <a:p>
            <a:r>
              <a:rPr lang="en-US" sz="4000" b="1" dirty="0">
                <a:solidFill>
                  <a:schemeClr val="accent6">
                    <a:lumMod val="75000"/>
                  </a:schemeClr>
                </a:solidFill>
              </a:rPr>
              <a:t>Mosaic: A GPU Memory Manager </a:t>
            </a:r>
            <a:br>
              <a:rPr lang="en-US" sz="4000" b="1" dirty="0">
                <a:solidFill>
                  <a:schemeClr val="accent6">
                    <a:lumMod val="75000"/>
                  </a:schemeClr>
                </a:solidFill>
              </a:rPr>
            </a:br>
            <a:r>
              <a:rPr lang="en-US" sz="4000" b="1" dirty="0">
                <a:solidFill>
                  <a:schemeClr val="accent6">
                    <a:lumMod val="75000"/>
                  </a:schemeClr>
                </a:solidFill>
              </a:rPr>
              <a:t>with Application-Transparent Support </a:t>
            </a:r>
            <a:br>
              <a:rPr lang="en-US" sz="4000" b="1" dirty="0">
                <a:solidFill>
                  <a:schemeClr val="accent6">
                    <a:lumMod val="75000"/>
                  </a:schemeClr>
                </a:solidFill>
              </a:rPr>
            </a:br>
            <a:r>
              <a:rPr lang="en-US" sz="4000" b="1" dirty="0">
                <a:solidFill>
                  <a:schemeClr val="accent6">
                    <a:lumMod val="75000"/>
                  </a:schemeClr>
                </a:solidFill>
              </a:rPr>
              <a:t>for Multiple Page Sizes</a:t>
            </a:r>
          </a:p>
        </p:txBody>
      </p:sp>
      <p:sp>
        <p:nvSpPr>
          <p:cNvPr id="3" name="Subtitle 2"/>
          <p:cNvSpPr>
            <a:spLocks noGrp="1"/>
          </p:cNvSpPr>
          <p:nvPr>
            <p:ph type="subTitle" idx="1"/>
          </p:nvPr>
        </p:nvSpPr>
        <p:spPr>
          <a:xfrm>
            <a:off x="1" y="2458527"/>
            <a:ext cx="9144000" cy="2932981"/>
          </a:xfrm>
        </p:spPr>
        <p:txBody>
          <a:bodyPr>
            <a:normAutofit/>
          </a:bodyPr>
          <a:lstStyle/>
          <a:p>
            <a:endParaRPr lang="en-US" b="1" i="1" dirty="0">
              <a:solidFill>
                <a:schemeClr val="tx1"/>
              </a:solidFill>
            </a:endParaRPr>
          </a:p>
          <a:p>
            <a:r>
              <a:rPr lang="en-US" b="1" i="1" dirty="0" err="1">
                <a:solidFill>
                  <a:schemeClr val="tx1"/>
                </a:solidFill>
              </a:rPr>
              <a:t>Rachata</a:t>
            </a:r>
            <a:r>
              <a:rPr lang="en-US" b="1" i="1" dirty="0">
                <a:solidFill>
                  <a:schemeClr val="tx1"/>
                </a:solidFill>
              </a:rPr>
              <a:t> </a:t>
            </a:r>
            <a:r>
              <a:rPr lang="en-US" b="1" i="1" dirty="0" err="1">
                <a:solidFill>
                  <a:schemeClr val="tx1"/>
                </a:solidFill>
              </a:rPr>
              <a:t>Ausavarungniru</a:t>
            </a:r>
            <a:r>
              <a:rPr lang="en-US" b="1" i="1" dirty="0" err="1"/>
              <a:t>n</a:t>
            </a:r>
            <a:r>
              <a:rPr lang="en-US" i="1" dirty="0"/>
              <a:t>,</a:t>
            </a:r>
            <a:r>
              <a:rPr lang="en-US" b="1" i="1" dirty="0"/>
              <a:t> </a:t>
            </a:r>
            <a:r>
              <a:rPr lang="en-US" i="1" dirty="0"/>
              <a:t>Joshua Landgraf, Vance Miller</a:t>
            </a:r>
          </a:p>
          <a:p>
            <a:r>
              <a:rPr lang="en-US" i="1" dirty="0" err="1"/>
              <a:t>Saugata</a:t>
            </a:r>
            <a:r>
              <a:rPr lang="en-US" i="1" dirty="0"/>
              <a:t> </a:t>
            </a:r>
            <a:r>
              <a:rPr lang="en-US" i="1" dirty="0" err="1"/>
              <a:t>Ghose</a:t>
            </a:r>
            <a:r>
              <a:rPr lang="en-US" i="1" dirty="0"/>
              <a:t>, </a:t>
            </a:r>
            <a:r>
              <a:rPr lang="en-US" i="1" dirty="0" err="1"/>
              <a:t>Jayneel</a:t>
            </a:r>
            <a:r>
              <a:rPr lang="en-US" i="1" dirty="0"/>
              <a:t> Gandhi, Christopher J. </a:t>
            </a:r>
            <a:r>
              <a:rPr lang="en-US" i="1" dirty="0" err="1"/>
              <a:t>Rossbach</a:t>
            </a:r>
            <a:r>
              <a:rPr lang="en-US" i="1" dirty="0"/>
              <a:t>, </a:t>
            </a:r>
            <a:r>
              <a:rPr lang="en-US" i="1" dirty="0" err="1"/>
              <a:t>Onur</a:t>
            </a:r>
            <a:r>
              <a:rPr lang="en-US" i="1" dirty="0"/>
              <a:t> </a:t>
            </a:r>
            <a:r>
              <a:rPr lang="en-US" i="1" dirty="0" err="1"/>
              <a:t>Mutlu</a:t>
            </a:r>
            <a:endParaRPr lang="en-US" i="1" dirty="0"/>
          </a:p>
          <a:p>
            <a:endParaRPr lang="en-US" sz="1000" i="1" dirty="0"/>
          </a:p>
          <a:p>
            <a:r>
              <a:rPr lang="en-US" b="1" i="1" dirty="0">
                <a:solidFill>
                  <a:srgbClr val="0066FF"/>
                </a:solidFill>
              </a:rPr>
              <a:t>Session 2-A		2PM-4PM</a:t>
            </a:r>
          </a:p>
        </p:txBody>
      </p:sp>
      <p:pic>
        <p:nvPicPr>
          <p:cNvPr id="4" name="Picture 3" descr="Burgundy_CMU_JPG_Logo.jpg"/>
          <p:cNvPicPr>
            <a:picLocks noChangeAspect="1"/>
          </p:cNvPicPr>
          <p:nvPr/>
        </p:nvPicPr>
        <p:blipFill rotWithShape="1">
          <a:blip r:embed="rId3" cstate="print"/>
          <a:srcRect t="26333" b="26267"/>
          <a:stretch/>
        </p:blipFill>
        <p:spPr>
          <a:xfrm>
            <a:off x="1002458" y="4827404"/>
            <a:ext cx="2987824" cy="511415"/>
          </a:xfrm>
          <a:prstGeom prst="rect">
            <a:avLst/>
          </a:prstGeom>
        </p:spPr>
      </p:pic>
      <p:pic>
        <p:nvPicPr>
          <p:cNvPr id="5" name="Picture 4" descr="safari.png"/>
          <p:cNvPicPr>
            <a:picLocks noChangeAspect="1"/>
          </p:cNvPicPr>
          <p:nvPr/>
        </p:nvPicPr>
        <p:blipFill>
          <a:blip r:embed="rId4" cstate="print"/>
          <a:stretch>
            <a:fillRect/>
          </a:stretch>
        </p:blipFill>
        <p:spPr>
          <a:xfrm>
            <a:off x="3743908" y="6362009"/>
            <a:ext cx="1656184" cy="479200"/>
          </a:xfrm>
          <a:prstGeom prst="rect">
            <a:avLst/>
          </a:prstGeom>
        </p:spPr>
      </p:pic>
      <p:pic>
        <p:nvPicPr>
          <p:cNvPr id="1032" name="Picture 8" descr="Image result for UT Austin logo">
            <a:extLst>
              <a:ext uri="{FF2B5EF4-FFF2-40B4-BE49-F238E27FC236}">
                <a16:creationId xmlns:a16="http://schemas.microsoft.com/office/drawing/2014/main" xmlns="" id="{DE4342A7-D574-4293-89C2-39D9A3D932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684" y="5252976"/>
            <a:ext cx="2277373" cy="11090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VMware logo">
            <a:extLst>
              <a:ext uri="{FF2B5EF4-FFF2-40B4-BE49-F238E27FC236}">
                <a16:creationId xmlns:a16="http://schemas.microsoft.com/office/drawing/2014/main" xmlns="" id="{13DDCBBE-BA7E-4661-A6BC-989BCA3CEC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1485" y="5414737"/>
            <a:ext cx="2553419" cy="89458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eth zurich logo">
            <a:extLst>
              <a:ext uri="{FF2B5EF4-FFF2-40B4-BE49-F238E27FC236}">
                <a16:creationId xmlns:a16="http://schemas.microsoft.com/office/drawing/2014/main" xmlns="" id="{DC8B2391-CB5D-4F2C-9C6A-5A5BF9645C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46192" y="4667579"/>
            <a:ext cx="1932446" cy="772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569153"/>
      </p:ext>
    </p:extLst>
  </p:cSld>
  <p:clrMapOvr>
    <a:masterClrMapping/>
  </p:clrMapOvr>
  <mc:AlternateContent xmlns:mc="http://schemas.openxmlformats.org/markup-compatibility/2006" xmlns:p14="http://schemas.microsoft.com/office/powerpoint/2010/main">
    <mc:Choice Requires="p14">
      <p:transition spd="slow" p14:dur="2000" advTm="2440"/>
    </mc:Choice>
    <mc:Fallback xmlns="">
      <p:transition spd="slow" advTm="244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478982" cy="847546"/>
          </a:xfrm>
        </p:spPr>
        <p:txBody>
          <a:bodyPr>
            <a:normAutofit/>
          </a:bodyPr>
          <a:lstStyle/>
          <a:p>
            <a:pPr algn="ctr"/>
            <a:r>
              <a:rPr lang="en-US" dirty="0" smtClean="0"/>
              <a:t>Mosaic</a:t>
            </a:r>
            <a:endParaRPr lang="en-US" dirty="0"/>
          </a:p>
        </p:txBody>
      </p:sp>
      <p:sp>
        <p:nvSpPr>
          <p:cNvPr id="8" name="Rectangle 7">
            <a:extLst>
              <a:ext uri="{FF2B5EF4-FFF2-40B4-BE49-F238E27FC236}">
                <a16:creationId xmlns:a16="http://schemas.microsoft.com/office/drawing/2014/main" xmlns="" id="{268BCE29-7D34-4D46-9184-FF20EFD368C3}"/>
              </a:ext>
            </a:extLst>
          </p:cNvPr>
          <p:cNvSpPr/>
          <p:nvPr/>
        </p:nvSpPr>
        <p:spPr>
          <a:xfrm>
            <a:off x="233633" y="2882078"/>
            <a:ext cx="3247322" cy="840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Contiguity-Conserving</a:t>
            </a:r>
          </a:p>
          <a:p>
            <a:pPr algn="ctr"/>
            <a:r>
              <a:rPr lang="en-US" sz="2400" b="1" dirty="0"/>
              <a:t>Allocation</a:t>
            </a:r>
          </a:p>
        </p:txBody>
      </p:sp>
      <p:grpSp>
        <p:nvGrpSpPr>
          <p:cNvPr id="27" name="Group 26">
            <a:extLst>
              <a:ext uri="{FF2B5EF4-FFF2-40B4-BE49-F238E27FC236}">
                <a16:creationId xmlns:a16="http://schemas.microsoft.com/office/drawing/2014/main" xmlns="" id="{1B6F3010-C720-4132-A40B-01E9AC095539}"/>
              </a:ext>
            </a:extLst>
          </p:cNvPr>
          <p:cNvGrpSpPr/>
          <p:nvPr/>
        </p:nvGrpSpPr>
        <p:grpSpPr>
          <a:xfrm>
            <a:off x="190738" y="2417079"/>
            <a:ext cx="8886587" cy="1716990"/>
            <a:chOff x="190738" y="1006289"/>
            <a:chExt cx="8886587" cy="1716990"/>
          </a:xfrm>
        </p:grpSpPr>
        <p:sp>
          <p:nvSpPr>
            <p:cNvPr id="29" name="TextBox 28">
              <a:extLst>
                <a:ext uri="{FF2B5EF4-FFF2-40B4-BE49-F238E27FC236}">
                  <a16:creationId xmlns:a16="http://schemas.microsoft.com/office/drawing/2014/main" xmlns="" id="{23797D00-E82E-4B15-939C-A2EDCD1EBAE1}"/>
                </a:ext>
              </a:extLst>
            </p:cNvPr>
            <p:cNvSpPr txBox="1"/>
            <p:nvPr/>
          </p:nvSpPr>
          <p:spPr>
            <a:xfrm>
              <a:off x="7473922" y="2261614"/>
              <a:ext cx="1462260" cy="461665"/>
            </a:xfrm>
            <a:prstGeom prst="rect">
              <a:avLst/>
            </a:prstGeom>
            <a:noFill/>
          </p:spPr>
          <p:txBody>
            <a:bodyPr wrap="none" rtlCol="0">
              <a:spAutoFit/>
            </a:bodyPr>
            <a:lstStyle/>
            <a:p>
              <a:r>
                <a:rPr lang="en-US" sz="2400" b="1" i="1" dirty="0"/>
                <a:t>Hardware</a:t>
              </a:r>
            </a:p>
          </p:txBody>
        </p:sp>
        <p:grpSp>
          <p:nvGrpSpPr>
            <p:cNvPr id="30" name="Group 29">
              <a:extLst>
                <a:ext uri="{FF2B5EF4-FFF2-40B4-BE49-F238E27FC236}">
                  <a16:creationId xmlns:a16="http://schemas.microsoft.com/office/drawing/2014/main" xmlns="" id="{A3FE49B4-455D-4328-BEC6-53461C5B4902}"/>
                </a:ext>
              </a:extLst>
            </p:cNvPr>
            <p:cNvGrpSpPr/>
            <p:nvPr/>
          </p:nvGrpSpPr>
          <p:grpSpPr>
            <a:xfrm>
              <a:off x="190738" y="1006289"/>
              <a:ext cx="8886587" cy="1460686"/>
              <a:chOff x="190738" y="1006289"/>
              <a:chExt cx="8886587" cy="1460686"/>
            </a:xfrm>
          </p:grpSpPr>
          <p:cxnSp>
            <p:nvCxnSpPr>
              <p:cNvPr id="31" name="Straight Arrow Connector 30">
                <a:extLst>
                  <a:ext uri="{FF2B5EF4-FFF2-40B4-BE49-F238E27FC236}">
                    <a16:creationId xmlns:a16="http://schemas.microsoft.com/office/drawing/2014/main" xmlns="" id="{8996E0E4-2B84-4FDE-A824-F0F5F1B54295}"/>
                  </a:ext>
                </a:extLst>
              </p:cNvPr>
              <p:cNvCxnSpPr>
                <a:cxnSpLocks/>
              </p:cNvCxnSpPr>
              <p:nvPr/>
            </p:nvCxnSpPr>
            <p:spPr>
              <a:xfrm>
                <a:off x="190738" y="2466975"/>
                <a:ext cx="3487644" cy="0"/>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DD496B48-B77E-4C0E-92C1-6046A212D31B}"/>
                  </a:ext>
                </a:extLst>
              </p:cNvPr>
              <p:cNvSpPr txBox="1"/>
              <p:nvPr/>
            </p:nvSpPr>
            <p:spPr>
              <a:xfrm>
                <a:off x="638864" y="1006289"/>
                <a:ext cx="1887376" cy="461665"/>
              </a:xfrm>
              <a:prstGeom prst="rect">
                <a:avLst/>
              </a:prstGeom>
              <a:noFill/>
            </p:spPr>
            <p:txBody>
              <a:bodyPr wrap="none" rtlCol="0">
                <a:spAutoFit/>
              </a:bodyPr>
              <a:lstStyle/>
              <a:p>
                <a:r>
                  <a:rPr lang="en-US" sz="2400" b="1" i="1" dirty="0"/>
                  <a:t>GPU Runtime</a:t>
                </a:r>
              </a:p>
            </p:txBody>
          </p:sp>
          <p:cxnSp>
            <p:nvCxnSpPr>
              <p:cNvPr id="33" name="Straight Arrow Connector 32">
                <a:extLst>
                  <a:ext uri="{FF2B5EF4-FFF2-40B4-BE49-F238E27FC236}">
                    <a16:creationId xmlns:a16="http://schemas.microsoft.com/office/drawing/2014/main" xmlns="" id="{D23B1A9B-A207-4656-B245-4EDD8A8E3633}"/>
                  </a:ext>
                </a:extLst>
              </p:cNvPr>
              <p:cNvCxnSpPr>
                <a:cxnSpLocks/>
              </p:cNvCxnSpPr>
              <p:nvPr/>
            </p:nvCxnSpPr>
            <p:spPr>
              <a:xfrm flipV="1">
                <a:off x="3678382" y="1827847"/>
                <a:ext cx="5398943" cy="25472"/>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F46A033D-963C-40E9-8233-9EE8AE3752F8}"/>
                  </a:ext>
                </a:extLst>
              </p:cNvPr>
              <p:cNvCxnSpPr>
                <a:cxnSpLocks/>
              </p:cNvCxnSpPr>
              <p:nvPr/>
            </p:nvCxnSpPr>
            <p:spPr>
              <a:xfrm>
                <a:off x="3678382" y="1846897"/>
                <a:ext cx="0" cy="598598"/>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grpSp>
      </p:grpSp>
      <p:sp>
        <p:nvSpPr>
          <p:cNvPr id="4" name="Slide Number Placeholder 3"/>
          <p:cNvSpPr>
            <a:spLocks noGrp="1"/>
          </p:cNvSpPr>
          <p:nvPr>
            <p:ph type="sldNum" sz="quarter" idx="12"/>
          </p:nvPr>
        </p:nvSpPr>
        <p:spPr/>
        <p:txBody>
          <a:bodyPr/>
          <a:lstStyle/>
          <a:p>
            <a:fld id="{77AF78F1-1351-49FC-8CFD-3ED7E06BAC03}" type="slidenum">
              <a:rPr lang="en-US" smtClean="0"/>
              <a:t>10</a:t>
            </a:fld>
            <a:endParaRPr lang="en-US"/>
          </a:p>
        </p:txBody>
      </p:sp>
    </p:spTree>
    <p:extLst>
      <p:ext uri="{BB962C8B-B14F-4D97-AF65-F5344CB8AC3E}">
        <p14:creationId xmlns:p14="http://schemas.microsoft.com/office/powerpoint/2010/main" val="230783646"/>
      </p:ext>
    </p:extLst>
  </p:cSld>
  <p:clrMapOvr>
    <a:masterClrMapping/>
  </p:clrMapOvr>
  <mc:AlternateContent xmlns:mc="http://schemas.openxmlformats.org/markup-compatibility/2006" xmlns:p14="http://schemas.microsoft.com/office/powerpoint/2010/main">
    <mc:Choice Requires="p14">
      <p:transition spd="slow" p14:dur="2000" advTm="10650"/>
    </mc:Choice>
    <mc:Fallback xmlns="">
      <p:transition spd="slow" advTm="1065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478982" cy="847546"/>
          </a:xfrm>
        </p:spPr>
        <p:txBody>
          <a:bodyPr>
            <a:normAutofit/>
          </a:bodyPr>
          <a:lstStyle/>
          <a:p>
            <a:pPr algn="ctr"/>
            <a:r>
              <a:rPr lang="en-US" dirty="0" smtClean="0"/>
              <a:t>Mosaic</a:t>
            </a:r>
            <a:endParaRPr lang="en-US" dirty="0"/>
          </a:p>
        </p:txBody>
      </p:sp>
      <p:sp>
        <p:nvSpPr>
          <p:cNvPr id="8" name="Rectangle 7">
            <a:extLst>
              <a:ext uri="{FF2B5EF4-FFF2-40B4-BE49-F238E27FC236}">
                <a16:creationId xmlns:a16="http://schemas.microsoft.com/office/drawing/2014/main" xmlns="" id="{268BCE29-7D34-4D46-9184-FF20EFD368C3}"/>
              </a:ext>
            </a:extLst>
          </p:cNvPr>
          <p:cNvSpPr/>
          <p:nvPr/>
        </p:nvSpPr>
        <p:spPr>
          <a:xfrm>
            <a:off x="233633" y="2882078"/>
            <a:ext cx="3247322" cy="840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Contiguity-Conserving</a:t>
            </a:r>
          </a:p>
          <a:p>
            <a:pPr algn="ctr"/>
            <a:r>
              <a:rPr lang="en-US" sz="2400" b="1" dirty="0"/>
              <a:t>Allocation</a:t>
            </a:r>
          </a:p>
        </p:txBody>
      </p:sp>
      <p:sp>
        <p:nvSpPr>
          <p:cNvPr id="10" name="Rectangle 9">
            <a:extLst>
              <a:ext uri="{FF2B5EF4-FFF2-40B4-BE49-F238E27FC236}">
                <a16:creationId xmlns:a16="http://schemas.microsoft.com/office/drawing/2014/main" xmlns="" id="{A4035134-745C-493C-8C2F-3FFEB8C74798}"/>
              </a:ext>
            </a:extLst>
          </p:cNvPr>
          <p:cNvSpPr/>
          <p:nvPr/>
        </p:nvSpPr>
        <p:spPr>
          <a:xfrm>
            <a:off x="3929081" y="2882078"/>
            <a:ext cx="1860760" cy="84026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In-Place</a:t>
            </a:r>
          </a:p>
          <a:p>
            <a:pPr algn="ctr"/>
            <a:r>
              <a:rPr lang="en-US" sz="2400" b="1" dirty="0"/>
              <a:t>Coalescer</a:t>
            </a:r>
          </a:p>
        </p:txBody>
      </p:sp>
      <p:grpSp>
        <p:nvGrpSpPr>
          <p:cNvPr id="27" name="Group 26">
            <a:extLst>
              <a:ext uri="{FF2B5EF4-FFF2-40B4-BE49-F238E27FC236}">
                <a16:creationId xmlns:a16="http://schemas.microsoft.com/office/drawing/2014/main" xmlns="" id="{1B6F3010-C720-4132-A40B-01E9AC095539}"/>
              </a:ext>
            </a:extLst>
          </p:cNvPr>
          <p:cNvGrpSpPr/>
          <p:nvPr/>
        </p:nvGrpSpPr>
        <p:grpSpPr>
          <a:xfrm>
            <a:off x="190738" y="2417079"/>
            <a:ext cx="8886587" cy="1716990"/>
            <a:chOff x="190738" y="1006289"/>
            <a:chExt cx="8886587" cy="1716990"/>
          </a:xfrm>
        </p:grpSpPr>
        <p:sp>
          <p:nvSpPr>
            <p:cNvPr id="29" name="TextBox 28">
              <a:extLst>
                <a:ext uri="{FF2B5EF4-FFF2-40B4-BE49-F238E27FC236}">
                  <a16:creationId xmlns:a16="http://schemas.microsoft.com/office/drawing/2014/main" xmlns="" id="{23797D00-E82E-4B15-939C-A2EDCD1EBAE1}"/>
                </a:ext>
              </a:extLst>
            </p:cNvPr>
            <p:cNvSpPr txBox="1"/>
            <p:nvPr/>
          </p:nvSpPr>
          <p:spPr>
            <a:xfrm>
              <a:off x="7473922" y="2261614"/>
              <a:ext cx="1462260" cy="461665"/>
            </a:xfrm>
            <a:prstGeom prst="rect">
              <a:avLst/>
            </a:prstGeom>
            <a:noFill/>
          </p:spPr>
          <p:txBody>
            <a:bodyPr wrap="none" rtlCol="0">
              <a:spAutoFit/>
            </a:bodyPr>
            <a:lstStyle/>
            <a:p>
              <a:r>
                <a:rPr lang="en-US" sz="2400" b="1" i="1" dirty="0"/>
                <a:t>Hardware</a:t>
              </a:r>
            </a:p>
          </p:txBody>
        </p:sp>
        <p:grpSp>
          <p:nvGrpSpPr>
            <p:cNvPr id="30" name="Group 29">
              <a:extLst>
                <a:ext uri="{FF2B5EF4-FFF2-40B4-BE49-F238E27FC236}">
                  <a16:creationId xmlns:a16="http://schemas.microsoft.com/office/drawing/2014/main" xmlns="" id="{A3FE49B4-455D-4328-BEC6-53461C5B4902}"/>
                </a:ext>
              </a:extLst>
            </p:cNvPr>
            <p:cNvGrpSpPr/>
            <p:nvPr/>
          </p:nvGrpSpPr>
          <p:grpSpPr>
            <a:xfrm>
              <a:off x="190738" y="1006289"/>
              <a:ext cx="8886587" cy="1460686"/>
              <a:chOff x="190738" y="1006289"/>
              <a:chExt cx="8886587" cy="1460686"/>
            </a:xfrm>
          </p:grpSpPr>
          <p:cxnSp>
            <p:nvCxnSpPr>
              <p:cNvPr id="31" name="Straight Arrow Connector 30">
                <a:extLst>
                  <a:ext uri="{FF2B5EF4-FFF2-40B4-BE49-F238E27FC236}">
                    <a16:creationId xmlns:a16="http://schemas.microsoft.com/office/drawing/2014/main" xmlns="" id="{8996E0E4-2B84-4FDE-A824-F0F5F1B54295}"/>
                  </a:ext>
                </a:extLst>
              </p:cNvPr>
              <p:cNvCxnSpPr>
                <a:cxnSpLocks/>
              </p:cNvCxnSpPr>
              <p:nvPr/>
            </p:nvCxnSpPr>
            <p:spPr>
              <a:xfrm>
                <a:off x="190738" y="2466975"/>
                <a:ext cx="3487644" cy="0"/>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DD496B48-B77E-4C0E-92C1-6046A212D31B}"/>
                  </a:ext>
                </a:extLst>
              </p:cNvPr>
              <p:cNvSpPr txBox="1"/>
              <p:nvPr/>
            </p:nvSpPr>
            <p:spPr>
              <a:xfrm>
                <a:off x="638864" y="1006289"/>
                <a:ext cx="1887376" cy="461665"/>
              </a:xfrm>
              <a:prstGeom prst="rect">
                <a:avLst/>
              </a:prstGeom>
              <a:noFill/>
            </p:spPr>
            <p:txBody>
              <a:bodyPr wrap="none" rtlCol="0">
                <a:spAutoFit/>
              </a:bodyPr>
              <a:lstStyle/>
              <a:p>
                <a:r>
                  <a:rPr lang="en-US" sz="2400" b="1" i="1" dirty="0"/>
                  <a:t>GPU Runtime</a:t>
                </a:r>
              </a:p>
            </p:txBody>
          </p:sp>
          <p:cxnSp>
            <p:nvCxnSpPr>
              <p:cNvPr id="33" name="Straight Arrow Connector 32">
                <a:extLst>
                  <a:ext uri="{FF2B5EF4-FFF2-40B4-BE49-F238E27FC236}">
                    <a16:creationId xmlns:a16="http://schemas.microsoft.com/office/drawing/2014/main" xmlns="" id="{D23B1A9B-A207-4656-B245-4EDD8A8E3633}"/>
                  </a:ext>
                </a:extLst>
              </p:cNvPr>
              <p:cNvCxnSpPr>
                <a:cxnSpLocks/>
              </p:cNvCxnSpPr>
              <p:nvPr/>
            </p:nvCxnSpPr>
            <p:spPr>
              <a:xfrm flipV="1">
                <a:off x="3678382" y="1827847"/>
                <a:ext cx="5398943" cy="25472"/>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F46A033D-963C-40E9-8233-9EE8AE3752F8}"/>
                  </a:ext>
                </a:extLst>
              </p:cNvPr>
              <p:cNvCxnSpPr>
                <a:cxnSpLocks/>
              </p:cNvCxnSpPr>
              <p:nvPr/>
            </p:nvCxnSpPr>
            <p:spPr>
              <a:xfrm>
                <a:off x="3678382" y="1846897"/>
                <a:ext cx="0" cy="598598"/>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grpSp>
      </p:grpSp>
      <p:sp>
        <p:nvSpPr>
          <p:cNvPr id="4" name="Slide Number Placeholder 3"/>
          <p:cNvSpPr>
            <a:spLocks noGrp="1"/>
          </p:cNvSpPr>
          <p:nvPr>
            <p:ph type="sldNum" sz="quarter" idx="12"/>
          </p:nvPr>
        </p:nvSpPr>
        <p:spPr/>
        <p:txBody>
          <a:bodyPr/>
          <a:lstStyle/>
          <a:p>
            <a:fld id="{77AF78F1-1351-49FC-8CFD-3ED7E06BAC03}" type="slidenum">
              <a:rPr lang="en-US" smtClean="0"/>
              <a:t>11</a:t>
            </a:fld>
            <a:endParaRPr lang="en-US"/>
          </a:p>
        </p:txBody>
      </p:sp>
    </p:spTree>
    <p:extLst>
      <p:ext uri="{BB962C8B-B14F-4D97-AF65-F5344CB8AC3E}">
        <p14:creationId xmlns:p14="http://schemas.microsoft.com/office/powerpoint/2010/main" val="40854653"/>
      </p:ext>
    </p:extLst>
  </p:cSld>
  <p:clrMapOvr>
    <a:masterClrMapping/>
  </p:clrMapOvr>
  <mc:AlternateContent xmlns:mc="http://schemas.openxmlformats.org/markup-compatibility/2006" xmlns:p14="http://schemas.microsoft.com/office/powerpoint/2010/main">
    <mc:Choice Requires="p14">
      <p:transition spd="slow" p14:dur="2000" advTm="10650"/>
    </mc:Choice>
    <mc:Fallback xmlns="">
      <p:transition spd="slow" advTm="1065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478982" cy="847546"/>
          </a:xfrm>
        </p:spPr>
        <p:txBody>
          <a:bodyPr>
            <a:normAutofit/>
          </a:bodyPr>
          <a:lstStyle/>
          <a:p>
            <a:pPr algn="ctr"/>
            <a:r>
              <a:rPr lang="en-US" dirty="0" smtClean="0"/>
              <a:t>Mosaic</a:t>
            </a:r>
            <a:endParaRPr lang="en-US" dirty="0"/>
          </a:p>
        </p:txBody>
      </p:sp>
      <p:sp>
        <p:nvSpPr>
          <p:cNvPr id="8" name="Rectangle 7">
            <a:extLst>
              <a:ext uri="{FF2B5EF4-FFF2-40B4-BE49-F238E27FC236}">
                <a16:creationId xmlns:a16="http://schemas.microsoft.com/office/drawing/2014/main" xmlns="" id="{268BCE29-7D34-4D46-9184-FF20EFD368C3}"/>
              </a:ext>
            </a:extLst>
          </p:cNvPr>
          <p:cNvSpPr/>
          <p:nvPr/>
        </p:nvSpPr>
        <p:spPr>
          <a:xfrm>
            <a:off x="233633" y="2882078"/>
            <a:ext cx="3247322" cy="840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Contiguity-Conserving</a:t>
            </a:r>
          </a:p>
          <a:p>
            <a:pPr algn="ctr"/>
            <a:r>
              <a:rPr lang="en-US" sz="2400" b="1" dirty="0"/>
              <a:t>Allocation</a:t>
            </a:r>
          </a:p>
        </p:txBody>
      </p:sp>
      <p:sp>
        <p:nvSpPr>
          <p:cNvPr id="10" name="Rectangle 9">
            <a:extLst>
              <a:ext uri="{FF2B5EF4-FFF2-40B4-BE49-F238E27FC236}">
                <a16:creationId xmlns:a16="http://schemas.microsoft.com/office/drawing/2014/main" xmlns="" id="{A4035134-745C-493C-8C2F-3FFEB8C74798}"/>
              </a:ext>
            </a:extLst>
          </p:cNvPr>
          <p:cNvSpPr/>
          <p:nvPr/>
        </p:nvSpPr>
        <p:spPr>
          <a:xfrm>
            <a:off x="3929081" y="2882078"/>
            <a:ext cx="1860760" cy="84026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In-Place</a:t>
            </a:r>
          </a:p>
          <a:p>
            <a:pPr algn="ctr"/>
            <a:r>
              <a:rPr lang="en-US" sz="2400" b="1" dirty="0"/>
              <a:t>Coalescer</a:t>
            </a:r>
          </a:p>
        </p:txBody>
      </p:sp>
      <p:sp>
        <p:nvSpPr>
          <p:cNvPr id="11" name="Rectangle 10">
            <a:extLst>
              <a:ext uri="{FF2B5EF4-FFF2-40B4-BE49-F238E27FC236}">
                <a16:creationId xmlns:a16="http://schemas.microsoft.com/office/drawing/2014/main" xmlns="" id="{851CD374-BD3A-48D5-BB0A-192C18ED0736}"/>
              </a:ext>
            </a:extLst>
          </p:cNvPr>
          <p:cNvSpPr/>
          <p:nvPr/>
        </p:nvSpPr>
        <p:spPr>
          <a:xfrm>
            <a:off x="6237967" y="2882078"/>
            <a:ext cx="2698215" cy="84026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Contiguity-Aware</a:t>
            </a:r>
          </a:p>
          <a:p>
            <a:pPr algn="ctr"/>
            <a:r>
              <a:rPr lang="en-US" sz="2400" b="1" dirty="0"/>
              <a:t>Compaction</a:t>
            </a:r>
          </a:p>
        </p:txBody>
      </p:sp>
      <p:grpSp>
        <p:nvGrpSpPr>
          <p:cNvPr id="27" name="Group 26">
            <a:extLst>
              <a:ext uri="{FF2B5EF4-FFF2-40B4-BE49-F238E27FC236}">
                <a16:creationId xmlns:a16="http://schemas.microsoft.com/office/drawing/2014/main" xmlns="" id="{1B6F3010-C720-4132-A40B-01E9AC095539}"/>
              </a:ext>
            </a:extLst>
          </p:cNvPr>
          <p:cNvGrpSpPr/>
          <p:nvPr/>
        </p:nvGrpSpPr>
        <p:grpSpPr>
          <a:xfrm>
            <a:off x="190738" y="2417079"/>
            <a:ext cx="8886587" cy="1716990"/>
            <a:chOff x="190738" y="1006289"/>
            <a:chExt cx="8886587" cy="1716990"/>
          </a:xfrm>
        </p:grpSpPr>
        <p:sp>
          <p:nvSpPr>
            <p:cNvPr id="29" name="TextBox 28">
              <a:extLst>
                <a:ext uri="{FF2B5EF4-FFF2-40B4-BE49-F238E27FC236}">
                  <a16:creationId xmlns:a16="http://schemas.microsoft.com/office/drawing/2014/main" xmlns="" id="{23797D00-E82E-4B15-939C-A2EDCD1EBAE1}"/>
                </a:ext>
              </a:extLst>
            </p:cNvPr>
            <p:cNvSpPr txBox="1"/>
            <p:nvPr/>
          </p:nvSpPr>
          <p:spPr>
            <a:xfrm>
              <a:off x="7473922" y="2261614"/>
              <a:ext cx="1462260" cy="461665"/>
            </a:xfrm>
            <a:prstGeom prst="rect">
              <a:avLst/>
            </a:prstGeom>
            <a:noFill/>
          </p:spPr>
          <p:txBody>
            <a:bodyPr wrap="none" rtlCol="0">
              <a:spAutoFit/>
            </a:bodyPr>
            <a:lstStyle/>
            <a:p>
              <a:r>
                <a:rPr lang="en-US" sz="2400" b="1" i="1" dirty="0"/>
                <a:t>Hardware</a:t>
              </a:r>
            </a:p>
          </p:txBody>
        </p:sp>
        <p:grpSp>
          <p:nvGrpSpPr>
            <p:cNvPr id="30" name="Group 29">
              <a:extLst>
                <a:ext uri="{FF2B5EF4-FFF2-40B4-BE49-F238E27FC236}">
                  <a16:creationId xmlns:a16="http://schemas.microsoft.com/office/drawing/2014/main" xmlns="" id="{A3FE49B4-455D-4328-BEC6-53461C5B4902}"/>
                </a:ext>
              </a:extLst>
            </p:cNvPr>
            <p:cNvGrpSpPr/>
            <p:nvPr/>
          </p:nvGrpSpPr>
          <p:grpSpPr>
            <a:xfrm>
              <a:off x="190738" y="1006289"/>
              <a:ext cx="8886587" cy="1460686"/>
              <a:chOff x="190738" y="1006289"/>
              <a:chExt cx="8886587" cy="1460686"/>
            </a:xfrm>
          </p:grpSpPr>
          <p:cxnSp>
            <p:nvCxnSpPr>
              <p:cNvPr id="31" name="Straight Arrow Connector 30">
                <a:extLst>
                  <a:ext uri="{FF2B5EF4-FFF2-40B4-BE49-F238E27FC236}">
                    <a16:creationId xmlns:a16="http://schemas.microsoft.com/office/drawing/2014/main" xmlns="" id="{8996E0E4-2B84-4FDE-A824-F0F5F1B54295}"/>
                  </a:ext>
                </a:extLst>
              </p:cNvPr>
              <p:cNvCxnSpPr>
                <a:cxnSpLocks/>
              </p:cNvCxnSpPr>
              <p:nvPr/>
            </p:nvCxnSpPr>
            <p:spPr>
              <a:xfrm>
                <a:off x="190738" y="2466975"/>
                <a:ext cx="3487644" cy="0"/>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DD496B48-B77E-4C0E-92C1-6046A212D31B}"/>
                  </a:ext>
                </a:extLst>
              </p:cNvPr>
              <p:cNvSpPr txBox="1"/>
              <p:nvPr/>
            </p:nvSpPr>
            <p:spPr>
              <a:xfrm>
                <a:off x="638864" y="1006289"/>
                <a:ext cx="1887376" cy="461665"/>
              </a:xfrm>
              <a:prstGeom prst="rect">
                <a:avLst/>
              </a:prstGeom>
              <a:noFill/>
            </p:spPr>
            <p:txBody>
              <a:bodyPr wrap="none" rtlCol="0">
                <a:spAutoFit/>
              </a:bodyPr>
              <a:lstStyle/>
              <a:p>
                <a:r>
                  <a:rPr lang="en-US" sz="2400" b="1" i="1" dirty="0"/>
                  <a:t>GPU Runtime</a:t>
                </a:r>
              </a:p>
            </p:txBody>
          </p:sp>
          <p:cxnSp>
            <p:nvCxnSpPr>
              <p:cNvPr id="33" name="Straight Arrow Connector 32">
                <a:extLst>
                  <a:ext uri="{FF2B5EF4-FFF2-40B4-BE49-F238E27FC236}">
                    <a16:creationId xmlns:a16="http://schemas.microsoft.com/office/drawing/2014/main" xmlns="" id="{D23B1A9B-A207-4656-B245-4EDD8A8E3633}"/>
                  </a:ext>
                </a:extLst>
              </p:cNvPr>
              <p:cNvCxnSpPr>
                <a:cxnSpLocks/>
              </p:cNvCxnSpPr>
              <p:nvPr/>
            </p:nvCxnSpPr>
            <p:spPr>
              <a:xfrm flipV="1">
                <a:off x="3678382" y="1827847"/>
                <a:ext cx="5398943" cy="25472"/>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F46A033D-963C-40E9-8233-9EE8AE3752F8}"/>
                  </a:ext>
                </a:extLst>
              </p:cNvPr>
              <p:cNvCxnSpPr>
                <a:cxnSpLocks/>
              </p:cNvCxnSpPr>
              <p:nvPr/>
            </p:nvCxnSpPr>
            <p:spPr>
              <a:xfrm>
                <a:off x="3678382" y="1846897"/>
                <a:ext cx="0" cy="598598"/>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grpSp>
      </p:grpSp>
      <p:sp>
        <p:nvSpPr>
          <p:cNvPr id="4" name="Slide Number Placeholder 3"/>
          <p:cNvSpPr>
            <a:spLocks noGrp="1"/>
          </p:cNvSpPr>
          <p:nvPr>
            <p:ph type="sldNum" sz="quarter" idx="12"/>
          </p:nvPr>
        </p:nvSpPr>
        <p:spPr/>
        <p:txBody>
          <a:bodyPr/>
          <a:lstStyle/>
          <a:p>
            <a:fld id="{77AF78F1-1351-49FC-8CFD-3ED7E06BAC03}" type="slidenum">
              <a:rPr lang="en-US" smtClean="0"/>
              <a:t>12</a:t>
            </a:fld>
            <a:endParaRPr lang="en-US"/>
          </a:p>
        </p:txBody>
      </p:sp>
    </p:spTree>
    <p:extLst>
      <p:ext uri="{BB962C8B-B14F-4D97-AF65-F5344CB8AC3E}">
        <p14:creationId xmlns:p14="http://schemas.microsoft.com/office/powerpoint/2010/main" val="1483860887"/>
      </p:ext>
    </p:extLst>
  </p:cSld>
  <p:clrMapOvr>
    <a:masterClrMapping/>
  </p:clrMapOvr>
  <mc:AlternateContent xmlns:mc="http://schemas.openxmlformats.org/markup-compatibility/2006" xmlns:p14="http://schemas.microsoft.com/office/powerpoint/2010/main">
    <mc:Choice Requires="p14">
      <p:transition spd="slow" p14:dur="2000" advTm="10650"/>
    </mc:Choice>
    <mc:Fallback xmlns="">
      <p:transition spd="slow" advTm="1065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a:bodyPr>
          <a:lstStyle/>
          <a:p>
            <a:pPr algn="ctr"/>
            <a:r>
              <a:rPr lang="en-US" sz="4800" dirty="0"/>
              <a:t>Benefits</a:t>
            </a:r>
          </a:p>
        </p:txBody>
      </p:sp>
      <p:sp>
        <p:nvSpPr>
          <p:cNvPr id="6" name="Content Placeholder 2">
            <a:extLst>
              <a:ext uri="{FF2B5EF4-FFF2-40B4-BE49-F238E27FC236}">
                <a16:creationId xmlns:a16="http://schemas.microsoft.com/office/drawing/2014/main" xmlns="" id="{E135E0AA-DD92-4FD9-B5F0-E15616DFF299}"/>
              </a:ext>
            </a:extLst>
          </p:cNvPr>
          <p:cNvSpPr>
            <a:spLocks noGrp="1"/>
          </p:cNvSpPr>
          <p:nvPr>
            <p:ph idx="1"/>
          </p:nvPr>
        </p:nvSpPr>
        <p:spPr>
          <a:xfrm>
            <a:off x="0" y="1303952"/>
            <a:ext cx="9144000" cy="5517543"/>
          </a:xfrm>
        </p:spPr>
        <p:txBody>
          <a:bodyPr>
            <a:normAutofit/>
          </a:bodyPr>
          <a:lstStyle/>
          <a:p>
            <a:pPr marL="0" indent="0" algn="ctr">
              <a:buNone/>
            </a:pPr>
            <a:r>
              <a:rPr lang="en-US" sz="4000" b="1" dirty="0" smtClean="0"/>
              <a:t>High TLB reach</a:t>
            </a:r>
          </a:p>
          <a:p>
            <a:pPr marL="0" indent="0" algn="ctr">
              <a:buNone/>
            </a:pPr>
            <a:endParaRPr lang="en-US" sz="4000" b="1" dirty="0" smtClean="0"/>
          </a:p>
          <a:p>
            <a:pPr marL="0" indent="0" algn="ctr">
              <a:buNone/>
            </a:pPr>
            <a:r>
              <a:rPr lang="en-US" sz="4000" b="1" dirty="0" smtClean="0"/>
              <a:t>Low demand paging latency</a:t>
            </a:r>
          </a:p>
          <a:p>
            <a:pPr marL="0" indent="0" algn="ctr">
              <a:buNone/>
            </a:pPr>
            <a:endParaRPr lang="en-US" sz="4000" b="1" dirty="0"/>
          </a:p>
          <a:p>
            <a:pPr marL="0" indent="0" algn="ctr">
              <a:buNone/>
            </a:pPr>
            <a:r>
              <a:rPr lang="en-US" sz="4000" b="1" dirty="0" smtClean="0"/>
              <a:t>Application-transparent</a:t>
            </a:r>
          </a:p>
          <a:p>
            <a:pPr marL="0" indent="0" algn="ctr">
              <a:buNone/>
            </a:pPr>
            <a:endParaRPr lang="en-US" sz="4000" b="1" dirty="0" smtClean="0"/>
          </a:p>
          <a:p>
            <a:pPr marL="0" indent="0" algn="ctr">
              <a:buNone/>
            </a:pPr>
            <a:r>
              <a:rPr lang="en-US" sz="4000" dirty="0" smtClean="0">
                <a:solidFill>
                  <a:srgbClr val="0066FF"/>
                </a:solidFill>
              </a:rPr>
              <a:t>55% </a:t>
            </a:r>
            <a:r>
              <a:rPr lang="en-US" sz="4000" dirty="0" smtClean="0">
                <a:solidFill>
                  <a:srgbClr val="0066FF"/>
                </a:solidFill>
              </a:rPr>
              <a:t>higher</a:t>
            </a:r>
            <a:r>
              <a:rPr lang="en-US" sz="4000" dirty="0" smtClean="0">
                <a:solidFill>
                  <a:srgbClr val="0066FF"/>
                </a:solidFill>
              </a:rPr>
              <a:t> </a:t>
            </a:r>
            <a:r>
              <a:rPr lang="en-US" sz="4000" dirty="0" smtClean="0">
                <a:solidFill>
                  <a:srgbClr val="0066FF"/>
                </a:solidFill>
              </a:rPr>
              <a:t>average performance</a:t>
            </a:r>
            <a:endParaRPr lang="en-US" sz="4000" dirty="0">
              <a:solidFill>
                <a:srgbClr val="0066FF"/>
              </a:solidFill>
            </a:endParaRPr>
          </a:p>
        </p:txBody>
      </p:sp>
      <p:sp>
        <p:nvSpPr>
          <p:cNvPr id="4" name="Slide Number Placeholder 3"/>
          <p:cNvSpPr>
            <a:spLocks noGrp="1"/>
          </p:cNvSpPr>
          <p:nvPr>
            <p:ph type="sldNum" sz="quarter" idx="12"/>
          </p:nvPr>
        </p:nvSpPr>
        <p:spPr/>
        <p:txBody>
          <a:bodyPr/>
          <a:lstStyle/>
          <a:p>
            <a:fld id="{77AF78F1-1351-49FC-8CFD-3ED7E06BAC03}" type="slidenum">
              <a:rPr lang="en-US" smtClean="0"/>
              <a:t>13</a:t>
            </a:fld>
            <a:endParaRPr lang="en-US"/>
          </a:p>
        </p:txBody>
      </p:sp>
    </p:spTree>
    <p:extLst>
      <p:ext uri="{BB962C8B-B14F-4D97-AF65-F5344CB8AC3E}">
        <p14:creationId xmlns:p14="http://schemas.microsoft.com/office/powerpoint/2010/main" val="446702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213614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0" y="562930"/>
            <a:ext cx="9144000" cy="1470025"/>
          </a:xfrm>
          <a:effectLst/>
        </p:spPr>
        <p:txBody>
          <a:bodyPr>
            <a:noAutofit/>
          </a:bodyPr>
          <a:lstStyle/>
          <a:p>
            <a:r>
              <a:rPr lang="en-US" sz="4000" b="1" dirty="0">
                <a:solidFill>
                  <a:schemeClr val="accent6">
                    <a:lumMod val="75000"/>
                  </a:schemeClr>
                </a:solidFill>
              </a:rPr>
              <a:t>Mosaic: A GPU Memory Manager </a:t>
            </a:r>
            <a:br>
              <a:rPr lang="en-US" sz="4000" b="1" dirty="0">
                <a:solidFill>
                  <a:schemeClr val="accent6">
                    <a:lumMod val="75000"/>
                  </a:schemeClr>
                </a:solidFill>
              </a:rPr>
            </a:br>
            <a:r>
              <a:rPr lang="en-US" sz="4000" b="1" dirty="0">
                <a:solidFill>
                  <a:schemeClr val="accent6">
                    <a:lumMod val="75000"/>
                  </a:schemeClr>
                </a:solidFill>
              </a:rPr>
              <a:t>with Application-Transparent Support </a:t>
            </a:r>
            <a:br>
              <a:rPr lang="en-US" sz="4000" b="1" dirty="0">
                <a:solidFill>
                  <a:schemeClr val="accent6">
                    <a:lumMod val="75000"/>
                  </a:schemeClr>
                </a:solidFill>
              </a:rPr>
            </a:br>
            <a:r>
              <a:rPr lang="en-US" sz="4000" b="1" dirty="0">
                <a:solidFill>
                  <a:schemeClr val="accent6">
                    <a:lumMod val="75000"/>
                  </a:schemeClr>
                </a:solidFill>
              </a:rPr>
              <a:t>for Multiple Page Sizes</a:t>
            </a:r>
          </a:p>
        </p:txBody>
      </p:sp>
      <p:sp>
        <p:nvSpPr>
          <p:cNvPr id="3" name="Subtitle 2"/>
          <p:cNvSpPr>
            <a:spLocks noGrp="1"/>
          </p:cNvSpPr>
          <p:nvPr>
            <p:ph type="subTitle" idx="1"/>
          </p:nvPr>
        </p:nvSpPr>
        <p:spPr>
          <a:xfrm>
            <a:off x="1" y="2458527"/>
            <a:ext cx="9144000" cy="2932981"/>
          </a:xfrm>
        </p:spPr>
        <p:txBody>
          <a:bodyPr>
            <a:normAutofit/>
          </a:bodyPr>
          <a:lstStyle/>
          <a:p>
            <a:endParaRPr lang="en-US" b="1" i="1" dirty="0">
              <a:solidFill>
                <a:schemeClr val="tx1"/>
              </a:solidFill>
            </a:endParaRPr>
          </a:p>
          <a:p>
            <a:r>
              <a:rPr lang="en-US" b="1" i="1" dirty="0" err="1">
                <a:solidFill>
                  <a:schemeClr val="tx1"/>
                </a:solidFill>
              </a:rPr>
              <a:t>Rachata</a:t>
            </a:r>
            <a:r>
              <a:rPr lang="en-US" b="1" i="1" dirty="0">
                <a:solidFill>
                  <a:schemeClr val="tx1"/>
                </a:solidFill>
              </a:rPr>
              <a:t> </a:t>
            </a:r>
            <a:r>
              <a:rPr lang="en-US" b="1" i="1" dirty="0" err="1">
                <a:solidFill>
                  <a:schemeClr val="tx1"/>
                </a:solidFill>
              </a:rPr>
              <a:t>Ausavarungniru</a:t>
            </a:r>
            <a:r>
              <a:rPr lang="en-US" b="1" i="1" dirty="0" err="1"/>
              <a:t>n</a:t>
            </a:r>
            <a:r>
              <a:rPr lang="en-US" i="1" dirty="0"/>
              <a:t>,</a:t>
            </a:r>
            <a:r>
              <a:rPr lang="en-US" b="1" i="1" dirty="0"/>
              <a:t> </a:t>
            </a:r>
            <a:r>
              <a:rPr lang="en-US" i="1" dirty="0"/>
              <a:t>Joshua Landgraf, Vance Miller</a:t>
            </a:r>
          </a:p>
          <a:p>
            <a:r>
              <a:rPr lang="en-US" i="1" dirty="0" err="1"/>
              <a:t>Saugata</a:t>
            </a:r>
            <a:r>
              <a:rPr lang="en-US" i="1" dirty="0"/>
              <a:t> </a:t>
            </a:r>
            <a:r>
              <a:rPr lang="en-US" i="1" dirty="0" err="1"/>
              <a:t>Ghose</a:t>
            </a:r>
            <a:r>
              <a:rPr lang="en-US" i="1" dirty="0"/>
              <a:t>, </a:t>
            </a:r>
            <a:r>
              <a:rPr lang="en-US" i="1" dirty="0" err="1"/>
              <a:t>Jayneel</a:t>
            </a:r>
            <a:r>
              <a:rPr lang="en-US" i="1" dirty="0"/>
              <a:t> Gandhi, Christopher J. </a:t>
            </a:r>
            <a:r>
              <a:rPr lang="en-US" i="1" dirty="0" err="1"/>
              <a:t>Rossbach</a:t>
            </a:r>
            <a:r>
              <a:rPr lang="en-US" i="1" dirty="0"/>
              <a:t>, </a:t>
            </a:r>
            <a:r>
              <a:rPr lang="en-US" i="1" dirty="0" err="1"/>
              <a:t>Onur</a:t>
            </a:r>
            <a:r>
              <a:rPr lang="en-US" i="1" dirty="0"/>
              <a:t> </a:t>
            </a:r>
            <a:r>
              <a:rPr lang="en-US" i="1" dirty="0" err="1"/>
              <a:t>Mutlu</a:t>
            </a:r>
            <a:endParaRPr lang="en-US" i="1" dirty="0"/>
          </a:p>
          <a:p>
            <a:endParaRPr lang="en-US" sz="1000" i="1" dirty="0"/>
          </a:p>
          <a:p>
            <a:r>
              <a:rPr lang="en-US" b="1" i="1" dirty="0">
                <a:solidFill>
                  <a:srgbClr val="0066FF"/>
                </a:solidFill>
              </a:rPr>
              <a:t>Session 2-A		2PM-4PM</a:t>
            </a:r>
          </a:p>
        </p:txBody>
      </p:sp>
      <p:pic>
        <p:nvPicPr>
          <p:cNvPr id="4" name="Picture 3" descr="Burgundy_CMU_JPG_Logo.jpg"/>
          <p:cNvPicPr>
            <a:picLocks noChangeAspect="1"/>
          </p:cNvPicPr>
          <p:nvPr/>
        </p:nvPicPr>
        <p:blipFill rotWithShape="1">
          <a:blip r:embed="rId3" cstate="print"/>
          <a:srcRect t="26333" b="26267"/>
          <a:stretch/>
        </p:blipFill>
        <p:spPr>
          <a:xfrm>
            <a:off x="1002458" y="4827404"/>
            <a:ext cx="2987824" cy="511415"/>
          </a:xfrm>
          <a:prstGeom prst="rect">
            <a:avLst/>
          </a:prstGeom>
        </p:spPr>
      </p:pic>
      <p:pic>
        <p:nvPicPr>
          <p:cNvPr id="5" name="Picture 4" descr="safari.png"/>
          <p:cNvPicPr>
            <a:picLocks noChangeAspect="1"/>
          </p:cNvPicPr>
          <p:nvPr/>
        </p:nvPicPr>
        <p:blipFill>
          <a:blip r:embed="rId4" cstate="print"/>
          <a:stretch>
            <a:fillRect/>
          </a:stretch>
        </p:blipFill>
        <p:spPr>
          <a:xfrm>
            <a:off x="3743908" y="6362009"/>
            <a:ext cx="1656184" cy="479200"/>
          </a:xfrm>
          <a:prstGeom prst="rect">
            <a:avLst/>
          </a:prstGeom>
        </p:spPr>
      </p:pic>
      <p:pic>
        <p:nvPicPr>
          <p:cNvPr id="1032" name="Picture 8" descr="Image result for UT Austin logo">
            <a:extLst>
              <a:ext uri="{FF2B5EF4-FFF2-40B4-BE49-F238E27FC236}">
                <a16:creationId xmlns:a16="http://schemas.microsoft.com/office/drawing/2014/main" xmlns="" id="{DE4342A7-D574-4293-89C2-39D9A3D932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684" y="5252976"/>
            <a:ext cx="2277373" cy="11090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VMware logo">
            <a:extLst>
              <a:ext uri="{FF2B5EF4-FFF2-40B4-BE49-F238E27FC236}">
                <a16:creationId xmlns:a16="http://schemas.microsoft.com/office/drawing/2014/main" xmlns="" id="{13DDCBBE-BA7E-4661-A6BC-989BCA3CEC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1485" y="5414737"/>
            <a:ext cx="2553419" cy="89458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eth zurich logo">
            <a:extLst>
              <a:ext uri="{FF2B5EF4-FFF2-40B4-BE49-F238E27FC236}">
                <a16:creationId xmlns:a16="http://schemas.microsoft.com/office/drawing/2014/main" xmlns="" id="{DC8B2391-CB5D-4F2C-9C6A-5A5BF9645C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46192" y="4667579"/>
            <a:ext cx="1932446" cy="772316"/>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12"/>
          </p:nvPr>
        </p:nvSpPr>
        <p:spPr/>
        <p:txBody>
          <a:bodyPr/>
          <a:lstStyle/>
          <a:p>
            <a:fld id="{77AF78F1-1351-49FC-8CFD-3ED7E06BAC03}" type="slidenum">
              <a:rPr lang="en-US" smtClean="0"/>
              <a:t>14</a:t>
            </a:fld>
            <a:endParaRPr lang="en-US"/>
          </a:p>
        </p:txBody>
      </p:sp>
    </p:spTree>
    <p:extLst>
      <p:ext uri="{BB962C8B-B14F-4D97-AF65-F5344CB8AC3E}">
        <p14:creationId xmlns:p14="http://schemas.microsoft.com/office/powerpoint/2010/main" val="3596190378"/>
      </p:ext>
    </p:extLst>
  </p:cSld>
  <p:clrMapOvr>
    <a:masterClrMapping/>
  </p:clrMapOvr>
  <mc:AlternateContent xmlns:mc="http://schemas.openxmlformats.org/markup-compatibility/2006" xmlns:p14="http://schemas.microsoft.com/office/powerpoint/2010/main">
    <mc:Choice Requires="p14">
      <p:transition spd="slow" p14:dur="2000" advTm="19478"/>
    </mc:Choice>
    <mc:Fallback xmlns="">
      <p:transition spd="slow" advTm="19478"/>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730EBD62-08AC-46F3-A28B-F9DB3F2A1972}"/>
              </a:ext>
            </a:extLst>
          </p:cNvPr>
          <p:cNvSpPr/>
          <p:nvPr/>
        </p:nvSpPr>
        <p:spPr>
          <a:xfrm>
            <a:off x="2107359" y="1146481"/>
            <a:ext cx="1558637" cy="789709"/>
          </a:xfrm>
          <a:prstGeom prst="rect">
            <a:avLst/>
          </a:prstGeom>
          <a:solidFill>
            <a:schemeClr val="accent5">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15" name="Rectangle 14">
            <a:extLst>
              <a:ext uri="{FF2B5EF4-FFF2-40B4-BE49-F238E27FC236}">
                <a16:creationId xmlns:a16="http://schemas.microsoft.com/office/drawing/2014/main" xmlns="" id="{7CB174CE-5F56-4A6E-A972-C0A76B75801D}"/>
              </a:ext>
            </a:extLst>
          </p:cNvPr>
          <p:cNvSpPr/>
          <p:nvPr/>
        </p:nvSpPr>
        <p:spPr>
          <a:xfrm>
            <a:off x="2107359" y="1936190"/>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3" name="Rectangle 2">
            <a:extLst>
              <a:ext uri="{FF2B5EF4-FFF2-40B4-BE49-F238E27FC236}">
                <a16:creationId xmlns:a16="http://schemas.microsoft.com/office/drawing/2014/main" xmlns="" id="{785FD01A-3115-4651-A65B-6C332888F4FB}"/>
              </a:ext>
            </a:extLst>
          </p:cNvPr>
          <p:cNvSpPr/>
          <p:nvPr/>
        </p:nvSpPr>
        <p:spPr>
          <a:xfrm>
            <a:off x="5725301" y="1146480"/>
            <a:ext cx="1558637" cy="789709"/>
          </a:xfrm>
          <a:prstGeom prst="rect">
            <a:avLst/>
          </a:prstGeom>
          <a:solidFill>
            <a:schemeClr val="accent5">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8" name="Rectangle 7">
            <a:extLst>
              <a:ext uri="{FF2B5EF4-FFF2-40B4-BE49-F238E27FC236}">
                <a16:creationId xmlns:a16="http://schemas.microsoft.com/office/drawing/2014/main" xmlns="" id="{DF8C24FE-74E4-4658-B0F6-ED4639A80C43}"/>
              </a:ext>
            </a:extLst>
          </p:cNvPr>
          <p:cNvSpPr/>
          <p:nvPr/>
        </p:nvSpPr>
        <p:spPr>
          <a:xfrm>
            <a:off x="3919016" y="1146481"/>
            <a:ext cx="1558637" cy="789709"/>
          </a:xfrm>
          <a:prstGeom prst="rect">
            <a:avLst/>
          </a:prstGeom>
          <a:solidFill>
            <a:schemeClr val="accent5">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10" name="Rectangle 9">
            <a:extLst>
              <a:ext uri="{FF2B5EF4-FFF2-40B4-BE49-F238E27FC236}">
                <a16:creationId xmlns:a16="http://schemas.microsoft.com/office/drawing/2014/main" xmlns="" id="{BB677EB0-95E7-486D-8B24-89E31EB890D1}"/>
              </a:ext>
            </a:extLst>
          </p:cNvPr>
          <p:cNvSpPr/>
          <p:nvPr/>
        </p:nvSpPr>
        <p:spPr>
          <a:xfrm>
            <a:off x="325316" y="1149244"/>
            <a:ext cx="1558637" cy="789709"/>
          </a:xfrm>
          <a:prstGeom prst="rect">
            <a:avLst/>
          </a:prstGeom>
          <a:solidFill>
            <a:schemeClr val="accent5">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16" name="Rectangle 15">
            <a:extLst>
              <a:ext uri="{FF2B5EF4-FFF2-40B4-BE49-F238E27FC236}">
                <a16:creationId xmlns:a16="http://schemas.microsoft.com/office/drawing/2014/main" xmlns="" id="{9513B627-991C-4F05-8364-A25C312F43F6}"/>
              </a:ext>
            </a:extLst>
          </p:cNvPr>
          <p:cNvSpPr/>
          <p:nvPr/>
        </p:nvSpPr>
        <p:spPr>
          <a:xfrm>
            <a:off x="2470451" y="2999084"/>
            <a:ext cx="2089474" cy="576272"/>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Shared TLB</a:t>
            </a:r>
          </a:p>
        </p:txBody>
      </p:sp>
      <p:sp>
        <p:nvSpPr>
          <p:cNvPr id="26" name="Rectangle 25">
            <a:extLst>
              <a:ext uri="{FF2B5EF4-FFF2-40B4-BE49-F238E27FC236}">
                <a16:creationId xmlns:a16="http://schemas.microsoft.com/office/drawing/2014/main" xmlns="" id="{03F4CAD8-9CC3-452E-B018-55ACE9F44572}"/>
              </a:ext>
            </a:extLst>
          </p:cNvPr>
          <p:cNvSpPr/>
          <p:nvPr/>
        </p:nvSpPr>
        <p:spPr>
          <a:xfrm>
            <a:off x="325316" y="1938953"/>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27" name="Rectangle 26">
            <a:extLst>
              <a:ext uri="{FF2B5EF4-FFF2-40B4-BE49-F238E27FC236}">
                <a16:creationId xmlns:a16="http://schemas.microsoft.com/office/drawing/2014/main" xmlns="" id="{8824E63A-8DD0-44C5-A3B9-6960A4E9FC7C}"/>
              </a:ext>
            </a:extLst>
          </p:cNvPr>
          <p:cNvSpPr/>
          <p:nvPr/>
        </p:nvSpPr>
        <p:spPr>
          <a:xfrm>
            <a:off x="2469308" y="3987646"/>
            <a:ext cx="2089474" cy="747641"/>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Page Table Walkers</a:t>
            </a:r>
          </a:p>
        </p:txBody>
      </p:sp>
      <p:sp>
        <p:nvSpPr>
          <p:cNvPr id="28" name="Rectangle 27">
            <a:extLst>
              <a:ext uri="{FF2B5EF4-FFF2-40B4-BE49-F238E27FC236}">
                <a16:creationId xmlns:a16="http://schemas.microsoft.com/office/drawing/2014/main" xmlns="" id="{DE6923CD-3BA5-44E3-8A89-58D8BB68FF52}"/>
              </a:ext>
            </a:extLst>
          </p:cNvPr>
          <p:cNvSpPr/>
          <p:nvPr/>
        </p:nvSpPr>
        <p:spPr>
          <a:xfrm>
            <a:off x="2082656" y="5027679"/>
            <a:ext cx="2764538" cy="759219"/>
          </a:xfrm>
          <a:prstGeom prst="rect">
            <a:avLst/>
          </a:prstGeom>
          <a:solidFill>
            <a:schemeClr val="accent5">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Page Table</a:t>
            </a:r>
          </a:p>
          <a:p>
            <a:pPr algn="ctr"/>
            <a:r>
              <a:rPr lang="en-US" sz="2400" b="1" i="1" dirty="0">
                <a:solidFill>
                  <a:schemeClr val="tx1"/>
                </a:solidFill>
              </a:rPr>
              <a:t>(Main memory)</a:t>
            </a:r>
          </a:p>
        </p:txBody>
      </p:sp>
      <p:sp>
        <p:nvSpPr>
          <p:cNvPr id="17" name="Rectangle 16">
            <a:extLst>
              <a:ext uri="{FF2B5EF4-FFF2-40B4-BE49-F238E27FC236}">
                <a16:creationId xmlns:a16="http://schemas.microsoft.com/office/drawing/2014/main" xmlns="" id="{FCB778CA-CC1E-4B5B-90DE-FD3EAC603DCF}"/>
              </a:ext>
            </a:extLst>
          </p:cNvPr>
          <p:cNvSpPr/>
          <p:nvPr/>
        </p:nvSpPr>
        <p:spPr>
          <a:xfrm>
            <a:off x="3919015" y="1936248"/>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18" name="Rectangle 17">
            <a:extLst>
              <a:ext uri="{FF2B5EF4-FFF2-40B4-BE49-F238E27FC236}">
                <a16:creationId xmlns:a16="http://schemas.microsoft.com/office/drawing/2014/main" xmlns="" id="{47568088-6253-4F64-BBB9-A9998A496BA4}"/>
              </a:ext>
            </a:extLst>
          </p:cNvPr>
          <p:cNvSpPr/>
          <p:nvPr/>
        </p:nvSpPr>
        <p:spPr>
          <a:xfrm>
            <a:off x="5725301" y="1942276"/>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6" name="Arrow: Down 5">
            <a:extLst>
              <a:ext uri="{FF2B5EF4-FFF2-40B4-BE49-F238E27FC236}">
                <a16:creationId xmlns:a16="http://schemas.microsoft.com/office/drawing/2014/main" xmlns="" id="{BB723448-3C4C-464B-AE78-51814078DA57}"/>
              </a:ext>
            </a:extLst>
          </p:cNvPr>
          <p:cNvSpPr/>
          <p:nvPr/>
        </p:nvSpPr>
        <p:spPr>
          <a:xfrm>
            <a:off x="2626764" y="2493360"/>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Arrow: Down 18">
            <a:extLst>
              <a:ext uri="{FF2B5EF4-FFF2-40B4-BE49-F238E27FC236}">
                <a16:creationId xmlns:a16="http://schemas.microsoft.com/office/drawing/2014/main" xmlns="" id="{C6D19B96-2A51-4788-881B-FA07B25694DB}"/>
              </a:ext>
            </a:extLst>
          </p:cNvPr>
          <p:cNvSpPr/>
          <p:nvPr/>
        </p:nvSpPr>
        <p:spPr>
          <a:xfrm>
            <a:off x="3331363" y="3628837"/>
            <a:ext cx="429354" cy="310508"/>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Arrow: Down 20">
            <a:extLst>
              <a:ext uri="{FF2B5EF4-FFF2-40B4-BE49-F238E27FC236}">
                <a16:creationId xmlns:a16="http://schemas.microsoft.com/office/drawing/2014/main" xmlns="" id="{9359A06D-9939-492F-8716-DD3E644ABE0E}"/>
              </a:ext>
            </a:extLst>
          </p:cNvPr>
          <p:cNvSpPr/>
          <p:nvPr/>
        </p:nvSpPr>
        <p:spPr>
          <a:xfrm>
            <a:off x="3162763" y="2481518"/>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Arrow: Down 22">
            <a:extLst>
              <a:ext uri="{FF2B5EF4-FFF2-40B4-BE49-F238E27FC236}">
                <a16:creationId xmlns:a16="http://schemas.microsoft.com/office/drawing/2014/main" xmlns="" id="{C19B1946-411A-4E2B-85B8-CB3A4CED92F0}"/>
              </a:ext>
            </a:extLst>
          </p:cNvPr>
          <p:cNvSpPr/>
          <p:nvPr/>
        </p:nvSpPr>
        <p:spPr>
          <a:xfrm>
            <a:off x="3701083" y="2493360"/>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Arrow: Down 23">
            <a:extLst>
              <a:ext uri="{FF2B5EF4-FFF2-40B4-BE49-F238E27FC236}">
                <a16:creationId xmlns:a16="http://schemas.microsoft.com/office/drawing/2014/main" xmlns="" id="{F45CA4AD-B46D-4E7A-8A3A-C7440FBFE1C4}"/>
              </a:ext>
            </a:extLst>
          </p:cNvPr>
          <p:cNvSpPr/>
          <p:nvPr/>
        </p:nvSpPr>
        <p:spPr>
          <a:xfrm>
            <a:off x="4237082" y="2481518"/>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a:extLst>
              <a:ext uri="{FF2B5EF4-FFF2-40B4-BE49-F238E27FC236}">
                <a16:creationId xmlns:a16="http://schemas.microsoft.com/office/drawing/2014/main" xmlns="" id="{4823EDA6-AEB5-4B69-99CB-9F42A9CA33A5}"/>
              </a:ext>
            </a:extLst>
          </p:cNvPr>
          <p:cNvCxnSpPr>
            <a:cxnSpLocks/>
          </p:cNvCxnSpPr>
          <p:nvPr/>
        </p:nvCxnSpPr>
        <p:spPr>
          <a:xfrm>
            <a:off x="462583" y="2695575"/>
            <a:ext cx="8221540" cy="0"/>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29" name="Arrow: Down 28">
            <a:extLst>
              <a:ext uri="{FF2B5EF4-FFF2-40B4-BE49-F238E27FC236}">
                <a16:creationId xmlns:a16="http://schemas.microsoft.com/office/drawing/2014/main" xmlns="" id="{050A3C44-821F-4F17-8382-6CD2DF07E779}"/>
              </a:ext>
            </a:extLst>
          </p:cNvPr>
          <p:cNvSpPr/>
          <p:nvPr/>
        </p:nvSpPr>
        <p:spPr>
          <a:xfrm>
            <a:off x="2626764" y="2493360"/>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xmlns="" id="{F741E9E3-208C-4553-B16C-91D164727F1A}"/>
              </a:ext>
            </a:extLst>
          </p:cNvPr>
          <p:cNvSpPr/>
          <p:nvPr/>
        </p:nvSpPr>
        <p:spPr>
          <a:xfrm>
            <a:off x="3162763" y="2481518"/>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xmlns="" id="{998F5DB7-BDC9-46B2-B574-8D4811F9E082}"/>
              </a:ext>
            </a:extLst>
          </p:cNvPr>
          <p:cNvSpPr/>
          <p:nvPr/>
        </p:nvSpPr>
        <p:spPr>
          <a:xfrm>
            <a:off x="3701083" y="2493360"/>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xmlns="" id="{C0C3DE01-5D95-47E3-8786-2A362B2CE61E}"/>
              </a:ext>
            </a:extLst>
          </p:cNvPr>
          <p:cNvSpPr/>
          <p:nvPr/>
        </p:nvSpPr>
        <p:spPr>
          <a:xfrm>
            <a:off x="4237082" y="2481518"/>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Arrow: Up-Down 6">
            <a:extLst>
              <a:ext uri="{FF2B5EF4-FFF2-40B4-BE49-F238E27FC236}">
                <a16:creationId xmlns:a16="http://schemas.microsoft.com/office/drawing/2014/main" xmlns="" id="{7944B6F0-577B-44C0-B856-C4E144FC3108}"/>
              </a:ext>
            </a:extLst>
          </p:cNvPr>
          <p:cNvSpPr/>
          <p:nvPr/>
        </p:nvSpPr>
        <p:spPr>
          <a:xfrm>
            <a:off x="2765900" y="4757128"/>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Up-Down 33">
            <a:extLst>
              <a:ext uri="{FF2B5EF4-FFF2-40B4-BE49-F238E27FC236}">
                <a16:creationId xmlns:a16="http://schemas.microsoft.com/office/drawing/2014/main" xmlns="" id="{49D3A7D9-3B21-44F7-A5DE-A11DB2764D9A}"/>
              </a:ext>
            </a:extLst>
          </p:cNvPr>
          <p:cNvSpPr/>
          <p:nvPr/>
        </p:nvSpPr>
        <p:spPr>
          <a:xfrm>
            <a:off x="3043129" y="4757604"/>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Up-Down 35">
            <a:extLst>
              <a:ext uri="{FF2B5EF4-FFF2-40B4-BE49-F238E27FC236}">
                <a16:creationId xmlns:a16="http://schemas.microsoft.com/office/drawing/2014/main" xmlns="" id="{6D9159C4-CC20-4A9B-9329-46AEA3652A53}"/>
              </a:ext>
            </a:extLst>
          </p:cNvPr>
          <p:cNvSpPr/>
          <p:nvPr/>
        </p:nvSpPr>
        <p:spPr>
          <a:xfrm>
            <a:off x="3320358" y="4756176"/>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Arrow: Up-Down 36">
            <a:extLst>
              <a:ext uri="{FF2B5EF4-FFF2-40B4-BE49-F238E27FC236}">
                <a16:creationId xmlns:a16="http://schemas.microsoft.com/office/drawing/2014/main" xmlns="" id="{2CF7593C-7919-4E63-804B-F6B7657A8E2F}"/>
              </a:ext>
            </a:extLst>
          </p:cNvPr>
          <p:cNvSpPr/>
          <p:nvPr/>
        </p:nvSpPr>
        <p:spPr>
          <a:xfrm>
            <a:off x="3597587" y="4756652"/>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Up-Down 38">
            <a:extLst>
              <a:ext uri="{FF2B5EF4-FFF2-40B4-BE49-F238E27FC236}">
                <a16:creationId xmlns:a16="http://schemas.microsoft.com/office/drawing/2014/main" xmlns="" id="{076E4B93-C3B6-4190-BC6E-36587CE05795}"/>
              </a:ext>
            </a:extLst>
          </p:cNvPr>
          <p:cNvSpPr/>
          <p:nvPr/>
        </p:nvSpPr>
        <p:spPr>
          <a:xfrm>
            <a:off x="3882510" y="4755700"/>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Arrow: Up-Down 39">
            <a:extLst>
              <a:ext uri="{FF2B5EF4-FFF2-40B4-BE49-F238E27FC236}">
                <a16:creationId xmlns:a16="http://schemas.microsoft.com/office/drawing/2014/main" xmlns="" id="{77328EDB-C137-478E-B993-EAE2F26A34A9}"/>
              </a:ext>
            </a:extLst>
          </p:cNvPr>
          <p:cNvSpPr/>
          <p:nvPr/>
        </p:nvSpPr>
        <p:spPr>
          <a:xfrm>
            <a:off x="4159739" y="4756176"/>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Arrow: Up-Down 42">
            <a:extLst>
              <a:ext uri="{FF2B5EF4-FFF2-40B4-BE49-F238E27FC236}">
                <a16:creationId xmlns:a16="http://schemas.microsoft.com/office/drawing/2014/main" xmlns="" id="{5A2DD4C9-46B9-4E73-82D7-22466B3680A1}"/>
              </a:ext>
            </a:extLst>
          </p:cNvPr>
          <p:cNvSpPr/>
          <p:nvPr/>
        </p:nvSpPr>
        <p:spPr>
          <a:xfrm>
            <a:off x="2764757" y="4757128"/>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Arrow: Up-Down 43">
            <a:extLst>
              <a:ext uri="{FF2B5EF4-FFF2-40B4-BE49-F238E27FC236}">
                <a16:creationId xmlns:a16="http://schemas.microsoft.com/office/drawing/2014/main" xmlns="" id="{20BED759-9560-4FD2-85E0-8EA467180BA5}"/>
              </a:ext>
            </a:extLst>
          </p:cNvPr>
          <p:cNvSpPr/>
          <p:nvPr/>
        </p:nvSpPr>
        <p:spPr>
          <a:xfrm>
            <a:off x="3041986" y="4757604"/>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Arrow: Up-Down 44">
            <a:extLst>
              <a:ext uri="{FF2B5EF4-FFF2-40B4-BE49-F238E27FC236}">
                <a16:creationId xmlns:a16="http://schemas.microsoft.com/office/drawing/2014/main" xmlns="" id="{6A7C92DF-9632-4622-A505-0FD727033780}"/>
              </a:ext>
            </a:extLst>
          </p:cNvPr>
          <p:cNvSpPr/>
          <p:nvPr/>
        </p:nvSpPr>
        <p:spPr>
          <a:xfrm>
            <a:off x="3319215" y="4756176"/>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Arrow: Up-Down 45">
            <a:extLst>
              <a:ext uri="{FF2B5EF4-FFF2-40B4-BE49-F238E27FC236}">
                <a16:creationId xmlns:a16="http://schemas.microsoft.com/office/drawing/2014/main" xmlns="" id="{B6F661EA-A857-4067-B2F9-4E87A5CBB077}"/>
              </a:ext>
            </a:extLst>
          </p:cNvPr>
          <p:cNvSpPr/>
          <p:nvPr/>
        </p:nvSpPr>
        <p:spPr>
          <a:xfrm>
            <a:off x="3596444" y="4756652"/>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Arrow: Up-Down 46">
            <a:extLst>
              <a:ext uri="{FF2B5EF4-FFF2-40B4-BE49-F238E27FC236}">
                <a16:creationId xmlns:a16="http://schemas.microsoft.com/office/drawing/2014/main" xmlns="" id="{A9A29EF8-4865-46AB-9A42-4372ED106A8F}"/>
              </a:ext>
            </a:extLst>
          </p:cNvPr>
          <p:cNvSpPr/>
          <p:nvPr/>
        </p:nvSpPr>
        <p:spPr>
          <a:xfrm>
            <a:off x="3881367" y="4755700"/>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Arrow: Up-Down 47">
            <a:extLst>
              <a:ext uri="{FF2B5EF4-FFF2-40B4-BE49-F238E27FC236}">
                <a16:creationId xmlns:a16="http://schemas.microsoft.com/office/drawing/2014/main" xmlns="" id="{E75E3909-0AAA-41EA-9DC6-7A569040955B}"/>
              </a:ext>
            </a:extLst>
          </p:cNvPr>
          <p:cNvSpPr/>
          <p:nvPr/>
        </p:nvSpPr>
        <p:spPr>
          <a:xfrm>
            <a:off x="4158596" y="4756176"/>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Arrow: Up-Down 55">
            <a:extLst>
              <a:ext uri="{FF2B5EF4-FFF2-40B4-BE49-F238E27FC236}">
                <a16:creationId xmlns:a16="http://schemas.microsoft.com/office/drawing/2014/main" xmlns="" id="{6E560392-9930-423F-A760-98F874094A86}"/>
              </a:ext>
            </a:extLst>
          </p:cNvPr>
          <p:cNvSpPr/>
          <p:nvPr/>
        </p:nvSpPr>
        <p:spPr>
          <a:xfrm rot="16200000">
            <a:off x="5361617" y="5554973"/>
            <a:ext cx="458152" cy="1282939"/>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xmlns="" id="{B757D735-3206-4F20-A01A-D74D0B415BDC}"/>
              </a:ext>
            </a:extLst>
          </p:cNvPr>
          <p:cNvSpPr/>
          <p:nvPr/>
        </p:nvSpPr>
        <p:spPr>
          <a:xfrm>
            <a:off x="2082655" y="5786898"/>
            <a:ext cx="2764538" cy="779175"/>
          </a:xfrm>
          <a:prstGeom prst="rect">
            <a:avLst/>
          </a:prstGeom>
          <a:solidFill>
            <a:schemeClr val="accent5">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Data </a:t>
            </a:r>
          </a:p>
          <a:p>
            <a:pPr algn="ctr"/>
            <a:r>
              <a:rPr lang="en-US" sz="2400" b="1" i="1" dirty="0">
                <a:solidFill>
                  <a:schemeClr val="tx1"/>
                </a:solidFill>
              </a:rPr>
              <a:t>(Main Memory)</a:t>
            </a:r>
          </a:p>
        </p:txBody>
      </p:sp>
      <p:sp>
        <p:nvSpPr>
          <p:cNvPr id="58" name="Rectangle 57">
            <a:extLst>
              <a:ext uri="{FF2B5EF4-FFF2-40B4-BE49-F238E27FC236}">
                <a16:creationId xmlns:a16="http://schemas.microsoft.com/office/drawing/2014/main" xmlns="" id="{1D46C141-C73A-45FF-9A33-6BE26CAD7B57}"/>
              </a:ext>
            </a:extLst>
          </p:cNvPr>
          <p:cNvSpPr/>
          <p:nvPr/>
        </p:nvSpPr>
        <p:spPr>
          <a:xfrm>
            <a:off x="6324045" y="5806854"/>
            <a:ext cx="1988620" cy="779175"/>
          </a:xfrm>
          <a:prstGeom prst="rect">
            <a:avLst/>
          </a:prstGeom>
          <a:solidFill>
            <a:schemeClr val="tx1">
              <a:lumMod val="50000"/>
              <a:lumOff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CPU Memory</a:t>
            </a:r>
          </a:p>
        </p:txBody>
      </p:sp>
      <p:sp>
        <p:nvSpPr>
          <p:cNvPr id="60" name="Rounded Rectangle 163">
            <a:extLst>
              <a:ext uri="{FF2B5EF4-FFF2-40B4-BE49-F238E27FC236}">
                <a16:creationId xmlns:a16="http://schemas.microsoft.com/office/drawing/2014/main" xmlns="" id="{7F9C6ACA-BBFB-4824-BFE8-CFA10D96B0CD}"/>
              </a:ext>
            </a:extLst>
          </p:cNvPr>
          <p:cNvSpPr/>
          <p:nvPr/>
        </p:nvSpPr>
        <p:spPr>
          <a:xfrm>
            <a:off x="7410312" y="2222132"/>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Private</a:t>
            </a:r>
          </a:p>
        </p:txBody>
      </p:sp>
      <p:sp>
        <p:nvSpPr>
          <p:cNvPr id="61" name="Rounded Rectangle 163">
            <a:extLst>
              <a:ext uri="{FF2B5EF4-FFF2-40B4-BE49-F238E27FC236}">
                <a16:creationId xmlns:a16="http://schemas.microsoft.com/office/drawing/2014/main" xmlns="" id="{775A3A60-900A-40B3-954E-D15E2D788336}"/>
              </a:ext>
            </a:extLst>
          </p:cNvPr>
          <p:cNvSpPr/>
          <p:nvPr/>
        </p:nvSpPr>
        <p:spPr>
          <a:xfrm>
            <a:off x="7410312" y="2542955"/>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Shared</a:t>
            </a:r>
          </a:p>
        </p:txBody>
      </p:sp>
      <p:grpSp>
        <p:nvGrpSpPr>
          <p:cNvPr id="67" name="Group 66">
            <a:extLst>
              <a:ext uri="{FF2B5EF4-FFF2-40B4-BE49-F238E27FC236}">
                <a16:creationId xmlns:a16="http://schemas.microsoft.com/office/drawing/2014/main" xmlns="" id="{E1225B29-1002-433D-8BEB-3E072B1CC3F6}"/>
              </a:ext>
            </a:extLst>
          </p:cNvPr>
          <p:cNvGrpSpPr/>
          <p:nvPr/>
        </p:nvGrpSpPr>
        <p:grpSpPr>
          <a:xfrm>
            <a:off x="6112565" y="4953242"/>
            <a:ext cx="2571558" cy="1662524"/>
            <a:chOff x="6112565" y="4953242"/>
            <a:chExt cx="2571558" cy="1662524"/>
          </a:xfrm>
        </p:grpSpPr>
        <p:cxnSp>
          <p:nvCxnSpPr>
            <p:cNvPr id="62" name="Straight Arrow Connector 61">
              <a:extLst>
                <a:ext uri="{FF2B5EF4-FFF2-40B4-BE49-F238E27FC236}">
                  <a16:creationId xmlns:a16="http://schemas.microsoft.com/office/drawing/2014/main" xmlns="" id="{2ED0423E-63F9-4EDD-B657-6005B3700502}"/>
                </a:ext>
              </a:extLst>
            </p:cNvPr>
            <p:cNvCxnSpPr>
              <a:cxnSpLocks/>
            </p:cNvCxnSpPr>
            <p:nvPr/>
          </p:nvCxnSpPr>
          <p:spPr>
            <a:xfrm>
              <a:off x="6112565" y="4953242"/>
              <a:ext cx="2571558" cy="0"/>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xmlns="" id="{144F7BA6-2022-4716-AA98-5B5CB7254F21}"/>
                </a:ext>
              </a:extLst>
            </p:cNvPr>
            <p:cNvCxnSpPr>
              <a:cxnSpLocks/>
            </p:cNvCxnSpPr>
            <p:nvPr/>
          </p:nvCxnSpPr>
          <p:spPr>
            <a:xfrm>
              <a:off x="6112565" y="4953242"/>
              <a:ext cx="0" cy="1662524"/>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grpSp>
      <p:sp>
        <p:nvSpPr>
          <p:cNvPr id="65" name="Rounded Rectangle 163">
            <a:extLst>
              <a:ext uri="{FF2B5EF4-FFF2-40B4-BE49-F238E27FC236}">
                <a16:creationId xmlns:a16="http://schemas.microsoft.com/office/drawing/2014/main" xmlns="" id="{7AA82E72-AA74-4DD1-AE11-3D43F0C3F045}"/>
              </a:ext>
            </a:extLst>
          </p:cNvPr>
          <p:cNvSpPr/>
          <p:nvPr/>
        </p:nvSpPr>
        <p:spPr>
          <a:xfrm>
            <a:off x="6410264" y="4843339"/>
            <a:ext cx="2591479"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a:solidFill>
                  <a:schemeClr val="tx1"/>
                </a:solidFill>
              </a:rPr>
              <a:t>CPU-side memory</a:t>
            </a:r>
            <a:endParaRPr lang="en-US" sz="2000" i="1" dirty="0">
              <a:solidFill>
                <a:schemeClr val="tx1"/>
              </a:solidFill>
            </a:endParaRPr>
          </a:p>
        </p:txBody>
      </p:sp>
      <p:sp>
        <p:nvSpPr>
          <p:cNvPr id="66" name="Rounded Rectangle 163">
            <a:extLst>
              <a:ext uri="{FF2B5EF4-FFF2-40B4-BE49-F238E27FC236}">
                <a16:creationId xmlns:a16="http://schemas.microsoft.com/office/drawing/2014/main" xmlns="" id="{F25D6553-F099-4353-923F-BB45C1B8D030}"/>
              </a:ext>
            </a:extLst>
          </p:cNvPr>
          <p:cNvSpPr/>
          <p:nvPr/>
        </p:nvSpPr>
        <p:spPr>
          <a:xfrm>
            <a:off x="6410265" y="4462904"/>
            <a:ext cx="2591478"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a:solidFill>
                  <a:schemeClr val="tx1"/>
                </a:solidFill>
              </a:rPr>
              <a:t>GPU-side memory</a:t>
            </a:r>
            <a:endParaRPr lang="en-US" sz="2000" i="1" dirty="0">
              <a:solidFill>
                <a:schemeClr val="tx1"/>
              </a:solidFill>
            </a:endParaRPr>
          </a:p>
        </p:txBody>
      </p:sp>
      <p:sp>
        <p:nvSpPr>
          <p:cNvPr id="49" name="Title 1">
            <a:extLst>
              <a:ext uri="{FF2B5EF4-FFF2-40B4-BE49-F238E27FC236}">
                <a16:creationId xmlns:a16="http://schemas.microsoft.com/office/drawing/2014/main" xmlns="" id="{8FBAB047-939E-49EA-904A-8ACA28C99B69}"/>
              </a:ext>
            </a:extLst>
          </p:cNvPr>
          <p:cNvSpPr>
            <a:spLocks noGrp="1"/>
          </p:cNvSpPr>
          <p:nvPr>
            <p:ph type="title"/>
          </p:nvPr>
        </p:nvSpPr>
        <p:spPr>
          <a:xfrm>
            <a:off x="457200" y="130604"/>
            <a:ext cx="8229600" cy="847546"/>
          </a:xfrm>
        </p:spPr>
        <p:txBody>
          <a:bodyPr>
            <a:normAutofit/>
          </a:bodyPr>
          <a:lstStyle/>
          <a:p>
            <a:pPr algn="ctr"/>
            <a:r>
              <a:rPr lang="en-US" dirty="0"/>
              <a:t>Bottlenecks of GPU Virtual Memory</a:t>
            </a:r>
          </a:p>
        </p:txBody>
      </p:sp>
      <p:sp>
        <p:nvSpPr>
          <p:cNvPr id="4" name="Slide Number Placeholder 3"/>
          <p:cNvSpPr>
            <a:spLocks noGrp="1"/>
          </p:cNvSpPr>
          <p:nvPr>
            <p:ph type="sldNum" sz="quarter" idx="12"/>
          </p:nvPr>
        </p:nvSpPr>
        <p:spPr>
          <a:xfrm>
            <a:off x="6836777" y="6356351"/>
            <a:ext cx="2057400" cy="365125"/>
          </a:xfrm>
        </p:spPr>
        <p:txBody>
          <a:bodyPr/>
          <a:lstStyle/>
          <a:p>
            <a:fld id="{77AF78F1-1351-49FC-8CFD-3ED7E06BAC03}" type="slidenum">
              <a:rPr lang="en-US" smtClean="0"/>
              <a:t>2</a:t>
            </a:fld>
            <a:endParaRPr lang="en-US"/>
          </a:p>
        </p:txBody>
      </p:sp>
    </p:spTree>
    <p:extLst>
      <p:ext uri="{BB962C8B-B14F-4D97-AF65-F5344CB8AC3E}">
        <p14:creationId xmlns:p14="http://schemas.microsoft.com/office/powerpoint/2010/main" val="1258448947"/>
      </p:ext>
    </p:extLst>
  </p:cSld>
  <p:clrMapOvr>
    <a:masterClrMapping/>
  </p:clrMapOvr>
  <mc:AlternateContent xmlns:mc="http://schemas.openxmlformats.org/markup-compatibility/2006" xmlns:p14="http://schemas.microsoft.com/office/powerpoint/2010/main">
    <mc:Choice Requires="p14">
      <p:transition spd="slow" p14:dur="2000" advTm="3525"/>
    </mc:Choice>
    <mc:Fallback xmlns="">
      <p:transition spd="slow" advTm="352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730EBD62-08AC-46F3-A28B-F9DB3F2A1972}"/>
              </a:ext>
            </a:extLst>
          </p:cNvPr>
          <p:cNvSpPr/>
          <p:nvPr/>
        </p:nvSpPr>
        <p:spPr>
          <a:xfrm>
            <a:off x="2107359" y="1146481"/>
            <a:ext cx="1558637" cy="789709"/>
          </a:xfrm>
          <a:prstGeom prst="rect">
            <a:avLst/>
          </a:prstGeom>
          <a:solidFill>
            <a:schemeClr val="accent5">
              <a:lumMod val="75000"/>
              <a:alpha val="25000"/>
            </a:schemeClr>
          </a:solidFill>
          <a:ln w="25400">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15" name="Rectangle 14">
            <a:extLst>
              <a:ext uri="{FF2B5EF4-FFF2-40B4-BE49-F238E27FC236}">
                <a16:creationId xmlns:a16="http://schemas.microsoft.com/office/drawing/2014/main" xmlns="" id="{7CB174CE-5F56-4A6E-A972-C0A76B75801D}"/>
              </a:ext>
            </a:extLst>
          </p:cNvPr>
          <p:cNvSpPr/>
          <p:nvPr/>
        </p:nvSpPr>
        <p:spPr>
          <a:xfrm>
            <a:off x="2107359" y="1936190"/>
            <a:ext cx="1558637" cy="447183"/>
          </a:xfrm>
          <a:prstGeom prst="rect">
            <a:avLst/>
          </a:prstGeom>
          <a:solidFill>
            <a:schemeClr val="accent4">
              <a:lumMod val="40000"/>
              <a:lumOff val="60000"/>
              <a:alpha val="25000"/>
            </a:schemeClr>
          </a:solidFill>
          <a:ln w="25400">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bg1"/>
                </a:solidFill>
              </a:rPr>
              <a:t>Private TLB</a:t>
            </a:r>
          </a:p>
        </p:txBody>
      </p:sp>
      <p:sp>
        <p:nvSpPr>
          <p:cNvPr id="3" name="Rectangle 2">
            <a:extLst>
              <a:ext uri="{FF2B5EF4-FFF2-40B4-BE49-F238E27FC236}">
                <a16:creationId xmlns:a16="http://schemas.microsoft.com/office/drawing/2014/main" xmlns="" id="{785FD01A-3115-4651-A65B-6C332888F4FB}"/>
              </a:ext>
            </a:extLst>
          </p:cNvPr>
          <p:cNvSpPr/>
          <p:nvPr/>
        </p:nvSpPr>
        <p:spPr>
          <a:xfrm>
            <a:off x="5725301" y="1146480"/>
            <a:ext cx="1558637" cy="789709"/>
          </a:xfrm>
          <a:prstGeom prst="rect">
            <a:avLst/>
          </a:prstGeom>
          <a:solidFill>
            <a:schemeClr val="accent5">
              <a:lumMod val="75000"/>
              <a:alpha val="25000"/>
            </a:schemeClr>
          </a:solidFill>
          <a:ln w="25400">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8" name="Rectangle 7">
            <a:extLst>
              <a:ext uri="{FF2B5EF4-FFF2-40B4-BE49-F238E27FC236}">
                <a16:creationId xmlns:a16="http://schemas.microsoft.com/office/drawing/2014/main" xmlns="" id="{DF8C24FE-74E4-4658-B0F6-ED4639A80C43}"/>
              </a:ext>
            </a:extLst>
          </p:cNvPr>
          <p:cNvSpPr/>
          <p:nvPr/>
        </p:nvSpPr>
        <p:spPr>
          <a:xfrm>
            <a:off x="3919016" y="1146481"/>
            <a:ext cx="1558637" cy="789709"/>
          </a:xfrm>
          <a:prstGeom prst="rect">
            <a:avLst/>
          </a:prstGeom>
          <a:solidFill>
            <a:schemeClr val="accent5">
              <a:lumMod val="75000"/>
              <a:alpha val="25000"/>
            </a:schemeClr>
          </a:solidFill>
          <a:ln w="25400">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10" name="Rectangle 9">
            <a:extLst>
              <a:ext uri="{FF2B5EF4-FFF2-40B4-BE49-F238E27FC236}">
                <a16:creationId xmlns:a16="http://schemas.microsoft.com/office/drawing/2014/main" xmlns="" id="{BB677EB0-95E7-486D-8B24-89E31EB890D1}"/>
              </a:ext>
            </a:extLst>
          </p:cNvPr>
          <p:cNvSpPr/>
          <p:nvPr/>
        </p:nvSpPr>
        <p:spPr>
          <a:xfrm>
            <a:off x="325316" y="1149244"/>
            <a:ext cx="1558637" cy="789709"/>
          </a:xfrm>
          <a:prstGeom prst="rect">
            <a:avLst/>
          </a:prstGeom>
          <a:solidFill>
            <a:schemeClr val="accent5">
              <a:lumMod val="75000"/>
              <a:alpha val="25000"/>
            </a:schemeClr>
          </a:solidFill>
          <a:ln w="25400">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16" name="Rectangle 15">
            <a:extLst>
              <a:ext uri="{FF2B5EF4-FFF2-40B4-BE49-F238E27FC236}">
                <a16:creationId xmlns:a16="http://schemas.microsoft.com/office/drawing/2014/main" xmlns="" id="{9513B627-991C-4F05-8364-A25C312F43F6}"/>
              </a:ext>
            </a:extLst>
          </p:cNvPr>
          <p:cNvSpPr/>
          <p:nvPr/>
        </p:nvSpPr>
        <p:spPr>
          <a:xfrm>
            <a:off x="2470451" y="2999084"/>
            <a:ext cx="2089474" cy="576272"/>
          </a:xfrm>
          <a:prstGeom prst="rect">
            <a:avLst/>
          </a:prstGeom>
          <a:solidFill>
            <a:schemeClr val="accent4">
              <a:lumMod val="60000"/>
              <a:lumOff val="40000"/>
              <a:alpha val="25000"/>
            </a:schemeClr>
          </a:solidFill>
          <a:ln w="25400">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bg1"/>
                </a:solidFill>
              </a:rPr>
              <a:t>Shared TLB</a:t>
            </a:r>
          </a:p>
        </p:txBody>
      </p:sp>
      <p:sp>
        <p:nvSpPr>
          <p:cNvPr id="26" name="Rectangle 25">
            <a:extLst>
              <a:ext uri="{FF2B5EF4-FFF2-40B4-BE49-F238E27FC236}">
                <a16:creationId xmlns:a16="http://schemas.microsoft.com/office/drawing/2014/main" xmlns="" id="{03F4CAD8-9CC3-452E-B018-55ACE9F44572}"/>
              </a:ext>
            </a:extLst>
          </p:cNvPr>
          <p:cNvSpPr/>
          <p:nvPr/>
        </p:nvSpPr>
        <p:spPr>
          <a:xfrm>
            <a:off x="325316" y="1938953"/>
            <a:ext cx="1558637" cy="447183"/>
          </a:xfrm>
          <a:prstGeom prst="rect">
            <a:avLst/>
          </a:prstGeom>
          <a:solidFill>
            <a:schemeClr val="accent4">
              <a:lumMod val="40000"/>
              <a:lumOff val="60000"/>
              <a:alpha val="25000"/>
            </a:schemeClr>
          </a:solidFill>
          <a:ln w="25400">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bg1"/>
                </a:solidFill>
              </a:rPr>
              <a:t>Private TLB</a:t>
            </a:r>
          </a:p>
        </p:txBody>
      </p:sp>
      <p:sp>
        <p:nvSpPr>
          <p:cNvPr id="27" name="Rectangle 26">
            <a:extLst>
              <a:ext uri="{FF2B5EF4-FFF2-40B4-BE49-F238E27FC236}">
                <a16:creationId xmlns:a16="http://schemas.microsoft.com/office/drawing/2014/main" xmlns="" id="{8824E63A-8DD0-44C5-A3B9-6960A4E9FC7C}"/>
              </a:ext>
            </a:extLst>
          </p:cNvPr>
          <p:cNvSpPr/>
          <p:nvPr/>
        </p:nvSpPr>
        <p:spPr>
          <a:xfrm>
            <a:off x="2469308" y="3987646"/>
            <a:ext cx="2089474" cy="747641"/>
          </a:xfrm>
          <a:prstGeom prst="rect">
            <a:avLst/>
          </a:prstGeom>
          <a:solidFill>
            <a:schemeClr val="accent4">
              <a:lumMod val="60000"/>
              <a:lumOff val="40000"/>
              <a:alpha val="25000"/>
            </a:schemeClr>
          </a:solidFill>
          <a:ln w="25400">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bg1"/>
                </a:solidFill>
              </a:rPr>
              <a:t>Page Table Walkers</a:t>
            </a:r>
          </a:p>
        </p:txBody>
      </p:sp>
      <p:sp>
        <p:nvSpPr>
          <p:cNvPr id="28" name="Rectangle 27">
            <a:extLst>
              <a:ext uri="{FF2B5EF4-FFF2-40B4-BE49-F238E27FC236}">
                <a16:creationId xmlns:a16="http://schemas.microsoft.com/office/drawing/2014/main" xmlns="" id="{DE6923CD-3BA5-44E3-8A89-58D8BB68FF52}"/>
              </a:ext>
            </a:extLst>
          </p:cNvPr>
          <p:cNvSpPr/>
          <p:nvPr/>
        </p:nvSpPr>
        <p:spPr>
          <a:xfrm>
            <a:off x="2082656" y="5027679"/>
            <a:ext cx="2764538" cy="759219"/>
          </a:xfrm>
          <a:prstGeom prst="rect">
            <a:avLst/>
          </a:prstGeom>
          <a:solidFill>
            <a:schemeClr val="accent5">
              <a:lumMod val="60000"/>
              <a:lumOff val="40000"/>
              <a:alpha val="25000"/>
            </a:schemeClr>
          </a:solidFill>
          <a:ln w="25400">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bg1"/>
                </a:solidFill>
              </a:rPr>
              <a:t>Page Table</a:t>
            </a:r>
          </a:p>
          <a:p>
            <a:pPr algn="ctr"/>
            <a:r>
              <a:rPr lang="en-US" sz="2400" b="1" i="1" dirty="0">
                <a:solidFill>
                  <a:schemeClr val="bg1"/>
                </a:solidFill>
              </a:rPr>
              <a:t>(Main memory)</a:t>
            </a:r>
          </a:p>
        </p:txBody>
      </p:sp>
      <p:sp>
        <p:nvSpPr>
          <p:cNvPr id="17" name="Rectangle 16">
            <a:extLst>
              <a:ext uri="{FF2B5EF4-FFF2-40B4-BE49-F238E27FC236}">
                <a16:creationId xmlns:a16="http://schemas.microsoft.com/office/drawing/2014/main" xmlns="" id="{FCB778CA-CC1E-4B5B-90DE-FD3EAC603DCF}"/>
              </a:ext>
            </a:extLst>
          </p:cNvPr>
          <p:cNvSpPr/>
          <p:nvPr/>
        </p:nvSpPr>
        <p:spPr>
          <a:xfrm>
            <a:off x="3919015" y="1936248"/>
            <a:ext cx="1558637" cy="447183"/>
          </a:xfrm>
          <a:prstGeom prst="rect">
            <a:avLst/>
          </a:prstGeom>
          <a:solidFill>
            <a:schemeClr val="accent4">
              <a:lumMod val="40000"/>
              <a:lumOff val="60000"/>
              <a:alpha val="25000"/>
            </a:schemeClr>
          </a:solidFill>
          <a:ln w="25400">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bg1"/>
                </a:solidFill>
              </a:rPr>
              <a:t>Private TLB</a:t>
            </a:r>
          </a:p>
        </p:txBody>
      </p:sp>
      <p:sp>
        <p:nvSpPr>
          <p:cNvPr id="18" name="Rectangle 17">
            <a:extLst>
              <a:ext uri="{FF2B5EF4-FFF2-40B4-BE49-F238E27FC236}">
                <a16:creationId xmlns:a16="http://schemas.microsoft.com/office/drawing/2014/main" xmlns="" id="{47568088-6253-4F64-BBB9-A9998A496BA4}"/>
              </a:ext>
            </a:extLst>
          </p:cNvPr>
          <p:cNvSpPr/>
          <p:nvPr/>
        </p:nvSpPr>
        <p:spPr>
          <a:xfrm>
            <a:off x="5725301" y="1942276"/>
            <a:ext cx="1558637" cy="447183"/>
          </a:xfrm>
          <a:prstGeom prst="rect">
            <a:avLst/>
          </a:prstGeom>
          <a:solidFill>
            <a:schemeClr val="accent4">
              <a:lumMod val="40000"/>
              <a:lumOff val="60000"/>
              <a:alpha val="25000"/>
            </a:schemeClr>
          </a:solidFill>
          <a:ln w="25400">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bg1"/>
                </a:solidFill>
              </a:rPr>
              <a:t>Private TLB</a:t>
            </a:r>
          </a:p>
        </p:txBody>
      </p:sp>
      <p:sp>
        <p:nvSpPr>
          <p:cNvPr id="6" name="Arrow: Down 5">
            <a:extLst>
              <a:ext uri="{FF2B5EF4-FFF2-40B4-BE49-F238E27FC236}">
                <a16:creationId xmlns:a16="http://schemas.microsoft.com/office/drawing/2014/main" xmlns="" id="{BB723448-3C4C-464B-AE78-51814078DA57}"/>
              </a:ext>
            </a:extLst>
          </p:cNvPr>
          <p:cNvSpPr/>
          <p:nvPr/>
        </p:nvSpPr>
        <p:spPr>
          <a:xfrm>
            <a:off x="2626764" y="2493360"/>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Arrow: Down 18">
            <a:extLst>
              <a:ext uri="{FF2B5EF4-FFF2-40B4-BE49-F238E27FC236}">
                <a16:creationId xmlns:a16="http://schemas.microsoft.com/office/drawing/2014/main" xmlns="" id="{C6D19B96-2A51-4788-881B-FA07B25694DB}"/>
              </a:ext>
            </a:extLst>
          </p:cNvPr>
          <p:cNvSpPr/>
          <p:nvPr/>
        </p:nvSpPr>
        <p:spPr>
          <a:xfrm>
            <a:off x="3331363" y="3628837"/>
            <a:ext cx="429354" cy="310508"/>
          </a:xfrm>
          <a:prstGeom prst="downArrow">
            <a:avLst/>
          </a:prstGeom>
          <a:solidFill>
            <a:schemeClr val="bg1">
              <a:lumMod val="85000"/>
              <a:alpha val="25000"/>
            </a:schemeClr>
          </a:solidFill>
          <a:ln w="22225">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Arrow: Down 20">
            <a:extLst>
              <a:ext uri="{FF2B5EF4-FFF2-40B4-BE49-F238E27FC236}">
                <a16:creationId xmlns:a16="http://schemas.microsoft.com/office/drawing/2014/main" xmlns="" id="{9359A06D-9939-492F-8716-DD3E644ABE0E}"/>
              </a:ext>
            </a:extLst>
          </p:cNvPr>
          <p:cNvSpPr/>
          <p:nvPr/>
        </p:nvSpPr>
        <p:spPr>
          <a:xfrm>
            <a:off x="3162763" y="2481518"/>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Arrow: Down 22">
            <a:extLst>
              <a:ext uri="{FF2B5EF4-FFF2-40B4-BE49-F238E27FC236}">
                <a16:creationId xmlns:a16="http://schemas.microsoft.com/office/drawing/2014/main" xmlns="" id="{C19B1946-411A-4E2B-85B8-CB3A4CED92F0}"/>
              </a:ext>
            </a:extLst>
          </p:cNvPr>
          <p:cNvSpPr/>
          <p:nvPr/>
        </p:nvSpPr>
        <p:spPr>
          <a:xfrm>
            <a:off x="3701083" y="2493360"/>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Arrow: Down 23">
            <a:extLst>
              <a:ext uri="{FF2B5EF4-FFF2-40B4-BE49-F238E27FC236}">
                <a16:creationId xmlns:a16="http://schemas.microsoft.com/office/drawing/2014/main" xmlns="" id="{F45CA4AD-B46D-4E7A-8A3A-C7440FBFE1C4}"/>
              </a:ext>
            </a:extLst>
          </p:cNvPr>
          <p:cNvSpPr/>
          <p:nvPr/>
        </p:nvSpPr>
        <p:spPr>
          <a:xfrm>
            <a:off x="4237082" y="2481518"/>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a:extLst>
              <a:ext uri="{FF2B5EF4-FFF2-40B4-BE49-F238E27FC236}">
                <a16:creationId xmlns:a16="http://schemas.microsoft.com/office/drawing/2014/main" xmlns="" id="{4823EDA6-AEB5-4B69-99CB-9F42A9CA33A5}"/>
              </a:ext>
            </a:extLst>
          </p:cNvPr>
          <p:cNvCxnSpPr>
            <a:cxnSpLocks/>
          </p:cNvCxnSpPr>
          <p:nvPr/>
        </p:nvCxnSpPr>
        <p:spPr>
          <a:xfrm>
            <a:off x="462583" y="2695575"/>
            <a:ext cx="8221540" cy="0"/>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29" name="Arrow: Down 28">
            <a:extLst>
              <a:ext uri="{FF2B5EF4-FFF2-40B4-BE49-F238E27FC236}">
                <a16:creationId xmlns:a16="http://schemas.microsoft.com/office/drawing/2014/main" xmlns="" id="{050A3C44-821F-4F17-8382-6CD2DF07E779}"/>
              </a:ext>
            </a:extLst>
          </p:cNvPr>
          <p:cNvSpPr/>
          <p:nvPr/>
        </p:nvSpPr>
        <p:spPr>
          <a:xfrm>
            <a:off x="2626764" y="2493360"/>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xmlns="" id="{F741E9E3-208C-4553-B16C-91D164727F1A}"/>
              </a:ext>
            </a:extLst>
          </p:cNvPr>
          <p:cNvSpPr/>
          <p:nvPr/>
        </p:nvSpPr>
        <p:spPr>
          <a:xfrm>
            <a:off x="3162763" y="2481518"/>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xmlns="" id="{998F5DB7-BDC9-46B2-B574-8D4811F9E082}"/>
              </a:ext>
            </a:extLst>
          </p:cNvPr>
          <p:cNvSpPr/>
          <p:nvPr/>
        </p:nvSpPr>
        <p:spPr>
          <a:xfrm>
            <a:off x="3701083" y="2493360"/>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xmlns="" id="{C0C3DE01-5D95-47E3-8786-2A362B2CE61E}"/>
              </a:ext>
            </a:extLst>
          </p:cNvPr>
          <p:cNvSpPr/>
          <p:nvPr/>
        </p:nvSpPr>
        <p:spPr>
          <a:xfrm>
            <a:off x="4237082" y="2481518"/>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Arrow: Up-Down 6">
            <a:extLst>
              <a:ext uri="{FF2B5EF4-FFF2-40B4-BE49-F238E27FC236}">
                <a16:creationId xmlns:a16="http://schemas.microsoft.com/office/drawing/2014/main" xmlns="" id="{7944B6F0-577B-44C0-B856-C4E144FC3108}"/>
              </a:ext>
            </a:extLst>
          </p:cNvPr>
          <p:cNvSpPr/>
          <p:nvPr/>
        </p:nvSpPr>
        <p:spPr>
          <a:xfrm>
            <a:off x="2765900" y="4757128"/>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Up-Down 33">
            <a:extLst>
              <a:ext uri="{FF2B5EF4-FFF2-40B4-BE49-F238E27FC236}">
                <a16:creationId xmlns:a16="http://schemas.microsoft.com/office/drawing/2014/main" xmlns="" id="{49D3A7D9-3B21-44F7-A5DE-A11DB2764D9A}"/>
              </a:ext>
            </a:extLst>
          </p:cNvPr>
          <p:cNvSpPr/>
          <p:nvPr/>
        </p:nvSpPr>
        <p:spPr>
          <a:xfrm>
            <a:off x="3043129" y="4757604"/>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Up-Down 35">
            <a:extLst>
              <a:ext uri="{FF2B5EF4-FFF2-40B4-BE49-F238E27FC236}">
                <a16:creationId xmlns:a16="http://schemas.microsoft.com/office/drawing/2014/main" xmlns="" id="{6D9159C4-CC20-4A9B-9329-46AEA3652A53}"/>
              </a:ext>
            </a:extLst>
          </p:cNvPr>
          <p:cNvSpPr/>
          <p:nvPr/>
        </p:nvSpPr>
        <p:spPr>
          <a:xfrm>
            <a:off x="3320358" y="4756176"/>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Arrow: Up-Down 36">
            <a:extLst>
              <a:ext uri="{FF2B5EF4-FFF2-40B4-BE49-F238E27FC236}">
                <a16:creationId xmlns:a16="http://schemas.microsoft.com/office/drawing/2014/main" xmlns="" id="{2CF7593C-7919-4E63-804B-F6B7657A8E2F}"/>
              </a:ext>
            </a:extLst>
          </p:cNvPr>
          <p:cNvSpPr/>
          <p:nvPr/>
        </p:nvSpPr>
        <p:spPr>
          <a:xfrm>
            <a:off x="3597587" y="4756652"/>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Up-Down 38">
            <a:extLst>
              <a:ext uri="{FF2B5EF4-FFF2-40B4-BE49-F238E27FC236}">
                <a16:creationId xmlns:a16="http://schemas.microsoft.com/office/drawing/2014/main" xmlns="" id="{076E4B93-C3B6-4190-BC6E-36587CE05795}"/>
              </a:ext>
            </a:extLst>
          </p:cNvPr>
          <p:cNvSpPr/>
          <p:nvPr/>
        </p:nvSpPr>
        <p:spPr>
          <a:xfrm>
            <a:off x="3882510" y="4755700"/>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Arrow: Up-Down 39">
            <a:extLst>
              <a:ext uri="{FF2B5EF4-FFF2-40B4-BE49-F238E27FC236}">
                <a16:creationId xmlns:a16="http://schemas.microsoft.com/office/drawing/2014/main" xmlns="" id="{77328EDB-C137-478E-B993-EAE2F26A34A9}"/>
              </a:ext>
            </a:extLst>
          </p:cNvPr>
          <p:cNvSpPr/>
          <p:nvPr/>
        </p:nvSpPr>
        <p:spPr>
          <a:xfrm>
            <a:off x="4159739" y="4756176"/>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Arrow: Up-Down 42">
            <a:extLst>
              <a:ext uri="{FF2B5EF4-FFF2-40B4-BE49-F238E27FC236}">
                <a16:creationId xmlns:a16="http://schemas.microsoft.com/office/drawing/2014/main" xmlns="" id="{5A2DD4C9-46B9-4E73-82D7-22466B3680A1}"/>
              </a:ext>
            </a:extLst>
          </p:cNvPr>
          <p:cNvSpPr/>
          <p:nvPr/>
        </p:nvSpPr>
        <p:spPr>
          <a:xfrm>
            <a:off x="2764757" y="4757128"/>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Arrow: Up-Down 43">
            <a:extLst>
              <a:ext uri="{FF2B5EF4-FFF2-40B4-BE49-F238E27FC236}">
                <a16:creationId xmlns:a16="http://schemas.microsoft.com/office/drawing/2014/main" xmlns="" id="{20BED759-9560-4FD2-85E0-8EA467180BA5}"/>
              </a:ext>
            </a:extLst>
          </p:cNvPr>
          <p:cNvSpPr/>
          <p:nvPr/>
        </p:nvSpPr>
        <p:spPr>
          <a:xfrm>
            <a:off x="3041986" y="4757604"/>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Arrow: Up-Down 44">
            <a:extLst>
              <a:ext uri="{FF2B5EF4-FFF2-40B4-BE49-F238E27FC236}">
                <a16:creationId xmlns:a16="http://schemas.microsoft.com/office/drawing/2014/main" xmlns="" id="{6A7C92DF-9632-4622-A505-0FD727033780}"/>
              </a:ext>
            </a:extLst>
          </p:cNvPr>
          <p:cNvSpPr/>
          <p:nvPr/>
        </p:nvSpPr>
        <p:spPr>
          <a:xfrm>
            <a:off x="3319215" y="4756176"/>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Arrow: Up-Down 45">
            <a:extLst>
              <a:ext uri="{FF2B5EF4-FFF2-40B4-BE49-F238E27FC236}">
                <a16:creationId xmlns:a16="http://schemas.microsoft.com/office/drawing/2014/main" xmlns="" id="{B6F661EA-A857-4067-B2F9-4E87A5CBB077}"/>
              </a:ext>
            </a:extLst>
          </p:cNvPr>
          <p:cNvSpPr/>
          <p:nvPr/>
        </p:nvSpPr>
        <p:spPr>
          <a:xfrm>
            <a:off x="3596444" y="4756652"/>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Arrow: Up-Down 46">
            <a:extLst>
              <a:ext uri="{FF2B5EF4-FFF2-40B4-BE49-F238E27FC236}">
                <a16:creationId xmlns:a16="http://schemas.microsoft.com/office/drawing/2014/main" xmlns="" id="{A9A29EF8-4865-46AB-9A42-4372ED106A8F}"/>
              </a:ext>
            </a:extLst>
          </p:cNvPr>
          <p:cNvSpPr/>
          <p:nvPr/>
        </p:nvSpPr>
        <p:spPr>
          <a:xfrm>
            <a:off x="3881367" y="4755700"/>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Arrow: Up-Down 47">
            <a:extLst>
              <a:ext uri="{FF2B5EF4-FFF2-40B4-BE49-F238E27FC236}">
                <a16:creationId xmlns:a16="http://schemas.microsoft.com/office/drawing/2014/main" xmlns="" id="{E75E3909-0AAA-41EA-9DC6-7A569040955B}"/>
              </a:ext>
            </a:extLst>
          </p:cNvPr>
          <p:cNvSpPr/>
          <p:nvPr/>
        </p:nvSpPr>
        <p:spPr>
          <a:xfrm>
            <a:off x="4158596" y="4756176"/>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ounded Rectangle 163">
            <a:extLst>
              <a:ext uri="{FF2B5EF4-FFF2-40B4-BE49-F238E27FC236}">
                <a16:creationId xmlns:a16="http://schemas.microsoft.com/office/drawing/2014/main" xmlns="" id="{FF83BCF8-D038-4C22-A2A4-A98DF4747D4C}"/>
              </a:ext>
            </a:extLst>
          </p:cNvPr>
          <p:cNvSpPr/>
          <p:nvPr/>
        </p:nvSpPr>
        <p:spPr>
          <a:xfrm>
            <a:off x="4420704" y="2919185"/>
            <a:ext cx="3233741" cy="624121"/>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rgbClr val="FF0000"/>
                </a:solidFill>
              </a:rPr>
              <a:t>Limited TLB reach</a:t>
            </a:r>
            <a:endParaRPr lang="en-US" sz="2400" b="1" dirty="0">
              <a:solidFill>
                <a:srgbClr val="FF0000"/>
              </a:solidFill>
            </a:endParaRPr>
          </a:p>
        </p:txBody>
      </p:sp>
      <p:sp>
        <p:nvSpPr>
          <p:cNvPr id="53" name="Rounded Rectangle 163">
            <a:extLst>
              <a:ext uri="{FF2B5EF4-FFF2-40B4-BE49-F238E27FC236}">
                <a16:creationId xmlns:a16="http://schemas.microsoft.com/office/drawing/2014/main" xmlns="" id="{6513679A-C400-4F32-B76A-F5F776977748}"/>
              </a:ext>
            </a:extLst>
          </p:cNvPr>
          <p:cNvSpPr/>
          <p:nvPr/>
        </p:nvSpPr>
        <p:spPr>
          <a:xfrm>
            <a:off x="-173010" y="4090638"/>
            <a:ext cx="2642317" cy="1463376"/>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b="1" dirty="0">
                <a:solidFill>
                  <a:srgbClr val="FF0000"/>
                </a:solidFill>
              </a:rPr>
              <a:t>High latency page walks</a:t>
            </a:r>
          </a:p>
        </p:txBody>
      </p:sp>
      <p:sp>
        <p:nvSpPr>
          <p:cNvPr id="56" name="Arrow: Up-Down 55">
            <a:extLst>
              <a:ext uri="{FF2B5EF4-FFF2-40B4-BE49-F238E27FC236}">
                <a16:creationId xmlns:a16="http://schemas.microsoft.com/office/drawing/2014/main" xmlns="" id="{6E560392-9930-423F-A760-98F874094A86}"/>
              </a:ext>
            </a:extLst>
          </p:cNvPr>
          <p:cNvSpPr/>
          <p:nvPr/>
        </p:nvSpPr>
        <p:spPr>
          <a:xfrm rot="16200000">
            <a:off x="5361617" y="5554973"/>
            <a:ext cx="458152" cy="1282939"/>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xmlns="" id="{B757D735-3206-4F20-A01A-D74D0B415BDC}"/>
              </a:ext>
            </a:extLst>
          </p:cNvPr>
          <p:cNvSpPr/>
          <p:nvPr/>
        </p:nvSpPr>
        <p:spPr>
          <a:xfrm>
            <a:off x="2082655" y="5786898"/>
            <a:ext cx="2764538" cy="779175"/>
          </a:xfrm>
          <a:prstGeom prst="rect">
            <a:avLst/>
          </a:prstGeom>
          <a:solidFill>
            <a:schemeClr val="accent5">
              <a:lumMod val="60000"/>
              <a:lumOff val="40000"/>
              <a:alpha val="25000"/>
            </a:schemeClr>
          </a:solidFill>
          <a:ln w="25400">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bg1"/>
                </a:solidFill>
              </a:rPr>
              <a:t>Data </a:t>
            </a:r>
          </a:p>
          <a:p>
            <a:pPr algn="ctr"/>
            <a:r>
              <a:rPr lang="en-US" sz="2400" b="1" i="1" dirty="0">
                <a:solidFill>
                  <a:schemeClr val="bg1"/>
                </a:solidFill>
              </a:rPr>
              <a:t>(Main Memory)</a:t>
            </a:r>
          </a:p>
        </p:txBody>
      </p:sp>
      <p:sp>
        <p:nvSpPr>
          <p:cNvPr id="58" name="Rectangle 57">
            <a:extLst>
              <a:ext uri="{FF2B5EF4-FFF2-40B4-BE49-F238E27FC236}">
                <a16:creationId xmlns:a16="http://schemas.microsoft.com/office/drawing/2014/main" xmlns="" id="{1D46C141-C73A-45FF-9A33-6BE26CAD7B57}"/>
              </a:ext>
            </a:extLst>
          </p:cNvPr>
          <p:cNvSpPr/>
          <p:nvPr/>
        </p:nvSpPr>
        <p:spPr>
          <a:xfrm>
            <a:off x="6324045" y="5806854"/>
            <a:ext cx="1988620" cy="779175"/>
          </a:xfrm>
          <a:prstGeom prst="rect">
            <a:avLst/>
          </a:prstGeom>
          <a:solidFill>
            <a:schemeClr val="tx1">
              <a:lumMod val="50000"/>
              <a:lumOff val="50000"/>
              <a:alpha val="25000"/>
            </a:schemeClr>
          </a:solidFill>
          <a:ln w="25400">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CPU Memory</a:t>
            </a:r>
          </a:p>
        </p:txBody>
      </p:sp>
      <p:sp>
        <p:nvSpPr>
          <p:cNvPr id="59" name="Rounded Rectangle 163">
            <a:extLst>
              <a:ext uri="{FF2B5EF4-FFF2-40B4-BE49-F238E27FC236}">
                <a16:creationId xmlns:a16="http://schemas.microsoft.com/office/drawing/2014/main" xmlns="" id="{67EF5EF1-BB3E-4DBD-B4C2-BF6F7EE8B932}"/>
              </a:ext>
            </a:extLst>
          </p:cNvPr>
          <p:cNvSpPr/>
          <p:nvPr/>
        </p:nvSpPr>
        <p:spPr>
          <a:xfrm>
            <a:off x="4494927" y="4485328"/>
            <a:ext cx="1883580" cy="1463376"/>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b="1" dirty="0">
                <a:solidFill>
                  <a:srgbClr val="FF0000"/>
                </a:solidFill>
              </a:rPr>
              <a:t>High latency</a:t>
            </a:r>
          </a:p>
          <a:p>
            <a:pPr algn="ctr"/>
            <a:r>
              <a:rPr lang="en-US" sz="2600" b="1" dirty="0">
                <a:solidFill>
                  <a:srgbClr val="FF0000"/>
                </a:solidFill>
              </a:rPr>
              <a:t>I/O</a:t>
            </a:r>
          </a:p>
        </p:txBody>
      </p:sp>
      <p:sp>
        <p:nvSpPr>
          <p:cNvPr id="60" name="Rounded Rectangle 163">
            <a:extLst>
              <a:ext uri="{FF2B5EF4-FFF2-40B4-BE49-F238E27FC236}">
                <a16:creationId xmlns:a16="http://schemas.microsoft.com/office/drawing/2014/main" xmlns="" id="{7F9C6ACA-BBFB-4824-BFE8-CFA10D96B0CD}"/>
              </a:ext>
            </a:extLst>
          </p:cNvPr>
          <p:cNvSpPr/>
          <p:nvPr/>
        </p:nvSpPr>
        <p:spPr>
          <a:xfrm>
            <a:off x="7410312" y="2222132"/>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Private</a:t>
            </a:r>
          </a:p>
        </p:txBody>
      </p:sp>
      <p:sp>
        <p:nvSpPr>
          <p:cNvPr id="61" name="Rounded Rectangle 163">
            <a:extLst>
              <a:ext uri="{FF2B5EF4-FFF2-40B4-BE49-F238E27FC236}">
                <a16:creationId xmlns:a16="http://schemas.microsoft.com/office/drawing/2014/main" xmlns="" id="{775A3A60-900A-40B3-954E-D15E2D788336}"/>
              </a:ext>
            </a:extLst>
          </p:cNvPr>
          <p:cNvSpPr/>
          <p:nvPr/>
        </p:nvSpPr>
        <p:spPr>
          <a:xfrm>
            <a:off x="7410312" y="2542955"/>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Shared</a:t>
            </a:r>
          </a:p>
        </p:txBody>
      </p:sp>
      <p:grpSp>
        <p:nvGrpSpPr>
          <p:cNvPr id="67" name="Group 66">
            <a:extLst>
              <a:ext uri="{FF2B5EF4-FFF2-40B4-BE49-F238E27FC236}">
                <a16:creationId xmlns:a16="http://schemas.microsoft.com/office/drawing/2014/main" xmlns="" id="{E1225B29-1002-433D-8BEB-3E072B1CC3F6}"/>
              </a:ext>
            </a:extLst>
          </p:cNvPr>
          <p:cNvGrpSpPr/>
          <p:nvPr/>
        </p:nvGrpSpPr>
        <p:grpSpPr>
          <a:xfrm>
            <a:off x="6112565" y="4953242"/>
            <a:ext cx="2571558" cy="1662524"/>
            <a:chOff x="6112565" y="4953242"/>
            <a:chExt cx="2571558" cy="1662524"/>
          </a:xfrm>
        </p:grpSpPr>
        <p:cxnSp>
          <p:nvCxnSpPr>
            <p:cNvPr id="62" name="Straight Arrow Connector 61">
              <a:extLst>
                <a:ext uri="{FF2B5EF4-FFF2-40B4-BE49-F238E27FC236}">
                  <a16:creationId xmlns:a16="http://schemas.microsoft.com/office/drawing/2014/main" xmlns="" id="{2ED0423E-63F9-4EDD-B657-6005B3700502}"/>
                </a:ext>
              </a:extLst>
            </p:cNvPr>
            <p:cNvCxnSpPr>
              <a:cxnSpLocks/>
            </p:cNvCxnSpPr>
            <p:nvPr/>
          </p:nvCxnSpPr>
          <p:spPr>
            <a:xfrm>
              <a:off x="6112565" y="4953242"/>
              <a:ext cx="2571558" cy="0"/>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xmlns="" id="{144F7BA6-2022-4716-AA98-5B5CB7254F21}"/>
                </a:ext>
              </a:extLst>
            </p:cNvPr>
            <p:cNvCxnSpPr>
              <a:cxnSpLocks/>
            </p:cNvCxnSpPr>
            <p:nvPr/>
          </p:nvCxnSpPr>
          <p:spPr>
            <a:xfrm>
              <a:off x="6112565" y="4953242"/>
              <a:ext cx="0" cy="1662524"/>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grpSp>
      <p:sp>
        <p:nvSpPr>
          <p:cNvPr id="65" name="Rounded Rectangle 163">
            <a:extLst>
              <a:ext uri="{FF2B5EF4-FFF2-40B4-BE49-F238E27FC236}">
                <a16:creationId xmlns:a16="http://schemas.microsoft.com/office/drawing/2014/main" xmlns="" id="{7AA82E72-AA74-4DD1-AE11-3D43F0C3F045}"/>
              </a:ext>
            </a:extLst>
          </p:cNvPr>
          <p:cNvSpPr/>
          <p:nvPr/>
        </p:nvSpPr>
        <p:spPr>
          <a:xfrm>
            <a:off x="6410264" y="4843339"/>
            <a:ext cx="2591479"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a:solidFill>
                  <a:schemeClr val="tx1"/>
                </a:solidFill>
              </a:rPr>
              <a:t>CPU-side memory</a:t>
            </a:r>
            <a:endParaRPr lang="en-US" sz="2000" i="1" dirty="0">
              <a:solidFill>
                <a:schemeClr val="tx1"/>
              </a:solidFill>
            </a:endParaRPr>
          </a:p>
        </p:txBody>
      </p:sp>
      <p:sp>
        <p:nvSpPr>
          <p:cNvPr id="66" name="Rounded Rectangle 163">
            <a:extLst>
              <a:ext uri="{FF2B5EF4-FFF2-40B4-BE49-F238E27FC236}">
                <a16:creationId xmlns:a16="http://schemas.microsoft.com/office/drawing/2014/main" xmlns="" id="{F25D6553-F099-4353-923F-BB45C1B8D030}"/>
              </a:ext>
            </a:extLst>
          </p:cNvPr>
          <p:cNvSpPr/>
          <p:nvPr/>
        </p:nvSpPr>
        <p:spPr>
          <a:xfrm>
            <a:off x="6410265" y="4462904"/>
            <a:ext cx="2591478"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a:solidFill>
                  <a:schemeClr val="tx1"/>
                </a:solidFill>
              </a:rPr>
              <a:t>GPU-side memory</a:t>
            </a:r>
            <a:endParaRPr lang="en-US" sz="2000" i="1" dirty="0">
              <a:solidFill>
                <a:schemeClr val="tx1"/>
              </a:solidFill>
            </a:endParaRPr>
          </a:p>
        </p:txBody>
      </p:sp>
      <p:sp>
        <p:nvSpPr>
          <p:cNvPr id="50" name="Title 1">
            <a:extLst>
              <a:ext uri="{FF2B5EF4-FFF2-40B4-BE49-F238E27FC236}">
                <a16:creationId xmlns:a16="http://schemas.microsoft.com/office/drawing/2014/main" xmlns="" id="{CE5BA490-9118-4E76-B7D2-66A51DCEF68B}"/>
              </a:ext>
            </a:extLst>
          </p:cNvPr>
          <p:cNvSpPr>
            <a:spLocks noGrp="1"/>
          </p:cNvSpPr>
          <p:nvPr>
            <p:ph type="title"/>
          </p:nvPr>
        </p:nvSpPr>
        <p:spPr>
          <a:xfrm>
            <a:off x="457200" y="130604"/>
            <a:ext cx="8229600" cy="847546"/>
          </a:xfrm>
        </p:spPr>
        <p:txBody>
          <a:bodyPr>
            <a:normAutofit/>
          </a:bodyPr>
          <a:lstStyle/>
          <a:p>
            <a:pPr algn="ctr"/>
            <a:r>
              <a:rPr lang="en-US" dirty="0"/>
              <a:t>Bottlenecks of GPU Virtual Memory</a:t>
            </a:r>
          </a:p>
        </p:txBody>
      </p:sp>
      <p:sp>
        <p:nvSpPr>
          <p:cNvPr id="4" name="Slide Number Placeholder 3"/>
          <p:cNvSpPr>
            <a:spLocks noGrp="1"/>
          </p:cNvSpPr>
          <p:nvPr>
            <p:ph type="sldNum" sz="quarter" idx="12"/>
          </p:nvPr>
        </p:nvSpPr>
        <p:spPr>
          <a:xfrm>
            <a:off x="6836774" y="6356351"/>
            <a:ext cx="2057400" cy="365125"/>
          </a:xfrm>
        </p:spPr>
        <p:txBody>
          <a:bodyPr/>
          <a:lstStyle/>
          <a:p>
            <a:fld id="{77AF78F1-1351-49FC-8CFD-3ED7E06BAC03}" type="slidenum">
              <a:rPr lang="en-US" smtClean="0"/>
              <a:t>3</a:t>
            </a:fld>
            <a:endParaRPr lang="en-US"/>
          </a:p>
        </p:txBody>
      </p:sp>
    </p:spTree>
    <p:extLst>
      <p:ext uri="{BB962C8B-B14F-4D97-AF65-F5344CB8AC3E}">
        <p14:creationId xmlns:p14="http://schemas.microsoft.com/office/powerpoint/2010/main" val="2388125947"/>
      </p:ext>
    </p:extLst>
  </p:cSld>
  <p:clrMapOvr>
    <a:masterClrMapping/>
  </p:clrMapOvr>
  <mc:AlternateContent xmlns:mc="http://schemas.openxmlformats.org/markup-compatibility/2006" xmlns:p14="http://schemas.microsoft.com/office/powerpoint/2010/main">
    <mc:Choice Requires="p14">
      <p:transition spd="slow" p14:dur="2000" advTm="7676"/>
    </mc:Choice>
    <mc:Fallback xmlns="">
      <p:transition spd="slow" advTm="7676"/>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a:bodyPr>
          <a:lstStyle/>
          <a:p>
            <a:pPr algn="ctr"/>
            <a:r>
              <a:rPr lang="en-US" dirty="0" smtClean="0"/>
              <a:t>Key Page Size Tradeoffs</a:t>
            </a:r>
            <a:endParaRPr lang="en-US" dirty="0"/>
          </a:p>
        </p:txBody>
      </p:sp>
      <p:sp>
        <p:nvSpPr>
          <p:cNvPr id="6" name="Content Placeholder 2">
            <a:extLst>
              <a:ext uri="{FF2B5EF4-FFF2-40B4-BE49-F238E27FC236}">
                <a16:creationId xmlns:a16="http://schemas.microsoft.com/office/drawing/2014/main" xmlns="" id="{E135E0AA-DD92-4FD9-B5F0-E15616DFF299}"/>
              </a:ext>
            </a:extLst>
          </p:cNvPr>
          <p:cNvSpPr>
            <a:spLocks noGrp="1"/>
          </p:cNvSpPr>
          <p:nvPr>
            <p:ph idx="1"/>
          </p:nvPr>
        </p:nvSpPr>
        <p:spPr>
          <a:xfrm>
            <a:off x="0" y="1330078"/>
            <a:ext cx="9143999" cy="5517543"/>
          </a:xfrm>
        </p:spPr>
        <p:txBody>
          <a:bodyPr>
            <a:noAutofit/>
          </a:bodyPr>
          <a:lstStyle/>
          <a:p>
            <a:pPr marL="0" indent="0" algn="ctr">
              <a:buNone/>
            </a:pPr>
            <a:r>
              <a:rPr lang="en-US" sz="3500" b="1" dirty="0"/>
              <a:t>Larger pages: </a:t>
            </a:r>
            <a:r>
              <a:rPr lang="en-US" sz="3500" b="1" dirty="0">
                <a:solidFill>
                  <a:schemeClr val="accent6">
                    <a:lumMod val="75000"/>
                  </a:schemeClr>
                </a:solidFill>
              </a:rPr>
              <a:t>Better </a:t>
            </a:r>
            <a:r>
              <a:rPr lang="en-US" sz="3500" b="1" dirty="0" smtClean="0">
                <a:solidFill>
                  <a:schemeClr val="accent6">
                    <a:lumMod val="75000"/>
                  </a:schemeClr>
                </a:solidFill>
              </a:rPr>
              <a:t>TLB reach</a:t>
            </a:r>
          </a:p>
          <a:p>
            <a:pPr marL="0" indent="0" algn="ctr">
              <a:buNone/>
            </a:pPr>
            <a:r>
              <a:rPr lang="en-US" sz="3500" b="1" dirty="0" smtClean="0">
                <a:solidFill>
                  <a:srgbClr val="FF0000"/>
                </a:solidFill>
              </a:rPr>
              <a:t>High demand paging latency</a:t>
            </a:r>
            <a:endParaRPr lang="en-US" sz="3500" b="1" dirty="0">
              <a:solidFill>
                <a:srgbClr val="FF0000"/>
              </a:solidFill>
            </a:endParaRPr>
          </a:p>
          <a:p>
            <a:pPr algn="ctr"/>
            <a:endParaRPr lang="en-US" sz="3500" b="1" dirty="0"/>
          </a:p>
        </p:txBody>
      </p:sp>
      <p:sp>
        <p:nvSpPr>
          <p:cNvPr id="4" name="Slide Number Placeholder 3"/>
          <p:cNvSpPr>
            <a:spLocks noGrp="1"/>
          </p:cNvSpPr>
          <p:nvPr>
            <p:ph type="sldNum" sz="quarter" idx="12"/>
          </p:nvPr>
        </p:nvSpPr>
        <p:spPr/>
        <p:txBody>
          <a:bodyPr/>
          <a:lstStyle/>
          <a:p>
            <a:fld id="{77AF78F1-1351-49FC-8CFD-3ED7E06BAC03}" type="slidenum">
              <a:rPr lang="en-US" smtClean="0"/>
              <a:t>4</a:t>
            </a:fld>
            <a:endParaRPr lang="en-US"/>
          </a:p>
        </p:txBody>
      </p:sp>
    </p:spTree>
    <p:extLst>
      <p:ext uri="{BB962C8B-B14F-4D97-AF65-F5344CB8AC3E}">
        <p14:creationId xmlns:p14="http://schemas.microsoft.com/office/powerpoint/2010/main" val="386453372"/>
      </p:ext>
    </p:extLst>
  </p:cSld>
  <p:clrMapOvr>
    <a:masterClrMapping/>
  </p:clrMapOvr>
  <mc:AlternateContent xmlns:mc="http://schemas.openxmlformats.org/markup-compatibility/2006" xmlns:p14="http://schemas.microsoft.com/office/powerpoint/2010/main">
    <mc:Choice Requires="p14">
      <p:transition spd="slow" p14:dur="2000" advTm="11523"/>
    </mc:Choice>
    <mc:Fallback xmlns="">
      <p:transition spd="slow" advTm="11523"/>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a:bodyPr>
          <a:lstStyle/>
          <a:p>
            <a:pPr algn="ctr"/>
            <a:r>
              <a:rPr lang="en-US" dirty="0" smtClean="0"/>
              <a:t>Key Page Size Tradeoffs</a:t>
            </a:r>
            <a:endParaRPr lang="en-US" dirty="0"/>
          </a:p>
        </p:txBody>
      </p:sp>
      <p:sp>
        <p:nvSpPr>
          <p:cNvPr id="6" name="Content Placeholder 2">
            <a:extLst>
              <a:ext uri="{FF2B5EF4-FFF2-40B4-BE49-F238E27FC236}">
                <a16:creationId xmlns:a16="http://schemas.microsoft.com/office/drawing/2014/main" xmlns="" id="{E135E0AA-DD92-4FD9-B5F0-E15616DFF299}"/>
              </a:ext>
            </a:extLst>
          </p:cNvPr>
          <p:cNvSpPr>
            <a:spLocks noGrp="1"/>
          </p:cNvSpPr>
          <p:nvPr>
            <p:ph idx="1"/>
          </p:nvPr>
        </p:nvSpPr>
        <p:spPr>
          <a:xfrm>
            <a:off x="0" y="1330078"/>
            <a:ext cx="9143999" cy="5517543"/>
          </a:xfrm>
        </p:spPr>
        <p:txBody>
          <a:bodyPr>
            <a:noAutofit/>
          </a:bodyPr>
          <a:lstStyle/>
          <a:p>
            <a:pPr marL="0" indent="0" algn="ctr">
              <a:buNone/>
            </a:pPr>
            <a:r>
              <a:rPr lang="en-US" sz="3500" b="1" dirty="0"/>
              <a:t>Larger pages: </a:t>
            </a:r>
            <a:r>
              <a:rPr lang="en-US" sz="3500" b="1" dirty="0">
                <a:solidFill>
                  <a:schemeClr val="accent6">
                    <a:lumMod val="75000"/>
                  </a:schemeClr>
                </a:solidFill>
              </a:rPr>
              <a:t>Better </a:t>
            </a:r>
            <a:r>
              <a:rPr lang="en-US" sz="3500" b="1" dirty="0" smtClean="0">
                <a:solidFill>
                  <a:schemeClr val="accent6">
                    <a:lumMod val="75000"/>
                  </a:schemeClr>
                </a:solidFill>
              </a:rPr>
              <a:t>TLB reach</a:t>
            </a:r>
          </a:p>
          <a:p>
            <a:pPr marL="0" indent="0" algn="ctr">
              <a:buNone/>
            </a:pPr>
            <a:r>
              <a:rPr lang="en-US" sz="3500" b="1" dirty="0" smtClean="0">
                <a:solidFill>
                  <a:srgbClr val="FF0000"/>
                </a:solidFill>
              </a:rPr>
              <a:t>High demand paging latency</a:t>
            </a:r>
            <a:endParaRPr lang="en-US" sz="3500" b="1" dirty="0">
              <a:solidFill>
                <a:srgbClr val="FF0000"/>
              </a:solidFill>
            </a:endParaRPr>
          </a:p>
          <a:p>
            <a:pPr algn="ctr"/>
            <a:endParaRPr lang="en-US" sz="3500" b="1" dirty="0"/>
          </a:p>
          <a:p>
            <a:pPr marL="0" indent="0" algn="ctr">
              <a:buNone/>
            </a:pPr>
            <a:r>
              <a:rPr lang="en-US" sz="3500" b="1" dirty="0"/>
              <a:t>Smaller pages: </a:t>
            </a:r>
            <a:r>
              <a:rPr lang="en-US" sz="3500" b="1" dirty="0" smtClean="0">
                <a:solidFill>
                  <a:schemeClr val="accent6">
                    <a:lumMod val="75000"/>
                  </a:schemeClr>
                </a:solidFill>
              </a:rPr>
              <a:t>Lower demand paging latency</a:t>
            </a:r>
          </a:p>
          <a:p>
            <a:pPr marL="0" indent="0" algn="ctr">
              <a:buNone/>
            </a:pPr>
            <a:r>
              <a:rPr lang="en-US" sz="3500" b="1" dirty="0">
                <a:solidFill>
                  <a:srgbClr val="FF0000"/>
                </a:solidFill>
              </a:rPr>
              <a:t>L</a:t>
            </a:r>
            <a:r>
              <a:rPr lang="en-US" sz="3500" b="1" dirty="0" smtClean="0">
                <a:solidFill>
                  <a:srgbClr val="FF0000"/>
                </a:solidFill>
              </a:rPr>
              <a:t>imited </a:t>
            </a:r>
            <a:r>
              <a:rPr lang="en-US" sz="3500" b="1" dirty="0" smtClean="0">
                <a:solidFill>
                  <a:srgbClr val="FF0000"/>
                </a:solidFill>
              </a:rPr>
              <a:t>TLB reach</a:t>
            </a:r>
          </a:p>
          <a:p>
            <a:pPr marL="0" indent="0" algn="ctr">
              <a:buNone/>
            </a:pPr>
            <a:endParaRPr lang="en-US" sz="3500" b="1" dirty="0">
              <a:solidFill>
                <a:srgbClr val="FF0000"/>
              </a:solidFill>
            </a:endParaRPr>
          </a:p>
        </p:txBody>
      </p:sp>
      <p:sp>
        <p:nvSpPr>
          <p:cNvPr id="4" name="Slide Number Placeholder 3"/>
          <p:cNvSpPr>
            <a:spLocks noGrp="1"/>
          </p:cNvSpPr>
          <p:nvPr>
            <p:ph type="sldNum" sz="quarter" idx="12"/>
          </p:nvPr>
        </p:nvSpPr>
        <p:spPr/>
        <p:txBody>
          <a:bodyPr/>
          <a:lstStyle/>
          <a:p>
            <a:fld id="{77AF78F1-1351-49FC-8CFD-3ED7E06BAC03}" type="slidenum">
              <a:rPr lang="en-US" smtClean="0"/>
              <a:t>5</a:t>
            </a:fld>
            <a:endParaRPr lang="en-US"/>
          </a:p>
        </p:txBody>
      </p:sp>
    </p:spTree>
    <p:extLst>
      <p:ext uri="{BB962C8B-B14F-4D97-AF65-F5344CB8AC3E}">
        <p14:creationId xmlns:p14="http://schemas.microsoft.com/office/powerpoint/2010/main" val="856939579"/>
      </p:ext>
    </p:extLst>
  </p:cSld>
  <p:clrMapOvr>
    <a:masterClrMapping/>
  </p:clrMapOvr>
  <mc:AlternateContent xmlns:mc="http://schemas.openxmlformats.org/markup-compatibility/2006" xmlns:p14="http://schemas.microsoft.com/office/powerpoint/2010/main">
    <mc:Choice Requires="p14">
      <p:transition spd="slow" p14:dur="2000" advTm="11523"/>
    </mc:Choice>
    <mc:Fallback xmlns="">
      <p:transition spd="slow" advTm="11523"/>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a:bodyPr>
          <a:lstStyle/>
          <a:p>
            <a:pPr algn="ctr"/>
            <a:r>
              <a:rPr lang="en-US" dirty="0" smtClean="0"/>
              <a:t>Key Page Size Tradeoffs</a:t>
            </a:r>
            <a:endParaRPr lang="en-US" dirty="0"/>
          </a:p>
        </p:txBody>
      </p:sp>
      <p:sp>
        <p:nvSpPr>
          <p:cNvPr id="6" name="Content Placeholder 2">
            <a:extLst>
              <a:ext uri="{FF2B5EF4-FFF2-40B4-BE49-F238E27FC236}">
                <a16:creationId xmlns:a16="http://schemas.microsoft.com/office/drawing/2014/main" xmlns="" id="{E135E0AA-DD92-4FD9-B5F0-E15616DFF299}"/>
              </a:ext>
            </a:extLst>
          </p:cNvPr>
          <p:cNvSpPr>
            <a:spLocks noGrp="1"/>
          </p:cNvSpPr>
          <p:nvPr>
            <p:ph idx="1"/>
          </p:nvPr>
        </p:nvSpPr>
        <p:spPr>
          <a:xfrm>
            <a:off x="0" y="1330078"/>
            <a:ext cx="9143999" cy="5517543"/>
          </a:xfrm>
        </p:spPr>
        <p:txBody>
          <a:bodyPr>
            <a:noAutofit/>
          </a:bodyPr>
          <a:lstStyle/>
          <a:p>
            <a:pPr marL="0" indent="0" algn="ctr">
              <a:buNone/>
            </a:pPr>
            <a:r>
              <a:rPr lang="en-US" sz="3500" b="1" dirty="0"/>
              <a:t>Larger pages: </a:t>
            </a:r>
            <a:r>
              <a:rPr lang="en-US" sz="3500" b="1" dirty="0">
                <a:solidFill>
                  <a:schemeClr val="accent6">
                    <a:lumMod val="75000"/>
                  </a:schemeClr>
                </a:solidFill>
              </a:rPr>
              <a:t>Better </a:t>
            </a:r>
            <a:r>
              <a:rPr lang="en-US" sz="3500" b="1" dirty="0" smtClean="0">
                <a:solidFill>
                  <a:schemeClr val="accent6">
                    <a:lumMod val="75000"/>
                  </a:schemeClr>
                </a:solidFill>
              </a:rPr>
              <a:t>TLB reach</a:t>
            </a:r>
          </a:p>
          <a:p>
            <a:pPr marL="0" indent="0" algn="ctr">
              <a:buNone/>
            </a:pPr>
            <a:r>
              <a:rPr lang="en-US" sz="3500" b="1" dirty="0" smtClean="0">
                <a:solidFill>
                  <a:srgbClr val="FF0000"/>
                </a:solidFill>
              </a:rPr>
              <a:t>High demand paging latency</a:t>
            </a:r>
            <a:endParaRPr lang="en-US" sz="3500" b="1" dirty="0">
              <a:solidFill>
                <a:srgbClr val="FF0000"/>
              </a:solidFill>
            </a:endParaRPr>
          </a:p>
          <a:p>
            <a:pPr algn="ctr"/>
            <a:endParaRPr lang="en-US" sz="3500" b="1" dirty="0"/>
          </a:p>
          <a:p>
            <a:pPr marL="0" indent="0" algn="ctr">
              <a:buNone/>
            </a:pPr>
            <a:r>
              <a:rPr lang="en-US" sz="3500" b="1" dirty="0"/>
              <a:t>Smaller pages: </a:t>
            </a:r>
            <a:r>
              <a:rPr lang="en-US" sz="3500" b="1" dirty="0" smtClean="0">
                <a:solidFill>
                  <a:schemeClr val="accent6">
                    <a:lumMod val="75000"/>
                  </a:schemeClr>
                </a:solidFill>
              </a:rPr>
              <a:t>Lower demand paging latency</a:t>
            </a:r>
          </a:p>
          <a:p>
            <a:pPr marL="0" indent="0" algn="ctr">
              <a:buNone/>
            </a:pPr>
            <a:r>
              <a:rPr lang="en-US" sz="3500" b="1" dirty="0">
                <a:solidFill>
                  <a:srgbClr val="FF0000"/>
                </a:solidFill>
              </a:rPr>
              <a:t>L</a:t>
            </a:r>
            <a:r>
              <a:rPr lang="en-US" sz="3500" b="1" dirty="0" smtClean="0">
                <a:solidFill>
                  <a:srgbClr val="FF0000"/>
                </a:solidFill>
              </a:rPr>
              <a:t>imited </a:t>
            </a:r>
            <a:r>
              <a:rPr lang="en-US" sz="3500" b="1" dirty="0" smtClean="0">
                <a:solidFill>
                  <a:srgbClr val="FF0000"/>
                </a:solidFill>
              </a:rPr>
              <a:t>TLB reach</a:t>
            </a:r>
          </a:p>
          <a:p>
            <a:pPr marL="0" indent="0" algn="ctr">
              <a:buNone/>
            </a:pPr>
            <a:endParaRPr lang="en-US" sz="3500" b="1" dirty="0">
              <a:solidFill>
                <a:srgbClr val="FF0000"/>
              </a:solidFill>
            </a:endParaRPr>
          </a:p>
          <a:p>
            <a:pPr marL="0" indent="0" algn="ctr">
              <a:buNone/>
            </a:pPr>
            <a:r>
              <a:rPr lang="en-US" sz="3600" b="1" dirty="0" smtClean="0">
                <a:solidFill>
                  <a:srgbClr val="0066FF"/>
                </a:solidFill>
              </a:rPr>
              <a:t>Mosaic </a:t>
            </a:r>
            <a:r>
              <a:rPr lang="en-US" sz="3600" b="1" dirty="0">
                <a:solidFill>
                  <a:srgbClr val="0066FF"/>
                </a:solidFill>
              </a:rPr>
              <a:t>enables application-transparent use of </a:t>
            </a:r>
            <a:r>
              <a:rPr lang="en-US" sz="3600" b="1" dirty="0" smtClean="0">
                <a:solidFill>
                  <a:srgbClr val="0066FF"/>
                </a:solidFill>
              </a:rPr>
              <a:t>both </a:t>
            </a:r>
            <a:r>
              <a:rPr lang="en-US" sz="3600" b="1" dirty="0">
                <a:solidFill>
                  <a:srgbClr val="0066FF"/>
                </a:solidFill>
              </a:rPr>
              <a:t>page </a:t>
            </a:r>
            <a:r>
              <a:rPr lang="en-US" sz="3600" b="1" dirty="0" smtClean="0">
                <a:solidFill>
                  <a:srgbClr val="0066FF"/>
                </a:solidFill>
              </a:rPr>
              <a:t>sizes</a:t>
            </a:r>
            <a:endParaRPr lang="en-US" sz="3600" b="1" dirty="0">
              <a:solidFill>
                <a:srgbClr val="0066FF"/>
              </a:solidFill>
            </a:endParaRPr>
          </a:p>
        </p:txBody>
      </p:sp>
      <p:sp>
        <p:nvSpPr>
          <p:cNvPr id="4" name="Slide Number Placeholder 3"/>
          <p:cNvSpPr>
            <a:spLocks noGrp="1"/>
          </p:cNvSpPr>
          <p:nvPr>
            <p:ph type="sldNum" sz="quarter" idx="12"/>
          </p:nvPr>
        </p:nvSpPr>
        <p:spPr/>
        <p:txBody>
          <a:bodyPr/>
          <a:lstStyle/>
          <a:p>
            <a:fld id="{77AF78F1-1351-49FC-8CFD-3ED7E06BAC03}" type="slidenum">
              <a:rPr lang="en-US" smtClean="0"/>
              <a:t>6</a:t>
            </a:fld>
            <a:endParaRPr lang="en-US"/>
          </a:p>
        </p:txBody>
      </p:sp>
    </p:spTree>
    <p:extLst>
      <p:ext uri="{BB962C8B-B14F-4D97-AF65-F5344CB8AC3E}">
        <p14:creationId xmlns:p14="http://schemas.microsoft.com/office/powerpoint/2010/main" val="1705093579"/>
      </p:ext>
    </p:extLst>
  </p:cSld>
  <p:clrMapOvr>
    <a:masterClrMapping/>
  </p:clrMapOvr>
  <mc:AlternateContent xmlns:mc="http://schemas.openxmlformats.org/markup-compatibility/2006" xmlns:p14="http://schemas.microsoft.com/office/powerpoint/2010/main">
    <mc:Choice Requires="p14">
      <p:transition spd="slow" p14:dur="2000" advTm="11523"/>
    </mc:Choice>
    <mc:Fallback xmlns="">
      <p:transition spd="slow" advTm="1152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fontScale="90000"/>
          </a:bodyPr>
          <a:lstStyle/>
          <a:p>
            <a:pPr algn="ctr"/>
            <a:r>
              <a:rPr lang="en-US" dirty="0" smtClean="0"/>
              <a:t>Key Challenge with Multiple Page Sizes</a:t>
            </a:r>
            <a:endParaRPr lang="en-US" dirty="0"/>
          </a:p>
        </p:txBody>
      </p:sp>
      <p:sp>
        <p:nvSpPr>
          <p:cNvPr id="9" name="Rectangle 8">
            <a:extLst>
              <a:ext uri="{FF2B5EF4-FFF2-40B4-BE49-F238E27FC236}">
                <a16:creationId xmlns:a16="http://schemas.microsoft.com/office/drawing/2014/main" xmlns="" id="{1B0B1660-2332-43F0-91A4-7D56CD18412F}"/>
              </a:ext>
            </a:extLst>
          </p:cNvPr>
          <p:cNvSpPr/>
          <p:nvPr/>
        </p:nvSpPr>
        <p:spPr>
          <a:xfrm>
            <a:off x="1064002" y="2054202"/>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xmlns="" id="{575B608A-F6FB-4F8C-9FBD-4170E7E5B90D}"/>
              </a:ext>
            </a:extLst>
          </p:cNvPr>
          <p:cNvGrpSpPr/>
          <p:nvPr/>
        </p:nvGrpSpPr>
        <p:grpSpPr>
          <a:xfrm>
            <a:off x="1136738" y="2123070"/>
            <a:ext cx="2177048" cy="236334"/>
            <a:chOff x="5217994" y="3655709"/>
            <a:chExt cx="2177048" cy="236334"/>
          </a:xfrm>
        </p:grpSpPr>
        <p:sp>
          <p:nvSpPr>
            <p:cNvPr id="11" name="Rectangle 10">
              <a:extLst>
                <a:ext uri="{FF2B5EF4-FFF2-40B4-BE49-F238E27FC236}">
                  <a16:creationId xmlns:a16="http://schemas.microsoft.com/office/drawing/2014/main" xmlns="" id="{08D85309-D610-4710-9D42-86CAFE2F9B9D}"/>
                </a:ext>
              </a:extLst>
            </p:cNvPr>
            <p:cNvSpPr/>
            <p:nvPr/>
          </p:nvSpPr>
          <p:spPr>
            <a:xfrm>
              <a:off x="5217994"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BA1B66FB-CC2B-4AE5-BE9B-3294E7476F72}"/>
                </a:ext>
              </a:extLst>
            </p:cNvPr>
            <p:cNvSpPr/>
            <p:nvPr/>
          </p:nvSpPr>
          <p:spPr>
            <a:xfrm>
              <a:off x="5495798"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2D3C5CE8-B98B-45BD-857A-227CDAF22FEF}"/>
                </a:ext>
              </a:extLst>
            </p:cNvPr>
            <p:cNvSpPr/>
            <p:nvPr/>
          </p:nvSpPr>
          <p:spPr>
            <a:xfrm>
              <a:off x="5773602"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B49CFDCC-3CB2-48B0-8A0A-62ED2087F2EE}"/>
                </a:ext>
              </a:extLst>
            </p:cNvPr>
            <p:cNvSpPr/>
            <p:nvPr/>
          </p:nvSpPr>
          <p:spPr>
            <a:xfrm>
              <a:off x="6051406"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3933B0E4-C08C-4027-B060-846CD9FF2A19}"/>
                </a:ext>
              </a:extLst>
            </p:cNvPr>
            <p:cNvSpPr/>
            <p:nvPr/>
          </p:nvSpPr>
          <p:spPr>
            <a:xfrm>
              <a:off x="6329210"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C2222783-821F-4F11-9DCE-F63527C63D3A}"/>
                </a:ext>
              </a:extLst>
            </p:cNvPr>
            <p:cNvSpPr/>
            <p:nvPr/>
          </p:nvSpPr>
          <p:spPr>
            <a:xfrm>
              <a:off x="6607014"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9F96E03D-4F23-41E6-9DC8-86CDF8A5C7F9}"/>
                </a:ext>
              </a:extLst>
            </p:cNvPr>
            <p:cNvSpPr/>
            <p:nvPr/>
          </p:nvSpPr>
          <p:spPr>
            <a:xfrm>
              <a:off x="6884818"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04F1E654-9C28-477D-AB54-1A644E6F48D9}"/>
                </a:ext>
              </a:extLst>
            </p:cNvPr>
            <p:cNvSpPr/>
            <p:nvPr/>
          </p:nvSpPr>
          <p:spPr>
            <a:xfrm>
              <a:off x="7162622"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8">
            <a:extLst>
              <a:ext uri="{FF2B5EF4-FFF2-40B4-BE49-F238E27FC236}">
                <a16:creationId xmlns:a16="http://schemas.microsoft.com/office/drawing/2014/main" xmlns="" id="{3B38C074-5C7A-4437-8236-BF6FB947E6BF}"/>
              </a:ext>
            </a:extLst>
          </p:cNvPr>
          <p:cNvSpPr txBox="1"/>
          <p:nvPr/>
        </p:nvSpPr>
        <p:spPr>
          <a:xfrm>
            <a:off x="1226824" y="1662508"/>
            <a:ext cx="2007089" cy="369332"/>
          </a:xfrm>
          <a:prstGeom prst="rect">
            <a:avLst/>
          </a:prstGeom>
          <a:noFill/>
        </p:spPr>
        <p:txBody>
          <a:bodyPr wrap="none" rtlCol="0">
            <a:spAutoFit/>
          </a:bodyPr>
          <a:lstStyle/>
          <a:p>
            <a:pPr algn="ctr"/>
            <a:r>
              <a:rPr lang="en-US" dirty="0"/>
              <a:t>Large Page </a:t>
            </a:r>
            <a:r>
              <a:rPr lang="en-US" dirty="0" smtClean="0"/>
              <a:t>Frame 1</a:t>
            </a:r>
            <a:endParaRPr lang="en-US" dirty="0"/>
          </a:p>
        </p:txBody>
      </p:sp>
      <p:grpSp>
        <p:nvGrpSpPr>
          <p:cNvPr id="20" name="Group 19">
            <a:extLst>
              <a:ext uri="{FF2B5EF4-FFF2-40B4-BE49-F238E27FC236}">
                <a16:creationId xmlns:a16="http://schemas.microsoft.com/office/drawing/2014/main" xmlns="" id="{7BAD0613-DBBD-4365-9E07-AB496BA96D52}"/>
              </a:ext>
            </a:extLst>
          </p:cNvPr>
          <p:cNvGrpSpPr/>
          <p:nvPr/>
        </p:nvGrpSpPr>
        <p:grpSpPr>
          <a:xfrm>
            <a:off x="1135071" y="2123103"/>
            <a:ext cx="2177048" cy="236334"/>
            <a:chOff x="5217994" y="3655709"/>
            <a:chExt cx="2177048" cy="236334"/>
          </a:xfrm>
          <a:solidFill>
            <a:schemeClr val="accent6">
              <a:lumMod val="60000"/>
              <a:lumOff val="40000"/>
            </a:schemeClr>
          </a:solidFill>
        </p:grpSpPr>
        <p:sp>
          <p:nvSpPr>
            <p:cNvPr id="21" name="Rectangle 20">
              <a:extLst>
                <a:ext uri="{FF2B5EF4-FFF2-40B4-BE49-F238E27FC236}">
                  <a16:creationId xmlns:a16="http://schemas.microsoft.com/office/drawing/2014/main" xmlns="" id="{DE916BB2-1516-46E3-8B18-6AC474A7CEFC}"/>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70152743-3792-400F-8415-AE43C75A2228}"/>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FF90D74E-6816-46C7-A461-E406970762A3}"/>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xmlns="" id="{55E1442C-339A-4128-9748-6A715FCCB03D}"/>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152AB194-42DD-4556-B45D-D5E634BEB4BE}"/>
                </a:ext>
              </a:extLst>
            </p:cNvPr>
            <p:cNvSpPr/>
            <p:nvPr/>
          </p:nvSpPr>
          <p:spPr>
            <a:xfrm>
              <a:off x="6329210"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4A2C0370-54A5-4500-BE40-D9C803DE77B4}"/>
                </a:ext>
              </a:extLst>
            </p:cNvPr>
            <p:cNvSpPr/>
            <p:nvPr/>
          </p:nvSpPr>
          <p:spPr>
            <a:xfrm>
              <a:off x="6607014" y="3655709"/>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xmlns="" id="{9057A5CF-FDFA-45A6-A5B5-8F989527EE96}"/>
                </a:ext>
              </a:extLst>
            </p:cNvPr>
            <p:cNvSpPr/>
            <p:nvPr/>
          </p:nvSpPr>
          <p:spPr>
            <a:xfrm>
              <a:off x="6884818" y="3655709"/>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xmlns="" id="{5829863A-C4DC-47BF-8FBB-6742D5C87D3F}"/>
                </a:ext>
              </a:extLst>
            </p:cNvPr>
            <p:cNvSpPr/>
            <p:nvPr/>
          </p:nvSpPr>
          <p:spPr>
            <a:xfrm>
              <a:off x="7162622" y="3655709"/>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8" name="Rectangle 97">
            <a:extLst>
              <a:ext uri="{FF2B5EF4-FFF2-40B4-BE49-F238E27FC236}">
                <a16:creationId xmlns:a16="http://schemas.microsoft.com/office/drawing/2014/main" xmlns="" id="{DDE52574-2590-444B-A86A-9E81BEDE2ACB}"/>
              </a:ext>
            </a:extLst>
          </p:cNvPr>
          <p:cNvSpPr/>
          <p:nvPr/>
        </p:nvSpPr>
        <p:spPr>
          <a:xfrm>
            <a:off x="1062555" y="2864594"/>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9" name="Group 98">
            <a:extLst>
              <a:ext uri="{FF2B5EF4-FFF2-40B4-BE49-F238E27FC236}">
                <a16:creationId xmlns:a16="http://schemas.microsoft.com/office/drawing/2014/main" xmlns="" id="{7DEC8EAA-110E-4BA7-9C24-B9AA97E7273C}"/>
              </a:ext>
            </a:extLst>
          </p:cNvPr>
          <p:cNvGrpSpPr/>
          <p:nvPr/>
        </p:nvGrpSpPr>
        <p:grpSpPr>
          <a:xfrm>
            <a:off x="1135291" y="2933462"/>
            <a:ext cx="2177048" cy="236334"/>
            <a:chOff x="5217994" y="3655709"/>
            <a:chExt cx="2177048" cy="236334"/>
          </a:xfrm>
        </p:grpSpPr>
        <p:sp>
          <p:nvSpPr>
            <p:cNvPr id="100" name="Rectangle 99">
              <a:extLst>
                <a:ext uri="{FF2B5EF4-FFF2-40B4-BE49-F238E27FC236}">
                  <a16:creationId xmlns:a16="http://schemas.microsoft.com/office/drawing/2014/main" xmlns="" id="{3B13C108-644F-4B04-B435-F147C398625E}"/>
                </a:ext>
              </a:extLst>
            </p:cNvPr>
            <p:cNvSpPr/>
            <p:nvPr/>
          </p:nvSpPr>
          <p:spPr>
            <a:xfrm>
              <a:off x="5217994"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a:extLst>
                <a:ext uri="{FF2B5EF4-FFF2-40B4-BE49-F238E27FC236}">
                  <a16:creationId xmlns:a16="http://schemas.microsoft.com/office/drawing/2014/main" xmlns="" id="{E1B7E825-3015-47A0-B4AE-04CFB12E33F4}"/>
                </a:ext>
              </a:extLst>
            </p:cNvPr>
            <p:cNvSpPr/>
            <p:nvPr/>
          </p:nvSpPr>
          <p:spPr>
            <a:xfrm>
              <a:off x="5495798"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xmlns="" id="{D4B5DE13-FA5D-4187-A65E-64AA7DEE3A6B}"/>
                </a:ext>
              </a:extLst>
            </p:cNvPr>
            <p:cNvSpPr/>
            <p:nvPr/>
          </p:nvSpPr>
          <p:spPr>
            <a:xfrm>
              <a:off x="5773602"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xmlns="" id="{2CF4D2B8-C541-4B1F-BD23-545585E69C71}"/>
                </a:ext>
              </a:extLst>
            </p:cNvPr>
            <p:cNvSpPr/>
            <p:nvPr/>
          </p:nvSpPr>
          <p:spPr>
            <a:xfrm>
              <a:off x="6051406"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xmlns="" id="{6E5B7080-D1E2-4E3D-9B0F-D1C9928AB7E6}"/>
                </a:ext>
              </a:extLst>
            </p:cNvPr>
            <p:cNvSpPr/>
            <p:nvPr/>
          </p:nvSpPr>
          <p:spPr>
            <a:xfrm>
              <a:off x="6329210"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xmlns="" id="{66A754F7-7593-498C-9345-343629113DB2}"/>
                </a:ext>
              </a:extLst>
            </p:cNvPr>
            <p:cNvSpPr/>
            <p:nvPr/>
          </p:nvSpPr>
          <p:spPr>
            <a:xfrm>
              <a:off x="6607014"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a:extLst>
                <a:ext uri="{FF2B5EF4-FFF2-40B4-BE49-F238E27FC236}">
                  <a16:creationId xmlns:a16="http://schemas.microsoft.com/office/drawing/2014/main" xmlns="" id="{80D8CB5F-BE5D-401D-A01D-EC80D977F337}"/>
                </a:ext>
              </a:extLst>
            </p:cNvPr>
            <p:cNvSpPr/>
            <p:nvPr/>
          </p:nvSpPr>
          <p:spPr>
            <a:xfrm>
              <a:off x="6884818"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a:extLst>
                <a:ext uri="{FF2B5EF4-FFF2-40B4-BE49-F238E27FC236}">
                  <a16:creationId xmlns:a16="http://schemas.microsoft.com/office/drawing/2014/main" xmlns="" id="{0D1271F9-D9C0-4D53-A188-A6D532302D4F}"/>
                </a:ext>
              </a:extLst>
            </p:cNvPr>
            <p:cNvSpPr/>
            <p:nvPr/>
          </p:nvSpPr>
          <p:spPr>
            <a:xfrm>
              <a:off x="7162622"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 name="Group 107">
            <a:extLst>
              <a:ext uri="{FF2B5EF4-FFF2-40B4-BE49-F238E27FC236}">
                <a16:creationId xmlns:a16="http://schemas.microsoft.com/office/drawing/2014/main" xmlns="" id="{465AC026-53B1-4D34-A269-8AA9BAD42058}"/>
              </a:ext>
            </a:extLst>
          </p:cNvPr>
          <p:cNvGrpSpPr/>
          <p:nvPr/>
        </p:nvGrpSpPr>
        <p:grpSpPr>
          <a:xfrm>
            <a:off x="1135283" y="2933914"/>
            <a:ext cx="2177048" cy="236334"/>
            <a:chOff x="5217994" y="3655709"/>
            <a:chExt cx="2177048" cy="236334"/>
          </a:xfrm>
          <a:solidFill>
            <a:schemeClr val="accent6">
              <a:lumMod val="60000"/>
              <a:lumOff val="40000"/>
            </a:schemeClr>
          </a:solidFill>
        </p:grpSpPr>
        <p:sp>
          <p:nvSpPr>
            <p:cNvPr id="109" name="Rectangle 108">
              <a:extLst>
                <a:ext uri="{FF2B5EF4-FFF2-40B4-BE49-F238E27FC236}">
                  <a16:creationId xmlns:a16="http://schemas.microsoft.com/office/drawing/2014/main" xmlns="" id="{63E7E119-5828-4C9C-8CA5-CD84147B4AF2}"/>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a:extLst>
                <a:ext uri="{FF2B5EF4-FFF2-40B4-BE49-F238E27FC236}">
                  <a16:creationId xmlns:a16="http://schemas.microsoft.com/office/drawing/2014/main" xmlns="" id="{5ED22519-496A-43A0-84AA-A40AE884552D}"/>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a:extLst>
                <a:ext uri="{FF2B5EF4-FFF2-40B4-BE49-F238E27FC236}">
                  <a16:creationId xmlns:a16="http://schemas.microsoft.com/office/drawing/2014/main" xmlns="" id="{851438E2-0AAA-49B1-8EED-B209C49B0762}"/>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a:extLst>
                <a:ext uri="{FF2B5EF4-FFF2-40B4-BE49-F238E27FC236}">
                  <a16:creationId xmlns:a16="http://schemas.microsoft.com/office/drawing/2014/main" xmlns="" id="{A870E08F-DC03-42B2-9B7C-9D9758021228}"/>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a:extLst>
                <a:ext uri="{FF2B5EF4-FFF2-40B4-BE49-F238E27FC236}">
                  <a16:creationId xmlns:a16="http://schemas.microsoft.com/office/drawing/2014/main" xmlns="" id="{36AE81AE-5C90-407E-BBCC-1B428C08E7C8}"/>
                </a:ext>
              </a:extLst>
            </p:cNvPr>
            <p:cNvSpPr/>
            <p:nvPr/>
          </p:nvSpPr>
          <p:spPr>
            <a:xfrm>
              <a:off x="6329210" y="3655709"/>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a:extLst>
                <a:ext uri="{FF2B5EF4-FFF2-40B4-BE49-F238E27FC236}">
                  <a16:creationId xmlns:a16="http://schemas.microsoft.com/office/drawing/2014/main" xmlns="" id="{EA90B9A1-0A9C-4708-ACE3-A540FF6BCB7D}"/>
                </a:ext>
              </a:extLst>
            </p:cNvPr>
            <p:cNvSpPr/>
            <p:nvPr/>
          </p:nvSpPr>
          <p:spPr>
            <a:xfrm>
              <a:off x="6607014" y="3655709"/>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a:extLst>
                <a:ext uri="{FF2B5EF4-FFF2-40B4-BE49-F238E27FC236}">
                  <a16:creationId xmlns:a16="http://schemas.microsoft.com/office/drawing/2014/main" xmlns="" id="{44BBF9AC-76F1-45E8-B03F-08FA61582362}"/>
                </a:ext>
              </a:extLst>
            </p:cNvPr>
            <p:cNvSpPr/>
            <p:nvPr/>
          </p:nvSpPr>
          <p:spPr>
            <a:xfrm>
              <a:off x="6884818" y="3655709"/>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a:extLst>
                <a:ext uri="{FF2B5EF4-FFF2-40B4-BE49-F238E27FC236}">
                  <a16:creationId xmlns:a16="http://schemas.microsoft.com/office/drawing/2014/main" xmlns="" id="{CDC569B1-2CFD-4C71-A421-1719A9F5E0DD}"/>
                </a:ext>
              </a:extLst>
            </p:cNvPr>
            <p:cNvSpPr/>
            <p:nvPr/>
          </p:nvSpPr>
          <p:spPr>
            <a:xfrm>
              <a:off x="7162622" y="3655709"/>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7" name="TextBox 216">
            <a:extLst>
              <a:ext uri="{FF2B5EF4-FFF2-40B4-BE49-F238E27FC236}">
                <a16:creationId xmlns:a16="http://schemas.microsoft.com/office/drawing/2014/main" xmlns="" id="{3C1B3B0F-DC90-4547-9A79-2434D0041479}"/>
              </a:ext>
            </a:extLst>
          </p:cNvPr>
          <p:cNvSpPr txBox="1"/>
          <p:nvPr/>
        </p:nvSpPr>
        <p:spPr>
          <a:xfrm>
            <a:off x="1149984" y="1016129"/>
            <a:ext cx="2190151" cy="461665"/>
          </a:xfrm>
          <a:prstGeom prst="rect">
            <a:avLst/>
          </a:prstGeom>
          <a:noFill/>
        </p:spPr>
        <p:txBody>
          <a:bodyPr wrap="none" rtlCol="0">
            <a:spAutoFit/>
          </a:bodyPr>
          <a:lstStyle/>
          <a:p>
            <a:r>
              <a:rPr lang="en-US" sz="2400" b="1" i="1" dirty="0"/>
              <a:t>State-of-the-art</a:t>
            </a:r>
          </a:p>
        </p:txBody>
      </p:sp>
      <p:sp>
        <p:nvSpPr>
          <p:cNvPr id="218" name="TextBox 217">
            <a:extLst>
              <a:ext uri="{FF2B5EF4-FFF2-40B4-BE49-F238E27FC236}">
                <a16:creationId xmlns:a16="http://schemas.microsoft.com/office/drawing/2014/main" xmlns="" id="{0146A477-4DF2-40DC-AF33-C6CD6CD8DDFA}"/>
              </a:ext>
            </a:extLst>
          </p:cNvPr>
          <p:cNvSpPr txBox="1"/>
          <p:nvPr/>
        </p:nvSpPr>
        <p:spPr>
          <a:xfrm>
            <a:off x="67789" y="3299177"/>
            <a:ext cx="4471160" cy="646331"/>
          </a:xfrm>
          <a:prstGeom prst="rect">
            <a:avLst/>
          </a:prstGeom>
          <a:noFill/>
        </p:spPr>
        <p:txBody>
          <a:bodyPr wrap="square" rtlCol="0">
            <a:spAutoFit/>
          </a:bodyPr>
          <a:lstStyle/>
          <a:p>
            <a:pPr algn="ctr"/>
            <a:r>
              <a:rPr lang="en-US" sz="3600" b="1" dirty="0">
                <a:solidFill>
                  <a:srgbClr val="FF0000"/>
                </a:solidFill>
              </a:rPr>
              <a:t>Cannot coalesce pages</a:t>
            </a:r>
          </a:p>
        </p:txBody>
      </p:sp>
      <p:sp>
        <p:nvSpPr>
          <p:cNvPr id="219" name="Rectangle 218">
            <a:extLst>
              <a:ext uri="{FF2B5EF4-FFF2-40B4-BE49-F238E27FC236}">
                <a16:creationId xmlns:a16="http://schemas.microsoft.com/office/drawing/2014/main" xmlns="" id="{73727A77-970C-4357-B325-977CEBE06E2B}"/>
              </a:ext>
            </a:extLst>
          </p:cNvPr>
          <p:cNvSpPr/>
          <p:nvPr/>
        </p:nvSpPr>
        <p:spPr>
          <a:xfrm>
            <a:off x="1964551" y="5024354"/>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Rectangle 219">
            <a:extLst>
              <a:ext uri="{FF2B5EF4-FFF2-40B4-BE49-F238E27FC236}">
                <a16:creationId xmlns:a16="http://schemas.microsoft.com/office/drawing/2014/main" xmlns="" id="{AAE245B4-646F-4E28-8918-E9F2CCD10094}"/>
              </a:ext>
            </a:extLst>
          </p:cNvPr>
          <p:cNvSpPr/>
          <p:nvPr/>
        </p:nvSpPr>
        <p:spPr>
          <a:xfrm>
            <a:off x="144055" y="5023186"/>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Rectangle 220">
            <a:extLst>
              <a:ext uri="{FF2B5EF4-FFF2-40B4-BE49-F238E27FC236}">
                <a16:creationId xmlns:a16="http://schemas.microsoft.com/office/drawing/2014/main" xmlns="" id="{8BD46FA6-B856-411D-A6B3-D9B0E41ADA4A}"/>
              </a:ext>
            </a:extLst>
          </p:cNvPr>
          <p:cNvSpPr/>
          <p:nvPr/>
        </p:nvSpPr>
        <p:spPr>
          <a:xfrm>
            <a:off x="3161746" y="5020722"/>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TextBox 221">
            <a:extLst>
              <a:ext uri="{FF2B5EF4-FFF2-40B4-BE49-F238E27FC236}">
                <a16:creationId xmlns:a16="http://schemas.microsoft.com/office/drawing/2014/main" xmlns="" id="{A0EC96D8-343F-4E86-AFC7-07C6743BA32E}"/>
              </a:ext>
            </a:extLst>
          </p:cNvPr>
          <p:cNvSpPr txBox="1"/>
          <p:nvPr/>
        </p:nvSpPr>
        <p:spPr>
          <a:xfrm>
            <a:off x="436476" y="4959403"/>
            <a:ext cx="1456448" cy="369332"/>
          </a:xfrm>
          <a:prstGeom prst="rect">
            <a:avLst/>
          </a:prstGeom>
          <a:noFill/>
        </p:spPr>
        <p:txBody>
          <a:bodyPr wrap="square" rtlCol="0">
            <a:spAutoFit/>
          </a:bodyPr>
          <a:lstStyle/>
          <a:p>
            <a:r>
              <a:rPr lang="en-US" b="1" dirty="0"/>
              <a:t>Unallocated</a:t>
            </a:r>
          </a:p>
        </p:txBody>
      </p:sp>
      <p:sp>
        <p:nvSpPr>
          <p:cNvPr id="223" name="TextBox 222">
            <a:extLst>
              <a:ext uri="{FF2B5EF4-FFF2-40B4-BE49-F238E27FC236}">
                <a16:creationId xmlns:a16="http://schemas.microsoft.com/office/drawing/2014/main" xmlns="" id="{F87881AB-3D65-4DF4-AFC5-40C60D889A69}"/>
              </a:ext>
            </a:extLst>
          </p:cNvPr>
          <p:cNvSpPr txBox="1"/>
          <p:nvPr/>
        </p:nvSpPr>
        <p:spPr>
          <a:xfrm>
            <a:off x="2256972" y="4957855"/>
            <a:ext cx="1456448" cy="369332"/>
          </a:xfrm>
          <a:prstGeom prst="rect">
            <a:avLst/>
          </a:prstGeom>
          <a:noFill/>
        </p:spPr>
        <p:txBody>
          <a:bodyPr wrap="square" rtlCol="0">
            <a:spAutoFit/>
          </a:bodyPr>
          <a:lstStyle/>
          <a:p>
            <a:r>
              <a:rPr lang="en-US" b="1" dirty="0"/>
              <a:t>App 1</a:t>
            </a:r>
          </a:p>
        </p:txBody>
      </p:sp>
      <p:sp>
        <p:nvSpPr>
          <p:cNvPr id="224" name="TextBox 223">
            <a:extLst>
              <a:ext uri="{FF2B5EF4-FFF2-40B4-BE49-F238E27FC236}">
                <a16:creationId xmlns:a16="http://schemas.microsoft.com/office/drawing/2014/main" xmlns="" id="{074F3644-86FF-4289-8D83-909EA4E52A71}"/>
              </a:ext>
            </a:extLst>
          </p:cNvPr>
          <p:cNvSpPr txBox="1"/>
          <p:nvPr/>
        </p:nvSpPr>
        <p:spPr>
          <a:xfrm>
            <a:off x="3431273" y="4957855"/>
            <a:ext cx="1456448" cy="369332"/>
          </a:xfrm>
          <a:prstGeom prst="rect">
            <a:avLst/>
          </a:prstGeom>
          <a:noFill/>
        </p:spPr>
        <p:txBody>
          <a:bodyPr wrap="square" rtlCol="0">
            <a:spAutoFit/>
          </a:bodyPr>
          <a:lstStyle/>
          <a:p>
            <a:r>
              <a:rPr lang="en-US" b="1" dirty="0"/>
              <a:t>App 2</a:t>
            </a:r>
          </a:p>
        </p:txBody>
      </p:sp>
      <p:sp>
        <p:nvSpPr>
          <p:cNvPr id="5" name="Slide Number Placeholder 4"/>
          <p:cNvSpPr>
            <a:spLocks noGrp="1"/>
          </p:cNvSpPr>
          <p:nvPr>
            <p:ph type="sldNum" sz="quarter" idx="12"/>
          </p:nvPr>
        </p:nvSpPr>
        <p:spPr/>
        <p:txBody>
          <a:bodyPr/>
          <a:lstStyle/>
          <a:p>
            <a:fld id="{77AF78F1-1351-49FC-8CFD-3ED7E06BAC03}" type="slidenum">
              <a:rPr lang="en-US" smtClean="0"/>
              <a:t>7</a:t>
            </a:fld>
            <a:endParaRPr lang="en-US"/>
          </a:p>
        </p:txBody>
      </p:sp>
      <p:sp>
        <p:nvSpPr>
          <p:cNvPr id="136" name="TextBox 135">
            <a:extLst>
              <a:ext uri="{FF2B5EF4-FFF2-40B4-BE49-F238E27FC236}">
                <a16:creationId xmlns:a16="http://schemas.microsoft.com/office/drawing/2014/main" xmlns="" id="{3B38C074-5C7A-4437-8236-BF6FB947E6BF}"/>
              </a:ext>
            </a:extLst>
          </p:cNvPr>
          <p:cNvSpPr txBox="1"/>
          <p:nvPr/>
        </p:nvSpPr>
        <p:spPr>
          <a:xfrm>
            <a:off x="1220050" y="2485046"/>
            <a:ext cx="2007089" cy="369332"/>
          </a:xfrm>
          <a:prstGeom prst="rect">
            <a:avLst/>
          </a:prstGeom>
          <a:noFill/>
        </p:spPr>
        <p:txBody>
          <a:bodyPr wrap="none" rtlCol="0">
            <a:spAutoFit/>
          </a:bodyPr>
          <a:lstStyle/>
          <a:p>
            <a:pPr algn="ctr"/>
            <a:r>
              <a:rPr lang="en-US" dirty="0"/>
              <a:t>Large Page </a:t>
            </a:r>
            <a:r>
              <a:rPr lang="en-US" dirty="0" smtClean="0"/>
              <a:t>Frame 2</a:t>
            </a:r>
            <a:endParaRPr lang="en-US" dirty="0"/>
          </a:p>
        </p:txBody>
      </p:sp>
    </p:spTree>
    <p:extLst>
      <p:ext uri="{BB962C8B-B14F-4D97-AF65-F5344CB8AC3E}">
        <p14:creationId xmlns:p14="http://schemas.microsoft.com/office/powerpoint/2010/main" val="1312091701"/>
      </p:ext>
    </p:extLst>
  </p:cSld>
  <p:clrMapOvr>
    <a:masterClrMapping/>
  </p:clrMapOvr>
  <mc:AlternateContent xmlns:mc="http://schemas.openxmlformats.org/markup-compatibility/2006" xmlns:p14="http://schemas.microsoft.com/office/powerpoint/2010/main">
    <mc:Choice Requires="p14">
      <p:transition spd="slow" p14:dur="2000" advTm="15985"/>
    </mc:Choice>
    <mc:Fallback xmlns="">
      <p:transition spd="slow" advTm="1598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a:bodyPr>
          <a:lstStyle/>
          <a:p>
            <a:pPr algn="ctr"/>
            <a:r>
              <a:rPr lang="en-US" smtClean="0"/>
              <a:t>Key Idea of Mosaic</a:t>
            </a:r>
            <a:endParaRPr lang="en-US" dirty="0"/>
          </a:p>
        </p:txBody>
      </p:sp>
      <p:sp>
        <p:nvSpPr>
          <p:cNvPr id="9" name="Rectangle 8">
            <a:extLst>
              <a:ext uri="{FF2B5EF4-FFF2-40B4-BE49-F238E27FC236}">
                <a16:creationId xmlns:a16="http://schemas.microsoft.com/office/drawing/2014/main" xmlns="" id="{1B0B1660-2332-43F0-91A4-7D56CD18412F}"/>
              </a:ext>
            </a:extLst>
          </p:cNvPr>
          <p:cNvSpPr/>
          <p:nvPr/>
        </p:nvSpPr>
        <p:spPr>
          <a:xfrm>
            <a:off x="1064002" y="2054202"/>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xmlns="" id="{575B608A-F6FB-4F8C-9FBD-4170E7E5B90D}"/>
              </a:ext>
            </a:extLst>
          </p:cNvPr>
          <p:cNvGrpSpPr/>
          <p:nvPr/>
        </p:nvGrpSpPr>
        <p:grpSpPr>
          <a:xfrm>
            <a:off x="1136738" y="2123070"/>
            <a:ext cx="2177048" cy="236334"/>
            <a:chOff x="5217994" y="3655709"/>
            <a:chExt cx="2177048" cy="236334"/>
          </a:xfrm>
        </p:grpSpPr>
        <p:sp>
          <p:nvSpPr>
            <p:cNvPr id="11" name="Rectangle 10">
              <a:extLst>
                <a:ext uri="{FF2B5EF4-FFF2-40B4-BE49-F238E27FC236}">
                  <a16:creationId xmlns:a16="http://schemas.microsoft.com/office/drawing/2014/main" xmlns="" id="{08D85309-D610-4710-9D42-86CAFE2F9B9D}"/>
                </a:ext>
              </a:extLst>
            </p:cNvPr>
            <p:cNvSpPr/>
            <p:nvPr/>
          </p:nvSpPr>
          <p:spPr>
            <a:xfrm>
              <a:off x="5217994"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BA1B66FB-CC2B-4AE5-BE9B-3294E7476F72}"/>
                </a:ext>
              </a:extLst>
            </p:cNvPr>
            <p:cNvSpPr/>
            <p:nvPr/>
          </p:nvSpPr>
          <p:spPr>
            <a:xfrm>
              <a:off x="5495798"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2D3C5CE8-B98B-45BD-857A-227CDAF22FEF}"/>
                </a:ext>
              </a:extLst>
            </p:cNvPr>
            <p:cNvSpPr/>
            <p:nvPr/>
          </p:nvSpPr>
          <p:spPr>
            <a:xfrm>
              <a:off x="5773602"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B49CFDCC-3CB2-48B0-8A0A-62ED2087F2EE}"/>
                </a:ext>
              </a:extLst>
            </p:cNvPr>
            <p:cNvSpPr/>
            <p:nvPr/>
          </p:nvSpPr>
          <p:spPr>
            <a:xfrm>
              <a:off x="6051406"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3933B0E4-C08C-4027-B060-846CD9FF2A19}"/>
                </a:ext>
              </a:extLst>
            </p:cNvPr>
            <p:cNvSpPr/>
            <p:nvPr/>
          </p:nvSpPr>
          <p:spPr>
            <a:xfrm>
              <a:off x="6329210"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C2222783-821F-4F11-9DCE-F63527C63D3A}"/>
                </a:ext>
              </a:extLst>
            </p:cNvPr>
            <p:cNvSpPr/>
            <p:nvPr/>
          </p:nvSpPr>
          <p:spPr>
            <a:xfrm>
              <a:off x="6607014"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9F96E03D-4F23-41E6-9DC8-86CDF8A5C7F9}"/>
                </a:ext>
              </a:extLst>
            </p:cNvPr>
            <p:cNvSpPr/>
            <p:nvPr/>
          </p:nvSpPr>
          <p:spPr>
            <a:xfrm>
              <a:off x="6884818"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04F1E654-9C28-477D-AB54-1A644E6F48D9}"/>
                </a:ext>
              </a:extLst>
            </p:cNvPr>
            <p:cNvSpPr/>
            <p:nvPr/>
          </p:nvSpPr>
          <p:spPr>
            <a:xfrm>
              <a:off x="7162622"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8">
            <a:extLst>
              <a:ext uri="{FF2B5EF4-FFF2-40B4-BE49-F238E27FC236}">
                <a16:creationId xmlns:a16="http://schemas.microsoft.com/office/drawing/2014/main" xmlns="" id="{3B38C074-5C7A-4437-8236-BF6FB947E6BF}"/>
              </a:ext>
            </a:extLst>
          </p:cNvPr>
          <p:cNvSpPr txBox="1"/>
          <p:nvPr/>
        </p:nvSpPr>
        <p:spPr>
          <a:xfrm>
            <a:off x="1226824" y="1662508"/>
            <a:ext cx="2007089" cy="369332"/>
          </a:xfrm>
          <a:prstGeom prst="rect">
            <a:avLst/>
          </a:prstGeom>
          <a:noFill/>
        </p:spPr>
        <p:txBody>
          <a:bodyPr wrap="none" rtlCol="0">
            <a:spAutoFit/>
          </a:bodyPr>
          <a:lstStyle/>
          <a:p>
            <a:pPr algn="ctr"/>
            <a:r>
              <a:rPr lang="en-US" dirty="0"/>
              <a:t>Large Page </a:t>
            </a:r>
            <a:r>
              <a:rPr lang="en-US" dirty="0" smtClean="0"/>
              <a:t>Frame 1</a:t>
            </a:r>
            <a:endParaRPr lang="en-US" dirty="0"/>
          </a:p>
        </p:txBody>
      </p:sp>
      <p:grpSp>
        <p:nvGrpSpPr>
          <p:cNvPr id="20" name="Group 19">
            <a:extLst>
              <a:ext uri="{FF2B5EF4-FFF2-40B4-BE49-F238E27FC236}">
                <a16:creationId xmlns:a16="http://schemas.microsoft.com/office/drawing/2014/main" xmlns="" id="{7BAD0613-DBBD-4365-9E07-AB496BA96D52}"/>
              </a:ext>
            </a:extLst>
          </p:cNvPr>
          <p:cNvGrpSpPr/>
          <p:nvPr/>
        </p:nvGrpSpPr>
        <p:grpSpPr>
          <a:xfrm>
            <a:off x="1135071" y="2123103"/>
            <a:ext cx="2177048" cy="236334"/>
            <a:chOff x="5217994" y="3655709"/>
            <a:chExt cx="2177048" cy="236334"/>
          </a:xfrm>
          <a:solidFill>
            <a:schemeClr val="accent6">
              <a:lumMod val="60000"/>
              <a:lumOff val="40000"/>
            </a:schemeClr>
          </a:solidFill>
        </p:grpSpPr>
        <p:sp>
          <p:nvSpPr>
            <p:cNvPr id="21" name="Rectangle 20">
              <a:extLst>
                <a:ext uri="{FF2B5EF4-FFF2-40B4-BE49-F238E27FC236}">
                  <a16:creationId xmlns:a16="http://schemas.microsoft.com/office/drawing/2014/main" xmlns="" id="{DE916BB2-1516-46E3-8B18-6AC474A7CEFC}"/>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70152743-3792-400F-8415-AE43C75A2228}"/>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FF90D74E-6816-46C7-A461-E406970762A3}"/>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xmlns="" id="{55E1442C-339A-4128-9748-6A715FCCB03D}"/>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152AB194-42DD-4556-B45D-D5E634BEB4BE}"/>
                </a:ext>
              </a:extLst>
            </p:cNvPr>
            <p:cNvSpPr/>
            <p:nvPr/>
          </p:nvSpPr>
          <p:spPr>
            <a:xfrm>
              <a:off x="6329210"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4A2C0370-54A5-4500-BE40-D9C803DE77B4}"/>
                </a:ext>
              </a:extLst>
            </p:cNvPr>
            <p:cNvSpPr/>
            <p:nvPr/>
          </p:nvSpPr>
          <p:spPr>
            <a:xfrm>
              <a:off x="6607014" y="3655709"/>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xmlns="" id="{9057A5CF-FDFA-45A6-A5B5-8F989527EE96}"/>
                </a:ext>
              </a:extLst>
            </p:cNvPr>
            <p:cNvSpPr/>
            <p:nvPr/>
          </p:nvSpPr>
          <p:spPr>
            <a:xfrm>
              <a:off x="6884818" y="3655709"/>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xmlns="" id="{5829863A-C4DC-47BF-8FBB-6742D5C87D3F}"/>
                </a:ext>
              </a:extLst>
            </p:cNvPr>
            <p:cNvSpPr/>
            <p:nvPr/>
          </p:nvSpPr>
          <p:spPr>
            <a:xfrm>
              <a:off x="7162622" y="3655709"/>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4" name="Rectangle 53">
            <a:extLst>
              <a:ext uri="{FF2B5EF4-FFF2-40B4-BE49-F238E27FC236}">
                <a16:creationId xmlns:a16="http://schemas.microsoft.com/office/drawing/2014/main" xmlns="" id="{80598758-D553-4439-BA0D-B1B6C11986E6}"/>
              </a:ext>
            </a:extLst>
          </p:cNvPr>
          <p:cNvSpPr/>
          <p:nvPr/>
        </p:nvSpPr>
        <p:spPr>
          <a:xfrm>
            <a:off x="5685855" y="1923572"/>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5" name="Group 54">
            <a:extLst>
              <a:ext uri="{FF2B5EF4-FFF2-40B4-BE49-F238E27FC236}">
                <a16:creationId xmlns:a16="http://schemas.microsoft.com/office/drawing/2014/main" xmlns="" id="{5ECF280E-2309-4619-975C-9191D0C07162}"/>
              </a:ext>
            </a:extLst>
          </p:cNvPr>
          <p:cNvGrpSpPr/>
          <p:nvPr/>
        </p:nvGrpSpPr>
        <p:grpSpPr>
          <a:xfrm>
            <a:off x="5758591" y="1992440"/>
            <a:ext cx="2177048" cy="236334"/>
            <a:chOff x="5217994" y="3655709"/>
            <a:chExt cx="2177048" cy="236334"/>
          </a:xfrm>
        </p:grpSpPr>
        <p:sp>
          <p:nvSpPr>
            <p:cNvPr id="56" name="Rectangle 55">
              <a:extLst>
                <a:ext uri="{FF2B5EF4-FFF2-40B4-BE49-F238E27FC236}">
                  <a16:creationId xmlns:a16="http://schemas.microsoft.com/office/drawing/2014/main" xmlns="" id="{5678F278-F3B9-4D5A-8A21-33ECDF4DFCB7}"/>
                </a:ext>
              </a:extLst>
            </p:cNvPr>
            <p:cNvSpPr/>
            <p:nvPr/>
          </p:nvSpPr>
          <p:spPr>
            <a:xfrm>
              <a:off x="521799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xmlns="" id="{CF41B431-20F9-492B-9833-BF638528AECA}"/>
                </a:ext>
              </a:extLst>
            </p:cNvPr>
            <p:cNvSpPr/>
            <p:nvPr/>
          </p:nvSpPr>
          <p:spPr>
            <a:xfrm>
              <a:off x="549579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A5E0F9DB-064A-4A7D-8704-6D12034E15DA}"/>
                </a:ext>
              </a:extLst>
            </p:cNvPr>
            <p:cNvSpPr/>
            <p:nvPr/>
          </p:nvSpPr>
          <p:spPr>
            <a:xfrm>
              <a:off x="577360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xmlns="" id="{39978B9D-8D97-4E5F-8105-874AAE58B793}"/>
                </a:ext>
              </a:extLst>
            </p:cNvPr>
            <p:cNvSpPr/>
            <p:nvPr/>
          </p:nvSpPr>
          <p:spPr>
            <a:xfrm>
              <a:off x="6051406"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xmlns="" id="{FED9B224-69F9-4896-947C-5D057372D5B3}"/>
                </a:ext>
              </a:extLst>
            </p:cNvPr>
            <p:cNvSpPr/>
            <p:nvPr/>
          </p:nvSpPr>
          <p:spPr>
            <a:xfrm>
              <a:off x="6329210"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xmlns="" id="{A067256B-1226-46FB-BA1D-56078109C05C}"/>
                </a:ext>
              </a:extLst>
            </p:cNvPr>
            <p:cNvSpPr/>
            <p:nvPr/>
          </p:nvSpPr>
          <p:spPr>
            <a:xfrm>
              <a:off x="660701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xmlns="" id="{7F22D6D1-A519-4C8D-B1ED-BC1726BD1BE7}"/>
                </a:ext>
              </a:extLst>
            </p:cNvPr>
            <p:cNvSpPr/>
            <p:nvPr/>
          </p:nvSpPr>
          <p:spPr>
            <a:xfrm>
              <a:off x="688481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xmlns="" id="{39617DCF-29E3-4349-A6CA-677CBA47438D}"/>
                </a:ext>
              </a:extLst>
            </p:cNvPr>
            <p:cNvSpPr/>
            <p:nvPr/>
          </p:nvSpPr>
          <p:spPr>
            <a:xfrm>
              <a:off x="716262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TextBox 63">
            <a:extLst>
              <a:ext uri="{FF2B5EF4-FFF2-40B4-BE49-F238E27FC236}">
                <a16:creationId xmlns:a16="http://schemas.microsoft.com/office/drawing/2014/main" xmlns="" id="{7387E23F-7DA6-4E92-9135-A7A9895E1B69}"/>
              </a:ext>
            </a:extLst>
          </p:cNvPr>
          <p:cNvSpPr txBox="1"/>
          <p:nvPr/>
        </p:nvSpPr>
        <p:spPr>
          <a:xfrm>
            <a:off x="5848677" y="1531878"/>
            <a:ext cx="2007089" cy="369332"/>
          </a:xfrm>
          <a:prstGeom prst="rect">
            <a:avLst/>
          </a:prstGeom>
          <a:noFill/>
        </p:spPr>
        <p:txBody>
          <a:bodyPr wrap="none" rtlCol="0">
            <a:spAutoFit/>
          </a:bodyPr>
          <a:lstStyle/>
          <a:p>
            <a:pPr algn="ctr"/>
            <a:r>
              <a:rPr lang="en-US" dirty="0"/>
              <a:t>Large Page </a:t>
            </a:r>
            <a:r>
              <a:rPr lang="en-US" dirty="0" smtClean="0"/>
              <a:t>Frame 1</a:t>
            </a:r>
            <a:endParaRPr lang="en-US" dirty="0"/>
          </a:p>
        </p:txBody>
      </p:sp>
      <p:grpSp>
        <p:nvGrpSpPr>
          <p:cNvPr id="65" name="Group 64">
            <a:extLst>
              <a:ext uri="{FF2B5EF4-FFF2-40B4-BE49-F238E27FC236}">
                <a16:creationId xmlns:a16="http://schemas.microsoft.com/office/drawing/2014/main" xmlns="" id="{DAD7709B-EBE7-4A21-A485-0C7723CF3675}"/>
              </a:ext>
            </a:extLst>
          </p:cNvPr>
          <p:cNvGrpSpPr/>
          <p:nvPr/>
        </p:nvGrpSpPr>
        <p:grpSpPr>
          <a:xfrm>
            <a:off x="5758591" y="1989950"/>
            <a:ext cx="2177048" cy="236334"/>
            <a:chOff x="5217994" y="3655709"/>
            <a:chExt cx="2177048" cy="236334"/>
          </a:xfrm>
          <a:solidFill>
            <a:schemeClr val="accent6">
              <a:lumMod val="60000"/>
              <a:lumOff val="40000"/>
            </a:schemeClr>
          </a:solidFill>
        </p:grpSpPr>
        <p:sp>
          <p:nvSpPr>
            <p:cNvPr id="66" name="Rectangle 65">
              <a:extLst>
                <a:ext uri="{FF2B5EF4-FFF2-40B4-BE49-F238E27FC236}">
                  <a16:creationId xmlns:a16="http://schemas.microsoft.com/office/drawing/2014/main" xmlns="" id="{B3A3F8D9-95D8-4853-AFF6-06FF6560F6AB}"/>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xmlns="" id="{1CAF9A8B-919D-4BC8-B6F9-6A1017B4AF77}"/>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xmlns="" id="{42B1A4CD-310A-48D4-A66D-84216C0861DB}"/>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xmlns="" id="{A5E29FFA-BA21-439D-A22B-951CD04E4893}"/>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xmlns="" id="{4488A714-E01B-462E-B01C-94499221D95A}"/>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xmlns="" id="{E245AFB8-A0F3-4994-B7FA-8AE68296F184}"/>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xmlns="" id="{A8D0AEAF-2B5E-49E6-AEC4-44F6C370B955}"/>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xmlns="" id="{96D43366-471E-4F83-A4CA-FA6004C372D1}"/>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6" name="Rectangle 75">
            <a:extLst>
              <a:ext uri="{FF2B5EF4-FFF2-40B4-BE49-F238E27FC236}">
                <a16:creationId xmlns:a16="http://schemas.microsoft.com/office/drawing/2014/main" xmlns="" id="{D776A34A-627C-4EE2-8E42-F5CEE06AC0AC}"/>
              </a:ext>
            </a:extLst>
          </p:cNvPr>
          <p:cNvSpPr/>
          <p:nvPr/>
        </p:nvSpPr>
        <p:spPr>
          <a:xfrm>
            <a:off x="5700664" y="4828204"/>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7" name="Group 76">
            <a:extLst>
              <a:ext uri="{FF2B5EF4-FFF2-40B4-BE49-F238E27FC236}">
                <a16:creationId xmlns:a16="http://schemas.microsoft.com/office/drawing/2014/main" xmlns="" id="{CD3046A0-0440-4208-9F95-8C4B59F2AC0C}"/>
              </a:ext>
            </a:extLst>
          </p:cNvPr>
          <p:cNvGrpSpPr/>
          <p:nvPr/>
        </p:nvGrpSpPr>
        <p:grpSpPr>
          <a:xfrm>
            <a:off x="5773400" y="4897072"/>
            <a:ext cx="2177048" cy="236334"/>
            <a:chOff x="5217994" y="3655709"/>
            <a:chExt cx="2177048" cy="236334"/>
          </a:xfrm>
        </p:grpSpPr>
        <p:sp>
          <p:nvSpPr>
            <p:cNvPr id="78" name="Rectangle 77">
              <a:extLst>
                <a:ext uri="{FF2B5EF4-FFF2-40B4-BE49-F238E27FC236}">
                  <a16:creationId xmlns:a16="http://schemas.microsoft.com/office/drawing/2014/main" xmlns="" id="{9D4A5CC9-161F-4D0B-9C2B-55BAD20F650F}"/>
                </a:ext>
              </a:extLst>
            </p:cNvPr>
            <p:cNvSpPr/>
            <p:nvPr/>
          </p:nvSpPr>
          <p:spPr>
            <a:xfrm>
              <a:off x="521799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xmlns="" id="{ADCB6BB7-3E18-49BD-8AAC-E130458B9E12}"/>
                </a:ext>
              </a:extLst>
            </p:cNvPr>
            <p:cNvSpPr/>
            <p:nvPr/>
          </p:nvSpPr>
          <p:spPr>
            <a:xfrm>
              <a:off x="549579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xmlns="" id="{D6BED5FA-E639-408F-9C79-D01A8A6EFA54}"/>
                </a:ext>
              </a:extLst>
            </p:cNvPr>
            <p:cNvSpPr/>
            <p:nvPr/>
          </p:nvSpPr>
          <p:spPr>
            <a:xfrm>
              <a:off x="577360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xmlns="" id="{AAA23054-F8F7-4337-8634-6D369EC31B9A}"/>
                </a:ext>
              </a:extLst>
            </p:cNvPr>
            <p:cNvSpPr/>
            <p:nvPr/>
          </p:nvSpPr>
          <p:spPr>
            <a:xfrm>
              <a:off x="6051406"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xmlns="" id="{5CF00BCF-5F6E-4E54-A14E-9EAD2E158162}"/>
                </a:ext>
              </a:extLst>
            </p:cNvPr>
            <p:cNvSpPr/>
            <p:nvPr/>
          </p:nvSpPr>
          <p:spPr>
            <a:xfrm>
              <a:off x="6329210"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a:extLst>
                <a:ext uri="{FF2B5EF4-FFF2-40B4-BE49-F238E27FC236}">
                  <a16:creationId xmlns:a16="http://schemas.microsoft.com/office/drawing/2014/main" xmlns="" id="{16DEF361-E2FB-4C88-B6F8-C2E6692325FE}"/>
                </a:ext>
              </a:extLst>
            </p:cNvPr>
            <p:cNvSpPr/>
            <p:nvPr/>
          </p:nvSpPr>
          <p:spPr>
            <a:xfrm>
              <a:off x="660701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xmlns="" id="{06305361-DCB1-48FD-836E-F2331E448090}"/>
                </a:ext>
              </a:extLst>
            </p:cNvPr>
            <p:cNvSpPr/>
            <p:nvPr/>
          </p:nvSpPr>
          <p:spPr>
            <a:xfrm>
              <a:off x="688481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xmlns="" id="{CFD6AE5A-D85A-4FBC-B1E9-888C9AE4FCDE}"/>
                </a:ext>
              </a:extLst>
            </p:cNvPr>
            <p:cNvSpPr/>
            <p:nvPr/>
          </p:nvSpPr>
          <p:spPr>
            <a:xfrm>
              <a:off x="716262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TextBox 85">
            <a:extLst>
              <a:ext uri="{FF2B5EF4-FFF2-40B4-BE49-F238E27FC236}">
                <a16:creationId xmlns:a16="http://schemas.microsoft.com/office/drawing/2014/main" xmlns="" id="{862D846D-FCF0-47B9-A891-713C45E81EF5}"/>
              </a:ext>
            </a:extLst>
          </p:cNvPr>
          <p:cNvSpPr txBox="1"/>
          <p:nvPr/>
        </p:nvSpPr>
        <p:spPr>
          <a:xfrm>
            <a:off x="5863486" y="4436510"/>
            <a:ext cx="2007089" cy="369332"/>
          </a:xfrm>
          <a:prstGeom prst="rect">
            <a:avLst/>
          </a:prstGeom>
          <a:noFill/>
        </p:spPr>
        <p:txBody>
          <a:bodyPr wrap="none" rtlCol="0">
            <a:spAutoFit/>
          </a:bodyPr>
          <a:lstStyle/>
          <a:p>
            <a:pPr algn="ctr"/>
            <a:r>
              <a:rPr lang="en-US" dirty="0"/>
              <a:t>Large Page </a:t>
            </a:r>
            <a:r>
              <a:rPr lang="en-US" dirty="0" smtClean="0"/>
              <a:t>Frame 1</a:t>
            </a:r>
            <a:endParaRPr lang="en-US" dirty="0"/>
          </a:p>
        </p:txBody>
      </p:sp>
      <p:grpSp>
        <p:nvGrpSpPr>
          <p:cNvPr id="87" name="Group 86">
            <a:extLst>
              <a:ext uri="{FF2B5EF4-FFF2-40B4-BE49-F238E27FC236}">
                <a16:creationId xmlns:a16="http://schemas.microsoft.com/office/drawing/2014/main" xmlns="" id="{3D72E9D6-AA52-45DA-9CA5-C2A92172B0D4}"/>
              </a:ext>
            </a:extLst>
          </p:cNvPr>
          <p:cNvGrpSpPr/>
          <p:nvPr/>
        </p:nvGrpSpPr>
        <p:grpSpPr>
          <a:xfrm>
            <a:off x="5773400" y="4894582"/>
            <a:ext cx="2177048" cy="236334"/>
            <a:chOff x="5217994" y="3655709"/>
            <a:chExt cx="2177048" cy="236334"/>
          </a:xfrm>
          <a:solidFill>
            <a:schemeClr val="accent6">
              <a:lumMod val="60000"/>
              <a:lumOff val="40000"/>
            </a:schemeClr>
          </a:solidFill>
        </p:grpSpPr>
        <p:sp>
          <p:nvSpPr>
            <p:cNvPr id="88" name="Rectangle 87">
              <a:extLst>
                <a:ext uri="{FF2B5EF4-FFF2-40B4-BE49-F238E27FC236}">
                  <a16:creationId xmlns:a16="http://schemas.microsoft.com/office/drawing/2014/main" xmlns="" id="{D88BC6C9-5B4C-481C-B2D9-8326287BB60A}"/>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a:extLst>
                <a:ext uri="{FF2B5EF4-FFF2-40B4-BE49-F238E27FC236}">
                  <a16:creationId xmlns:a16="http://schemas.microsoft.com/office/drawing/2014/main" xmlns="" id="{A8A173E3-106D-4679-A8D5-EA553315DC1A}"/>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xmlns="" id="{F177E52E-8603-4EA3-8FEA-E9CF7A069CAB}"/>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xmlns="" id="{3E4D70BC-0F25-4B5A-A60A-164D96E05FBE}"/>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xmlns="" id="{482EBCF8-380F-4902-B13D-69F2B5B0ABAE}"/>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xmlns="" id="{0C17E533-8B3D-4F31-8BD4-84313016B362}"/>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a:extLst>
                <a:ext uri="{FF2B5EF4-FFF2-40B4-BE49-F238E27FC236}">
                  <a16:creationId xmlns:a16="http://schemas.microsoft.com/office/drawing/2014/main" xmlns="" id="{86182769-C09C-4F9A-82B4-70D4CE6CF6FC}"/>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xmlns="" id="{11CD62E0-392F-4C72-99FF-336410ED2D86}"/>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7" name="Rectangle 96">
            <a:extLst>
              <a:ext uri="{FF2B5EF4-FFF2-40B4-BE49-F238E27FC236}">
                <a16:creationId xmlns:a16="http://schemas.microsoft.com/office/drawing/2014/main" xmlns="" id="{440F7AEB-5C5A-4448-9E54-F59FD4DC0B7D}"/>
              </a:ext>
            </a:extLst>
          </p:cNvPr>
          <p:cNvSpPr/>
          <p:nvPr/>
        </p:nvSpPr>
        <p:spPr>
          <a:xfrm>
            <a:off x="5698820" y="4828977"/>
            <a:ext cx="2322080" cy="369091"/>
          </a:xfrm>
          <a:prstGeom prst="rect">
            <a:avLst/>
          </a:prstGeom>
          <a:solidFill>
            <a:schemeClr val="accent6">
              <a:lumMod val="60000"/>
              <a:lumOff val="40000"/>
              <a:alpha val="8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a:extLst>
              <a:ext uri="{FF2B5EF4-FFF2-40B4-BE49-F238E27FC236}">
                <a16:creationId xmlns:a16="http://schemas.microsoft.com/office/drawing/2014/main" xmlns="" id="{DDE52574-2590-444B-A86A-9E81BEDE2ACB}"/>
              </a:ext>
            </a:extLst>
          </p:cNvPr>
          <p:cNvSpPr/>
          <p:nvPr/>
        </p:nvSpPr>
        <p:spPr>
          <a:xfrm>
            <a:off x="1062555" y="2864594"/>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9" name="Group 98">
            <a:extLst>
              <a:ext uri="{FF2B5EF4-FFF2-40B4-BE49-F238E27FC236}">
                <a16:creationId xmlns:a16="http://schemas.microsoft.com/office/drawing/2014/main" xmlns="" id="{7DEC8EAA-110E-4BA7-9C24-B9AA97E7273C}"/>
              </a:ext>
            </a:extLst>
          </p:cNvPr>
          <p:cNvGrpSpPr/>
          <p:nvPr/>
        </p:nvGrpSpPr>
        <p:grpSpPr>
          <a:xfrm>
            <a:off x="1135291" y="2933462"/>
            <a:ext cx="2177048" cy="236334"/>
            <a:chOff x="5217994" y="3655709"/>
            <a:chExt cx="2177048" cy="236334"/>
          </a:xfrm>
        </p:grpSpPr>
        <p:sp>
          <p:nvSpPr>
            <p:cNvPr id="100" name="Rectangle 99">
              <a:extLst>
                <a:ext uri="{FF2B5EF4-FFF2-40B4-BE49-F238E27FC236}">
                  <a16:creationId xmlns:a16="http://schemas.microsoft.com/office/drawing/2014/main" xmlns="" id="{3B13C108-644F-4B04-B435-F147C398625E}"/>
                </a:ext>
              </a:extLst>
            </p:cNvPr>
            <p:cNvSpPr/>
            <p:nvPr/>
          </p:nvSpPr>
          <p:spPr>
            <a:xfrm>
              <a:off x="5217994"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a:extLst>
                <a:ext uri="{FF2B5EF4-FFF2-40B4-BE49-F238E27FC236}">
                  <a16:creationId xmlns:a16="http://schemas.microsoft.com/office/drawing/2014/main" xmlns="" id="{E1B7E825-3015-47A0-B4AE-04CFB12E33F4}"/>
                </a:ext>
              </a:extLst>
            </p:cNvPr>
            <p:cNvSpPr/>
            <p:nvPr/>
          </p:nvSpPr>
          <p:spPr>
            <a:xfrm>
              <a:off x="5495798"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xmlns="" id="{D4B5DE13-FA5D-4187-A65E-64AA7DEE3A6B}"/>
                </a:ext>
              </a:extLst>
            </p:cNvPr>
            <p:cNvSpPr/>
            <p:nvPr/>
          </p:nvSpPr>
          <p:spPr>
            <a:xfrm>
              <a:off x="5773602"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xmlns="" id="{2CF4D2B8-C541-4B1F-BD23-545585E69C71}"/>
                </a:ext>
              </a:extLst>
            </p:cNvPr>
            <p:cNvSpPr/>
            <p:nvPr/>
          </p:nvSpPr>
          <p:spPr>
            <a:xfrm>
              <a:off x="6051406"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xmlns="" id="{6E5B7080-D1E2-4E3D-9B0F-D1C9928AB7E6}"/>
                </a:ext>
              </a:extLst>
            </p:cNvPr>
            <p:cNvSpPr/>
            <p:nvPr/>
          </p:nvSpPr>
          <p:spPr>
            <a:xfrm>
              <a:off x="6329210"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xmlns="" id="{66A754F7-7593-498C-9345-343629113DB2}"/>
                </a:ext>
              </a:extLst>
            </p:cNvPr>
            <p:cNvSpPr/>
            <p:nvPr/>
          </p:nvSpPr>
          <p:spPr>
            <a:xfrm>
              <a:off x="6607014"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a:extLst>
                <a:ext uri="{FF2B5EF4-FFF2-40B4-BE49-F238E27FC236}">
                  <a16:creationId xmlns:a16="http://schemas.microsoft.com/office/drawing/2014/main" xmlns="" id="{80D8CB5F-BE5D-401D-A01D-EC80D977F337}"/>
                </a:ext>
              </a:extLst>
            </p:cNvPr>
            <p:cNvSpPr/>
            <p:nvPr/>
          </p:nvSpPr>
          <p:spPr>
            <a:xfrm>
              <a:off x="6884818"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a:extLst>
                <a:ext uri="{FF2B5EF4-FFF2-40B4-BE49-F238E27FC236}">
                  <a16:creationId xmlns:a16="http://schemas.microsoft.com/office/drawing/2014/main" xmlns="" id="{0D1271F9-D9C0-4D53-A188-A6D532302D4F}"/>
                </a:ext>
              </a:extLst>
            </p:cNvPr>
            <p:cNvSpPr/>
            <p:nvPr/>
          </p:nvSpPr>
          <p:spPr>
            <a:xfrm>
              <a:off x="7162622"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 name="Group 107">
            <a:extLst>
              <a:ext uri="{FF2B5EF4-FFF2-40B4-BE49-F238E27FC236}">
                <a16:creationId xmlns:a16="http://schemas.microsoft.com/office/drawing/2014/main" xmlns="" id="{465AC026-53B1-4D34-A269-8AA9BAD42058}"/>
              </a:ext>
            </a:extLst>
          </p:cNvPr>
          <p:cNvGrpSpPr/>
          <p:nvPr/>
        </p:nvGrpSpPr>
        <p:grpSpPr>
          <a:xfrm>
            <a:off x="1135283" y="2933914"/>
            <a:ext cx="2177048" cy="236334"/>
            <a:chOff x="5217994" y="3655709"/>
            <a:chExt cx="2177048" cy="236334"/>
          </a:xfrm>
          <a:solidFill>
            <a:schemeClr val="accent6">
              <a:lumMod val="60000"/>
              <a:lumOff val="40000"/>
            </a:schemeClr>
          </a:solidFill>
        </p:grpSpPr>
        <p:sp>
          <p:nvSpPr>
            <p:cNvPr id="109" name="Rectangle 108">
              <a:extLst>
                <a:ext uri="{FF2B5EF4-FFF2-40B4-BE49-F238E27FC236}">
                  <a16:creationId xmlns:a16="http://schemas.microsoft.com/office/drawing/2014/main" xmlns="" id="{63E7E119-5828-4C9C-8CA5-CD84147B4AF2}"/>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a:extLst>
                <a:ext uri="{FF2B5EF4-FFF2-40B4-BE49-F238E27FC236}">
                  <a16:creationId xmlns:a16="http://schemas.microsoft.com/office/drawing/2014/main" xmlns="" id="{5ED22519-496A-43A0-84AA-A40AE884552D}"/>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a:extLst>
                <a:ext uri="{FF2B5EF4-FFF2-40B4-BE49-F238E27FC236}">
                  <a16:creationId xmlns:a16="http://schemas.microsoft.com/office/drawing/2014/main" xmlns="" id="{851438E2-0AAA-49B1-8EED-B209C49B0762}"/>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a:extLst>
                <a:ext uri="{FF2B5EF4-FFF2-40B4-BE49-F238E27FC236}">
                  <a16:creationId xmlns:a16="http://schemas.microsoft.com/office/drawing/2014/main" xmlns="" id="{A870E08F-DC03-42B2-9B7C-9D9758021228}"/>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a:extLst>
                <a:ext uri="{FF2B5EF4-FFF2-40B4-BE49-F238E27FC236}">
                  <a16:creationId xmlns:a16="http://schemas.microsoft.com/office/drawing/2014/main" xmlns="" id="{36AE81AE-5C90-407E-BBCC-1B428C08E7C8}"/>
                </a:ext>
              </a:extLst>
            </p:cNvPr>
            <p:cNvSpPr/>
            <p:nvPr/>
          </p:nvSpPr>
          <p:spPr>
            <a:xfrm>
              <a:off x="6329210" y="3655709"/>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a:extLst>
                <a:ext uri="{FF2B5EF4-FFF2-40B4-BE49-F238E27FC236}">
                  <a16:creationId xmlns:a16="http://schemas.microsoft.com/office/drawing/2014/main" xmlns="" id="{EA90B9A1-0A9C-4708-ACE3-A540FF6BCB7D}"/>
                </a:ext>
              </a:extLst>
            </p:cNvPr>
            <p:cNvSpPr/>
            <p:nvPr/>
          </p:nvSpPr>
          <p:spPr>
            <a:xfrm>
              <a:off x="6607014" y="3655709"/>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a:extLst>
                <a:ext uri="{FF2B5EF4-FFF2-40B4-BE49-F238E27FC236}">
                  <a16:creationId xmlns:a16="http://schemas.microsoft.com/office/drawing/2014/main" xmlns="" id="{44BBF9AC-76F1-45E8-B03F-08FA61582362}"/>
                </a:ext>
              </a:extLst>
            </p:cNvPr>
            <p:cNvSpPr/>
            <p:nvPr/>
          </p:nvSpPr>
          <p:spPr>
            <a:xfrm>
              <a:off x="6884818" y="3655709"/>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a:extLst>
                <a:ext uri="{FF2B5EF4-FFF2-40B4-BE49-F238E27FC236}">
                  <a16:creationId xmlns:a16="http://schemas.microsoft.com/office/drawing/2014/main" xmlns="" id="{CDC569B1-2CFD-4C71-A421-1719A9F5E0DD}"/>
                </a:ext>
              </a:extLst>
            </p:cNvPr>
            <p:cNvSpPr/>
            <p:nvPr/>
          </p:nvSpPr>
          <p:spPr>
            <a:xfrm>
              <a:off x="7162622" y="3655709"/>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7" name="Rectangle 116">
            <a:extLst>
              <a:ext uri="{FF2B5EF4-FFF2-40B4-BE49-F238E27FC236}">
                <a16:creationId xmlns:a16="http://schemas.microsoft.com/office/drawing/2014/main" xmlns="" id="{31DA083B-88E2-458E-86F0-FA2D5B435E4D}"/>
              </a:ext>
            </a:extLst>
          </p:cNvPr>
          <p:cNvSpPr/>
          <p:nvPr/>
        </p:nvSpPr>
        <p:spPr>
          <a:xfrm>
            <a:off x="5684408" y="2733964"/>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8" name="Group 117">
            <a:extLst>
              <a:ext uri="{FF2B5EF4-FFF2-40B4-BE49-F238E27FC236}">
                <a16:creationId xmlns:a16="http://schemas.microsoft.com/office/drawing/2014/main" xmlns="" id="{80BE6EE2-C307-44B2-A383-773F57775006}"/>
              </a:ext>
            </a:extLst>
          </p:cNvPr>
          <p:cNvGrpSpPr/>
          <p:nvPr/>
        </p:nvGrpSpPr>
        <p:grpSpPr>
          <a:xfrm>
            <a:off x="5757144" y="2802832"/>
            <a:ext cx="2177048" cy="236334"/>
            <a:chOff x="5217994" y="3655709"/>
            <a:chExt cx="2177048" cy="236334"/>
          </a:xfrm>
        </p:grpSpPr>
        <p:sp>
          <p:nvSpPr>
            <p:cNvPr id="119" name="Rectangle 118">
              <a:extLst>
                <a:ext uri="{FF2B5EF4-FFF2-40B4-BE49-F238E27FC236}">
                  <a16:creationId xmlns:a16="http://schemas.microsoft.com/office/drawing/2014/main" xmlns="" id="{BCCE8CE4-23AE-4FDB-B54A-2CB53CF5D8ED}"/>
                </a:ext>
              </a:extLst>
            </p:cNvPr>
            <p:cNvSpPr/>
            <p:nvPr/>
          </p:nvSpPr>
          <p:spPr>
            <a:xfrm>
              <a:off x="521799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xmlns="" id="{656EF979-CCC8-431C-910E-38FEB8AA7233}"/>
                </a:ext>
              </a:extLst>
            </p:cNvPr>
            <p:cNvSpPr/>
            <p:nvPr/>
          </p:nvSpPr>
          <p:spPr>
            <a:xfrm>
              <a:off x="549579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xmlns="" id="{6713D4BA-FE30-40DA-AC30-E8F024DD3AAF}"/>
                </a:ext>
              </a:extLst>
            </p:cNvPr>
            <p:cNvSpPr/>
            <p:nvPr/>
          </p:nvSpPr>
          <p:spPr>
            <a:xfrm>
              <a:off x="577360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xmlns="" id="{F06E6F0A-DB43-40AA-A932-C292E102AC29}"/>
                </a:ext>
              </a:extLst>
            </p:cNvPr>
            <p:cNvSpPr/>
            <p:nvPr/>
          </p:nvSpPr>
          <p:spPr>
            <a:xfrm>
              <a:off x="6051406"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a:extLst>
                <a:ext uri="{FF2B5EF4-FFF2-40B4-BE49-F238E27FC236}">
                  <a16:creationId xmlns:a16="http://schemas.microsoft.com/office/drawing/2014/main" xmlns="" id="{6044E53F-57FB-458C-BB6E-3FB8EFAAF8B0}"/>
                </a:ext>
              </a:extLst>
            </p:cNvPr>
            <p:cNvSpPr/>
            <p:nvPr/>
          </p:nvSpPr>
          <p:spPr>
            <a:xfrm>
              <a:off x="6329210"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a:extLst>
                <a:ext uri="{FF2B5EF4-FFF2-40B4-BE49-F238E27FC236}">
                  <a16:creationId xmlns:a16="http://schemas.microsoft.com/office/drawing/2014/main" xmlns="" id="{98B264EA-6488-41ED-93BA-1EBDD6DD85F5}"/>
                </a:ext>
              </a:extLst>
            </p:cNvPr>
            <p:cNvSpPr/>
            <p:nvPr/>
          </p:nvSpPr>
          <p:spPr>
            <a:xfrm>
              <a:off x="660701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ectangle 124">
              <a:extLst>
                <a:ext uri="{FF2B5EF4-FFF2-40B4-BE49-F238E27FC236}">
                  <a16:creationId xmlns:a16="http://schemas.microsoft.com/office/drawing/2014/main" xmlns="" id="{C553B531-D7F7-490A-BD85-B28036B63EC2}"/>
                </a:ext>
              </a:extLst>
            </p:cNvPr>
            <p:cNvSpPr/>
            <p:nvPr/>
          </p:nvSpPr>
          <p:spPr>
            <a:xfrm>
              <a:off x="688481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xmlns="" id="{06664684-CE44-45D1-955A-534ED7D13A0C}"/>
                </a:ext>
              </a:extLst>
            </p:cNvPr>
            <p:cNvSpPr/>
            <p:nvPr/>
          </p:nvSpPr>
          <p:spPr>
            <a:xfrm>
              <a:off x="716262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7" name="Group 126">
            <a:extLst>
              <a:ext uri="{FF2B5EF4-FFF2-40B4-BE49-F238E27FC236}">
                <a16:creationId xmlns:a16="http://schemas.microsoft.com/office/drawing/2014/main" xmlns="" id="{72511424-0CC7-48F1-B6CA-282772452A3C}"/>
              </a:ext>
            </a:extLst>
          </p:cNvPr>
          <p:cNvGrpSpPr/>
          <p:nvPr/>
        </p:nvGrpSpPr>
        <p:grpSpPr>
          <a:xfrm>
            <a:off x="5757144" y="2800342"/>
            <a:ext cx="2177048" cy="236334"/>
            <a:chOff x="5217994" y="3655709"/>
            <a:chExt cx="2177048" cy="236334"/>
          </a:xfrm>
          <a:solidFill>
            <a:schemeClr val="accent6">
              <a:lumMod val="60000"/>
              <a:lumOff val="40000"/>
            </a:schemeClr>
          </a:solidFill>
        </p:grpSpPr>
        <p:sp>
          <p:nvSpPr>
            <p:cNvPr id="128" name="Rectangle 127">
              <a:extLst>
                <a:ext uri="{FF2B5EF4-FFF2-40B4-BE49-F238E27FC236}">
                  <a16:creationId xmlns:a16="http://schemas.microsoft.com/office/drawing/2014/main" xmlns="" id="{9A7FED53-3AD7-4E49-92CA-3B157A8C45CA}"/>
                </a:ext>
              </a:extLst>
            </p:cNvPr>
            <p:cNvSpPr/>
            <p:nvPr/>
          </p:nvSpPr>
          <p:spPr>
            <a:xfrm>
              <a:off x="5217994" y="3655709"/>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128">
              <a:extLst>
                <a:ext uri="{FF2B5EF4-FFF2-40B4-BE49-F238E27FC236}">
                  <a16:creationId xmlns:a16="http://schemas.microsoft.com/office/drawing/2014/main" xmlns="" id="{B9CEF541-A642-4164-8B55-A1F533A685A0}"/>
                </a:ext>
              </a:extLst>
            </p:cNvPr>
            <p:cNvSpPr/>
            <p:nvPr/>
          </p:nvSpPr>
          <p:spPr>
            <a:xfrm>
              <a:off x="5495798" y="3655709"/>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a:extLst>
                <a:ext uri="{FF2B5EF4-FFF2-40B4-BE49-F238E27FC236}">
                  <a16:creationId xmlns:a16="http://schemas.microsoft.com/office/drawing/2014/main" xmlns="" id="{68776BA8-2700-4E75-8554-1F2418120F23}"/>
                </a:ext>
              </a:extLst>
            </p:cNvPr>
            <p:cNvSpPr/>
            <p:nvPr/>
          </p:nvSpPr>
          <p:spPr>
            <a:xfrm>
              <a:off x="5773602" y="3655709"/>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ectangle 130">
              <a:extLst>
                <a:ext uri="{FF2B5EF4-FFF2-40B4-BE49-F238E27FC236}">
                  <a16:creationId xmlns:a16="http://schemas.microsoft.com/office/drawing/2014/main" xmlns="" id="{A8D1D9CF-3FE7-4E9E-A40A-2F1FAAF55793}"/>
                </a:ext>
              </a:extLst>
            </p:cNvPr>
            <p:cNvSpPr/>
            <p:nvPr/>
          </p:nvSpPr>
          <p:spPr>
            <a:xfrm>
              <a:off x="6051406" y="3655709"/>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ectangle 131">
              <a:extLst>
                <a:ext uri="{FF2B5EF4-FFF2-40B4-BE49-F238E27FC236}">
                  <a16:creationId xmlns:a16="http://schemas.microsoft.com/office/drawing/2014/main" xmlns="" id="{5012D449-B23D-4AB6-AEBA-F7DB90C32EAE}"/>
                </a:ext>
              </a:extLst>
            </p:cNvPr>
            <p:cNvSpPr/>
            <p:nvPr/>
          </p:nvSpPr>
          <p:spPr>
            <a:xfrm>
              <a:off x="6329210" y="3655709"/>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ectangle 132">
              <a:extLst>
                <a:ext uri="{FF2B5EF4-FFF2-40B4-BE49-F238E27FC236}">
                  <a16:creationId xmlns:a16="http://schemas.microsoft.com/office/drawing/2014/main" xmlns="" id="{DA6B4B6B-D843-4123-AEDE-13E10447F29C}"/>
                </a:ext>
              </a:extLst>
            </p:cNvPr>
            <p:cNvSpPr/>
            <p:nvPr/>
          </p:nvSpPr>
          <p:spPr>
            <a:xfrm>
              <a:off x="6607014" y="3655709"/>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ectangle 133">
              <a:extLst>
                <a:ext uri="{FF2B5EF4-FFF2-40B4-BE49-F238E27FC236}">
                  <a16:creationId xmlns:a16="http://schemas.microsoft.com/office/drawing/2014/main" xmlns="" id="{BB869BEB-6F8E-4A7D-B681-0BEBDFEABF8B}"/>
                </a:ext>
              </a:extLst>
            </p:cNvPr>
            <p:cNvSpPr/>
            <p:nvPr/>
          </p:nvSpPr>
          <p:spPr>
            <a:xfrm>
              <a:off x="6884818" y="3655709"/>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Rectangle 134">
              <a:extLst>
                <a:ext uri="{FF2B5EF4-FFF2-40B4-BE49-F238E27FC236}">
                  <a16:creationId xmlns:a16="http://schemas.microsoft.com/office/drawing/2014/main" xmlns="" id="{703528D6-6E89-4001-A112-3C7C8756EFCA}"/>
                </a:ext>
              </a:extLst>
            </p:cNvPr>
            <p:cNvSpPr/>
            <p:nvPr/>
          </p:nvSpPr>
          <p:spPr>
            <a:xfrm>
              <a:off x="7162622"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5" name="Rectangle 154">
            <a:extLst>
              <a:ext uri="{FF2B5EF4-FFF2-40B4-BE49-F238E27FC236}">
                <a16:creationId xmlns:a16="http://schemas.microsoft.com/office/drawing/2014/main" xmlns="" id="{A74BAF79-5E45-4CC9-A9F0-4D078AE6A1AC}"/>
              </a:ext>
            </a:extLst>
          </p:cNvPr>
          <p:cNvSpPr/>
          <p:nvPr/>
        </p:nvSpPr>
        <p:spPr>
          <a:xfrm>
            <a:off x="5696531" y="5677482"/>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6" name="Group 155">
            <a:extLst>
              <a:ext uri="{FF2B5EF4-FFF2-40B4-BE49-F238E27FC236}">
                <a16:creationId xmlns:a16="http://schemas.microsoft.com/office/drawing/2014/main" xmlns="" id="{81635B7F-3847-4BCB-9AA7-62718ED1C83F}"/>
              </a:ext>
            </a:extLst>
          </p:cNvPr>
          <p:cNvGrpSpPr/>
          <p:nvPr/>
        </p:nvGrpSpPr>
        <p:grpSpPr>
          <a:xfrm>
            <a:off x="5769267" y="5746350"/>
            <a:ext cx="2177048" cy="236334"/>
            <a:chOff x="5217994" y="3655709"/>
            <a:chExt cx="2177048" cy="236334"/>
          </a:xfrm>
        </p:grpSpPr>
        <p:sp>
          <p:nvSpPr>
            <p:cNvPr id="157" name="Rectangle 156">
              <a:extLst>
                <a:ext uri="{FF2B5EF4-FFF2-40B4-BE49-F238E27FC236}">
                  <a16:creationId xmlns:a16="http://schemas.microsoft.com/office/drawing/2014/main" xmlns="" id="{356357F0-4C93-4F45-8E65-FC27722ACFCA}"/>
                </a:ext>
              </a:extLst>
            </p:cNvPr>
            <p:cNvSpPr/>
            <p:nvPr/>
          </p:nvSpPr>
          <p:spPr>
            <a:xfrm>
              <a:off x="521799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Rectangle 157">
              <a:extLst>
                <a:ext uri="{FF2B5EF4-FFF2-40B4-BE49-F238E27FC236}">
                  <a16:creationId xmlns:a16="http://schemas.microsoft.com/office/drawing/2014/main" xmlns="" id="{CCB0F4B4-2FB7-4F00-962F-4AB4DF89D427}"/>
                </a:ext>
              </a:extLst>
            </p:cNvPr>
            <p:cNvSpPr/>
            <p:nvPr/>
          </p:nvSpPr>
          <p:spPr>
            <a:xfrm>
              <a:off x="549579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Rectangle 158">
              <a:extLst>
                <a:ext uri="{FF2B5EF4-FFF2-40B4-BE49-F238E27FC236}">
                  <a16:creationId xmlns:a16="http://schemas.microsoft.com/office/drawing/2014/main" xmlns="" id="{9A18DE26-1E53-4952-9F65-6826FB4E0CFE}"/>
                </a:ext>
              </a:extLst>
            </p:cNvPr>
            <p:cNvSpPr/>
            <p:nvPr/>
          </p:nvSpPr>
          <p:spPr>
            <a:xfrm>
              <a:off x="577360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Rectangle 159">
              <a:extLst>
                <a:ext uri="{FF2B5EF4-FFF2-40B4-BE49-F238E27FC236}">
                  <a16:creationId xmlns:a16="http://schemas.microsoft.com/office/drawing/2014/main" xmlns="" id="{5EB438F3-4D27-447A-AE05-699A6FDB5CD1}"/>
                </a:ext>
              </a:extLst>
            </p:cNvPr>
            <p:cNvSpPr/>
            <p:nvPr/>
          </p:nvSpPr>
          <p:spPr>
            <a:xfrm>
              <a:off x="6051406"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Rectangle 160">
              <a:extLst>
                <a:ext uri="{FF2B5EF4-FFF2-40B4-BE49-F238E27FC236}">
                  <a16:creationId xmlns:a16="http://schemas.microsoft.com/office/drawing/2014/main" xmlns="" id="{C06A3B22-8BD6-4E58-8C01-62F3994BB387}"/>
                </a:ext>
              </a:extLst>
            </p:cNvPr>
            <p:cNvSpPr/>
            <p:nvPr/>
          </p:nvSpPr>
          <p:spPr>
            <a:xfrm>
              <a:off x="6329210"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Rectangle 161">
              <a:extLst>
                <a:ext uri="{FF2B5EF4-FFF2-40B4-BE49-F238E27FC236}">
                  <a16:creationId xmlns:a16="http://schemas.microsoft.com/office/drawing/2014/main" xmlns="" id="{689AAFAD-FDF6-471D-B777-60421092B3CC}"/>
                </a:ext>
              </a:extLst>
            </p:cNvPr>
            <p:cNvSpPr/>
            <p:nvPr/>
          </p:nvSpPr>
          <p:spPr>
            <a:xfrm>
              <a:off x="660701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Rectangle 162">
              <a:extLst>
                <a:ext uri="{FF2B5EF4-FFF2-40B4-BE49-F238E27FC236}">
                  <a16:creationId xmlns:a16="http://schemas.microsoft.com/office/drawing/2014/main" xmlns="" id="{0022D0AC-220E-4DDD-9846-A9FBE5C7F8B6}"/>
                </a:ext>
              </a:extLst>
            </p:cNvPr>
            <p:cNvSpPr/>
            <p:nvPr/>
          </p:nvSpPr>
          <p:spPr>
            <a:xfrm>
              <a:off x="688481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Rectangle 163">
              <a:extLst>
                <a:ext uri="{FF2B5EF4-FFF2-40B4-BE49-F238E27FC236}">
                  <a16:creationId xmlns:a16="http://schemas.microsoft.com/office/drawing/2014/main" xmlns="" id="{AD04F7AC-5135-4026-8AC4-48F4BE9CEA94}"/>
                </a:ext>
              </a:extLst>
            </p:cNvPr>
            <p:cNvSpPr/>
            <p:nvPr/>
          </p:nvSpPr>
          <p:spPr>
            <a:xfrm>
              <a:off x="716262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15" name="Straight Arrow Connector 214">
            <a:extLst>
              <a:ext uri="{FF2B5EF4-FFF2-40B4-BE49-F238E27FC236}">
                <a16:creationId xmlns:a16="http://schemas.microsoft.com/office/drawing/2014/main" xmlns="" id="{9DE05F65-0274-4292-BED0-35FDFCB66C0B}"/>
              </a:ext>
            </a:extLst>
          </p:cNvPr>
          <p:cNvCxnSpPr>
            <a:cxnSpLocks/>
          </p:cNvCxnSpPr>
          <p:nvPr/>
        </p:nvCxnSpPr>
        <p:spPr>
          <a:xfrm flipH="1">
            <a:off x="4579982" y="1117696"/>
            <a:ext cx="1" cy="4978304"/>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xmlns="" id="{00E88B39-D6BD-4869-9082-F998EAF67307}"/>
              </a:ext>
            </a:extLst>
          </p:cNvPr>
          <p:cNvSpPr txBox="1"/>
          <p:nvPr/>
        </p:nvSpPr>
        <p:spPr>
          <a:xfrm>
            <a:off x="5962794" y="1025958"/>
            <a:ext cx="1794081" cy="461665"/>
          </a:xfrm>
          <a:prstGeom prst="rect">
            <a:avLst/>
          </a:prstGeom>
          <a:noFill/>
        </p:spPr>
        <p:txBody>
          <a:bodyPr wrap="none" rtlCol="0">
            <a:spAutoFit/>
          </a:bodyPr>
          <a:lstStyle/>
          <a:p>
            <a:pPr algn="ctr"/>
            <a:r>
              <a:rPr lang="en-US" sz="2400" b="1" i="1" dirty="0"/>
              <a:t>With </a:t>
            </a:r>
            <a:r>
              <a:rPr lang="en-US" sz="2400" b="1" i="1" dirty="0" smtClean="0"/>
              <a:t>Mosaic</a:t>
            </a:r>
            <a:endParaRPr lang="en-US" sz="2400" b="1" i="1" dirty="0"/>
          </a:p>
        </p:txBody>
      </p:sp>
      <p:sp>
        <p:nvSpPr>
          <p:cNvPr id="217" name="TextBox 216">
            <a:extLst>
              <a:ext uri="{FF2B5EF4-FFF2-40B4-BE49-F238E27FC236}">
                <a16:creationId xmlns:a16="http://schemas.microsoft.com/office/drawing/2014/main" xmlns="" id="{3C1B3B0F-DC90-4547-9A79-2434D0041479}"/>
              </a:ext>
            </a:extLst>
          </p:cNvPr>
          <p:cNvSpPr txBox="1"/>
          <p:nvPr/>
        </p:nvSpPr>
        <p:spPr>
          <a:xfrm>
            <a:off x="1149984" y="1016129"/>
            <a:ext cx="2190151" cy="461665"/>
          </a:xfrm>
          <a:prstGeom prst="rect">
            <a:avLst/>
          </a:prstGeom>
          <a:noFill/>
        </p:spPr>
        <p:txBody>
          <a:bodyPr wrap="none" rtlCol="0">
            <a:spAutoFit/>
          </a:bodyPr>
          <a:lstStyle/>
          <a:p>
            <a:r>
              <a:rPr lang="en-US" sz="2400" b="1" i="1" dirty="0"/>
              <a:t>State-of-the-art</a:t>
            </a:r>
          </a:p>
        </p:txBody>
      </p:sp>
      <p:sp>
        <p:nvSpPr>
          <p:cNvPr id="218" name="TextBox 217">
            <a:extLst>
              <a:ext uri="{FF2B5EF4-FFF2-40B4-BE49-F238E27FC236}">
                <a16:creationId xmlns:a16="http://schemas.microsoft.com/office/drawing/2014/main" xmlns="" id="{0146A477-4DF2-40DC-AF33-C6CD6CD8DDFA}"/>
              </a:ext>
            </a:extLst>
          </p:cNvPr>
          <p:cNvSpPr txBox="1"/>
          <p:nvPr/>
        </p:nvSpPr>
        <p:spPr>
          <a:xfrm>
            <a:off x="67789" y="3299177"/>
            <a:ext cx="4471160" cy="646331"/>
          </a:xfrm>
          <a:prstGeom prst="rect">
            <a:avLst/>
          </a:prstGeom>
          <a:noFill/>
        </p:spPr>
        <p:txBody>
          <a:bodyPr wrap="square" rtlCol="0">
            <a:spAutoFit/>
          </a:bodyPr>
          <a:lstStyle/>
          <a:p>
            <a:pPr algn="ctr"/>
            <a:r>
              <a:rPr lang="en-US" sz="3600" b="1" dirty="0">
                <a:solidFill>
                  <a:srgbClr val="FF0000"/>
                </a:solidFill>
              </a:rPr>
              <a:t>Cannot coalesce pages</a:t>
            </a:r>
          </a:p>
        </p:txBody>
      </p:sp>
      <p:sp>
        <p:nvSpPr>
          <p:cNvPr id="219" name="Rectangle 218">
            <a:extLst>
              <a:ext uri="{FF2B5EF4-FFF2-40B4-BE49-F238E27FC236}">
                <a16:creationId xmlns:a16="http://schemas.microsoft.com/office/drawing/2014/main" xmlns="" id="{73727A77-970C-4357-B325-977CEBE06E2B}"/>
              </a:ext>
            </a:extLst>
          </p:cNvPr>
          <p:cNvSpPr/>
          <p:nvPr/>
        </p:nvSpPr>
        <p:spPr>
          <a:xfrm>
            <a:off x="1964551" y="5024354"/>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Rectangle 219">
            <a:extLst>
              <a:ext uri="{FF2B5EF4-FFF2-40B4-BE49-F238E27FC236}">
                <a16:creationId xmlns:a16="http://schemas.microsoft.com/office/drawing/2014/main" xmlns="" id="{AAE245B4-646F-4E28-8918-E9F2CCD10094}"/>
              </a:ext>
            </a:extLst>
          </p:cNvPr>
          <p:cNvSpPr/>
          <p:nvPr/>
        </p:nvSpPr>
        <p:spPr>
          <a:xfrm>
            <a:off x="144055" y="5023186"/>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Rectangle 220">
            <a:extLst>
              <a:ext uri="{FF2B5EF4-FFF2-40B4-BE49-F238E27FC236}">
                <a16:creationId xmlns:a16="http://schemas.microsoft.com/office/drawing/2014/main" xmlns="" id="{8BD46FA6-B856-411D-A6B3-D9B0E41ADA4A}"/>
              </a:ext>
            </a:extLst>
          </p:cNvPr>
          <p:cNvSpPr/>
          <p:nvPr/>
        </p:nvSpPr>
        <p:spPr>
          <a:xfrm>
            <a:off x="3161746" y="5020722"/>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TextBox 221">
            <a:extLst>
              <a:ext uri="{FF2B5EF4-FFF2-40B4-BE49-F238E27FC236}">
                <a16:creationId xmlns:a16="http://schemas.microsoft.com/office/drawing/2014/main" xmlns="" id="{A0EC96D8-343F-4E86-AFC7-07C6743BA32E}"/>
              </a:ext>
            </a:extLst>
          </p:cNvPr>
          <p:cNvSpPr txBox="1"/>
          <p:nvPr/>
        </p:nvSpPr>
        <p:spPr>
          <a:xfrm>
            <a:off x="436476" y="4959403"/>
            <a:ext cx="1456448" cy="369332"/>
          </a:xfrm>
          <a:prstGeom prst="rect">
            <a:avLst/>
          </a:prstGeom>
          <a:noFill/>
        </p:spPr>
        <p:txBody>
          <a:bodyPr wrap="square" rtlCol="0">
            <a:spAutoFit/>
          </a:bodyPr>
          <a:lstStyle/>
          <a:p>
            <a:r>
              <a:rPr lang="en-US" b="1" dirty="0"/>
              <a:t>Unallocated</a:t>
            </a:r>
          </a:p>
        </p:txBody>
      </p:sp>
      <p:sp>
        <p:nvSpPr>
          <p:cNvPr id="223" name="TextBox 222">
            <a:extLst>
              <a:ext uri="{FF2B5EF4-FFF2-40B4-BE49-F238E27FC236}">
                <a16:creationId xmlns:a16="http://schemas.microsoft.com/office/drawing/2014/main" xmlns="" id="{F87881AB-3D65-4DF4-AFC5-40C60D889A69}"/>
              </a:ext>
            </a:extLst>
          </p:cNvPr>
          <p:cNvSpPr txBox="1"/>
          <p:nvPr/>
        </p:nvSpPr>
        <p:spPr>
          <a:xfrm>
            <a:off x="2256972" y="4957855"/>
            <a:ext cx="1456448" cy="369332"/>
          </a:xfrm>
          <a:prstGeom prst="rect">
            <a:avLst/>
          </a:prstGeom>
          <a:noFill/>
        </p:spPr>
        <p:txBody>
          <a:bodyPr wrap="square" rtlCol="0">
            <a:spAutoFit/>
          </a:bodyPr>
          <a:lstStyle/>
          <a:p>
            <a:r>
              <a:rPr lang="en-US" b="1" dirty="0"/>
              <a:t>App 1</a:t>
            </a:r>
          </a:p>
        </p:txBody>
      </p:sp>
      <p:sp>
        <p:nvSpPr>
          <p:cNvPr id="224" name="TextBox 223">
            <a:extLst>
              <a:ext uri="{FF2B5EF4-FFF2-40B4-BE49-F238E27FC236}">
                <a16:creationId xmlns:a16="http://schemas.microsoft.com/office/drawing/2014/main" xmlns="" id="{074F3644-86FF-4289-8D83-909EA4E52A71}"/>
              </a:ext>
            </a:extLst>
          </p:cNvPr>
          <p:cNvSpPr txBox="1"/>
          <p:nvPr/>
        </p:nvSpPr>
        <p:spPr>
          <a:xfrm>
            <a:off x="3431273" y="4957855"/>
            <a:ext cx="1456448" cy="369332"/>
          </a:xfrm>
          <a:prstGeom prst="rect">
            <a:avLst/>
          </a:prstGeom>
          <a:noFill/>
        </p:spPr>
        <p:txBody>
          <a:bodyPr wrap="square" rtlCol="0">
            <a:spAutoFit/>
          </a:bodyPr>
          <a:lstStyle/>
          <a:p>
            <a:r>
              <a:rPr lang="en-US" b="1" dirty="0"/>
              <a:t>App 2</a:t>
            </a:r>
          </a:p>
        </p:txBody>
      </p:sp>
      <p:grpSp>
        <p:nvGrpSpPr>
          <p:cNvPr id="225" name="Group 224">
            <a:extLst>
              <a:ext uri="{FF2B5EF4-FFF2-40B4-BE49-F238E27FC236}">
                <a16:creationId xmlns:a16="http://schemas.microsoft.com/office/drawing/2014/main" xmlns="" id="{59F05676-2048-4983-83A6-BA17E267E58C}"/>
              </a:ext>
            </a:extLst>
          </p:cNvPr>
          <p:cNvGrpSpPr/>
          <p:nvPr/>
        </p:nvGrpSpPr>
        <p:grpSpPr>
          <a:xfrm>
            <a:off x="5768981" y="5749634"/>
            <a:ext cx="2177048" cy="236334"/>
            <a:chOff x="5217994" y="3655709"/>
            <a:chExt cx="2177048" cy="236334"/>
          </a:xfrm>
          <a:solidFill>
            <a:schemeClr val="accent6">
              <a:lumMod val="60000"/>
              <a:lumOff val="40000"/>
            </a:schemeClr>
          </a:solidFill>
        </p:grpSpPr>
        <p:sp>
          <p:nvSpPr>
            <p:cNvPr id="226" name="Rectangle 225">
              <a:extLst>
                <a:ext uri="{FF2B5EF4-FFF2-40B4-BE49-F238E27FC236}">
                  <a16:creationId xmlns:a16="http://schemas.microsoft.com/office/drawing/2014/main" xmlns="" id="{D5798355-0E97-4E55-808E-086FDDA6E64F}"/>
                </a:ext>
              </a:extLst>
            </p:cNvPr>
            <p:cNvSpPr/>
            <p:nvPr/>
          </p:nvSpPr>
          <p:spPr>
            <a:xfrm>
              <a:off x="5217994" y="3655709"/>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226">
              <a:extLst>
                <a:ext uri="{FF2B5EF4-FFF2-40B4-BE49-F238E27FC236}">
                  <a16:creationId xmlns:a16="http://schemas.microsoft.com/office/drawing/2014/main" xmlns="" id="{72014497-0C18-4418-882F-3E24CB09BE5D}"/>
                </a:ext>
              </a:extLst>
            </p:cNvPr>
            <p:cNvSpPr/>
            <p:nvPr/>
          </p:nvSpPr>
          <p:spPr>
            <a:xfrm>
              <a:off x="5495798" y="3655709"/>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Rectangle 227">
              <a:extLst>
                <a:ext uri="{FF2B5EF4-FFF2-40B4-BE49-F238E27FC236}">
                  <a16:creationId xmlns:a16="http://schemas.microsoft.com/office/drawing/2014/main" xmlns="" id="{6A7CB0EE-571F-4CAF-B814-D13E21820C62}"/>
                </a:ext>
              </a:extLst>
            </p:cNvPr>
            <p:cNvSpPr/>
            <p:nvPr/>
          </p:nvSpPr>
          <p:spPr>
            <a:xfrm>
              <a:off x="5773602" y="3655709"/>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Rectangle 228">
              <a:extLst>
                <a:ext uri="{FF2B5EF4-FFF2-40B4-BE49-F238E27FC236}">
                  <a16:creationId xmlns:a16="http://schemas.microsoft.com/office/drawing/2014/main" xmlns="" id="{2D17D3E2-B9EA-40BB-811B-A199BCA7654A}"/>
                </a:ext>
              </a:extLst>
            </p:cNvPr>
            <p:cNvSpPr/>
            <p:nvPr/>
          </p:nvSpPr>
          <p:spPr>
            <a:xfrm>
              <a:off x="6051406" y="3655709"/>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Rectangle 229">
              <a:extLst>
                <a:ext uri="{FF2B5EF4-FFF2-40B4-BE49-F238E27FC236}">
                  <a16:creationId xmlns:a16="http://schemas.microsoft.com/office/drawing/2014/main" xmlns="" id="{1976D7B4-C3C3-46F9-85CC-CEF58E7F580A}"/>
                </a:ext>
              </a:extLst>
            </p:cNvPr>
            <p:cNvSpPr/>
            <p:nvPr/>
          </p:nvSpPr>
          <p:spPr>
            <a:xfrm>
              <a:off x="6329210" y="3655709"/>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Rectangle 230">
              <a:extLst>
                <a:ext uri="{FF2B5EF4-FFF2-40B4-BE49-F238E27FC236}">
                  <a16:creationId xmlns:a16="http://schemas.microsoft.com/office/drawing/2014/main" xmlns="" id="{B65AAACA-E870-42DF-8933-F3BFE2418CC3}"/>
                </a:ext>
              </a:extLst>
            </p:cNvPr>
            <p:cNvSpPr/>
            <p:nvPr/>
          </p:nvSpPr>
          <p:spPr>
            <a:xfrm>
              <a:off x="6607014" y="3655709"/>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Rectangle 231">
              <a:extLst>
                <a:ext uri="{FF2B5EF4-FFF2-40B4-BE49-F238E27FC236}">
                  <a16:creationId xmlns:a16="http://schemas.microsoft.com/office/drawing/2014/main" xmlns="" id="{204A1A2B-BE20-44F7-8628-D8412DAC83C1}"/>
                </a:ext>
              </a:extLst>
            </p:cNvPr>
            <p:cNvSpPr/>
            <p:nvPr/>
          </p:nvSpPr>
          <p:spPr>
            <a:xfrm>
              <a:off x="6884818" y="3655709"/>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Rectangle 232">
              <a:extLst>
                <a:ext uri="{FF2B5EF4-FFF2-40B4-BE49-F238E27FC236}">
                  <a16:creationId xmlns:a16="http://schemas.microsoft.com/office/drawing/2014/main" xmlns="" id="{3FD300D5-B872-4331-BCF5-99038CD3DA39}"/>
                </a:ext>
              </a:extLst>
            </p:cNvPr>
            <p:cNvSpPr/>
            <p:nvPr/>
          </p:nvSpPr>
          <p:spPr>
            <a:xfrm>
              <a:off x="7162622"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4" name="TextBox 233">
            <a:extLst>
              <a:ext uri="{FF2B5EF4-FFF2-40B4-BE49-F238E27FC236}">
                <a16:creationId xmlns:a16="http://schemas.microsoft.com/office/drawing/2014/main" xmlns="" id="{3B9969D1-8FAA-41A1-BA6C-FD7B5835F317}"/>
              </a:ext>
            </a:extLst>
          </p:cNvPr>
          <p:cNvSpPr txBox="1"/>
          <p:nvPr/>
        </p:nvSpPr>
        <p:spPr>
          <a:xfrm>
            <a:off x="5510282" y="3965897"/>
            <a:ext cx="2625399" cy="461665"/>
          </a:xfrm>
          <a:prstGeom prst="rect">
            <a:avLst/>
          </a:prstGeom>
          <a:noFill/>
        </p:spPr>
        <p:txBody>
          <a:bodyPr wrap="none" rtlCol="0">
            <a:spAutoFit/>
          </a:bodyPr>
          <a:lstStyle/>
          <a:p>
            <a:pPr algn="ctr"/>
            <a:r>
              <a:rPr lang="en-US" sz="2400" b="1" i="1" dirty="0"/>
              <a:t>In-Place Coalescing</a:t>
            </a:r>
          </a:p>
        </p:txBody>
      </p:sp>
      <p:sp>
        <p:nvSpPr>
          <p:cNvPr id="174" name="Rectangle 173">
            <a:extLst>
              <a:ext uri="{FF2B5EF4-FFF2-40B4-BE49-F238E27FC236}">
                <a16:creationId xmlns:a16="http://schemas.microsoft.com/office/drawing/2014/main" xmlns="" id="{5BAC4ED8-C021-44C1-B6B8-CDD206689CD6}"/>
              </a:ext>
            </a:extLst>
          </p:cNvPr>
          <p:cNvSpPr/>
          <p:nvPr/>
        </p:nvSpPr>
        <p:spPr>
          <a:xfrm>
            <a:off x="5696415" y="5677039"/>
            <a:ext cx="2322080" cy="369091"/>
          </a:xfrm>
          <a:prstGeom prst="rect">
            <a:avLst/>
          </a:prstGeom>
          <a:solidFill>
            <a:srgbClr val="00B0F0">
              <a:alpha val="80000"/>
            </a:srgb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own Arrow 2"/>
          <p:cNvSpPr/>
          <p:nvPr/>
        </p:nvSpPr>
        <p:spPr>
          <a:xfrm>
            <a:off x="6464087" y="3296437"/>
            <a:ext cx="717777" cy="536090"/>
          </a:xfrm>
          <a:prstGeom prst="downArrow">
            <a:avLst/>
          </a:prstGeom>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77AF78F1-1351-49FC-8CFD-3ED7E06BAC03}" type="slidenum">
              <a:rPr lang="en-US" smtClean="0"/>
              <a:t>8</a:t>
            </a:fld>
            <a:endParaRPr lang="en-US"/>
          </a:p>
        </p:txBody>
      </p:sp>
      <p:sp>
        <p:nvSpPr>
          <p:cNvPr id="136" name="TextBox 135">
            <a:extLst>
              <a:ext uri="{FF2B5EF4-FFF2-40B4-BE49-F238E27FC236}">
                <a16:creationId xmlns:a16="http://schemas.microsoft.com/office/drawing/2014/main" xmlns="" id="{3B38C074-5C7A-4437-8236-BF6FB947E6BF}"/>
              </a:ext>
            </a:extLst>
          </p:cNvPr>
          <p:cNvSpPr txBox="1"/>
          <p:nvPr/>
        </p:nvSpPr>
        <p:spPr>
          <a:xfrm>
            <a:off x="1220050" y="2485046"/>
            <a:ext cx="2007089" cy="369332"/>
          </a:xfrm>
          <a:prstGeom prst="rect">
            <a:avLst/>
          </a:prstGeom>
          <a:noFill/>
        </p:spPr>
        <p:txBody>
          <a:bodyPr wrap="none" rtlCol="0">
            <a:spAutoFit/>
          </a:bodyPr>
          <a:lstStyle/>
          <a:p>
            <a:pPr algn="ctr"/>
            <a:r>
              <a:rPr lang="en-US" dirty="0"/>
              <a:t>Large Page </a:t>
            </a:r>
            <a:r>
              <a:rPr lang="en-US" dirty="0" smtClean="0"/>
              <a:t>Frame 2</a:t>
            </a:r>
            <a:endParaRPr lang="en-US" dirty="0"/>
          </a:p>
        </p:txBody>
      </p:sp>
      <p:sp>
        <p:nvSpPr>
          <p:cNvPr id="137" name="TextBox 136">
            <a:extLst>
              <a:ext uri="{FF2B5EF4-FFF2-40B4-BE49-F238E27FC236}">
                <a16:creationId xmlns:a16="http://schemas.microsoft.com/office/drawing/2014/main" xmlns="" id="{7387E23F-7DA6-4E92-9135-A7A9895E1B69}"/>
              </a:ext>
            </a:extLst>
          </p:cNvPr>
          <p:cNvSpPr txBox="1"/>
          <p:nvPr/>
        </p:nvSpPr>
        <p:spPr>
          <a:xfrm>
            <a:off x="5841903" y="2362990"/>
            <a:ext cx="2007089" cy="369332"/>
          </a:xfrm>
          <a:prstGeom prst="rect">
            <a:avLst/>
          </a:prstGeom>
          <a:noFill/>
        </p:spPr>
        <p:txBody>
          <a:bodyPr wrap="none" rtlCol="0">
            <a:spAutoFit/>
          </a:bodyPr>
          <a:lstStyle/>
          <a:p>
            <a:pPr algn="ctr"/>
            <a:r>
              <a:rPr lang="en-US" dirty="0"/>
              <a:t>Large Page </a:t>
            </a:r>
            <a:r>
              <a:rPr lang="en-US" dirty="0" smtClean="0"/>
              <a:t>Frame 2</a:t>
            </a:r>
            <a:endParaRPr lang="en-US" dirty="0"/>
          </a:p>
        </p:txBody>
      </p:sp>
      <p:sp>
        <p:nvSpPr>
          <p:cNvPr id="138" name="TextBox 137">
            <a:extLst>
              <a:ext uri="{FF2B5EF4-FFF2-40B4-BE49-F238E27FC236}">
                <a16:creationId xmlns:a16="http://schemas.microsoft.com/office/drawing/2014/main" xmlns="" id="{7387E23F-7DA6-4E92-9135-A7A9895E1B69}"/>
              </a:ext>
            </a:extLst>
          </p:cNvPr>
          <p:cNvSpPr txBox="1"/>
          <p:nvPr/>
        </p:nvSpPr>
        <p:spPr>
          <a:xfrm>
            <a:off x="5831268" y="5304423"/>
            <a:ext cx="2007089" cy="369332"/>
          </a:xfrm>
          <a:prstGeom prst="rect">
            <a:avLst/>
          </a:prstGeom>
          <a:noFill/>
        </p:spPr>
        <p:txBody>
          <a:bodyPr wrap="none" rtlCol="0">
            <a:spAutoFit/>
          </a:bodyPr>
          <a:lstStyle/>
          <a:p>
            <a:pPr algn="ctr"/>
            <a:r>
              <a:rPr lang="en-US" dirty="0"/>
              <a:t>Large Page </a:t>
            </a:r>
            <a:r>
              <a:rPr lang="en-US" dirty="0" smtClean="0"/>
              <a:t>Frame 2</a:t>
            </a:r>
            <a:endParaRPr lang="en-US" dirty="0"/>
          </a:p>
        </p:txBody>
      </p:sp>
    </p:spTree>
    <p:extLst>
      <p:ext uri="{BB962C8B-B14F-4D97-AF65-F5344CB8AC3E}">
        <p14:creationId xmlns:p14="http://schemas.microsoft.com/office/powerpoint/2010/main" val="2087156157"/>
      </p:ext>
    </p:extLst>
  </p:cSld>
  <p:clrMapOvr>
    <a:masterClrMapping/>
  </p:clrMapOvr>
  <mc:AlternateContent xmlns:mc="http://schemas.openxmlformats.org/markup-compatibility/2006" xmlns:p14="http://schemas.microsoft.com/office/powerpoint/2010/main">
    <mc:Choice Requires="p14">
      <p:transition spd="slow" p14:dur="2000" advTm="15985"/>
    </mc:Choice>
    <mc:Fallback xmlns="">
      <p:transition spd="slow" advTm="1598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478982" cy="847546"/>
          </a:xfrm>
        </p:spPr>
        <p:txBody>
          <a:bodyPr>
            <a:normAutofit/>
          </a:bodyPr>
          <a:lstStyle/>
          <a:p>
            <a:pPr algn="ctr"/>
            <a:r>
              <a:rPr lang="en-US" dirty="0" smtClean="0"/>
              <a:t>Mosaic</a:t>
            </a:r>
            <a:endParaRPr lang="en-US" dirty="0"/>
          </a:p>
        </p:txBody>
      </p:sp>
      <p:grpSp>
        <p:nvGrpSpPr>
          <p:cNvPr id="27" name="Group 26">
            <a:extLst>
              <a:ext uri="{FF2B5EF4-FFF2-40B4-BE49-F238E27FC236}">
                <a16:creationId xmlns:a16="http://schemas.microsoft.com/office/drawing/2014/main" xmlns="" id="{1B6F3010-C720-4132-A40B-01E9AC095539}"/>
              </a:ext>
            </a:extLst>
          </p:cNvPr>
          <p:cNvGrpSpPr/>
          <p:nvPr/>
        </p:nvGrpSpPr>
        <p:grpSpPr>
          <a:xfrm>
            <a:off x="190738" y="2417079"/>
            <a:ext cx="8886587" cy="1716990"/>
            <a:chOff x="190738" y="1006289"/>
            <a:chExt cx="8886587" cy="1716990"/>
          </a:xfrm>
        </p:grpSpPr>
        <p:sp>
          <p:nvSpPr>
            <p:cNvPr id="29" name="TextBox 28">
              <a:extLst>
                <a:ext uri="{FF2B5EF4-FFF2-40B4-BE49-F238E27FC236}">
                  <a16:creationId xmlns:a16="http://schemas.microsoft.com/office/drawing/2014/main" xmlns="" id="{23797D00-E82E-4B15-939C-A2EDCD1EBAE1}"/>
                </a:ext>
              </a:extLst>
            </p:cNvPr>
            <p:cNvSpPr txBox="1"/>
            <p:nvPr/>
          </p:nvSpPr>
          <p:spPr>
            <a:xfrm>
              <a:off x="7473922" y="2261614"/>
              <a:ext cx="1462260" cy="461665"/>
            </a:xfrm>
            <a:prstGeom prst="rect">
              <a:avLst/>
            </a:prstGeom>
            <a:noFill/>
          </p:spPr>
          <p:txBody>
            <a:bodyPr wrap="none" rtlCol="0">
              <a:spAutoFit/>
            </a:bodyPr>
            <a:lstStyle/>
            <a:p>
              <a:r>
                <a:rPr lang="en-US" sz="2400" b="1" i="1" dirty="0"/>
                <a:t>Hardware</a:t>
              </a:r>
            </a:p>
          </p:txBody>
        </p:sp>
        <p:grpSp>
          <p:nvGrpSpPr>
            <p:cNvPr id="30" name="Group 29">
              <a:extLst>
                <a:ext uri="{FF2B5EF4-FFF2-40B4-BE49-F238E27FC236}">
                  <a16:creationId xmlns:a16="http://schemas.microsoft.com/office/drawing/2014/main" xmlns="" id="{A3FE49B4-455D-4328-BEC6-53461C5B4902}"/>
                </a:ext>
              </a:extLst>
            </p:cNvPr>
            <p:cNvGrpSpPr/>
            <p:nvPr/>
          </p:nvGrpSpPr>
          <p:grpSpPr>
            <a:xfrm>
              <a:off x="190738" y="1006289"/>
              <a:ext cx="8886587" cy="1460686"/>
              <a:chOff x="190738" y="1006289"/>
              <a:chExt cx="8886587" cy="1460686"/>
            </a:xfrm>
          </p:grpSpPr>
          <p:cxnSp>
            <p:nvCxnSpPr>
              <p:cNvPr id="31" name="Straight Arrow Connector 30">
                <a:extLst>
                  <a:ext uri="{FF2B5EF4-FFF2-40B4-BE49-F238E27FC236}">
                    <a16:creationId xmlns:a16="http://schemas.microsoft.com/office/drawing/2014/main" xmlns="" id="{8996E0E4-2B84-4FDE-A824-F0F5F1B54295}"/>
                  </a:ext>
                </a:extLst>
              </p:cNvPr>
              <p:cNvCxnSpPr>
                <a:cxnSpLocks/>
              </p:cNvCxnSpPr>
              <p:nvPr/>
            </p:nvCxnSpPr>
            <p:spPr>
              <a:xfrm>
                <a:off x="190738" y="2466975"/>
                <a:ext cx="3487644" cy="0"/>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DD496B48-B77E-4C0E-92C1-6046A212D31B}"/>
                  </a:ext>
                </a:extLst>
              </p:cNvPr>
              <p:cNvSpPr txBox="1"/>
              <p:nvPr/>
            </p:nvSpPr>
            <p:spPr>
              <a:xfrm>
                <a:off x="638864" y="1006289"/>
                <a:ext cx="1887376" cy="461665"/>
              </a:xfrm>
              <a:prstGeom prst="rect">
                <a:avLst/>
              </a:prstGeom>
              <a:noFill/>
            </p:spPr>
            <p:txBody>
              <a:bodyPr wrap="none" rtlCol="0">
                <a:spAutoFit/>
              </a:bodyPr>
              <a:lstStyle/>
              <a:p>
                <a:r>
                  <a:rPr lang="en-US" sz="2400" b="1" i="1" dirty="0"/>
                  <a:t>GPU Runtime</a:t>
                </a:r>
              </a:p>
            </p:txBody>
          </p:sp>
          <p:cxnSp>
            <p:nvCxnSpPr>
              <p:cNvPr id="33" name="Straight Arrow Connector 32">
                <a:extLst>
                  <a:ext uri="{FF2B5EF4-FFF2-40B4-BE49-F238E27FC236}">
                    <a16:creationId xmlns:a16="http://schemas.microsoft.com/office/drawing/2014/main" xmlns="" id="{D23B1A9B-A207-4656-B245-4EDD8A8E3633}"/>
                  </a:ext>
                </a:extLst>
              </p:cNvPr>
              <p:cNvCxnSpPr>
                <a:cxnSpLocks/>
              </p:cNvCxnSpPr>
              <p:nvPr/>
            </p:nvCxnSpPr>
            <p:spPr>
              <a:xfrm flipV="1">
                <a:off x="3678382" y="1827847"/>
                <a:ext cx="5398943" cy="25472"/>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F46A033D-963C-40E9-8233-9EE8AE3752F8}"/>
                  </a:ext>
                </a:extLst>
              </p:cNvPr>
              <p:cNvCxnSpPr>
                <a:cxnSpLocks/>
              </p:cNvCxnSpPr>
              <p:nvPr/>
            </p:nvCxnSpPr>
            <p:spPr>
              <a:xfrm>
                <a:off x="3678382" y="1846897"/>
                <a:ext cx="0" cy="598598"/>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grpSp>
      </p:grpSp>
      <p:sp>
        <p:nvSpPr>
          <p:cNvPr id="4" name="Slide Number Placeholder 3"/>
          <p:cNvSpPr>
            <a:spLocks noGrp="1"/>
          </p:cNvSpPr>
          <p:nvPr>
            <p:ph type="sldNum" sz="quarter" idx="12"/>
          </p:nvPr>
        </p:nvSpPr>
        <p:spPr/>
        <p:txBody>
          <a:bodyPr/>
          <a:lstStyle/>
          <a:p>
            <a:fld id="{77AF78F1-1351-49FC-8CFD-3ED7E06BAC03}" type="slidenum">
              <a:rPr lang="en-US" smtClean="0"/>
              <a:t>9</a:t>
            </a:fld>
            <a:endParaRPr lang="en-US"/>
          </a:p>
        </p:txBody>
      </p:sp>
    </p:spTree>
    <p:extLst>
      <p:ext uri="{BB962C8B-B14F-4D97-AF65-F5344CB8AC3E}">
        <p14:creationId xmlns:p14="http://schemas.microsoft.com/office/powerpoint/2010/main" val="926099395"/>
      </p:ext>
    </p:extLst>
  </p:cSld>
  <p:clrMapOvr>
    <a:masterClrMapping/>
  </p:clrMapOvr>
  <mc:AlternateContent xmlns:mc="http://schemas.openxmlformats.org/markup-compatibility/2006" xmlns:p14="http://schemas.microsoft.com/office/powerpoint/2010/main">
    <mc:Choice Requires="p14">
      <p:transition spd="slow" p14:dur="2000" advTm="10650"/>
    </mc:Choice>
    <mc:Fallback xmlns="">
      <p:transition spd="slow" advTm="1065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4725</TotalTime>
  <Words>488</Words>
  <Application>Microsoft Macintosh PowerPoint</Application>
  <PresentationFormat>On-screen Show (4:3)</PresentationFormat>
  <Paragraphs>162</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Calibri Light</vt:lpstr>
      <vt:lpstr>Arial</vt:lpstr>
      <vt:lpstr>Office Theme</vt:lpstr>
      <vt:lpstr>Mosaic: A GPU Memory Manager  with Application-Transparent Support  for Multiple Page Sizes</vt:lpstr>
      <vt:lpstr>Bottlenecks of GPU Virtual Memory</vt:lpstr>
      <vt:lpstr>Bottlenecks of GPU Virtual Memory</vt:lpstr>
      <vt:lpstr>Key Page Size Tradeoffs</vt:lpstr>
      <vt:lpstr>Key Page Size Tradeoffs</vt:lpstr>
      <vt:lpstr>Key Page Size Tradeoffs</vt:lpstr>
      <vt:lpstr>Key Challenge with Multiple Page Sizes</vt:lpstr>
      <vt:lpstr>Key Idea of Mosaic</vt:lpstr>
      <vt:lpstr>Mosaic</vt:lpstr>
      <vt:lpstr>Mosaic</vt:lpstr>
      <vt:lpstr>Mosaic</vt:lpstr>
      <vt:lpstr>Mosaic</vt:lpstr>
      <vt:lpstr>Benefits</vt:lpstr>
      <vt:lpstr>Mosaic: A GPU Memory Manager  with Application-Transparent Support  for Multiple Page Sizes</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ZmILe</dc:creator>
  <cp:lastModifiedBy>Rachata Ausavarungnirun</cp:lastModifiedBy>
  <cp:revision>600</cp:revision>
  <cp:lastPrinted>2017-10-14T21:09:28Z</cp:lastPrinted>
  <dcterms:created xsi:type="dcterms:W3CDTF">2017-09-26T18:07:32Z</dcterms:created>
  <dcterms:modified xsi:type="dcterms:W3CDTF">2017-10-14T21:49:09Z</dcterms:modified>
</cp:coreProperties>
</file>