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3.xml" ContentType="application/vnd.openxmlformats-officedocument.drawingml.chart+xml"/>
  <Override PartName="/ppt/drawings/drawing1.xml" ContentType="application/vnd.openxmlformats-officedocument.drawingml.chartshape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3.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rts/chart4.xml" ContentType="application/vnd.openxmlformats-officedocument.drawingml.chart+xml"/>
  <Override PartName="/ppt/theme/themeOverride1.xml" ContentType="application/vnd.openxmlformats-officedocument.themeOverr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rts/chart5.xml" ContentType="application/vnd.openxmlformats-officedocument.drawingml.chart+xml"/>
  <Override PartName="/ppt/theme/themeOverride2.xml" ContentType="application/vnd.openxmlformats-officedocument.themeOverride+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style1.xml" ContentType="application/vnd.ms-office.chartstyle+xml"/>
  <Override PartName="/ppt/charts/colors1.xml" ContentType="application/vnd.ms-office.chartcolorstyle+xml"/>
  <Override PartName="/ppt/charts/chart11.xml" ContentType="application/vnd.openxmlformats-officedocument.drawingml.chart+xml"/>
  <Override PartName="/ppt/charts/style2.xml" ContentType="application/vnd.ms-office.chartstyle+xml"/>
  <Override PartName="/ppt/charts/colors2.xml" ContentType="application/vnd.ms-office.chartcolorstyle+xml"/>
  <Override PartName="/ppt/charts/chart12.xml" ContentType="application/vnd.openxmlformats-officedocument.drawingml.chart+xml"/>
  <Override PartName="/ppt/charts/style3.xml" ContentType="application/vnd.ms-office.chartstyle+xml"/>
  <Override PartName="/ppt/charts/colors3.xml" ContentType="application/vnd.ms-office.chartcolorstyle+xml"/>
  <Override PartName="/ppt/charts/chart13.xml" ContentType="application/vnd.openxmlformats-officedocument.drawingml.chart+xml"/>
  <Override PartName="/ppt/charts/style4.xml" ContentType="application/vnd.ms-office.chartstyle+xml"/>
  <Override PartName="/ppt/charts/colors4.xml" ContentType="application/vnd.ms-office.chartcolorstyle+xml"/>
  <Override PartName="/ppt/charts/chart14.xml" ContentType="application/vnd.openxmlformats-officedocument.drawingml.chart+xml"/>
  <Override PartName="/ppt/theme/themeOverride3.xml" ContentType="application/vnd.openxmlformats-officedocument.themeOverride+xml"/>
  <Override PartName="/ppt/charts/chart15.xml" ContentType="application/vnd.openxmlformats-officedocument.drawingml.chart+xml"/>
  <Override PartName="/ppt/theme/themeOverride4.xml" ContentType="application/vnd.openxmlformats-officedocument.themeOverride+xml"/>
  <Override PartName="/ppt/charts/chart16.xml" ContentType="application/vnd.openxmlformats-officedocument.drawingml.chart+xml"/>
  <Override PartName="/ppt/theme/themeOverride5.xml" ContentType="application/vnd.openxmlformats-officedocument.themeOverride+xml"/>
  <Override PartName="/ppt/charts/chart17.xml" ContentType="application/vnd.openxmlformats-officedocument.drawingml.chart+xml"/>
  <Override PartName="/ppt/theme/themeOverride6.xml" ContentType="application/vnd.openxmlformats-officedocument.themeOverr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8" r:id="rId2"/>
    <p:sldId id="261" r:id="rId3"/>
    <p:sldId id="389" r:id="rId4"/>
    <p:sldId id="341" r:id="rId5"/>
    <p:sldId id="416" r:id="rId6"/>
    <p:sldId id="450" r:id="rId7"/>
    <p:sldId id="383" r:id="rId8"/>
    <p:sldId id="319" r:id="rId9"/>
    <p:sldId id="444" r:id="rId10"/>
    <p:sldId id="452" r:id="rId11"/>
    <p:sldId id="384" r:id="rId12"/>
    <p:sldId id="332" r:id="rId13"/>
    <p:sldId id="455" r:id="rId14"/>
    <p:sldId id="358" r:id="rId15"/>
    <p:sldId id="359" r:id="rId16"/>
    <p:sldId id="360" r:id="rId17"/>
    <p:sldId id="446" r:id="rId18"/>
    <p:sldId id="361" r:id="rId19"/>
    <p:sldId id="382" r:id="rId20"/>
    <p:sldId id="458" r:id="rId21"/>
    <p:sldId id="447" r:id="rId22"/>
    <p:sldId id="362" r:id="rId23"/>
    <p:sldId id="365" r:id="rId24"/>
    <p:sldId id="445" r:id="rId25"/>
    <p:sldId id="364" r:id="rId26"/>
    <p:sldId id="366" r:id="rId27"/>
    <p:sldId id="448" r:id="rId28"/>
    <p:sldId id="449" r:id="rId29"/>
    <p:sldId id="308" r:id="rId30"/>
    <p:sldId id="393" r:id="rId31"/>
    <p:sldId id="440" r:id="rId32"/>
    <p:sldId id="311" r:id="rId33"/>
    <p:sldId id="459" r:id="rId34"/>
    <p:sldId id="466" r:id="rId35"/>
    <p:sldId id="467" r:id="rId36"/>
    <p:sldId id="262" r:id="rId37"/>
    <p:sldId id="318" r:id="rId38"/>
    <p:sldId id="297" r:id="rId39"/>
    <p:sldId id="465" r:id="rId40"/>
    <p:sldId id="375" r:id="rId41"/>
    <p:sldId id="394" r:id="rId42"/>
    <p:sldId id="395" r:id="rId43"/>
    <p:sldId id="267" r:id="rId44"/>
    <p:sldId id="268" r:id="rId45"/>
    <p:sldId id="284" r:id="rId46"/>
    <p:sldId id="287" r:id="rId47"/>
    <p:sldId id="442" r:id="rId48"/>
    <p:sldId id="288" r:id="rId49"/>
    <p:sldId id="272" r:id="rId50"/>
    <p:sldId id="372" r:id="rId51"/>
    <p:sldId id="339" r:id="rId52"/>
    <p:sldId id="340"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14" autoAdjust="0"/>
    <p:restoredTop sz="84127" autoAdjust="0"/>
  </p:normalViewPr>
  <p:slideViewPr>
    <p:cSldViewPr snapToGrid="0">
      <p:cViewPr varScale="1">
        <p:scale>
          <a:sx n="92" d="100"/>
          <a:sy n="92" d="100"/>
        </p:scale>
        <p:origin x="786"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Users\rachataausavarungnirun\Dropbox\Paper%20Submission%20-%20Published\TLB\multipage_results\micro_talk_quick_data.xlsx" TargetMode="External"/></Relationships>
</file>

<file path=ppt/charts/_rels/chart10.xml.rels><?xml version="1.0" encoding="UTF-8" standalone="yes"?>
<Relationships xmlns="http://schemas.openxmlformats.org/package/2006/relationships"><Relationship Id="rId3" Type="http://schemas.openxmlformats.org/officeDocument/2006/relationships/oleObject" Target="file:///C:\Users\sghos\Documents\Postdoc\Papers\Repositories\quagmire\paper\mosaic-micro17-camera\results\plot-datav2.xlsx" TargetMode="External"/><Relationship Id="rId2" Type="http://schemas.microsoft.com/office/2011/relationships/chartColorStyle" Target="colors1.xml"/><Relationship Id="rId1" Type="http://schemas.microsoft.com/office/2011/relationships/chartStyle" Target="style1.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sghos\Documents\Postdoc\Papers\Repositories\quagmire\paper\mosaic-micro17-camera\results\plot-datav2.xlsx" TargetMode="External"/><Relationship Id="rId2" Type="http://schemas.microsoft.com/office/2011/relationships/chartColorStyle" Target="colors2.xml"/><Relationship Id="rId1" Type="http://schemas.microsoft.com/office/2011/relationships/chartStyle" Target="style2.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sghos\Documents\Postdoc\Papers\Repositories\quagmire\paper\mosaic-micro17-camera\results\plot-datav2.xlsx" TargetMode="External"/><Relationship Id="rId2" Type="http://schemas.microsoft.com/office/2011/relationships/chartColorStyle" Target="colors3.xml"/><Relationship Id="rId1" Type="http://schemas.microsoft.com/office/2011/relationships/chartStyle" Target="style3.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sghos\Documents\Postdoc\Papers\Repositories\quagmire\paper\mosaic-micro17-camera\results\plot-datav2.xlsx" TargetMode="External"/><Relationship Id="rId2" Type="http://schemas.microsoft.com/office/2011/relationships/chartColorStyle" Target="colors4.xml"/><Relationship Id="rId1" Type="http://schemas.microsoft.com/office/2011/relationships/chartStyle" Target="style4.xml"/></Relationships>
</file>

<file path=ppt/charts/_rels/chart14.xml.rels><?xml version="1.0" encoding="UTF-8" standalone="yes"?>
<Relationships xmlns="http://schemas.openxmlformats.org/package/2006/relationships"><Relationship Id="rId2" Type="http://schemas.openxmlformats.org/officeDocument/2006/relationships/oleObject" Target="file:///D:\ZmILe%20Dropbox\Dropbox\Paper%20Submission%20-%20Published\TLB\multipage_results\mosaic-datasheet-Allv2.xlsx" TargetMode="External"/><Relationship Id="rId1" Type="http://schemas.openxmlformats.org/officeDocument/2006/relationships/themeOverride" Target="../theme/themeOverride3.xml"/></Relationships>
</file>

<file path=ppt/charts/_rels/chart15.xml.rels><?xml version="1.0" encoding="UTF-8" standalone="yes"?>
<Relationships xmlns="http://schemas.openxmlformats.org/package/2006/relationships"><Relationship Id="rId2" Type="http://schemas.openxmlformats.org/officeDocument/2006/relationships/oleObject" Target="file:///D:\ZmILe%20Dropbox\Dropbox\Paper%20Submission%20-%20Published\TLB\multipage_results\mosaic-datasheet-Allv2.xlsx" TargetMode="External"/><Relationship Id="rId1" Type="http://schemas.openxmlformats.org/officeDocument/2006/relationships/themeOverride" Target="../theme/themeOverride4.xml"/></Relationships>
</file>

<file path=ppt/charts/_rels/chart16.xml.rels><?xml version="1.0" encoding="UTF-8" standalone="yes"?>
<Relationships xmlns="http://schemas.openxmlformats.org/package/2006/relationships"><Relationship Id="rId2" Type="http://schemas.openxmlformats.org/officeDocument/2006/relationships/oleObject" Target="file:///D:\ZmILe%20Dropbox\Dropbox\Paper%20Submission%20-%20Published\TLB\multipage_results\mosaic-datasheet-Allv3.xlsx" TargetMode="External"/><Relationship Id="rId1" Type="http://schemas.openxmlformats.org/officeDocument/2006/relationships/themeOverride" Target="../theme/themeOverride5.xml"/></Relationships>
</file>

<file path=ppt/charts/_rels/chart17.xml.rels><?xml version="1.0" encoding="UTF-8" standalone="yes"?>
<Relationships xmlns="http://schemas.openxmlformats.org/package/2006/relationships"><Relationship Id="rId2" Type="http://schemas.openxmlformats.org/officeDocument/2006/relationships/oleObject" Target="file:///D:\ZmILe%20Dropbox\Dropbox\Paper%20Submission%20-%20Published\TLB\multipage_results\mosaic-datasheet-Allv3.xlsx" TargetMode="External"/><Relationship Id="rId1" Type="http://schemas.openxmlformats.org/officeDocument/2006/relationships/themeOverride" Target="../theme/themeOverride6.xml"/></Relationships>
</file>

<file path=ppt/charts/_rels/chart2.xml.rels><?xml version="1.0" encoding="UTF-8" standalone="yes"?>
<Relationships xmlns="http://schemas.openxmlformats.org/package/2006/relationships"><Relationship Id="rId1" Type="http://schemas.openxmlformats.org/officeDocument/2006/relationships/oleObject" Target="file:///\\Users\rachataausavarungnirun\Dropbox\Paper%20Submission%20-%20Published\TLB\multipage_results\micro_talk_quick_data.xlsx"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Users\rachataausavarungnirun\Dropbox\Paper%20Submission%20-%20Published\TLB\multipage_results\mosaic-datasheet-Allv4.xlsx" TargetMode="External"/></Relationships>
</file>

<file path=ppt/charts/_rels/chart4.xml.rels><?xml version="1.0" encoding="UTF-8" standalone="yes"?>
<Relationships xmlns="http://schemas.openxmlformats.org/package/2006/relationships"><Relationship Id="rId2" Type="http://schemas.openxmlformats.org/officeDocument/2006/relationships/oleObject" Target="file:///D:\ZmILe%20Dropbox\Dropbox\Paper%20Submission%20-%20Published\TLB\multipage_results\mosaic-datasheet-Allv3.xlsx" TargetMode="External"/><Relationship Id="rId1" Type="http://schemas.openxmlformats.org/officeDocument/2006/relationships/themeOverride" Target="../theme/themeOverride1.xml"/></Relationships>
</file>

<file path=ppt/charts/_rels/chart5.xml.rels><?xml version="1.0" encoding="UTF-8" standalone="yes"?>
<Relationships xmlns="http://schemas.openxmlformats.org/package/2006/relationships"><Relationship Id="rId2" Type="http://schemas.openxmlformats.org/officeDocument/2006/relationships/oleObject" Target="file:///D:\ZmILe%20Dropbox\Dropbox\Paper%20Submission%20-%20Published\TLB\multipage_results\mosaic-datasheet-Allv3.xlsx" TargetMode="External"/><Relationship Id="rId1" Type="http://schemas.openxmlformats.org/officeDocument/2006/relationships/themeOverride" Target="../theme/themeOverride2.xml"/></Relationships>
</file>

<file path=ppt/charts/_rels/chart6.xml.rels><?xml version="1.0" encoding="UTF-8" standalone="yes"?>
<Relationships xmlns="http://schemas.openxmlformats.org/package/2006/relationships"><Relationship Id="rId1" Type="http://schemas.openxmlformats.org/officeDocument/2006/relationships/oleObject" Target="file:///D:\ZmILe%20Dropbox\Dropbox\Paper%20Submission%20-%20Published\TLB\multipage_results\mosaic-datasheet-Allv3.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D:\ZmILe%20Dropbox\Dropbox\Paper%20Submission%20-%20Published\TLB\multipage_results\mosaic-datasheet-Allv2.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D:\ZmILe%20Dropbox\Dropbox\Paper%20Submission%20-%20Published\TLB\multipage_results\mosaic-datasheet-Allv2.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Users\rachataausavarungnirun\Dropbox\Paper%20Submission%20-%20Published\TLB\multipage_results\mosaic-datasheet-Allv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4264021232004499"/>
          <c:y val="0.20381035170783501"/>
          <c:w val="0.52857019304224195"/>
          <c:h val="0.65865249897672495"/>
        </c:manualLayout>
      </c:layout>
      <c:barChart>
        <c:barDir val="col"/>
        <c:grouping val="clustered"/>
        <c:varyColors val="0"/>
        <c:ser>
          <c:idx val="1"/>
          <c:order val="0"/>
          <c:tx>
            <c:strRef>
              <c:f>Sheet1!$U$3</c:f>
              <c:strCache>
                <c:ptCount val="1"/>
                <c:pt idx="0">
                  <c:v>Small (4KB)</c:v>
                </c:pt>
              </c:strCache>
            </c:strRef>
          </c:tx>
          <c:spPr>
            <a:solidFill>
              <a:srgbClr val="00B050"/>
            </a:solidFill>
            <a:ln>
              <a:solidFill>
                <a:schemeClr val="tx1"/>
              </a:solidFill>
            </a:ln>
          </c:spPr>
          <c:invertIfNegative val="0"/>
          <c:cat>
            <c:strRef>
              <c:f>Sheet1!$A$16</c:f>
              <c:strCache>
                <c:ptCount val="1"/>
                <c:pt idx="0">
                  <c:v>Average</c:v>
                </c:pt>
              </c:strCache>
            </c:strRef>
          </c:cat>
          <c:val>
            <c:numRef>
              <c:f>Sheet1!$U$4</c:f>
              <c:numCache>
                <c:formatCode>General</c:formatCode>
                <c:ptCount val="1"/>
                <c:pt idx="0">
                  <c:v>0.56999999999999995</c:v>
                </c:pt>
              </c:numCache>
            </c:numRef>
          </c:val>
          <c:extLst>
            <c:ext xmlns:c16="http://schemas.microsoft.com/office/drawing/2014/chart" uri="{C3380CC4-5D6E-409C-BE32-E72D297353CC}">
              <c16:uniqueId val="{00000000-A99D-4754-B676-28B9F8618E7C}"/>
            </c:ext>
          </c:extLst>
        </c:ser>
        <c:ser>
          <c:idx val="3"/>
          <c:order val="1"/>
          <c:tx>
            <c:strRef>
              <c:f>Sheet1!$V$3</c:f>
              <c:strCache>
                <c:ptCount val="1"/>
                <c:pt idx="0">
                  <c:v>Large (2MB)</c:v>
                </c:pt>
              </c:strCache>
            </c:strRef>
          </c:tx>
          <c:spPr>
            <a:solidFill>
              <a:srgbClr val="00B0F0"/>
            </a:solidFill>
            <a:ln>
              <a:solidFill>
                <a:schemeClr val="tx1"/>
              </a:solidFill>
            </a:ln>
          </c:spPr>
          <c:invertIfNegative val="0"/>
          <c:cat>
            <c:strRef>
              <c:f>Sheet1!$A$16</c:f>
              <c:strCache>
                <c:ptCount val="1"/>
                <c:pt idx="0">
                  <c:v>Average</c:v>
                </c:pt>
              </c:strCache>
            </c:strRef>
          </c:cat>
          <c:val>
            <c:numRef>
              <c:f>Sheet1!$V$4</c:f>
              <c:numCache>
                <c:formatCode>General</c:formatCode>
                <c:ptCount val="1"/>
                <c:pt idx="0">
                  <c:v>0.99</c:v>
                </c:pt>
              </c:numCache>
            </c:numRef>
          </c:val>
          <c:extLst>
            <c:ext xmlns:c16="http://schemas.microsoft.com/office/drawing/2014/chart" uri="{C3380CC4-5D6E-409C-BE32-E72D297353CC}">
              <c16:uniqueId val="{00000001-A99D-4754-B676-28B9F8618E7C}"/>
            </c:ext>
          </c:extLst>
        </c:ser>
        <c:dLbls>
          <c:showLegendKey val="0"/>
          <c:showVal val="0"/>
          <c:showCatName val="0"/>
          <c:showSerName val="0"/>
          <c:showPercent val="0"/>
          <c:showBubbleSize val="0"/>
        </c:dLbls>
        <c:gapWidth val="150"/>
        <c:axId val="-1648004016"/>
        <c:axId val="-1648001696"/>
      </c:barChart>
      <c:catAx>
        <c:axId val="-1648004016"/>
        <c:scaling>
          <c:orientation val="minMax"/>
        </c:scaling>
        <c:delete val="1"/>
        <c:axPos val="b"/>
        <c:numFmt formatCode="General" sourceLinked="0"/>
        <c:majorTickMark val="out"/>
        <c:minorTickMark val="none"/>
        <c:tickLblPos val="nextTo"/>
        <c:crossAx val="-1648001696"/>
        <c:crosses val="autoZero"/>
        <c:auto val="1"/>
        <c:lblAlgn val="ctr"/>
        <c:lblOffset val="100"/>
        <c:noMultiLvlLbl val="0"/>
      </c:catAx>
      <c:valAx>
        <c:axId val="-1648001696"/>
        <c:scaling>
          <c:orientation val="minMax"/>
          <c:max val="1"/>
        </c:scaling>
        <c:delete val="0"/>
        <c:axPos val="l"/>
        <c:majorGridlines/>
        <c:title>
          <c:tx>
            <c:rich>
              <a:bodyPr/>
              <a:lstStyle/>
              <a:p>
                <a:pPr>
                  <a:defRPr sz="2400"/>
                </a:pPr>
                <a:r>
                  <a:rPr lang="en-US" sz="2400"/>
                  <a:t>Normalized</a:t>
                </a:r>
              </a:p>
              <a:p>
                <a:pPr>
                  <a:defRPr sz="2400"/>
                </a:pPr>
                <a:r>
                  <a:rPr lang="en-US" sz="2400" dirty="0"/>
                  <a:t>Performance</a:t>
                </a:r>
              </a:p>
            </c:rich>
          </c:tx>
          <c:layout>
            <c:manualLayout>
              <c:xMode val="edge"/>
              <c:yMode val="edge"/>
              <c:x val="1.7691003699071201E-2"/>
              <c:y val="0.24851901685258401"/>
            </c:manualLayout>
          </c:layout>
          <c:overlay val="0"/>
        </c:title>
        <c:numFmt formatCode="#,##0.0" sourceLinked="0"/>
        <c:majorTickMark val="out"/>
        <c:minorTickMark val="none"/>
        <c:tickLblPos val="nextTo"/>
        <c:txPr>
          <a:bodyPr/>
          <a:lstStyle/>
          <a:p>
            <a:pPr>
              <a:defRPr sz="2000"/>
            </a:pPr>
            <a:endParaRPr lang="en-US"/>
          </a:p>
        </c:txPr>
        <c:crossAx val="-1648004016"/>
        <c:crosses val="autoZero"/>
        <c:crossBetween val="between"/>
        <c:majorUnit val="0.2"/>
      </c:valAx>
      <c:spPr>
        <a:noFill/>
        <a:ln w="15875">
          <a:solidFill>
            <a:schemeClr val="tx1"/>
          </a:solidFill>
        </a:ln>
      </c:spPr>
    </c:plotArea>
    <c:legend>
      <c:legendPos val="r"/>
      <c:layout>
        <c:manualLayout>
          <c:xMode val="edge"/>
          <c:yMode val="edge"/>
          <c:x val="7.8561623373089501E-2"/>
          <c:y val="1.96624910046709E-2"/>
          <c:w val="0.80959233891901095"/>
          <c:h val="0.11891865935868701"/>
        </c:manualLayout>
      </c:layout>
      <c:overlay val="0"/>
      <c:txPr>
        <a:bodyPr/>
        <a:lstStyle/>
        <a:p>
          <a:pPr>
            <a:defRPr sz="2400"/>
          </a:pPr>
          <a:endParaRPr lang="en-US"/>
        </a:p>
      </c:txPr>
    </c:legend>
    <c:plotVisOnly val="1"/>
    <c:dispBlanksAs val="gap"/>
    <c:showDLblsOverMax val="0"/>
  </c:chart>
  <c:spPr>
    <a:noFill/>
    <a:ln>
      <a:noFill/>
    </a:ln>
  </c:spPr>
  <c:txPr>
    <a:bodyPr/>
    <a:lstStyle/>
    <a:p>
      <a:pPr>
        <a:defRPr>
          <a:latin typeface="Calibri" charset="0"/>
          <a:ea typeface="Calibri" charset="0"/>
          <a:cs typeface="Calibri" charset="0"/>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038070422626799"/>
          <c:y val="5.25925925925926E-2"/>
          <c:w val="0.714260231660789"/>
          <c:h val="0.71920872961844295"/>
        </c:manualLayout>
      </c:layout>
      <c:scatterChart>
        <c:scatterStyle val="smoothMarker"/>
        <c:varyColors val="0"/>
        <c:ser>
          <c:idx val="0"/>
          <c:order val="0"/>
          <c:tx>
            <c:strRef>
              <c:f>'2app (2)'!$B$1</c:f>
              <c:strCache>
                <c:ptCount val="1"/>
                <c:pt idx="0">
                  <c:v>GPU-MMU</c:v>
                </c:pt>
              </c:strCache>
            </c:strRef>
          </c:tx>
          <c:spPr>
            <a:ln w="31750" cap="rnd">
              <a:solidFill>
                <a:schemeClr val="accent2">
                  <a:lumMod val="60000"/>
                  <a:lumOff val="40000"/>
                </a:schemeClr>
              </a:solidFill>
              <a:round/>
            </a:ln>
            <a:effectLst/>
          </c:spPr>
          <c:marker>
            <c:symbol val="none"/>
          </c:marker>
          <c:xVal>
            <c:numRef>
              <c:f>'2app (2)'!$A$2:$A$51</c:f>
              <c:numCache>
                <c:formatCode>General</c:formatCod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numCache>
            </c:numRef>
          </c:xVal>
          <c:yVal>
            <c:numRef>
              <c:f>'2app (2)'!$B$2:$B$51</c:f>
              <c:numCache>
                <c:formatCode>General</c:formatCode>
                <c:ptCount val="50"/>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c:v>
                </c:pt>
                <c:pt idx="47">
                  <c:v>1</c:v>
                </c:pt>
                <c:pt idx="48">
                  <c:v>1</c:v>
                </c:pt>
                <c:pt idx="49">
                  <c:v>1</c:v>
                </c:pt>
              </c:numCache>
            </c:numRef>
          </c:yVal>
          <c:smooth val="1"/>
          <c:extLst>
            <c:ext xmlns:c16="http://schemas.microsoft.com/office/drawing/2014/chart" uri="{C3380CC4-5D6E-409C-BE32-E72D297353CC}">
              <c16:uniqueId val="{00000000-4DCB-4713-B661-DA8AC74B6BAD}"/>
            </c:ext>
          </c:extLst>
        </c:ser>
        <c:ser>
          <c:idx val="2"/>
          <c:order val="1"/>
          <c:tx>
            <c:strRef>
              <c:f>'2app (2)'!$D$1</c:f>
              <c:strCache>
                <c:ptCount val="1"/>
                <c:pt idx="0">
                  <c:v>Ideal-TLB</c:v>
                </c:pt>
              </c:strCache>
            </c:strRef>
          </c:tx>
          <c:spPr>
            <a:ln w="19050" cap="rnd">
              <a:solidFill>
                <a:schemeClr val="accent6">
                  <a:lumMod val="75000"/>
                </a:schemeClr>
              </a:solidFill>
              <a:prstDash val="sysDot"/>
              <a:round/>
            </a:ln>
            <a:effectLst/>
          </c:spPr>
          <c:marker>
            <c:symbol val="circle"/>
            <c:size val="5"/>
            <c:spPr>
              <a:solidFill>
                <a:schemeClr val="accent6">
                  <a:lumMod val="20000"/>
                  <a:lumOff val="80000"/>
                </a:schemeClr>
              </a:solidFill>
              <a:ln w="9525">
                <a:solidFill>
                  <a:schemeClr val="accent6"/>
                </a:solidFill>
              </a:ln>
              <a:effectLst/>
            </c:spPr>
          </c:marker>
          <c:xVal>
            <c:numRef>
              <c:f>'2app (2)'!$A$2:$A$51</c:f>
              <c:numCache>
                <c:formatCode>General</c:formatCod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numCache>
            </c:numRef>
          </c:xVal>
          <c:yVal>
            <c:numRef>
              <c:f>'2app (2)'!$D$2:$D$51</c:f>
              <c:numCache>
                <c:formatCode>General</c:formatCode>
                <c:ptCount val="50"/>
                <c:pt idx="0">
                  <c:v>1.082550154997953</c:v>
                </c:pt>
                <c:pt idx="1">
                  <c:v>1.1005619639724959</c:v>
                </c:pt>
                <c:pt idx="2">
                  <c:v>1.094342626429964</c:v>
                </c:pt>
                <c:pt idx="3">
                  <c:v>1.0403631664853099</c:v>
                </c:pt>
                <c:pt idx="4">
                  <c:v>1.094780288147511</c:v>
                </c:pt>
                <c:pt idx="5">
                  <c:v>1.2402337075371359</c:v>
                </c:pt>
                <c:pt idx="6">
                  <c:v>1.2279325050558441</c:v>
                </c:pt>
                <c:pt idx="7">
                  <c:v>1.08248162094316</c:v>
                </c:pt>
                <c:pt idx="8">
                  <c:v>1.0784656168526769</c:v>
                </c:pt>
                <c:pt idx="9">
                  <c:v>1.100563295550536</c:v>
                </c:pt>
                <c:pt idx="10">
                  <c:v>1.1006597472952651</c:v>
                </c:pt>
                <c:pt idx="11">
                  <c:v>1.0948264162992609</c:v>
                </c:pt>
                <c:pt idx="12">
                  <c:v>1.043893595299545</c:v>
                </c:pt>
                <c:pt idx="13">
                  <c:v>1.099533130263165</c:v>
                </c:pt>
                <c:pt idx="14">
                  <c:v>1.28845062013045</c:v>
                </c:pt>
                <c:pt idx="15">
                  <c:v>7.7214145206200397</c:v>
                </c:pt>
                <c:pt idx="16">
                  <c:v>1.074182513914657</c:v>
                </c:pt>
                <c:pt idx="17">
                  <c:v>1.2385732555103699</c:v>
                </c:pt>
                <c:pt idx="18">
                  <c:v>1.4600589001703801</c:v>
                </c:pt>
                <c:pt idx="19">
                  <c:v>1.152602975278795</c:v>
                </c:pt>
                <c:pt idx="20">
                  <c:v>1.215111956810337</c:v>
                </c:pt>
                <c:pt idx="21">
                  <c:v>1.2281257718499701</c:v>
                </c:pt>
                <c:pt idx="22">
                  <c:v>1.4266156861130741</c:v>
                </c:pt>
                <c:pt idx="23">
                  <c:v>1.573811065855818</c:v>
                </c:pt>
                <c:pt idx="24">
                  <c:v>1.573811065855818</c:v>
                </c:pt>
                <c:pt idx="25">
                  <c:v>1.3568145421268281</c:v>
                </c:pt>
                <c:pt idx="26">
                  <c:v>1.868864603633017</c:v>
                </c:pt>
                <c:pt idx="27">
                  <c:v>1.868864603633017</c:v>
                </c:pt>
                <c:pt idx="28">
                  <c:v>1.78114038801673</c:v>
                </c:pt>
                <c:pt idx="29">
                  <c:v>1.563994865321324</c:v>
                </c:pt>
                <c:pt idx="30">
                  <c:v>1.3576569347928731</c:v>
                </c:pt>
                <c:pt idx="31">
                  <c:v>2.331451665782462</c:v>
                </c:pt>
                <c:pt idx="32">
                  <c:v>1.582874882319218</c:v>
                </c:pt>
                <c:pt idx="33">
                  <c:v>1.635871767621943</c:v>
                </c:pt>
                <c:pt idx="34">
                  <c:v>1.4162034922317031</c:v>
                </c:pt>
                <c:pt idx="35">
                  <c:v>1.6421444046499269</c:v>
                </c:pt>
                <c:pt idx="36">
                  <c:v>1.4775351059116619</c:v>
                </c:pt>
                <c:pt idx="37">
                  <c:v>2.609968571478182</c:v>
                </c:pt>
                <c:pt idx="38">
                  <c:v>1.552759639406007</c:v>
                </c:pt>
                <c:pt idx="39">
                  <c:v>1.570339267439411</c:v>
                </c:pt>
                <c:pt idx="40">
                  <c:v>2.357109848104654</c:v>
                </c:pt>
                <c:pt idx="41">
                  <c:v>2.2473623686096351</c:v>
                </c:pt>
                <c:pt idx="42">
                  <c:v>2.5003036878265199</c:v>
                </c:pt>
                <c:pt idx="43">
                  <c:v>2.333125769673857</c:v>
                </c:pt>
                <c:pt idx="44">
                  <c:v>2.2734063351463529</c:v>
                </c:pt>
                <c:pt idx="45">
                  <c:v>2.544767527334888</c:v>
                </c:pt>
                <c:pt idx="46">
                  <c:v>2.6523930960273399</c:v>
                </c:pt>
                <c:pt idx="47">
                  <c:v>4.1974097019781711</c:v>
                </c:pt>
                <c:pt idx="48">
                  <c:v>1.8284989888097269</c:v>
                </c:pt>
                <c:pt idx="49">
                  <c:v>7.3424441864957766</c:v>
                </c:pt>
              </c:numCache>
            </c:numRef>
          </c:yVal>
          <c:smooth val="1"/>
          <c:extLst>
            <c:ext xmlns:c16="http://schemas.microsoft.com/office/drawing/2014/chart" uri="{C3380CC4-5D6E-409C-BE32-E72D297353CC}">
              <c16:uniqueId val="{00000001-4DCB-4713-B661-DA8AC74B6BAD}"/>
            </c:ext>
          </c:extLst>
        </c:ser>
        <c:ser>
          <c:idx val="1"/>
          <c:order val="2"/>
          <c:tx>
            <c:strRef>
              <c:f>'2app (2)'!$C$1</c:f>
              <c:strCache>
                <c:ptCount val="1"/>
                <c:pt idx="0">
                  <c:v>Mosaic</c:v>
                </c:pt>
              </c:strCache>
            </c:strRef>
          </c:tx>
          <c:spPr>
            <a:ln w="31750" cap="rnd">
              <a:solidFill>
                <a:schemeClr val="accent1">
                  <a:lumMod val="75000"/>
                </a:schemeClr>
              </a:solidFill>
              <a:round/>
            </a:ln>
            <a:effectLst/>
          </c:spPr>
          <c:marker>
            <c:symbol val="circle"/>
            <c:size val="7"/>
            <c:spPr>
              <a:solidFill>
                <a:schemeClr val="accent1">
                  <a:lumMod val="75000"/>
                </a:schemeClr>
              </a:solidFill>
              <a:ln w="9525">
                <a:noFill/>
              </a:ln>
              <a:effectLst/>
            </c:spPr>
          </c:marker>
          <c:xVal>
            <c:numRef>
              <c:f>'2app (2)'!$A$2:$A$51</c:f>
              <c:numCache>
                <c:formatCode>General</c:formatCod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numCache>
            </c:numRef>
          </c:xVal>
          <c:yVal>
            <c:numRef>
              <c:f>'2app (2)'!$C$2:$C$51</c:f>
              <c:numCache>
                <c:formatCode>General</c:formatCode>
                <c:ptCount val="50"/>
                <c:pt idx="0">
                  <c:v>0.85508802713926402</c:v>
                </c:pt>
                <c:pt idx="1">
                  <c:v>0.97736405069422705</c:v>
                </c:pt>
                <c:pt idx="2">
                  <c:v>0.98098089231443197</c:v>
                </c:pt>
                <c:pt idx="3">
                  <c:v>0.98957426550598504</c:v>
                </c:pt>
                <c:pt idx="4">
                  <c:v>0.991833456865021</c:v>
                </c:pt>
                <c:pt idx="5">
                  <c:v>0.99258684937387198</c:v>
                </c:pt>
                <c:pt idx="6">
                  <c:v>0.99693157249756104</c:v>
                </c:pt>
                <c:pt idx="7">
                  <c:v>1.012678743790616</c:v>
                </c:pt>
                <c:pt idx="8">
                  <c:v>1.017409433031941</c:v>
                </c:pt>
                <c:pt idx="9">
                  <c:v>1.023367848130416</c:v>
                </c:pt>
                <c:pt idx="10">
                  <c:v>1.0253575831916979</c:v>
                </c:pt>
                <c:pt idx="11">
                  <c:v>1.0256726998021191</c:v>
                </c:pt>
                <c:pt idx="12">
                  <c:v>1.027537772584497</c:v>
                </c:pt>
                <c:pt idx="13">
                  <c:v>1.039712276002944</c:v>
                </c:pt>
                <c:pt idx="14">
                  <c:v>1.0422829543425129</c:v>
                </c:pt>
                <c:pt idx="15">
                  <c:v>1.0555787399393239</c:v>
                </c:pt>
                <c:pt idx="16">
                  <c:v>1.055912279684601</c:v>
                </c:pt>
                <c:pt idx="17">
                  <c:v>1.0688591619723611</c:v>
                </c:pt>
                <c:pt idx="18">
                  <c:v>1.0825751092814031</c:v>
                </c:pt>
                <c:pt idx="19">
                  <c:v>1.0967621719052301</c:v>
                </c:pt>
                <c:pt idx="20">
                  <c:v>1.1141959465439419</c:v>
                </c:pt>
                <c:pt idx="21">
                  <c:v>1.115629741364101</c:v>
                </c:pt>
                <c:pt idx="22">
                  <c:v>1.2256316264742859</c:v>
                </c:pt>
                <c:pt idx="23">
                  <c:v>1.234022481060798</c:v>
                </c:pt>
                <c:pt idx="24">
                  <c:v>1.234022481060798</c:v>
                </c:pt>
                <c:pt idx="25">
                  <c:v>1.2470845329458919</c:v>
                </c:pt>
                <c:pt idx="26">
                  <c:v>1.2513434246597881</c:v>
                </c:pt>
                <c:pt idx="27">
                  <c:v>1.2513434246597881</c:v>
                </c:pt>
                <c:pt idx="28">
                  <c:v>1.2638773765040801</c:v>
                </c:pt>
                <c:pt idx="29">
                  <c:v>1.2731577074166249</c:v>
                </c:pt>
                <c:pt idx="30">
                  <c:v>1.281631872731539</c:v>
                </c:pt>
                <c:pt idx="31">
                  <c:v>1.288395853575665</c:v>
                </c:pt>
                <c:pt idx="32">
                  <c:v>1.292046882971394</c:v>
                </c:pt>
                <c:pt idx="33">
                  <c:v>1.32307098903567</c:v>
                </c:pt>
                <c:pt idx="34">
                  <c:v>1.326710030269256</c:v>
                </c:pt>
                <c:pt idx="35">
                  <c:v>1.332116675279454</c:v>
                </c:pt>
                <c:pt idx="36">
                  <c:v>1.3545640895577971</c:v>
                </c:pt>
                <c:pt idx="37">
                  <c:v>1.384596551544512</c:v>
                </c:pt>
                <c:pt idx="38">
                  <c:v>1.5352991379424039</c:v>
                </c:pt>
                <c:pt idx="39">
                  <c:v>1.5417583550198479</c:v>
                </c:pt>
                <c:pt idx="40">
                  <c:v>1.629981452206497</c:v>
                </c:pt>
                <c:pt idx="41">
                  <c:v>1.699200046282374</c:v>
                </c:pt>
                <c:pt idx="42">
                  <c:v>1.9177027996496581</c:v>
                </c:pt>
                <c:pt idx="43">
                  <c:v>1.921733603464028</c:v>
                </c:pt>
                <c:pt idx="44">
                  <c:v>1.989834835402329</c:v>
                </c:pt>
                <c:pt idx="45">
                  <c:v>2.1353700335254149</c:v>
                </c:pt>
                <c:pt idx="46">
                  <c:v>2.1883555569569868</c:v>
                </c:pt>
                <c:pt idx="47">
                  <c:v>2.3995518826747371</c:v>
                </c:pt>
                <c:pt idx="48">
                  <c:v>2.6916105233585821</c:v>
                </c:pt>
                <c:pt idx="49">
                  <c:v>4.3937392777473958</c:v>
                </c:pt>
              </c:numCache>
            </c:numRef>
          </c:yVal>
          <c:smooth val="1"/>
          <c:extLst>
            <c:ext xmlns:c16="http://schemas.microsoft.com/office/drawing/2014/chart" uri="{C3380CC4-5D6E-409C-BE32-E72D297353CC}">
              <c16:uniqueId val="{00000002-4DCB-4713-B661-DA8AC74B6BAD}"/>
            </c:ext>
          </c:extLst>
        </c:ser>
        <c:ser>
          <c:idx val="3"/>
          <c:order val="3"/>
          <c:tx>
            <c:strRef>
              <c:f>'2app (2)'!$D$1</c:f>
              <c:strCache>
                <c:ptCount val="1"/>
                <c:pt idx="0">
                  <c:v>Ideal-TLB</c:v>
                </c:pt>
              </c:strCache>
            </c:strRef>
          </c:tx>
          <c:spPr>
            <a:ln w="19050" cap="rnd">
              <a:solidFill>
                <a:schemeClr val="accent6">
                  <a:lumMod val="75000"/>
                </a:schemeClr>
              </a:solidFill>
              <a:prstDash val="sysDot"/>
              <a:round/>
            </a:ln>
            <a:effectLst/>
          </c:spPr>
          <c:marker>
            <c:symbol val="circle"/>
            <c:size val="5"/>
            <c:spPr>
              <a:solidFill>
                <a:schemeClr val="accent6">
                  <a:lumMod val="20000"/>
                  <a:lumOff val="80000"/>
                </a:schemeClr>
              </a:solidFill>
              <a:ln w="9525">
                <a:solidFill>
                  <a:schemeClr val="accent6"/>
                </a:solidFill>
              </a:ln>
              <a:effectLst/>
            </c:spPr>
          </c:marker>
          <c:xVal>
            <c:numRef>
              <c:f>'2app (2)'!$A$2</c:f>
              <c:numCache>
                <c:formatCode>General</c:formatCode>
                <c:ptCount val="1"/>
                <c:pt idx="0">
                  <c:v>1</c:v>
                </c:pt>
              </c:numCache>
            </c:numRef>
          </c:xVal>
          <c:yVal>
            <c:numLit>
              <c:formatCode>General</c:formatCode>
              <c:ptCount val="1"/>
              <c:pt idx="0">
                <c:v>-1</c:v>
              </c:pt>
            </c:numLit>
          </c:yVal>
          <c:smooth val="1"/>
          <c:extLst>
            <c:ext xmlns:c16="http://schemas.microsoft.com/office/drawing/2014/chart" uri="{C3380CC4-5D6E-409C-BE32-E72D297353CC}">
              <c16:uniqueId val="{00000003-4DCB-4713-B661-DA8AC74B6BAD}"/>
            </c:ext>
          </c:extLst>
        </c:ser>
        <c:dLbls>
          <c:showLegendKey val="0"/>
          <c:showVal val="0"/>
          <c:showCatName val="0"/>
          <c:showSerName val="0"/>
          <c:showPercent val="0"/>
          <c:showBubbleSize val="0"/>
        </c:dLbls>
        <c:axId val="-1662556080"/>
        <c:axId val="-2034222848"/>
      </c:scatterChart>
      <c:valAx>
        <c:axId val="-1662556080"/>
        <c:scaling>
          <c:orientation val="minMax"/>
          <c:max val="50"/>
          <c:min val="0"/>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200" b="1" i="0" u="none" strike="noStrike" kern="1200" baseline="0">
                    <a:solidFill>
                      <a:schemeClr val="tx1"/>
                    </a:solidFill>
                    <a:latin typeface="Helvetica" panose="020B0604020202030204" pitchFamily="34" charset="0"/>
                    <a:ea typeface="+mn-ea"/>
                    <a:cs typeface="+mn-cs"/>
                  </a:defRPr>
                </a:pPr>
                <a:r>
                  <a:rPr lang="en-US" sz="1200" b="1" dirty="0">
                    <a:solidFill>
                      <a:schemeClr val="tx1"/>
                    </a:solidFill>
                  </a:rPr>
                  <a:t>Sorted Application Number</a:t>
                </a:r>
              </a:p>
            </c:rich>
          </c:tx>
          <c:layout>
            <c:manualLayout>
              <c:xMode val="edge"/>
              <c:yMode val="edge"/>
              <c:x val="0.23413822663008599"/>
              <c:y val="0.88842617848374605"/>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Helvetica" panose="020B0604020202030204" pitchFamily="34" charset="0"/>
                  <a:ea typeface="+mn-ea"/>
                  <a:cs typeface="+mn-cs"/>
                </a:defRPr>
              </a:pPr>
              <a:endParaRPr lang="en-US"/>
            </a:p>
          </c:txPr>
        </c:title>
        <c:numFmt formatCode="General" sourceLinked="1"/>
        <c:majorTickMark val="cross"/>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Helvetica" panose="020B0604020202030204" pitchFamily="34" charset="0"/>
                <a:ea typeface="+mn-ea"/>
                <a:cs typeface="+mn-cs"/>
              </a:defRPr>
            </a:pPr>
            <a:endParaRPr lang="en-US"/>
          </a:p>
        </c:txPr>
        <c:crossAx val="-2034222848"/>
        <c:crosses val="autoZero"/>
        <c:crossBetween val="midCat"/>
        <c:majorUnit val="10"/>
      </c:valAx>
      <c:valAx>
        <c:axId val="-2034222848"/>
        <c:scaling>
          <c:orientation val="minMax"/>
          <c:max val="8"/>
          <c:min val="0"/>
        </c:scaling>
        <c:delete val="0"/>
        <c:axPos val="l"/>
        <c:majorGridlines>
          <c:spPr>
            <a:ln w="9525" cap="flat" cmpd="sng" algn="ctr">
              <a:solidFill>
                <a:schemeClr val="tx1"/>
              </a:solidFill>
              <a:prstDash val="dash"/>
              <a:round/>
            </a:ln>
            <a:effectLst/>
          </c:spPr>
        </c:majorGridlines>
        <c:title>
          <c:tx>
            <c:rich>
              <a:bodyPr rot="-5400000" spcFirstLastPara="1" vertOverflow="ellipsis" vert="horz" wrap="square" anchor="ctr" anchorCtr="1"/>
              <a:lstStyle/>
              <a:p>
                <a:pPr>
                  <a:lnSpc>
                    <a:spcPct val="90000"/>
                  </a:lnSpc>
                  <a:defRPr sz="1200" b="1" i="0" u="none" strike="noStrike" kern="1200" baseline="0">
                    <a:solidFill>
                      <a:schemeClr val="tx1"/>
                    </a:solidFill>
                    <a:latin typeface="Helvetica" panose="020B0604020202030204" pitchFamily="34" charset="0"/>
                    <a:ea typeface="+mn-ea"/>
                    <a:cs typeface="+mn-cs"/>
                  </a:defRPr>
                </a:pPr>
                <a:r>
                  <a:rPr lang="en-US" sz="1200" b="1" dirty="0">
                    <a:solidFill>
                      <a:schemeClr val="tx1"/>
                    </a:solidFill>
                  </a:rPr>
                  <a:t>Normalized</a:t>
                </a:r>
              </a:p>
              <a:p>
                <a:pPr>
                  <a:lnSpc>
                    <a:spcPct val="90000"/>
                  </a:lnSpc>
                  <a:defRPr sz="1200" b="1">
                    <a:solidFill>
                      <a:schemeClr val="tx1"/>
                    </a:solidFill>
                  </a:defRPr>
                </a:pPr>
                <a:r>
                  <a:rPr lang="en-US" sz="1200" b="1" dirty="0">
                    <a:solidFill>
                      <a:schemeClr val="tx1"/>
                    </a:solidFill>
                  </a:rPr>
                  <a:t>Performance</a:t>
                </a:r>
              </a:p>
            </c:rich>
          </c:tx>
          <c:layout>
            <c:manualLayout>
              <c:xMode val="edge"/>
              <c:yMode val="edge"/>
              <c:x val="3.0102843361760001E-2"/>
              <c:y val="0.16666068206808801"/>
            </c:manualLayout>
          </c:layout>
          <c:overlay val="0"/>
          <c:spPr>
            <a:noFill/>
            <a:ln>
              <a:noFill/>
            </a:ln>
            <a:effectLst/>
          </c:spPr>
          <c:txPr>
            <a:bodyPr rot="-5400000" spcFirstLastPara="1" vertOverflow="ellipsis" vert="horz" wrap="square" anchor="ctr" anchorCtr="1"/>
            <a:lstStyle/>
            <a:p>
              <a:pPr>
                <a:lnSpc>
                  <a:spcPct val="90000"/>
                </a:lnSpc>
                <a:defRPr sz="1200" b="1" i="0" u="none" strike="noStrike" kern="1200" baseline="0">
                  <a:solidFill>
                    <a:schemeClr val="tx1"/>
                  </a:solidFill>
                  <a:latin typeface="Helvetica" panose="020B0604020202030204" pitchFamily="34" charset="0"/>
                  <a:ea typeface="+mn-ea"/>
                  <a:cs typeface="+mn-cs"/>
                </a:defRPr>
              </a:pPr>
              <a:endParaRPr lang="en-US"/>
            </a:p>
          </c:txPr>
        </c:title>
        <c:numFmt formatCode="#,##0" sourceLinked="0"/>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Helvetica" panose="020B0604020202030204" pitchFamily="34" charset="0"/>
                <a:ea typeface="+mn-ea"/>
                <a:cs typeface="+mn-cs"/>
              </a:defRPr>
            </a:pPr>
            <a:endParaRPr lang="en-US"/>
          </a:p>
        </c:txPr>
        <c:crossAx val="-1662556080"/>
        <c:crosses val="autoZero"/>
        <c:crossBetween val="midCat"/>
        <c:majorUnit val="1"/>
      </c:valAx>
      <c:spPr>
        <a:noFill/>
        <a:ln w="12700">
          <a:solidFill>
            <a:schemeClr val="tx1"/>
          </a:solidFill>
        </a:ln>
        <a:effectLst/>
      </c:spPr>
    </c:plotArea>
    <c:legend>
      <c:legendPos val="b"/>
      <c:legendEntry>
        <c:idx val="1"/>
        <c:delete val="1"/>
      </c:legendEntry>
      <c:layout>
        <c:manualLayout>
          <c:xMode val="edge"/>
          <c:yMode val="edge"/>
          <c:x val="0.48543038657554699"/>
          <c:y val="7.5959129864920302E-2"/>
          <c:w val="0.40927798644757701"/>
          <c:h val="0.28490533134917501"/>
        </c:manualLayout>
      </c:layout>
      <c:overlay val="0"/>
      <c:spPr>
        <a:solidFill>
          <a:schemeClr val="bg1"/>
        </a:solidFill>
        <a:ln>
          <a:solidFill>
            <a:schemeClr val="tx1"/>
          </a:solid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Helvetica" panose="020B0604020202030204" pitchFamily="34" charset="0"/>
              <a:ea typeface="+mn-ea"/>
              <a:cs typeface="+mn-cs"/>
            </a:defRPr>
          </a:pPr>
          <a:endParaRPr lang="en-US"/>
        </a:p>
      </c:txPr>
    </c:legend>
    <c:plotVisOnly val="1"/>
    <c:dispBlanksAs val="gap"/>
    <c:showDLblsOverMax val="0"/>
  </c:chart>
  <c:spPr>
    <a:noFill/>
    <a:ln w="9525" cap="flat" cmpd="sng" algn="ctr">
      <a:noFill/>
      <a:round/>
    </a:ln>
    <a:effectLst/>
  </c:spPr>
  <c:txPr>
    <a:bodyPr/>
    <a:lstStyle/>
    <a:p>
      <a:pPr>
        <a:defRPr sz="1100">
          <a:latin typeface="Helvetica" panose="020B0604020202030204" pitchFamily="34" charset="0"/>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038070422626799"/>
          <c:y val="5.25925925925926E-2"/>
          <c:w val="0.714260231660789"/>
          <c:h val="0.71920872961844295"/>
        </c:manualLayout>
      </c:layout>
      <c:scatterChart>
        <c:scatterStyle val="smoothMarker"/>
        <c:varyColors val="0"/>
        <c:ser>
          <c:idx val="0"/>
          <c:order val="0"/>
          <c:tx>
            <c:strRef>
              <c:f>'3app (2)'!$B$1</c:f>
              <c:strCache>
                <c:ptCount val="1"/>
                <c:pt idx="0">
                  <c:v>GPU-MMU</c:v>
                </c:pt>
              </c:strCache>
            </c:strRef>
          </c:tx>
          <c:spPr>
            <a:ln w="31750" cap="rnd">
              <a:solidFill>
                <a:schemeClr val="accent2">
                  <a:lumMod val="60000"/>
                  <a:lumOff val="40000"/>
                </a:schemeClr>
              </a:solidFill>
              <a:round/>
            </a:ln>
            <a:effectLst/>
          </c:spPr>
          <c:marker>
            <c:symbol val="none"/>
          </c:marker>
          <c:xVal>
            <c:numRef>
              <c:f>'3app (2)'!$A$2:$A$76</c:f>
              <c:numCache>
                <c:formatCode>General</c:formatCode>
                <c:ptCount val="7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numCache>
            </c:numRef>
          </c:xVal>
          <c:yVal>
            <c:numRef>
              <c:f>'3app (2)'!$B$2:$B$76</c:f>
              <c:numCache>
                <c:formatCode>General</c:formatCode>
                <c:ptCount val="75"/>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c:v>
                </c:pt>
                <c:pt idx="47">
                  <c:v>1</c:v>
                </c:pt>
                <c:pt idx="48">
                  <c:v>1</c:v>
                </c:pt>
                <c:pt idx="49">
                  <c:v>1</c:v>
                </c:pt>
                <c:pt idx="50">
                  <c:v>1</c:v>
                </c:pt>
                <c:pt idx="51">
                  <c:v>1</c:v>
                </c:pt>
                <c:pt idx="52">
                  <c:v>1</c:v>
                </c:pt>
                <c:pt idx="53">
                  <c:v>1</c:v>
                </c:pt>
                <c:pt idx="54">
                  <c:v>1</c:v>
                </c:pt>
                <c:pt idx="55">
                  <c:v>1</c:v>
                </c:pt>
                <c:pt idx="56">
                  <c:v>1</c:v>
                </c:pt>
                <c:pt idx="57">
                  <c:v>1</c:v>
                </c:pt>
                <c:pt idx="58">
                  <c:v>1</c:v>
                </c:pt>
                <c:pt idx="59">
                  <c:v>1</c:v>
                </c:pt>
                <c:pt idx="60">
                  <c:v>1</c:v>
                </c:pt>
                <c:pt idx="61">
                  <c:v>1</c:v>
                </c:pt>
                <c:pt idx="62">
                  <c:v>1</c:v>
                </c:pt>
                <c:pt idx="63">
                  <c:v>1</c:v>
                </c:pt>
                <c:pt idx="64">
                  <c:v>1</c:v>
                </c:pt>
                <c:pt idx="65">
                  <c:v>1</c:v>
                </c:pt>
                <c:pt idx="66">
                  <c:v>1</c:v>
                </c:pt>
                <c:pt idx="67">
                  <c:v>1</c:v>
                </c:pt>
                <c:pt idx="68">
                  <c:v>1</c:v>
                </c:pt>
                <c:pt idx="69">
                  <c:v>1</c:v>
                </c:pt>
                <c:pt idx="70">
                  <c:v>1</c:v>
                </c:pt>
                <c:pt idx="71">
                  <c:v>1</c:v>
                </c:pt>
                <c:pt idx="72">
                  <c:v>1</c:v>
                </c:pt>
                <c:pt idx="73">
                  <c:v>1</c:v>
                </c:pt>
                <c:pt idx="74">
                  <c:v>1</c:v>
                </c:pt>
              </c:numCache>
            </c:numRef>
          </c:yVal>
          <c:smooth val="1"/>
          <c:extLst>
            <c:ext xmlns:c16="http://schemas.microsoft.com/office/drawing/2014/chart" uri="{C3380CC4-5D6E-409C-BE32-E72D297353CC}">
              <c16:uniqueId val="{00000000-8073-4EB5-991B-6B23E1DAE800}"/>
            </c:ext>
          </c:extLst>
        </c:ser>
        <c:ser>
          <c:idx val="2"/>
          <c:order val="1"/>
          <c:tx>
            <c:strRef>
              <c:f>'3app (2)'!$D$1</c:f>
              <c:strCache>
                <c:ptCount val="1"/>
                <c:pt idx="0">
                  <c:v>Ideal-TLB</c:v>
                </c:pt>
              </c:strCache>
            </c:strRef>
          </c:tx>
          <c:spPr>
            <a:ln w="19050" cap="rnd">
              <a:solidFill>
                <a:schemeClr val="accent6">
                  <a:lumMod val="75000"/>
                </a:schemeClr>
              </a:solidFill>
              <a:prstDash val="sysDot"/>
              <a:round/>
            </a:ln>
            <a:effectLst/>
          </c:spPr>
          <c:marker>
            <c:symbol val="circle"/>
            <c:size val="5"/>
            <c:spPr>
              <a:solidFill>
                <a:schemeClr val="accent6">
                  <a:lumMod val="20000"/>
                  <a:lumOff val="80000"/>
                </a:schemeClr>
              </a:solidFill>
              <a:ln w="9525">
                <a:solidFill>
                  <a:schemeClr val="accent6"/>
                </a:solidFill>
              </a:ln>
              <a:effectLst/>
            </c:spPr>
          </c:marker>
          <c:xVal>
            <c:numRef>
              <c:f>'3app (2)'!$A$2:$A$76</c:f>
              <c:numCache>
                <c:formatCode>General</c:formatCode>
                <c:ptCount val="7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numCache>
            </c:numRef>
          </c:xVal>
          <c:yVal>
            <c:numRef>
              <c:f>'3app (2)'!$D$2:$D$76</c:f>
              <c:numCache>
                <c:formatCode>General</c:formatCode>
                <c:ptCount val="75"/>
                <c:pt idx="0">
                  <c:v>0.72625916752340103</c:v>
                </c:pt>
                <c:pt idx="1">
                  <c:v>1.0042750262814031</c:v>
                </c:pt>
                <c:pt idx="2">
                  <c:v>1.195472764879731</c:v>
                </c:pt>
                <c:pt idx="3">
                  <c:v>1.1974982398214269</c:v>
                </c:pt>
                <c:pt idx="4">
                  <c:v>1.167858720362438</c:v>
                </c:pt>
                <c:pt idx="5">
                  <c:v>1.1448735210794641</c:v>
                </c:pt>
                <c:pt idx="6">
                  <c:v>0.75825216844542298</c:v>
                </c:pt>
                <c:pt idx="7">
                  <c:v>1.650478186797633</c:v>
                </c:pt>
                <c:pt idx="8">
                  <c:v>1.132576971002915</c:v>
                </c:pt>
                <c:pt idx="9">
                  <c:v>1.030806902252964</c:v>
                </c:pt>
                <c:pt idx="10">
                  <c:v>1.08038326985612</c:v>
                </c:pt>
                <c:pt idx="11">
                  <c:v>1.130132524707997</c:v>
                </c:pt>
                <c:pt idx="12">
                  <c:v>1.3046812087648161</c:v>
                </c:pt>
                <c:pt idx="13">
                  <c:v>2.7702915221512461</c:v>
                </c:pt>
                <c:pt idx="14">
                  <c:v>1.0909383268939381</c:v>
                </c:pt>
                <c:pt idx="15">
                  <c:v>1.085777445884663</c:v>
                </c:pt>
                <c:pt idx="16">
                  <c:v>1.0767827970061921</c:v>
                </c:pt>
                <c:pt idx="17">
                  <c:v>1.3187105201939771</c:v>
                </c:pt>
                <c:pt idx="18">
                  <c:v>1.5247236182878381</c:v>
                </c:pt>
                <c:pt idx="19">
                  <c:v>1.916686888053404</c:v>
                </c:pt>
                <c:pt idx="20">
                  <c:v>1.0823069834110139</c:v>
                </c:pt>
                <c:pt idx="21">
                  <c:v>1.0813959650069369</c:v>
                </c:pt>
                <c:pt idx="22">
                  <c:v>1.0826711745711739</c:v>
                </c:pt>
                <c:pt idx="23">
                  <c:v>1.8731186514111731</c:v>
                </c:pt>
                <c:pt idx="24">
                  <c:v>1.433546555597363</c:v>
                </c:pt>
                <c:pt idx="25">
                  <c:v>1.20311979718147</c:v>
                </c:pt>
                <c:pt idx="26">
                  <c:v>1.6498601681183309</c:v>
                </c:pt>
                <c:pt idx="27">
                  <c:v>1.1358821952541911</c:v>
                </c:pt>
                <c:pt idx="28">
                  <c:v>1.591971603998378</c:v>
                </c:pt>
                <c:pt idx="29">
                  <c:v>1.199360683904835</c:v>
                </c:pt>
                <c:pt idx="30">
                  <c:v>1.277801669548865</c:v>
                </c:pt>
                <c:pt idx="31">
                  <c:v>1.451658784213508</c:v>
                </c:pt>
                <c:pt idx="32">
                  <c:v>1.452908722882257</c:v>
                </c:pt>
                <c:pt idx="33">
                  <c:v>1.7570603383840731</c:v>
                </c:pt>
                <c:pt idx="34">
                  <c:v>1.7405660154310529</c:v>
                </c:pt>
                <c:pt idx="35">
                  <c:v>1.250341031470624</c:v>
                </c:pt>
                <c:pt idx="36">
                  <c:v>1.9257127906561891</c:v>
                </c:pt>
                <c:pt idx="37">
                  <c:v>1.454797272191382</c:v>
                </c:pt>
                <c:pt idx="38">
                  <c:v>1.6375820699250061</c:v>
                </c:pt>
                <c:pt idx="39">
                  <c:v>1.5049219721615219</c:v>
                </c:pt>
                <c:pt idx="40">
                  <c:v>1.479993147806522</c:v>
                </c:pt>
                <c:pt idx="41">
                  <c:v>1.7212823706958771</c:v>
                </c:pt>
                <c:pt idx="42">
                  <c:v>1.387995975089064</c:v>
                </c:pt>
                <c:pt idx="43">
                  <c:v>1.47262913536199</c:v>
                </c:pt>
                <c:pt idx="44">
                  <c:v>1.528698324972843</c:v>
                </c:pt>
                <c:pt idx="45">
                  <c:v>2.1719943354238311</c:v>
                </c:pt>
                <c:pt idx="46">
                  <c:v>2.2634948197024949</c:v>
                </c:pt>
                <c:pt idx="47">
                  <c:v>2.0735490396446372</c:v>
                </c:pt>
                <c:pt idx="48">
                  <c:v>1.52901734624015</c:v>
                </c:pt>
                <c:pt idx="49">
                  <c:v>1.5252345851124891</c:v>
                </c:pt>
                <c:pt idx="50">
                  <c:v>1.432527407853496</c:v>
                </c:pt>
                <c:pt idx="51">
                  <c:v>1.4290151909667821</c:v>
                </c:pt>
                <c:pt idx="52">
                  <c:v>2.368506195191459</c:v>
                </c:pt>
                <c:pt idx="53">
                  <c:v>1.62807861259826</c:v>
                </c:pt>
                <c:pt idx="54">
                  <c:v>1.838191315613124</c:v>
                </c:pt>
                <c:pt idx="55">
                  <c:v>1.6586669121385871</c:v>
                </c:pt>
                <c:pt idx="56">
                  <c:v>1.318238398320563</c:v>
                </c:pt>
                <c:pt idx="57">
                  <c:v>2.683722996761968</c:v>
                </c:pt>
                <c:pt idx="58">
                  <c:v>1.7273966256767881</c:v>
                </c:pt>
                <c:pt idx="59">
                  <c:v>1.9402112868461789</c:v>
                </c:pt>
                <c:pt idx="60">
                  <c:v>2.218566933780306</c:v>
                </c:pt>
                <c:pt idx="61">
                  <c:v>2.1661084621603339</c:v>
                </c:pt>
                <c:pt idx="62">
                  <c:v>7.714434372398463</c:v>
                </c:pt>
                <c:pt idx="63">
                  <c:v>2.189624647102653</c:v>
                </c:pt>
                <c:pt idx="64">
                  <c:v>8.3455523824963525</c:v>
                </c:pt>
                <c:pt idx="65">
                  <c:v>8.6004759489720186</c:v>
                </c:pt>
                <c:pt idx="66">
                  <c:v>2.4895388655392869</c:v>
                </c:pt>
                <c:pt idx="67">
                  <c:v>2.2851542000805631</c:v>
                </c:pt>
                <c:pt idx="68">
                  <c:v>2.7069482272138901</c:v>
                </c:pt>
                <c:pt idx="69">
                  <c:v>2.721781210224373</c:v>
                </c:pt>
                <c:pt idx="70">
                  <c:v>2.593576230837884</c:v>
                </c:pt>
                <c:pt idx="71">
                  <c:v>4.286761648005986</c:v>
                </c:pt>
                <c:pt idx="72">
                  <c:v>5.5465422950894547</c:v>
                </c:pt>
                <c:pt idx="73">
                  <c:v>4.2144117247930506</c:v>
                </c:pt>
                <c:pt idx="74">
                  <c:v>4.610713010090187</c:v>
                </c:pt>
              </c:numCache>
            </c:numRef>
          </c:yVal>
          <c:smooth val="1"/>
          <c:extLst>
            <c:ext xmlns:c16="http://schemas.microsoft.com/office/drawing/2014/chart" uri="{C3380CC4-5D6E-409C-BE32-E72D297353CC}">
              <c16:uniqueId val="{00000001-8073-4EB5-991B-6B23E1DAE800}"/>
            </c:ext>
          </c:extLst>
        </c:ser>
        <c:ser>
          <c:idx val="1"/>
          <c:order val="2"/>
          <c:tx>
            <c:strRef>
              <c:f>'3app (2)'!$C$1</c:f>
              <c:strCache>
                <c:ptCount val="1"/>
                <c:pt idx="0">
                  <c:v>Mosaic</c:v>
                </c:pt>
              </c:strCache>
            </c:strRef>
          </c:tx>
          <c:spPr>
            <a:ln w="31750" cap="rnd">
              <a:solidFill>
                <a:schemeClr val="accent1">
                  <a:lumMod val="75000"/>
                </a:schemeClr>
              </a:solidFill>
              <a:round/>
            </a:ln>
            <a:effectLst/>
          </c:spPr>
          <c:marker>
            <c:symbol val="circle"/>
            <c:size val="7"/>
            <c:spPr>
              <a:solidFill>
                <a:schemeClr val="accent1">
                  <a:lumMod val="75000"/>
                </a:schemeClr>
              </a:solidFill>
              <a:ln w="9525">
                <a:noFill/>
              </a:ln>
              <a:effectLst/>
            </c:spPr>
          </c:marker>
          <c:xVal>
            <c:numRef>
              <c:f>'3app (2)'!$A$2:$A$76</c:f>
              <c:numCache>
                <c:formatCode>General</c:formatCode>
                <c:ptCount val="7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numCache>
            </c:numRef>
          </c:xVal>
          <c:yVal>
            <c:numRef>
              <c:f>'3app (2)'!$C$2:$C$76</c:f>
              <c:numCache>
                <c:formatCode>General</c:formatCode>
                <c:ptCount val="75"/>
                <c:pt idx="0">
                  <c:v>0.66367529344897702</c:v>
                </c:pt>
                <c:pt idx="1">
                  <c:v>0.80818628847646501</c:v>
                </c:pt>
                <c:pt idx="2">
                  <c:v>0.831452591826642</c:v>
                </c:pt>
                <c:pt idx="3">
                  <c:v>0.87176100895058395</c:v>
                </c:pt>
                <c:pt idx="4">
                  <c:v>0.87966704997336398</c:v>
                </c:pt>
                <c:pt idx="5">
                  <c:v>0.906569332136971</c:v>
                </c:pt>
                <c:pt idx="6">
                  <c:v>0.91930287724148996</c:v>
                </c:pt>
                <c:pt idx="7">
                  <c:v>0.95495301491261997</c:v>
                </c:pt>
                <c:pt idx="8">
                  <c:v>0.95701888465104001</c:v>
                </c:pt>
                <c:pt idx="9">
                  <c:v>1.002036614589328</c:v>
                </c:pt>
                <c:pt idx="10">
                  <c:v>1.0078629364046201</c:v>
                </c:pt>
                <c:pt idx="11">
                  <c:v>1.008136462132023</c:v>
                </c:pt>
                <c:pt idx="12">
                  <c:v>1.0128014495005859</c:v>
                </c:pt>
                <c:pt idx="13">
                  <c:v>1.0168727836102971</c:v>
                </c:pt>
                <c:pt idx="14">
                  <c:v>1.0195608047973119</c:v>
                </c:pt>
                <c:pt idx="15">
                  <c:v>1.025854</c:v>
                </c:pt>
                <c:pt idx="16">
                  <c:v>1.0442525608276021</c:v>
                </c:pt>
                <c:pt idx="17">
                  <c:v>1.054029549833283</c:v>
                </c:pt>
                <c:pt idx="18">
                  <c:v>1.059789578705695</c:v>
                </c:pt>
                <c:pt idx="19">
                  <c:v>1.06064418847331</c:v>
                </c:pt>
                <c:pt idx="20">
                  <c:v>1.0618951471974201</c:v>
                </c:pt>
                <c:pt idx="21">
                  <c:v>1.0619279424233079</c:v>
                </c:pt>
                <c:pt idx="22">
                  <c:v>1.0634406372157741</c:v>
                </c:pt>
                <c:pt idx="23">
                  <c:v>1.0759674300375821</c:v>
                </c:pt>
                <c:pt idx="24">
                  <c:v>1.0770928255737571</c:v>
                </c:pt>
                <c:pt idx="25">
                  <c:v>1.093036305432866</c:v>
                </c:pt>
                <c:pt idx="26">
                  <c:v>1.097968336780786</c:v>
                </c:pt>
                <c:pt idx="27">
                  <c:v>1.102511</c:v>
                </c:pt>
                <c:pt idx="28">
                  <c:v>1.11440068814823</c:v>
                </c:pt>
                <c:pt idx="29">
                  <c:v>1.11730194201707</c:v>
                </c:pt>
                <c:pt idx="30">
                  <c:v>1.118537604939037</c:v>
                </c:pt>
                <c:pt idx="31">
                  <c:v>1.1666621697496251</c:v>
                </c:pt>
                <c:pt idx="32">
                  <c:v>1.2051230115667499</c:v>
                </c:pt>
                <c:pt idx="33">
                  <c:v>1.2153561259489141</c:v>
                </c:pt>
                <c:pt idx="34">
                  <c:v>1.2428333871870241</c:v>
                </c:pt>
                <c:pt idx="35">
                  <c:v>1.2542120000000001</c:v>
                </c:pt>
                <c:pt idx="36">
                  <c:v>1.2578123864430699</c:v>
                </c:pt>
                <c:pt idx="37">
                  <c:v>1.2678736558614081</c:v>
                </c:pt>
                <c:pt idx="38">
                  <c:v>1.270145446806618</c:v>
                </c:pt>
                <c:pt idx="39">
                  <c:v>1.282892897042601</c:v>
                </c:pt>
                <c:pt idx="40">
                  <c:v>1.300507753547437</c:v>
                </c:pt>
                <c:pt idx="41">
                  <c:v>1.3017107897882281</c:v>
                </c:pt>
                <c:pt idx="42">
                  <c:v>1.3083828412212199</c:v>
                </c:pt>
                <c:pt idx="43">
                  <c:v>1.31747086806866</c:v>
                </c:pt>
                <c:pt idx="44">
                  <c:v>1.318737531714085</c:v>
                </c:pt>
                <c:pt idx="45">
                  <c:v>1.3216055027311351</c:v>
                </c:pt>
                <c:pt idx="46">
                  <c:v>1.3677490305029809</c:v>
                </c:pt>
                <c:pt idx="47">
                  <c:v>1.369378810313306</c:v>
                </c:pt>
                <c:pt idx="48">
                  <c:v>1.3911979450377561</c:v>
                </c:pt>
                <c:pt idx="49">
                  <c:v>1.396124754751352</c:v>
                </c:pt>
                <c:pt idx="50">
                  <c:v>1.4250258908978091</c:v>
                </c:pt>
                <c:pt idx="51">
                  <c:v>1.4306481258852659</c:v>
                </c:pt>
                <c:pt idx="52">
                  <c:v>1.4834117083545459</c:v>
                </c:pt>
                <c:pt idx="53">
                  <c:v>1.5317604549502319</c:v>
                </c:pt>
                <c:pt idx="54">
                  <c:v>1.5542340034965969</c:v>
                </c:pt>
                <c:pt idx="55">
                  <c:v>1.609447600511984</c:v>
                </c:pt>
                <c:pt idx="56">
                  <c:v>1.6368164417120279</c:v>
                </c:pt>
                <c:pt idx="57">
                  <c:v>1.6415747204588449</c:v>
                </c:pt>
                <c:pt idx="58">
                  <c:v>1.6966655912510811</c:v>
                </c:pt>
                <c:pt idx="59">
                  <c:v>1.7645335600012151</c:v>
                </c:pt>
                <c:pt idx="60">
                  <c:v>1.765892953361168</c:v>
                </c:pt>
                <c:pt idx="61">
                  <c:v>1.8164128623517199</c:v>
                </c:pt>
                <c:pt idx="62">
                  <c:v>1.877306678383128</c:v>
                </c:pt>
                <c:pt idx="63">
                  <c:v>1.8967993150544471</c:v>
                </c:pt>
                <c:pt idx="64">
                  <c:v>2.190699472496227</c:v>
                </c:pt>
                <c:pt idx="65">
                  <c:v>2.1974147908295301</c:v>
                </c:pt>
                <c:pt idx="66">
                  <c:v>2.200920751380635</c:v>
                </c:pt>
                <c:pt idx="67">
                  <c:v>2.2295131427544339</c:v>
                </c:pt>
                <c:pt idx="68">
                  <c:v>2.2629442173648511</c:v>
                </c:pt>
                <c:pt idx="69">
                  <c:v>2.2966562340513188</c:v>
                </c:pt>
                <c:pt idx="70">
                  <c:v>2.588444870517661</c:v>
                </c:pt>
                <c:pt idx="71">
                  <c:v>3.569584562347762</c:v>
                </c:pt>
                <c:pt idx="72">
                  <c:v>4.2628928950643381</c:v>
                </c:pt>
                <c:pt idx="73">
                  <c:v>4.4799158637535621</c:v>
                </c:pt>
                <c:pt idx="74">
                  <c:v>4.5677850700955229</c:v>
                </c:pt>
              </c:numCache>
            </c:numRef>
          </c:yVal>
          <c:smooth val="1"/>
          <c:extLst>
            <c:ext xmlns:c16="http://schemas.microsoft.com/office/drawing/2014/chart" uri="{C3380CC4-5D6E-409C-BE32-E72D297353CC}">
              <c16:uniqueId val="{00000002-8073-4EB5-991B-6B23E1DAE800}"/>
            </c:ext>
          </c:extLst>
        </c:ser>
        <c:ser>
          <c:idx val="3"/>
          <c:order val="3"/>
          <c:tx>
            <c:strRef>
              <c:f>'3app (2)'!$D$1</c:f>
              <c:strCache>
                <c:ptCount val="1"/>
                <c:pt idx="0">
                  <c:v>Ideal-TLB</c:v>
                </c:pt>
              </c:strCache>
            </c:strRef>
          </c:tx>
          <c:spPr>
            <a:ln w="19050" cap="rnd">
              <a:solidFill>
                <a:schemeClr val="accent6">
                  <a:lumMod val="75000"/>
                </a:schemeClr>
              </a:solidFill>
              <a:prstDash val="sysDot"/>
              <a:round/>
            </a:ln>
            <a:effectLst/>
          </c:spPr>
          <c:marker>
            <c:symbol val="circle"/>
            <c:size val="5"/>
            <c:spPr>
              <a:solidFill>
                <a:schemeClr val="accent6">
                  <a:lumMod val="20000"/>
                  <a:lumOff val="80000"/>
                </a:schemeClr>
              </a:solidFill>
              <a:ln w="9525">
                <a:solidFill>
                  <a:schemeClr val="accent6"/>
                </a:solidFill>
              </a:ln>
              <a:effectLst/>
            </c:spPr>
          </c:marker>
          <c:xVal>
            <c:numRef>
              <c:f>'3app (2)'!$A$2</c:f>
              <c:numCache>
                <c:formatCode>General</c:formatCode>
                <c:ptCount val="1"/>
                <c:pt idx="0">
                  <c:v>1</c:v>
                </c:pt>
              </c:numCache>
            </c:numRef>
          </c:xVal>
          <c:yVal>
            <c:numLit>
              <c:formatCode>General</c:formatCode>
              <c:ptCount val="1"/>
              <c:pt idx="0">
                <c:v>-1</c:v>
              </c:pt>
            </c:numLit>
          </c:yVal>
          <c:smooth val="1"/>
          <c:extLst>
            <c:ext xmlns:c16="http://schemas.microsoft.com/office/drawing/2014/chart" uri="{C3380CC4-5D6E-409C-BE32-E72D297353CC}">
              <c16:uniqueId val="{00000003-8073-4EB5-991B-6B23E1DAE800}"/>
            </c:ext>
          </c:extLst>
        </c:ser>
        <c:dLbls>
          <c:showLegendKey val="0"/>
          <c:showVal val="0"/>
          <c:showCatName val="0"/>
          <c:showSerName val="0"/>
          <c:showPercent val="0"/>
          <c:showBubbleSize val="0"/>
        </c:dLbls>
        <c:axId val="-1635063600"/>
        <c:axId val="-1630562928"/>
      </c:scatterChart>
      <c:valAx>
        <c:axId val="-1635063600"/>
        <c:scaling>
          <c:orientation val="minMax"/>
          <c:max val="75"/>
          <c:min val="0"/>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200" b="1" i="0" u="none" strike="noStrike" kern="1200" baseline="0">
                    <a:solidFill>
                      <a:schemeClr val="tx1"/>
                    </a:solidFill>
                    <a:latin typeface="Helvetica" panose="020B0604020202030204" pitchFamily="34" charset="0"/>
                    <a:ea typeface="+mn-ea"/>
                    <a:cs typeface="+mn-cs"/>
                  </a:defRPr>
                </a:pPr>
                <a:r>
                  <a:rPr lang="en-US" sz="1200" b="1" dirty="0">
                    <a:solidFill>
                      <a:schemeClr val="tx1"/>
                    </a:solidFill>
                  </a:rPr>
                  <a:t>Sorted Application Number</a:t>
                </a:r>
              </a:p>
            </c:rich>
          </c:tx>
          <c:layout>
            <c:manualLayout>
              <c:xMode val="edge"/>
              <c:yMode val="edge"/>
              <c:x val="0.23413822663008599"/>
              <c:y val="0.88842617848374605"/>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Helvetica" panose="020B0604020202030204" pitchFamily="34" charset="0"/>
                  <a:ea typeface="+mn-ea"/>
                  <a:cs typeface="+mn-cs"/>
                </a:defRPr>
              </a:pPr>
              <a:endParaRPr lang="en-US"/>
            </a:p>
          </c:txPr>
        </c:title>
        <c:numFmt formatCode="General" sourceLinked="1"/>
        <c:majorTickMark val="cross"/>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Helvetica" panose="020B0604020202030204" pitchFamily="34" charset="0"/>
                <a:ea typeface="+mn-ea"/>
                <a:cs typeface="+mn-cs"/>
              </a:defRPr>
            </a:pPr>
            <a:endParaRPr lang="en-US"/>
          </a:p>
        </c:txPr>
        <c:crossAx val="-1630562928"/>
        <c:crosses val="autoZero"/>
        <c:crossBetween val="midCat"/>
        <c:majorUnit val="25"/>
      </c:valAx>
      <c:valAx>
        <c:axId val="-1630562928"/>
        <c:scaling>
          <c:orientation val="minMax"/>
          <c:max val="9"/>
          <c:min val="0"/>
        </c:scaling>
        <c:delete val="0"/>
        <c:axPos val="l"/>
        <c:majorGridlines>
          <c:spPr>
            <a:ln w="9525" cap="flat" cmpd="sng" algn="ctr">
              <a:solidFill>
                <a:schemeClr val="tx1"/>
              </a:solidFill>
              <a:prstDash val="dash"/>
              <a:round/>
            </a:ln>
            <a:effectLst/>
          </c:spPr>
        </c:majorGridlines>
        <c:title>
          <c:tx>
            <c:rich>
              <a:bodyPr rot="-5400000" spcFirstLastPara="1" vertOverflow="ellipsis" vert="horz" wrap="square" anchor="ctr" anchorCtr="1"/>
              <a:lstStyle/>
              <a:p>
                <a:pPr>
                  <a:lnSpc>
                    <a:spcPct val="90000"/>
                  </a:lnSpc>
                  <a:defRPr sz="1200" b="1" i="0" u="none" strike="noStrike" kern="1200" baseline="0">
                    <a:solidFill>
                      <a:schemeClr val="tx1"/>
                    </a:solidFill>
                    <a:latin typeface="Helvetica" panose="020B0604020202030204" pitchFamily="34" charset="0"/>
                    <a:ea typeface="+mn-ea"/>
                    <a:cs typeface="+mn-cs"/>
                  </a:defRPr>
                </a:pPr>
                <a:r>
                  <a:rPr lang="en-US" sz="1200" b="1" dirty="0">
                    <a:solidFill>
                      <a:schemeClr val="tx1"/>
                    </a:solidFill>
                  </a:rPr>
                  <a:t>Normalized</a:t>
                </a:r>
              </a:p>
              <a:p>
                <a:pPr>
                  <a:lnSpc>
                    <a:spcPct val="90000"/>
                  </a:lnSpc>
                  <a:defRPr sz="1200" b="1">
                    <a:solidFill>
                      <a:schemeClr val="tx1"/>
                    </a:solidFill>
                  </a:defRPr>
                </a:pPr>
                <a:r>
                  <a:rPr lang="en-US" sz="1200" b="1" dirty="0">
                    <a:solidFill>
                      <a:schemeClr val="tx1"/>
                    </a:solidFill>
                  </a:rPr>
                  <a:t>Performance</a:t>
                </a:r>
              </a:p>
            </c:rich>
          </c:tx>
          <c:layout>
            <c:manualLayout>
              <c:xMode val="edge"/>
              <c:yMode val="edge"/>
              <c:x val="4.2324905724111503E-2"/>
              <c:y val="0.153754274189013"/>
            </c:manualLayout>
          </c:layout>
          <c:overlay val="0"/>
          <c:spPr>
            <a:noFill/>
            <a:ln>
              <a:noFill/>
            </a:ln>
            <a:effectLst/>
          </c:spPr>
          <c:txPr>
            <a:bodyPr rot="-5400000" spcFirstLastPara="1" vertOverflow="ellipsis" vert="horz" wrap="square" anchor="ctr" anchorCtr="1"/>
            <a:lstStyle/>
            <a:p>
              <a:pPr>
                <a:lnSpc>
                  <a:spcPct val="90000"/>
                </a:lnSpc>
                <a:defRPr sz="1200" b="1" i="0" u="none" strike="noStrike" kern="1200" baseline="0">
                  <a:solidFill>
                    <a:schemeClr val="tx1"/>
                  </a:solidFill>
                  <a:latin typeface="Helvetica" panose="020B0604020202030204" pitchFamily="34" charset="0"/>
                  <a:ea typeface="+mn-ea"/>
                  <a:cs typeface="+mn-cs"/>
                </a:defRPr>
              </a:pPr>
              <a:endParaRPr lang="en-US"/>
            </a:p>
          </c:txPr>
        </c:title>
        <c:numFmt formatCode="#,##0" sourceLinked="0"/>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Helvetica" panose="020B0604020202030204" pitchFamily="34" charset="0"/>
                <a:ea typeface="+mn-ea"/>
                <a:cs typeface="+mn-cs"/>
              </a:defRPr>
            </a:pPr>
            <a:endParaRPr lang="en-US"/>
          </a:p>
        </c:txPr>
        <c:crossAx val="-1635063600"/>
        <c:crosses val="autoZero"/>
        <c:crossBetween val="midCat"/>
        <c:majorUnit val="1"/>
      </c:valAx>
      <c:spPr>
        <a:noFill/>
        <a:ln w="12700">
          <a:solidFill>
            <a:schemeClr val="tx1"/>
          </a:solidFill>
        </a:ln>
        <a:effectLst/>
      </c:spPr>
    </c:plotArea>
    <c:legend>
      <c:legendPos val="b"/>
      <c:legendEntry>
        <c:idx val="1"/>
        <c:delete val="1"/>
      </c:legendEntry>
      <c:layout>
        <c:manualLayout>
          <c:xMode val="edge"/>
          <c:yMode val="edge"/>
          <c:x val="0.237794983306817"/>
          <c:y val="7.5959129864920302E-2"/>
          <c:w val="0.41844966805012201"/>
          <c:h val="0.28490533134917501"/>
        </c:manualLayout>
      </c:layout>
      <c:overlay val="0"/>
      <c:spPr>
        <a:solidFill>
          <a:schemeClr val="bg1"/>
        </a:solidFill>
        <a:ln>
          <a:solidFill>
            <a:schemeClr val="tx1"/>
          </a:solid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Helvetica" panose="020B0604020202030204" pitchFamily="34" charset="0"/>
              <a:ea typeface="+mn-ea"/>
              <a:cs typeface="+mn-cs"/>
            </a:defRPr>
          </a:pPr>
          <a:endParaRPr lang="en-US"/>
        </a:p>
      </c:txPr>
    </c:legend>
    <c:plotVisOnly val="1"/>
    <c:dispBlanksAs val="gap"/>
    <c:showDLblsOverMax val="0"/>
  </c:chart>
  <c:spPr>
    <a:noFill/>
    <a:ln w="9525" cap="flat" cmpd="sng" algn="ctr">
      <a:noFill/>
      <a:round/>
    </a:ln>
    <a:effectLst/>
  </c:spPr>
  <c:txPr>
    <a:bodyPr/>
    <a:lstStyle/>
    <a:p>
      <a:pPr>
        <a:defRPr sz="1100">
          <a:latin typeface="Helvetica" panose="020B0604020202030204" pitchFamily="34" charset="0"/>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529838657843601"/>
          <c:y val="5.25925925925926E-2"/>
          <c:w val="0.705088550058244"/>
          <c:h val="0.71920872961844295"/>
        </c:manualLayout>
      </c:layout>
      <c:scatterChart>
        <c:scatterStyle val="smoothMarker"/>
        <c:varyColors val="0"/>
        <c:ser>
          <c:idx val="0"/>
          <c:order val="0"/>
          <c:tx>
            <c:strRef>
              <c:f>'4app (2)'!$B$1</c:f>
              <c:strCache>
                <c:ptCount val="1"/>
                <c:pt idx="0">
                  <c:v>GPU-MMU</c:v>
                </c:pt>
              </c:strCache>
            </c:strRef>
          </c:tx>
          <c:spPr>
            <a:ln w="31750" cap="rnd">
              <a:solidFill>
                <a:schemeClr val="accent2">
                  <a:lumMod val="60000"/>
                  <a:lumOff val="40000"/>
                </a:schemeClr>
              </a:solidFill>
              <a:round/>
            </a:ln>
            <a:effectLst/>
          </c:spPr>
          <c:marker>
            <c:symbol val="none"/>
          </c:marker>
          <c:xVal>
            <c:numRef>
              <c:f>'4app (2)'!$A$2:$A$101</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'4app (2)'!$B$2:$B$101</c:f>
              <c:numCache>
                <c:formatCode>General</c:formatCode>
                <c:ptCount val="100"/>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c:v>
                </c:pt>
                <c:pt idx="47">
                  <c:v>1</c:v>
                </c:pt>
                <c:pt idx="48">
                  <c:v>1</c:v>
                </c:pt>
                <c:pt idx="49">
                  <c:v>1</c:v>
                </c:pt>
                <c:pt idx="50">
                  <c:v>1</c:v>
                </c:pt>
                <c:pt idx="51">
                  <c:v>1</c:v>
                </c:pt>
                <c:pt idx="52">
                  <c:v>1</c:v>
                </c:pt>
                <c:pt idx="53">
                  <c:v>1</c:v>
                </c:pt>
                <c:pt idx="54">
                  <c:v>1</c:v>
                </c:pt>
                <c:pt idx="55">
                  <c:v>1</c:v>
                </c:pt>
                <c:pt idx="56">
                  <c:v>1</c:v>
                </c:pt>
                <c:pt idx="57">
                  <c:v>1</c:v>
                </c:pt>
                <c:pt idx="58">
                  <c:v>1</c:v>
                </c:pt>
                <c:pt idx="59">
                  <c:v>1</c:v>
                </c:pt>
                <c:pt idx="60">
                  <c:v>1</c:v>
                </c:pt>
                <c:pt idx="61">
                  <c:v>1</c:v>
                </c:pt>
                <c:pt idx="62">
                  <c:v>1</c:v>
                </c:pt>
                <c:pt idx="63">
                  <c:v>1</c:v>
                </c:pt>
                <c:pt idx="64">
                  <c:v>1</c:v>
                </c:pt>
                <c:pt idx="65">
                  <c:v>1</c:v>
                </c:pt>
                <c:pt idx="66">
                  <c:v>1</c:v>
                </c:pt>
                <c:pt idx="67">
                  <c:v>1</c:v>
                </c:pt>
                <c:pt idx="68">
                  <c:v>1</c:v>
                </c:pt>
                <c:pt idx="69">
                  <c:v>1</c:v>
                </c:pt>
                <c:pt idx="70">
                  <c:v>1</c:v>
                </c:pt>
                <c:pt idx="71">
                  <c:v>1</c:v>
                </c:pt>
                <c:pt idx="72">
                  <c:v>1</c:v>
                </c:pt>
                <c:pt idx="73">
                  <c:v>1</c:v>
                </c:pt>
                <c:pt idx="74">
                  <c:v>1</c:v>
                </c:pt>
                <c:pt idx="75">
                  <c:v>1</c:v>
                </c:pt>
                <c:pt idx="76">
                  <c:v>1</c:v>
                </c:pt>
                <c:pt idx="77">
                  <c:v>1</c:v>
                </c:pt>
                <c:pt idx="78">
                  <c:v>1</c:v>
                </c:pt>
                <c:pt idx="79">
                  <c:v>1</c:v>
                </c:pt>
                <c:pt idx="80">
                  <c:v>1</c:v>
                </c:pt>
                <c:pt idx="81">
                  <c:v>1</c:v>
                </c:pt>
                <c:pt idx="82">
                  <c:v>1</c:v>
                </c:pt>
                <c:pt idx="83">
                  <c:v>1</c:v>
                </c:pt>
                <c:pt idx="84">
                  <c:v>1</c:v>
                </c:pt>
                <c:pt idx="85">
                  <c:v>1</c:v>
                </c:pt>
                <c:pt idx="86">
                  <c:v>1</c:v>
                </c:pt>
                <c:pt idx="87">
                  <c:v>1</c:v>
                </c:pt>
                <c:pt idx="88">
                  <c:v>1</c:v>
                </c:pt>
                <c:pt idx="89">
                  <c:v>1</c:v>
                </c:pt>
                <c:pt idx="90">
                  <c:v>1</c:v>
                </c:pt>
                <c:pt idx="91">
                  <c:v>1</c:v>
                </c:pt>
                <c:pt idx="92">
                  <c:v>1</c:v>
                </c:pt>
                <c:pt idx="93">
                  <c:v>1</c:v>
                </c:pt>
                <c:pt idx="94">
                  <c:v>1</c:v>
                </c:pt>
                <c:pt idx="95">
                  <c:v>1</c:v>
                </c:pt>
                <c:pt idx="96">
                  <c:v>1</c:v>
                </c:pt>
                <c:pt idx="97">
                  <c:v>1</c:v>
                </c:pt>
                <c:pt idx="98">
                  <c:v>1</c:v>
                </c:pt>
                <c:pt idx="99">
                  <c:v>1</c:v>
                </c:pt>
              </c:numCache>
            </c:numRef>
          </c:yVal>
          <c:smooth val="1"/>
          <c:extLst>
            <c:ext xmlns:c16="http://schemas.microsoft.com/office/drawing/2014/chart" uri="{C3380CC4-5D6E-409C-BE32-E72D297353CC}">
              <c16:uniqueId val="{00000000-CF4D-4C88-8FE0-14BBC89A5AF6}"/>
            </c:ext>
          </c:extLst>
        </c:ser>
        <c:ser>
          <c:idx val="2"/>
          <c:order val="1"/>
          <c:tx>
            <c:strRef>
              <c:f>'4app (2)'!$D$1</c:f>
              <c:strCache>
                <c:ptCount val="1"/>
                <c:pt idx="0">
                  <c:v>Ideal-TLB</c:v>
                </c:pt>
              </c:strCache>
            </c:strRef>
          </c:tx>
          <c:spPr>
            <a:ln w="19050" cap="rnd">
              <a:solidFill>
                <a:schemeClr val="accent6">
                  <a:lumMod val="75000"/>
                </a:schemeClr>
              </a:solidFill>
              <a:prstDash val="sysDot"/>
              <a:round/>
            </a:ln>
            <a:effectLst/>
          </c:spPr>
          <c:marker>
            <c:symbol val="circle"/>
            <c:size val="5"/>
            <c:spPr>
              <a:solidFill>
                <a:schemeClr val="accent6">
                  <a:lumMod val="20000"/>
                  <a:lumOff val="80000"/>
                </a:schemeClr>
              </a:solidFill>
              <a:ln w="9525">
                <a:solidFill>
                  <a:schemeClr val="accent6"/>
                </a:solidFill>
              </a:ln>
              <a:effectLst/>
            </c:spPr>
          </c:marker>
          <c:xVal>
            <c:numRef>
              <c:f>'4app (2)'!$A$2:$A$101</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'4app (2)'!$D$2:$D$101</c:f>
              <c:numCache>
                <c:formatCode>General</c:formatCode>
                <c:ptCount val="100"/>
                <c:pt idx="0">
                  <c:v>1.6713467226114329</c:v>
                </c:pt>
                <c:pt idx="1">
                  <c:v>3.429647330193518</c:v>
                </c:pt>
                <c:pt idx="2">
                  <c:v>1.6904058636910619</c:v>
                </c:pt>
                <c:pt idx="3">
                  <c:v>1.012675634277671</c:v>
                </c:pt>
                <c:pt idx="4">
                  <c:v>1.0764053063427621</c:v>
                </c:pt>
                <c:pt idx="5">
                  <c:v>1.057018247556635</c:v>
                </c:pt>
                <c:pt idx="6">
                  <c:v>2.3260254875915671</c:v>
                </c:pt>
                <c:pt idx="7">
                  <c:v>1.3816483127519601</c:v>
                </c:pt>
                <c:pt idx="8">
                  <c:v>1.069449494372122</c:v>
                </c:pt>
                <c:pt idx="9">
                  <c:v>1.7756600278201711</c:v>
                </c:pt>
                <c:pt idx="10">
                  <c:v>1.081621755638732</c:v>
                </c:pt>
                <c:pt idx="11">
                  <c:v>1.074349887896632</c:v>
                </c:pt>
                <c:pt idx="12">
                  <c:v>1.0554750631451479</c:v>
                </c:pt>
                <c:pt idx="13">
                  <c:v>1.06620096227933</c:v>
                </c:pt>
                <c:pt idx="14">
                  <c:v>1.089417833189207</c:v>
                </c:pt>
                <c:pt idx="15">
                  <c:v>1.0568168384940231</c:v>
                </c:pt>
                <c:pt idx="16">
                  <c:v>1.0842243172333159</c:v>
                </c:pt>
                <c:pt idx="17">
                  <c:v>1.0945594310038529</c:v>
                </c:pt>
                <c:pt idx="18">
                  <c:v>1.685821209908442</c:v>
                </c:pt>
                <c:pt idx="19">
                  <c:v>1.492144492935229</c:v>
                </c:pt>
                <c:pt idx="20">
                  <c:v>1.3664408529599561</c:v>
                </c:pt>
                <c:pt idx="21">
                  <c:v>1.97472597386536</c:v>
                </c:pt>
                <c:pt idx="22">
                  <c:v>1.3564911759380061</c:v>
                </c:pt>
                <c:pt idx="23">
                  <c:v>4.1770388542377708</c:v>
                </c:pt>
                <c:pt idx="24">
                  <c:v>1.238650784314216</c:v>
                </c:pt>
                <c:pt idx="25">
                  <c:v>1.291744335462196</c:v>
                </c:pt>
                <c:pt idx="26">
                  <c:v>0.72943577326250697</c:v>
                </c:pt>
                <c:pt idx="27">
                  <c:v>1.3057431791098331</c:v>
                </c:pt>
                <c:pt idx="28">
                  <c:v>1.2835304698690311</c:v>
                </c:pt>
                <c:pt idx="29">
                  <c:v>1.279484277483617</c:v>
                </c:pt>
                <c:pt idx="30">
                  <c:v>1.281702929883427</c:v>
                </c:pt>
                <c:pt idx="31">
                  <c:v>2.0904635843677508</c:v>
                </c:pt>
                <c:pt idx="32">
                  <c:v>2.4573477806219008</c:v>
                </c:pt>
                <c:pt idx="33">
                  <c:v>1.042341025142675</c:v>
                </c:pt>
                <c:pt idx="34">
                  <c:v>1.3723817357379839</c:v>
                </c:pt>
                <c:pt idx="35">
                  <c:v>1.4096537478145399</c:v>
                </c:pt>
                <c:pt idx="36">
                  <c:v>1.3496929160256701</c:v>
                </c:pt>
                <c:pt idx="37">
                  <c:v>1.3564585871766199</c:v>
                </c:pt>
                <c:pt idx="38">
                  <c:v>1.4458258449438579</c:v>
                </c:pt>
                <c:pt idx="39">
                  <c:v>1.0829313853210021</c:v>
                </c:pt>
                <c:pt idx="40">
                  <c:v>1.4607086113871679</c:v>
                </c:pt>
                <c:pt idx="41">
                  <c:v>1.676620454380489</c:v>
                </c:pt>
                <c:pt idx="42">
                  <c:v>1.531113441226202</c:v>
                </c:pt>
                <c:pt idx="43">
                  <c:v>1.4732488433252751</c:v>
                </c:pt>
                <c:pt idx="44">
                  <c:v>1.509609983922044</c:v>
                </c:pt>
                <c:pt idx="45">
                  <c:v>1.3071674444383681</c:v>
                </c:pt>
                <c:pt idx="46">
                  <c:v>1.71848939204079</c:v>
                </c:pt>
                <c:pt idx="47">
                  <c:v>1.4621397647106471</c:v>
                </c:pt>
                <c:pt idx="48">
                  <c:v>1.513125052455776</c:v>
                </c:pt>
                <c:pt idx="49">
                  <c:v>1.5527297310737951</c:v>
                </c:pt>
                <c:pt idx="50">
                  <c:v>1.515603896874421</c:v>
                </c:pt>
                <c:pt idx="51">
                  <c:v>1.670145340043282</c:v>
                </c:pt>
                <c:pt idx="52">
                  <c:v>1.603789287671987</c:v>
                </c:pt>
                <c:pt idx="53">
                  <c:v>1.55719912536021</c:v>
                </c:pt>
                <c:pt idx="54">
                  <c:v>2.0689787326703928</c:v>
                </c:pt>
                <c:pt idx="55">
                  <c:v>1.594898305607851</c:v>
                </c:pt>
                <c:pt idx="56">
                  <c:v>1.641903501733063</c:v>
                </c:pt>
                <c:pt idx="57">
                  <c:v>1.601274494135682</c:v>
                </c:pt>
                <c:pt idx="58">
                  <c:v>1.3487314058282971</c:v>
                </c:pt>
                <c:pt idx="59">
                  <c:v>1.5982463206201269</c:v>
                </c:pt>
                <c:pt idx="60">
                  <c:v>1.598596591337303</c:v>
                </c:pt>
                <c:pt idx="61">
                  <c:v>1.633859108386434</c:v>
                </c:pt>
                <c:pt idx="62">
                  <c:v>1.4614295066721319</c:v>
                </c:pt>
                <c:pt idx="63">
                  <c:v>1.7499389747091401</c:v>
                </c:pt>
                <c:pt idx="64">
                  <c:v>1.7506731084909011</c:v>
                </c:pt>
                <c:pt idx="65">
                  <c:v>1.7516089698755299</c:v>
                </c:pt>
                <c:pt idx="66">
                  <c:v>2.2740113365861361</c:v>
                </c:pt>
                <c:pt idx="67">
                  <c:v>1.5805430742129001</c:v>
                </c:pt>
                <c:pt idx="68">
                  <c:v>1.935968696940741</c:v>
                </c:pt>
                <c:pt idx="69">
                  <c:v>1.8649825506465669</c:v>
                </c:pt>
                <c:pt idx="70">
                  <c:v>2.0024812648477042</c:v>
                </c:pt>
                <c:pt idx="71">
                  <c:v>2.3549618767641509</c:v>
                </c:pt>
                <c:pt idx="72">
                  <c:v>1.7812625761027281</c:v>
                </c:pt>
                <c:pt idx="73">
                  <c:v>2.276643422754856</c:v>
                </c:pt>
                <c:pt idx="74">
                  <c:v>1.9705771424580361</c:v>
                </c:pt>
                <c:pt idx="75">
                  <c:v>4.1675351053278353</c:v>
                </c:pt>
                <c:pt idx="76">
                  <c:v>1.99800506847856</c:v>
                </c:pt>
                <c:pt idx="77">
                  <c:v>3.3707817560725721</c:v>
                </c:pt>
                <c:pt idx="78">
                  <c:v>2.2525748874440521</c:v>
                </c:pt>
                <c:pt idx="79">
                  <c:v>2.3553053935530408</c:v>
                </c:pt>
                <c:pt idx="80">
                  <c:v>0.93973549355556696</c:v>
                </c:pt>
                <c:pt idx="81">
                  <c:v>4.6514798374345556</c:v>
                </c:pt>
                <c:pt idx="82">
                  <c:v>1.9369066778625239</c:v>
                </c:pt>
                <c:pt idx="83">
                  <c:v>3.1897686162026648</c:v>
                </c:pt>
                <c:pt idx="84">
                  <c:v>3.2751438494634799</c:v>
                </c:pt>
                <c:pt idx="85">
                  <c:v>3.110745973394192</c:v>
                </c:pt>
                <c:pt idx="86">
                  <c:v>2.7454791657781379</c:v>
                </c:pt>
                <c:pt idx="87">
                  <c:v>3.3197230487417131</c:v>
                </c:pt>
                <c:pt idx="88">
                  <c:v>3.9617085827527738</c:v>
                </c:pt>
                <c:pt idx="89">
                  <c:v>2.6892394619120479</c:v>
                </c:pt>
                <c:pt idx="90">
                  <c:v>3.611703325870252</c:v>
                </c:pt>
                <c:pt idx="91">
                  <c:v>3.728899170026664</c:v>
                </c:pt>
                <c:pt idx="92">
                  <c:v>4.4431044288219876</c:v>
                </c:pt>
                <c:pt idx="93">
                  <c:v>4.5471014669628254</c:v>
                </c:pt>
                <c:pt idx="94">
                  <c:v>4.8367935330843297</c:v>
                </c:pt>
                <c:pt idx="95">
                  <c:v>4.5899467896066977</c:v>
                </c:pt>
                <c:pt idx="96">
                  <c:v>5.4080888124696296</c:v>
                </c:pt>
                <c:pt idx="97">
                  <c:v>5.9261150489653893</c:v>
                </c:pt>
                <c:pt idx="98">
                  <c:v>5.8765778783500036</c:v>
                </c:pt>
                <c:pt idx="99">
                  <c:v>6.114556133012198</c:v>
                </c:pt>
              </c:numCache>
            </c:numRef>
          </c:yVal>
          <c:smooth val="1"/>
          <c:extLst>
            <c:ext xmlns:c16="http://schemas.microsoft.com/office/drawing/2014/chart" uri="{C3380CC4-5D6E-409C-BE32-E72D297353CC}">
              <c16:uniqueId val="{00000001-CF4D-4C88-8FE0-14BBC89A5AF6}"/>
            </c:ext>
          </c:extLst>
        </c:ser>
        <c:ser>
          <c:idx val="1"/>
          <c:order val="2"/>
          <c:tx>
            <c:strRef>
              <c:f>'4app (2)'!$C$1</c:f>
              <c:strCache>
                <c:ptCount val="1"/>
                <c:pt idx="0">
                  <c:v>Mosaic</c:v>
                </c:pt>
              </c:strCache>
            </c:strRef>
          </c:tx>
          <c:spPr>
            <a:ln w="31750" cap="rnd">
              <a:solidFill>
                <a:schemeClr val="accent1">
                  <a:lumMod val="75000"/>
                </a:schemeClr>
              </a:solidFill>
              <a:round/>
            </a:ln>
            <a:effectLst/>
          </c:spPr>
          <c:marker>
            <c:symbol val="circle"/>
            <c:size val="7"/>
            <c:spPr>
              <a:solidFill>
                <a:schemeClr val="accent1">
                  <a:lumMod val="75000"/>
                </a:schemeClr>
              </a:solidFill>
              <a:ln w="9525">
                <a:noFill/>
              </a:ln>
              <a:effectLst/>
            </c:spPr>
          </c:marker>
          <c:xVal>
            <c:numRef>
              <c:f>'4app (2)'!$A$2:$A$101</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'4app (2)'!$C$2:$C$101</c:f>
              <c:numCache>
                <c:formatCode>General</c:formatCode>
                <c:ptCount val="100"/>
                <c:pt idx="0">
                  <c:v>0.82920177105509196</c:v>
                </c:pt>
                <c:pt idx="1">
                  <c:v>0.88230903641644598</c:v>
                </c:pt>
                <c:pt idx="2">
                  <c:v>0.91898004066558803</c:v>
                </c:pt>
                <c:pt idx="3">
                  <c:v>0.95357209606334903</c:v>
                </c:pt>
                <c:pt idx="4">
                  <c:v>1.013731364458055</c:v>
                </c:pt>
                <c:pt idx="5">
                  <c:v>1.0167617648720411</c:v>
                </c:pt>
                <c:pt idx="6">
                  <c:v>1.019095966437392</c:v>
                </c:pt>
                <c:pt idx="7">
                  <c:v>1.032644456811483</c:v>
                </c:pt>
                <c:pt idx="8">
                  <c:v>1.0372608311834739</c:v>
                </c:pt>
                <c:pt idx="9">
                  <c:v>1.04363125906036</c:v>
                </c:pt>
                <c:pt idx="10">
                  <c:v>1.0442611529635539</c:v>
                </c:pt>
                <c:pt idx="11">
                  <c:v>1.045657225986486</c:v>
                </c:pt>
                <c:pt idx="12">
                  <c:v>1.045771310000412</c:v>
                </c:pt>
                <c:pt idx="13">
                  <c:v>1.0501142525576881</c:v>
                </c:pt>
                <c:pt idx="14">
                  <c:v>1.0510711732844611</c:v>
                </c:pt>
                <c:pt idx="15">
                  <c:v>1.0528894159546669</c:v>
                </c:pt>
                <c:pt idx="16">
                  <c:v>1.057314677614495</c:v>
                </c:pt>
                <c:pt idx="17">
                  <c:v>1.0631621370341839</c:v>
                </c:pt>
                <c:pt idx="18">
                  <c:v>1.064958153120261</c:v>
                </c:pt>
                <c:pt idx="19">
                  <c:v>1.107771248325627</c:v>
                </c:pt>
                <c:pt idx="20">
                  <c:v>1.1173567116935581</c:v>
                </c:pt>
                <c:pt idx="21">
                  <c:v>1.1204771503576969</c:v>
                </c:pt>
                <c:pt idx="22">
                  <c:v>1.130564080658566</c:v>
                </c:pt>
                <c:pt idx="23">
                  <c:v>1.1442559527253511</c:v>
                </c:pt>
                <c:pt idx="24">
                  <c:v>1.199874349533566</c:v>
                </c:pt>
                <c:pt idx="25">
                  <c:v>1.2336572491008759</c:v>
                </c:pt>
                <c:pt idx="26">
                  <c:v>1.2339831322785171</c:v>
                </c:pt>
                <c:pt idx="27">
                  <c:v>1.243356084943154</c:v>
                </c:pt>
                <c:pt idx="28">
                  <c:v>1.2465722574076461</c:v>
                </c:pt>
                <c:pt idx="29">
                  <c:v>1.2482884244115211</c:v>
                </c:pt>
                <c:pt idx="30">
                  <c:v>1.2487417413262301</c:v>
                </c:pt>
                <c:pt idx="31">
                  <c:v>1.267458195361796</c:v>
                </c:pt>
                <c:pt idx="32">
                  <c:v>1.309564592595444</c:v>
                </c:pt>
                <c:pt idx="33">
                  <c:v>1.3153214834708551</c:v>
                </c:pt>
                <c:pt idx="34">
                  <c:v>1.3226885214238231</c:v>
                </c:pt>
                <c:pt idx="35">
                  <c:v>1.3331336462953061</c:v>
                </c:pt>
                <c:pt idx="36">
                  <c:v>1.3362052362394761</c:v>
                </c:pt>
                <c:pt idx="37">
                  <c:v>1.33948171514369</c:v>
                </c:pt>
                <c:pt idx="38">
                  <c:v>1.3621286556955889</c:v>
                </c:pt>
                <c:pt idx="39">
                  <c:v>1.373405217428753</c:v>
                </c:pt>
                <c:pt idx="40">
                  <c:v>1.373702228515449</c:v>
                </c:pt>
                <c:pt idx="41">
                  <c:v>1.3845539667561879</c:v>
                </c:pt>
                <c:pt idx="42">
                  <c:v>1.39173291025275</c:v>
                </c:pt>
                <c:pt idx="43">
                  <c:v>1.3998292072582661</c:v>
                </c:pt>
                <c:pt idx="44">
                  <c:v>1.411763934531324</c:v>
                </c:pt>
                <c:pt idx="45">
                  <c:v>1.4175054547413599</c:v>
                </c:pt>
                <c:pt idx="46">
                  <c:v>1.4500540120122709</c:v>
                </c:pt>
                <c:pt idx="47">
                  <c:v>1.4504331574859071</c:v>
                </c:pt>
                <c:pt idx="48">
                  <c:v>1.4619521941854661</c:v>
                </c:pt>
                <c:pt idx="49">
                  <c:v>1.4624063320506731</c:v>
                </c:pt>
                <c:pt idx="50">
                  <c:v>1.4992073724362931</c:v>
                </c:pt>
                <c:pt idx="51">
                  <c:v>1.5362566273810501</c:v>
                </c:pt>
                <c:pt idx="52">
                  <c:v>1.54417665154022</c:v>
                </c:pt>
                <c:pt idx="53">
                  <c:v>1.547116150426459</c:v>
                </c:pt>
                <c:pt idx="54">
                  <c:v>1.5681207810118309</c:v>
                </c:pt>
                <c:pt idx="55">
                  <c:v>1.593947717663035</c:v>
                </c:pt>
                <c:pt idx="56">
                  <c:v>1.601296601116758</c:v>
                </c:pt>
                <c:pt idx="57">
                  <c:v>1.608397945045005</c:v>
                </c:pt>
                <c:pt idx="58">
                  <c:v>1.6373033512890851</c:v>
                </c:pt>
                <c:pt idx="59">
                  <c:v>1.699570018123906</c:v>
                </c:pt>
                <c:pt idx="60">
                  <c:v>1.7206371593759759</c:v>
                </c:pt>
                <c:pt idx="61">
                  <c:v>1.7259598180428559</c:v>
                </c:pt>
                <c:pt idx="62">
                  <c:v>1.7312164634332881</c:v>
                </c:pt>
                <c:pt idx="63">
                  <c:v>1.7350459174080419</c:v>
                </c:pt>
                <c:pt idx="64">
                  <c:v>1.7372744550378381</c:v>
                </c:pt>
                <c:pt idx="65">
                  <c:v>1.7392241210343129</c:v>
                </c:pt>
                <c:pt idx="66">
                  <c:v>1.764022778384208</c:v>
                </c:pt>
                <c:pt idx="67">
                  <c:v>1.7867483062882681</c:v>
                </c:pt>
                <c:pt idx="68">
                  <c:v>1.7957155212654961</c:v>
                </c:pt>
                <c:pt idx="69">
                  <c:v>1.8381988791867601</c:v>
                </c:pt>
                <c:pt idx="70">
                  <c:v>1.865526518426998</c:v>
                </c:pt>
                <c:pt idx="71">
                  <c:v>1.9224651854628081</c:v>
                </c:pt>
                <c:pt idx="72">
                  <c:v>2.0489715747772759</c:v>
                </c:pt>
                <c:pt idx="73">
                  <c:v>2.060869549764718</c:v>
                </c:pt>
                <c:pt idx="74">
                  <c:v>2.1243234853599668</c:v>
                </c:pt>
                <c:pt idx="75">
                  <c:v>2.1561006629556339</c:v>
                </c:pt>
                <c:pt idx="76">
                  <c:v>2.1631566579148909</c:v>
                </c:pt>
                <c:pt idx="77">
                  <c:v>2.176990896229464</c:v>
                </c:pt>
                <c:pt idx="78">
                  <c:v>2.2284737264968828</c:v>
                </c:pt>
                <c:pt idx="79">
                  <c:v>2.25099085250991</c:v>
                </c:pt>
                <c:pt idx="80">
                  <c:v>2.271572027537657</c:v>
                </c:pt>
                <c:pt idx="81">
                  <c:v>2.353673533924407</c:v>
                </c:pt>
                <c:pt idx="82">
                  <c:v>2.416800783710026</c:v>
                </c:pt>
                <c:pt idx="83">
                  <c:v>2.468379332033741</c:v>
                </c:pt>
                <c:pt idx="84">
                  <c:v>2.6008190347830591</c:v>
                </c:pt>
                <c:pt idx="85">
                  <c:v>2.7362578133329132</c:v>
                </c:pt>
                <c:pt idx="86">
                  <c:v>2.7436559048065852</c:v>
                </c:pt>
                <c:pt idx="87">
                  <c:v>2.751325</c:v>
                </c:pt>
                <c:pt idx="88">
                  <c:v>2.9468174760455179</c:v>
                </c:pt>
                <c:pt idx="89">
                  <c:v>3.123909937984453</c:v>
                </c:pt>
                <c:pt idx="90">
                  <c:v>3.5437569660322068</c:v>
                </c:pt>
                <c:pt idx="91">
                  <c:v>3.597447435178577</c:v>
                </c:pt>
                <c:pt idx="92">
                  <c:v>3.8452970947654168</c:v>
                </c:pt>
                <c:pt idx="93">
                  <c:v>3.9291928043154578</c:v>
                </c:pt>
                <c:pt idx="94">
                  <c:v>3.92929196542981</c:v>
                </c:pt>
                <c:pt idx="95">
                  <c:v>3.969653293318578</c:v>
                </c:pt>
                <c:pt idx="96">
                  <c:v>4.5861548237580756</c:v>
                </c:pt>
                <c:pt idx="97">
                  <c:v>5.0939844613804937</c:v>
                </c:pt>
                <c:pt idx="98">
                  <c:v>5.1151953433844852</c:v>
                </c:pt>
                <c:pt idx="99">
                  <c:v>5.4860269573667946</c:v>
                </c:pt>
              </c:numCache>
            </c:numRef>
          </c:yVal>
          <c:smooth val="1"/>
          <c:extLst>
            <c:ext xmlns:c16="http://schemas.microsoft.com/office/drawing/2014/chart" uri="{C3380CC4-5D6E-409C-BE32-E72D297353CC}">
              <c16:uniqueId val="{00000002-CF4D-4C88-8FE0-14BBC89A5AF6}"/>
            </c:ext>
          </c:extLst>
        </c:ser>
        <c:ser>
          <c:idx val="3"/>
          <c:order val="3"/>
          <c:tx>
            <c:strRef>
              <c:f>'4app (2)'!$D$1</c:f>
              <c:strCache>
                <c:ptCount val="1"/>
                <c:pt idx="0">
                  <c:v>Ideal-TLB</c:v>
                </c:pt>
              </c:strCache>
            </c:strRef>
          </c:tx>
          <c:spPr>
            <a:ln w="19050" cap="rnd">
              <a:solidFill>
                <a:schemeClr val="accent6">
                  <a:lumMod val="75000"/>
                </a:schemeClr>
              </a:solidFill>
              <a:prstDash val="sysDot"/>
              <a:round/>
            </a:ln>
            <a:effectLst/>
          </c:spPr>
          <c:marker>
            <c:symbol val="circle"/>
            <c:size val="5"/>
            <c:spPr>
              <a:solidFill>
                <a:schemeClr val="accent6">
                  <a:lumMod val="20000"/>
                  <a:lumOff val="80000"/>
                </a:schemeClr>
              </a:solidFill>
              <a:ln w="9525">
                <a:solidFill>
                  <a:schemeClr val="accent6"/>
                </a:solidFill>
              </a:ln>
              <a:effectLst/>
            </c:spPr>
          </c:marker>
          <c:xVal>
            <c:numRef>
              <c:f>'4app (2)'!$A$2</c:f>
              <c:numCache>
                <c:formatCode>General</c:formatCode>
                <c:ptCount val="1"/>
                <c:pt idx="0">
                  <c:v>1</c:v>
                </c:pt>
              </c:numCache>
            </c:numRef>
          </c:xVal>
          <c:yVal>
            <c:numLit>
              <c:formatCode>General</c:formatCode>
              <c:ptCount val="1"/>
              <c:pt idx="0">
                <c:v>-1</c:v>
              </c:pt>
            </c:numLit>
          </c:yVal>
          <c:smooth val="1"/>
          <c:extLst>
            <c:ext xmlns:c16="http://schemas.microsoft.com/office/drawing/2014/chart" uri="{C3380CC4-5D6E-409C-BE32-E72D297353CC}">
              <c16:uniqueId val="{00000003-CF4D-4C88-8FE0-14BBC89A5AF6}"/>
            </c:ext>
          </c:extLst>
        </c:ser>
        <c:dLbls>
          <c:showLegendKey val="0"/>
          <c:showVal val="0"/>
          <c:showCatName val="0"/>
          <c:showSerName val="0"/>
          <c:showPercent val="0"/>
          <c:showBubbleSize val="0"/>
        </c:dLbls>
        <c:axId val="-1649728176"/>
        <c:axId val="-1927843184"/>
      </c:scatterChart>
      <c:valAx>
        <c:axId val="-1649728176"/>
        <c:scaling>
          <c:orientation val="minMax"/>
          <c:max val="100"/>
          <c:min val="0"/>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200" b="1" i="0" u="none" strike="noStrike" kern="1200" baseline="0">
                    <a:solidFill>
                      <a:schemeClr val="tx1"/>
                    </a:solidFill>
                    <a:latin typeface="Helvetica" panose="020B0604020202030204" pitchFamily="34" charset="0"/>
                    <a:ea typeface="+mn-ea"/>
                    <a:cs typeface="+mn-cs"/>
                  </a:defRPr>
                </a:pPr>
                <a:r>
                  <a:rPr lang="en-US" sz="1200" b="1" dirty="0">
                    <a:solidFill>
                      <a:schemeClr val="tx1"/>
                    </a:solidFill>
                  </a:rPr>
                  <a:t>Sorted Application Number</a:t>
                </a:r>
              </a:p>
            </c:rich>
          </c:tx>
          <c:layout>
            <c:manualLayout>
              <c:xMode val="edge"/>
              <c:yMode val="edge"/>
              <c:x val="0.23413822663008599"/>
              <c:y val="0.88842617848374605"/>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Helvetica" panose="020B0604020202030204" pitchFamily="34" charset="0"/>
                  <a:ea typeface="+mn-ea"/>
                  <a:cs typeface="+mn-cs"/>
                </a:defRPr>
              </a:pPr>
              <a:endParaRPr lang="en-US"/>
            </a:p>
          </c:txPr>
        </c:title>
        <c:numFmt formatCode="General" sourceLinked="1"/>
        <c:majorTickMark val="cross"/>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Helvetica" panose="020B0604020202030204" pitchFamily="34" charset="0"/>
                <a:ea typeface="+mn-ea"/>
                <a:cs typeface="+mn-cs"/>
              </a:defRPr>
            </a:pPr>
            <a:endParaRPr lang="en-US"/>
          </a:p>
        </c:txPr>
        <c:crossAx val="-1927843184"/>
        <c:crosses val="autoZero"/>
        <c:crossBetween val="midCat"/>
        <c:majorUnit val="25"/>
      </c:valAx>
      <c:valAx>
        <c:axId val="-1927843184"/>
        <c:scaling>
          <c:orientation val="minMax"/>
          <c:max val="8"/>
          <c:min val="0"/>
        </c:scaling>
        <c:delete val="0"/>
        <c:axPos val="l"/>
        <c:majorGridlines>
          <c:spPr>
            <a:ln w="9525" cap="flat" cmpd="sng" algn="ctr">
              <a:solidFill>
                <a:schemeClr val="tx1"/>
              </a:solidFill>
              <a:prstDash val="dash"/>
              <a:round/>
            </a:ln>
            <a:effectLst/>
          </c:spPr>
        </c:majorGridlines>
        <c:title>
          <c:tx>
            <c:rich>
              <a:bodyPr rot="-5400000" spcFirstLastPara="1" vertOverflow="ellipsis" vert="horz" wrap="square" anchor="ctr" anchorCtr="1"/>
              <a:lstStyle/>
              <a:p>
                <a:pPr>
                  <a:lnSpc>
                    <a:spcPct val="90000"/>
                  </a:lnSpc>
                  <a:defRPr sz="1200" b="1" i="0" u="none" strike="noStrike" kern="1200" baseline="0">
                    <a:solidFill>
                      <a:schemeClr val="tx1"/>
                    </a:solidFill>
                    <a:latin typeface="Helvetica" panose="020B0604020202030204" pitchFamily="34" charset="0"/>
                    <a:ea typeface="+mn-ea"/>
                    <a:cs typeface="+mn-cs"/>
                  </a:defRPr>
                </a:pPr>
                <a:r>
                  <a:rPr lang="en-US" sz="1200" b="1" dirty="0">
                    <a:solidFill>
                      <a:schemeClr val="tx1"/>
                    </a:solidFill>
                  </a:rPr>
                  <a:t>Normalized</a:t>
                </a:r>
              </a:p>
              <a:p>
                <a:pPr>
                  <a:lnSpc>
                    <a:spcPct val="90000"/>
                  </a:lnSpc>
                  <a:defRPr sz="1200" b="1">
                    <a:solidFill>
                      <a:schemeClr val="tx1"/>
                    </a:solidFill>
                  </a:defRPr>
                </a:pPr>
                <a:r>
                  <a:rPr lang="en-US" sz="1200" b="1" dirty="0">
                    <a:solidFill>
                      <a:schemeClr val="tx1"/>
                    </a:solidFill>
                  </a:rPr>
                  <a:t>Performance</a:t>
                </a:r>
              </a:p>
            </c:rich>
          </c:tx>
          <c:layout>
            <c:manualLayout>
              <c:xMode val="edge"/>
              <c:yMode val="edge"/>
              <c:x val="3.3158358952347901E-2"/>
              <c:y val="0.16235854610839601"/>
            </c:manualLayout>
          </c:layout>
          <c:overlay val="0"/>
          <c:spPr>
            <a:noFill/>
            <a:ln>
              <a:noFill/>
            </a:ln>
            <a:effectLst/>
          </c:spPr>
          <c:txPr>
            <a:bodyPr rot="-5400000" spcFirstLastPara="1" vertOverflow="ellipsis" vert="horz" wrap="square" anchor="ctr" anchorCtr="1"/>
            <a:lstStyle/>
            <a:p>
              <a:pPr>
                <a:lnSpc>
                  <a:spcPct val="90000"/>
                </a:lnSpc>
                <a:defRPr sz="1200" b="1" i="0" u="none" strike="noStrike" kern="1200" baseline="0">
                  <a:solidFill>
                    <a:schemeClr val="tx1"/>
                  </a:solidFill>
                  <a:latin typeface="Helvetica" panose="020B0604020202030204" pitchFamily="34" charset="0"/>
                  <a:ea typeface="+mn-ea"/>
                  <a:cs typeface="+mn-cs"/>
                </a:defRPr>
              </a:pPr>
              <a:endParaRPr lang="en-US"/>
            </a:p>
          </c:txPr>
        </c:title>
        <c:numFmt formatCode="#,##0" sourceLinked="0"/>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Helvetica" panose="020B0604020202030204" pitchFamily="34" charset="0"/>
                <a:ea typeface="+mn-ea"/>
                <a:cs typeface="+mn-cs"/>
              </a:defRPr>
            </a:pPr>
            <a:endParaRPr lang="en-US"/>
          </a:p>
        </c:txPr>
        <c:crossAx val="-1649728176"/>
        <c:crosses val="autoZero"/>
        <c:crossBetween val="midCat"/>
        <c:majorUnit val="1"/>
      </c:valAx>
      <c:spPr>
        <a:noFill/>
        <a:ln w="12700">
          <a:solidFill>
            <a:schemeClr val="tx1"/>
          </a:solidFill>
        </a:ln>
        <a:effectLst/>
      </c:spPr>
    </c:plotArea>
    <c:legend>
      <c:legendPos val="b"/>
      <c:legendEntry>
        <c:idx val="1"/>
        <c:delete val="1"/>
      </c:legendEntry>
      <c:layout>
        <c:manualLayout>
          <c:xMode val="edge"/>
          <c:yMode val="edge"/>
          <c:x val="0.246966664909363"/>
          <c:y val="7.5959129864920302E-2"/>
          <c:w val="0.41844966805012201"/>
          <c:h val="0.27199169459960898"/>
        </c:manualLayout>
      </c:layout>
      <c:overlay val="0"/>
      <c:spPr>
        <a:solidFill>
          <a:schemeClr val="bg1"/>
        </a:solidFill>
        <a:ln>
          <a:solidFill>
            <a:schemeClr val="tx1"/>
          </a:solid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Helvetica" panose="020B0604020202030204" pitchFamily="34" charset="0"/>
              <a:ea typeface="+mn-ea"/>
              <a:cs typeface="+mn-cs"/>
            </a:defRPr>
          </a:pPr>
          <a:endParaRPr lang="en-US"/>
        </a:p>
      </c:txPr>
    </c:legend>
    <c:plotVisOnly val="1"/>
    <c:dispBlanksAs val="gap"/>
    <c:showDLblsOverMax val="0"/>
  </c:chart>
  <c:spPr>
    <a:noFill/>
    <a:ln w="9525" cap="flat" cmpd="sng" algn="ctr">
      <a:noFill/>
      <a:round/>
    </a:ln>
    <a:effectLst/>
  </c:spPr>
  <c:txPr>
    <a:bodyPr/>
    <a:lstStyle/>
    <a:p>
      <a:pPr>
        <a:defRPr sz="1100">
          <a:latin typeface="Helvetica" panose="020B0604020202030204" pitchFamily="34" charset="0"/>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071254577716301"/>
          <c:y val="5.25925925925926E-2"/>
          <c:w val="0.709674390859516"/>
          <c:h val="0.71920872961844295"/>
        </c:manualLayout>
      </c:layout>
      <c:scatterChart>
        <c:scatterStyle val="smoothMarker"/>
        <c:varyColors val="0"/>
        <c:ser>
          <c:idx val="0"/>
          <c:order val="0"/>
          <c:tx>
            <c:strRef>
              <c:f>'5app (2)'!$B$1</c:f>
              <c:strCache>
                <c:ptCount val="1"/>
                <c:pt idx="0">
                  <c:v>GPU-MMU</c:v>
                </c:pt>
              </c:strCache>
            </c:strRef>
          </c:tx>
          <c:spPr>
            <a:ln w="31750" cap="rnd">
              <a:solidFill>
                <a:schemeClr val="accent2">
                  <a:lumMod val="60000"/>
                  <a:lumOff val="40000"/>
                </a:schemeClr>
              </a:solidFill>
              <a:round/>
            </a:ln>
            <a:effectLst/>
          </c:spPr>
          <c:marker>
            <c:symbol val="none"/>
          </c:marker>
          <c:xVal>
            <c:numRef>
              <c:f>'5app (2)'!$A$2:$A$126</c:f>
              <c:numCache>
                <c:formatCode>General</c:formatCode>
                <c:ptCount val="1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numCache>
            </c:numRef>
          </c:xVal>
          <c:yVal>
            <c:numRef>
              <c:f>'5app (2)'!$B$2:$B$126</c:f>
              <c:numCache>
                <c:formatCode>General</c:formatCode>
                <c:ptCount val="125"/>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c:v>
                </c:pt>
                <c:pt idx="47">
                  <c:v>1</c:v>
                </c:pt>
                <c:pt idx="48">
                  <c:v>1</c:v>
                </c:pt>
                <c:pt idx="49">
                  <c:v>1</c:v>
                </c:pt>
                <c:pt idx="50">
                  <c:v>1</c:v>
                </c:pt>
                <c:pt idx="51">
                  <c:v>1</c:v>
                </c:pt>
                <c:pt idx="52">
                  <c:v>1</c:v>
                </c:pt>
                <c:pt idx="53">
                  <c:v>1</c:v>
                </c:pt>
                <c:pt idx="54">
                  <c:v>1</c:v>
                </c:pt>
                <c:pt idx="55">
                  <c:v>1</c:v>
                </c:pt>
                <c:pt idx="56">
                  <c:v>1</c:v>
                </c:pt>
                <c:pt idx="57">
                  <c:v>1</c:v>
                </c:pt>
                <c:pt idx="58">
                  <c:v>1</c:v>
                </c:pt>
                <c:pt idx="59">
                  <c:v>1</c:v>
                </c:pt>
                <c:pt idx="60">
                  <c:v>1</c:v>
                </c:pt>
                <c:pt idx="61">
                  <c:v>1</c:v>
                </c:pt>
                <c:pt idx="62">
                  <c:v>1</c:v>
                </c:pt>
                <c:pt idx="63">
                  <c:v>1</c:v>
                </c:pt>
                <c:pt idx="64">
                  <c:v>1</c:v>
                </c:pt>
                <c:pt idx="65">
                  <c:v>1</c:v>
                </c:pt>
                <c:pt idx="66">
                  <c:v>1</c:v>
                </c:pt>
                <c:pt idx="67">
                  <c:v>1</c:v>
                </c:pt>
                <c:pt idx="68">
                  <c:v>1</c:v>
                </c:pt>
                <c:pt idx="69">
                  <c:v>1</c:v>
                </c:pt>
                <c:pt idx="70">
                  <c:v>1</c:v>
                </c:pt>
                <c:pt idx="71">
                  <c:v>1</c:v>
                </c:pt>
                <c:pt idx="72">
                  <c:v>1</c:v>
                </c:pt>
                <c:pt idx="73">
                  <c:v>1</c:v>
                </c:pt>
                <c:pt idx="74">
                  <c:v>1</c:v>
                </c:pt>
                <c:pt idx="75">
                  <c:v>1</c:v>
                </c:pt>
                <c:pt idx="76">
                  <c:v>1</c:v>
                </c:pt>
                <c:pt idx="77">
                  <c:v>1</c:v>
                </c:pt>
                <c:pt idx="78">
                  <c:v>1</c:v>
                </c:pt>
                <c:pt idx="79">
                  <c:v>1</c:v>
                </c:pt>
                <c:pt idx="80">
                  <c:v>1</c:v>
                </c:pt>
                <c:pt idx="81">
                  <c:v>1</c:v>
                </c:pt>
                <c:pt idx="82">
                  <c:v>1</c:v>
                </c:pt>
                <c:pt idx="83">
                  <c:v>1</c:v>
                </c:pt>
                <c:pt idx="84">
                  <c:v>1</c:v>
                </c:pt>
                <c:pt idx="85">
                  <c:v>1</c:v>
                </c:pt>
                <c:pt idx="86">
                  <c:v>1</c:v>
                </c:pt>
                <c:pt idx="87">
                  <c:v>1</c:v>
                </c:pt>
                <c:pt idx="88">
                  <c:v>1</c:v>
                </c:pt>
                <c:pt idx="89">
                  <c:v>1</c:v>
                </c:pt>
                <c:pt idx="90">
                  <c:v>1</c:v>
                </c:pt>
                <c:pt idx="91">
                  <c:v>1</c:v>
                </c:pt>
                <c:pt idx="92">
                  <c:v>1</c:v>
                </c:pt>
                <c:pt idx="93">
                  <c:v>1</c:v>
                </c:pt>
                <c:pt idx="94">
                  <c:v>1</c:v>
                </c:pt>
                <c:pt idx="95">
                  <c:v>1</c:v>
                </c:pt>
                <c:pt idx="96">
                  <c:v>1</c:v>
                </c:pt>
                <c:pt idx="97">
                  <c:v>1</c:v>
                </c:pt>
                <c:pt idx="98">
                  <c:v>1</c:v>
                </c:pt>
                <c:pt idx="99">
                  <c:v>1</c:v>
                </c:pt>
                <c:pt idx="100">
                  <c:v>1</c:v>
                </c:pt>
                <c:pt idx="101">
                  <c:v>1</c:v>
                </c:pt>
                <c:pt idx="102">
                  <c:v>1</c:v>
                </c:pt>
                <c:pt idx="103">
                  <c:v>1</c:v>
                </c:pt>
                <c:pt idx="104">
                  <c:v>1</c:v>
                </c:pt>
                <c:pt idx="105">
                  <c:v>1</c:v>
                </c:pt>
                <c:pt idx="106">
                  <c:v>1</c:v>
                </c:pt>
                <c:pt idx="107">
                  <c:v>1</c:v>
                </c:pt>
                <c:pt idx="108">
                  <c:v>1</c:v>
                </c:pt>
                <c:pt idx="109">
                  <c:v>1</c:v>
                </c:pt>
                <c:pt idx="110">
                  <c:v>1</c:v>
                </c:pt>
                <c:pt idx="111">
                  <c:v>1</c:v>
                </c:pt>
                <c:pt idx="112">
                  <c:v>1</c:v>
                </c:pt>
                <c:pt idx="113">
                  <c:v>1</c:v>
                </c:pt>
                <c:pt idx="114">
                  <c:v>1</c:v>
                </c:pt>
                <c:pt idx="115">
                  <c:v>1</c:v>
                </c:pt>
                <c:pt idx="116">
                  <c:v>1</c:v>
                </c:pt>
                <c:pt idx="117">
                  <c:v>1</c:v>
                </c:pt>
                <c:pt idx="118">
                  <c:v>1</c:v>
                </c:pt>
                <c:pt idx="119">
                  <c:v>1</c:v>
                </c:pt>
                <c:pt idx="120">
                  <c:v>1</c:v>
                </c:pt>
                <c:pt idx="121">
                  <c:v>1</c:v>
                </c:pt>
                <c:pt idx="122">
                  <c:v>1</c:v>
                </c:pt>
                <c:pt idx="123">
                  <c:v>1</c:v>
                </c:pt>
                <c:pt idx="124">
                  <c:v>1</c:v>
                </c:pt>
              </c:numCache>
            </c:numRef>
          </c:yVal>
          <c:smooth val="1"/>
          <c:extLst>
            <c:ext xmlns:c16="http://schemas.microsoft.com/office/drawing/2014/chart" uri="{C3380CC4-5D6E-409C-BE32-E72D297353CC}">
              <c16:uniqueId val="{00000000-8FEE-4D45-9947-A01660A010C6}"/>
            </c:ext>
          </c:extLst>
        </c:ser>
        <c:ser>
          <c:idx val="2"/>
          <c:order val="1"/>
          <c:tx>
            <c:strRef>
              <c:f>'5app (2)'!$D$1</c:f>
              <c:strCache>
                <c:ptCount val="1"/>
                <c:pt idx="0">
                  <c:v>Ideal-TLB</c:v>
                </c:pt>
              </c:strCache>
            </c:strRef>
          </c:tx>
          <c:spPr>
            <a:ln w="19050" cap="rnd">
              <a:solidFill>
                <a:schemeClr val="accent6">
                  <a:lumMod val="75000"/>
                </a:schemeClr>
              </a:solidFill>
              <a:prstDash val="sysDot"/>
              <a:round/>
            </a:ln>
            <a:effectLst/>
          </c:spPr>
          <c:marker>
            <c:symbol val="circle"/>
            <c:size val="5"/>
            <c:spPr>
              <a:solidFill>
                <a:schemeClr val="accent6">
                  <a:lumMod val="20000"/>
                  <a:lumOff val="80000"/>
                </a:schemeClr>
              </a:solidFill>
              <a:ln w="9525">
                <a:solidFill>
                  <a:schemeClr val="accent6"/>
                </a:solidFill>
              </a:ln>
              <a:effectLst/>
            </c:spPr>
          </c:marker>
          <c:xVal>
            <c:numRef>
              <c:f>'5app (2)'!$A$2:$A$126</c:f>
              <c:numCache>
                <c:formatCode>General</c:formatCode>
                <c:ptCount val="1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numCache>
            </c:numRef>
          </c:xVal>
          <c:yVal>
            <c:numRef>
              <c:f>'5app (2)'!$D$2:$D$126</c:f>
              <c:numCache>
                <c:formatCode>General</c:formatCode>
                <c:ptCount val="125"/>
                <c:pt idx="0">
                  <c:v>0.91214128035320097</c:v>
                </c:pt>
                <c:pt idx="1">
                  <c:v>1.167165789607014</c:v>
                </c:pt>
                <c:pt idx="2">
                  <c:v>2.065247542497898</c:v>
                </c:pt>
                <c:pt idx="3">
                  <c:v>2.163316727421118</c:v>
                </c:pt>
                <c:pt idx="4">
                  <c:v>1.1481510449677299</c:v>
                </c:pt>
                <c:pt idx="5">
                  <c:v>1.149623178375053</c:v>
                </c:pt>
                <c:pt idx="6">
                  <c:v>2.418687152043502</c:v>
                </c:pt>
                <c:pt idx="7">
                  <c:v>1.333995220657761</c:v>
                </c:pt>
                <c:pt idx="8">
                  <c:v>1.2645011945215241</c:v>
                </c:pt>
                <c:pt idx="9">
                  <c:v>1.2971662780442419</c:v>
                </c:pt>
                <c:pt idx="10">
                  <c:v>1.1692705672540149</c:v>
                </c:pt>
                <c:pt idx="11">
                  <c:v>1.3086128756873481</c:v>
                </c:pt>
                <c:pt idx="12">
                  <c:v>1.9105135035214329</c:v>
                </c:pt>
                <c:pt idx="13">
                  <c:v>1.149214450720238</c:v>
                </c:pt>
                <c:pt idx="14">
                  <c:v>1.081394417390666</c:v>
                </c:pt>
                <c:pt idx="15">
                  <c:v>1.07303405661058</c:v>
                </c:pt>
                <c:pt idx="16">
                  <c:v>1.226238456308816</c:v>
                </c:pt>
                <c:pt idx="17">
                  <c:v>1.3182672806099971</c:v>
                </c:pt>
                <c:pt idx="18">
                  <c:v>1.1053784351025431</c:v>
                </c:pt>
                <c:pt idx="19">
                  <c:v>1.2939945777815141</c:v>
                </c:pt>
                <c:pt idx="20">
                  <c:v>1.5317622610427</c:v>
                </c:pt>
                <c:pt idx="21">
                  <c:v>1.1341244973106741</c:v>
                </c:pt>
                <c:pt idx="22">
                  <c:v>1.087278492137002</c:v>
                </c:pt>
                <c:pt idx="23">
                  <c:v>1.072709547426637</c:v>
                </c:pt>
                <c:pt idx="24">
                  <c:v>1.055167412783768</c:v>
                </c:pt>
                <c:pt idx="25">
                  <c:v>1.292572202840103</c:v>
                </c:pt>
                <c:pt idx="26">
                  <c:v>1.130262925891498</c:v>
                </c:pt>
                <c:pt idx="27">
                  <c:v>2.160879999846768</c:v>
                </c:pt>
                <c:pt idx="28">
                  <c:v>1.56197256803375</c:v>
                </c:pt>
                <c:pt idx="29">
                  <c:v>1.095358186134971</c:v>
                </c:pt>
                <c:pt idx="30">
                  <c:v>1.0736195797400701</c:v>
                </c:pt>
                <c:pt idx="31">
                  <c:v>1.263068374127597</c:v>
                </c:pt>
                <c:pt idx="32">
                  <c:v>1.588114391796323</c:v>
                </c:pt>
                <c:pt idx="33">
                  <c:v>2.2131983382643412</c:v>
                </c:pt>
                <c:pt idx="34">
                  <c:v>1.2010122837630151</c:v>
                </c:pt>
                <c:pt idx="35">
                  <c:v>1.070542744899373</c:v>
                </c:pt>
                <c:pt idx="36">
                  <c:v>1.0916407714861041</c:v>
                </c:pt>
                <c:pt idx="37">
                  <c:v>1.327813367836405</c:v>
                </c:pt>
                <c:pt idx="38">
                  <c:v>1.2993224681037541</c:v>
                </c:pt>
                <c:pt idx="39">
                  <c:v>1.052024233476907</c:v>
                </c:pt>
                <c:pt idx="40">
                  <c:v>1.09010981061719</c:v>
                </c:pt>
                <c:pt idx="41">
                  <c:v>1.2694026828493279</c:v>
                </c:pt>
                <c:pt idx="42">
                  <c:v>1.10675413521566</c:v>
                </c:pt>
                <c:pt idx="43">
                  <c:v>1.09530053895715</c:v>
                </c:pt>
                <c:pt idx="44">
                  <c:v>1.689537098924508</c:v>
                </c:pt>
                <c:pt idx="45">
                  <c:v>1.0864845314051661</c:v>
                </c:pt>
                <c:pt idx="46">
                  <c:v>1.072813842473284</c:v>
                </c:pt>
                <c:pt idx="47">
                  <c:v>1.2728490451998631</c:v>
                </c:pt>
                <c:pt idx="48">
                  <c:v>1.458758275510708</c:v>
                </c:pt>
                <c:pt idx="49">
                  <c:v>1.1002956463795539</c:v>
                </c:pt>
                <c:pt idx="50">
                  <c:v>1.1999701892735439</c:v>
                </c:pt>
                <c:pt idx="51">
                  <c:v>1.430129444239693</c:v>
                </c:pt>
                <c:pt idx="52">
                  <c:v>1.1789197533500999</c:v>
                </c:pt>
                <c:pt idx="53">
                  <c:v>1.315482357621822</c:v>
                </c:pt>
                <c:pt idx="54">
                  <c:v>1.419987028548187</c:v>
                </c:pt>
                <c:pt idx="55">
                  <c:v>1.649523128278493</c:v>
                </c:pt>
                <c:pt idx="56">
                  <c:v>1.6002456391571991</c:v>
                </c:pt>
                <c:pt idx="57">
                  <c:v>1.08851015176552</c:v>
                </c:pt>
                <c:pt idx="58">
                  <c:v>1.6321951999634461</c:v>
                </c:pt>
                <c:pt idx="59">
                  <c:v>1.496931935203303</c:v>
                </c:pt>
                <c:pt idx="60">
                  <c:v>1.322839028734824</c:v>
                </c:pt>
                <c:pt idx="61">
                  <c:v>1.1009654369783151</c:v>
                </c:pt>
                <c:pt idx="62">
                  <c:v>1.655649086116961</c:v>
                </c:pt>
                <c:pt idx="63">
                  <c:v>1.111620066583036</c:v>
                </c:pt>
                <c:pt idx="64">
                  <c:v>1.370776214992401</c:v>
                </c:pt>
                <c:pt idx="65">
                  <c:v>1.5722780770433049</c:v>
                </c:pt>
                <c:pt idx="66">
                  <c:v>1.5935387204393141</c:v>
                </c:pt>
                <c:pt idx="67">
                  <c:v>1.5111727499900549</c:v>
                </c:pt>
                <c:pt idx="68">
                  <c:v>1.7037328721564451</c:v>
                </c:pt>
                <c:pt idx="69">
                  <c:v>1.4540374606624431</c:v>
                </c:pt>
                <c:pt idx="70">
                  <c:v>5.0574272401258744</c:v>
                </c:pt>
                <c:pt idx="71">
                  <c:v>1.2200621189462799</c:v>
                </c:pt>
                <c:pt idx="72">
                  <c:v>1.566588644768327</c:v>
                </c:pt>
                <c:pt idx="73">
                  <c:v>1.6080173031328071</c:v>
                </c:pt>
                <c:pt idx="74">
                  <c:v>1.44067050546275</c:v>
                </c:pt>
                <c:pt idx="75">
                  <c:v>1.5522555926337911</c:v>
                </c:pt>
                <c:pt idx="76">
                  <c:v>1.2783695707810341</c:v>
                </c:pt>
                <c:pt idx="77">
                  <c:v>1.25291783970285</c:v>
                </c:pt>
                <c:pt idx="78">
                  <c:v>2.032043953008337</c:v>
                </c:pt>
                <c:pt idx="79">
                  <c:v>1.311998342913365</c:v>
                </c:pt>
                <c:pt idx="80">
                  <c:v>1.4514801691621899</c:v>
                </c:pt>
                <c:pt idx="81">
                  <c:v>1.4996564783638151</c:v>
                </c:pt>
                <c:pt idx="82">
                  <c:v>1.236591361615218</c:v>
                </c:pt>
                <c:pt idx="83">
                  <c:v>1.103452988988195</c:v>
                </c:pt>
                <c:pt idx="84">
                  <c:v>1.091422138893281</c:v>
                </c:pt>
                <c:pt idx="85">
                  <c:v>4.1014811948768317</c:v>
                </c:pt>
                <c:pt idx="86">
                  <c:v>1.699792626542189</c:v>
                </c:pt>
                <c:pt idx="87">
                  <c:v>1.637353605289612</c:v>
                </c:pt>
                <c:pt idx="88">
                  <c:v>1.7609425537899031</c:v>
                </c:pt>
                <c:pt idx="89">
                  <c:v>1.821338587482455</c:v>
                </c:pt>
                <c:pt idx="90">
                  <c:v>1.700249390526108</c:v>
                </c:pt>
                <c:pt idx="91">
                  <c:v>2.0420451980272771</c:v>
                </c:pt>
                <c:pt idx="92">
                  <c:v>2.2049905747787468</c:v>
                </c:pt>
                <c:pt idx="93">
                  <c:v>2.8181139164159812</c:v>
                </c:pt>
                <c:pt idx="94">
                  <c:v>1.7977298632218841</c:v>
                </c:pt>
                <c:pt idx="95">
                  <c:v>4.1229246833258477</c:v>
                </c:pt>
                <c:pt idx="96">
                  <c:v>2.0745766659464899</c:v>
                </c:pt>
                <c:pt idx="97">
                  <c:v>3.980159057494578</c:v>
                </c:pt>
                <c:pt idx="98">
                  <c:v>4.4975522030172757</c:v>
                </c:pt>
                <c:pt idx="99">
                  <c:v>2.5155363017813719</c:v>
                </c:pt>
                <c:pt idx="100">
                  <c:v>2.0711908851015881</c:v>
                </c:pt>
                <c:pt idx="101">
                  <c:v>2.3115008629172431</c:v>
                </c:pt>
                <c:pt idx="102">
                  <c:v>2.7396362855301781</c:v>
                </c:pt>
                <c:pt idx="103">
                  <c:v>2.2187132492005102</c:v>
                </c:pt>
                <c:pt idx="104">
                  <c:v>3.0816953430963121</c:v>
                </c:pt>
                <c:pt idx="105">
                  <c:v>2.2256483751221681</c:v>
                </c:pt>
                <c:pt idx="106">
                  <c:v>2.2198952669085639</c:v>
                </c:pt>
                <c:pt idx="107">
                  <c:v>2.3183488119448761</c:v>
                </c:pt>
                <c:pt idx="108">
                  <c:v>2.4891368027722982</c:v>
                </c:pt>
                <c:pt idx="109">
                  <c:v>2.4694882831181171</c:v>
                </c:pt>
                <c:pt idx="110">
                  <c:v>4.4303386549504102</c:v>
                </c:pt>
                <c:pt idx="111">
                  <c:v>2.8880363017234081</c:v>
                </c:pt>
                <c:pt idx="112">
                  <c:v>2.9302029820932578</c:v>
                </c:pt>
                <c:pt idx="113">
                  <c:v>2.8262919701246569</c:v>
                </c:pt>
                <c:pt idx="114">
                  <c:v>3.0875738321936308</c:v>
                </c:pt>
                <c:pt idx="115">
                  <c:v>3.1366793382306311</c:v>
                </c:pt>
                <c:pt idx="116">
                  <c:v>5.0177198391943971</c:v>
                </c:pt>
                <c:pt idx="117">
                  <c:v>3.2134495997473209</c:v>
                </c:pt>
                <c:pt idx="118">
                  <c:v>3.4951151763007271</c:v>
                </c:pt>
                <c:pt idx="119">
                  <c:v>3.6692908338894612</c:v>
                </c:pt>
                <c:pt idx="120">
                  <c:v>3.5638250443460038</c:v>
                </c:pt>
                <c:pt idx="121">
                  <c:v>5.8218965112640806</c:v>
                </c:pt>
                <c:pt idx="122">
                  <c:v>5.4053028492778816</c:v>
                </c:pt>
                <c:pt idx="123">
                  <c:v>5.0028774898469619</c:v>
                </c:pt>
                <c:pt idx="124">
                  <c:v>7.1556473216272263</c:v>
                </c:pt>
              </c:numCache>
            </c:numRef>
          </c:yVal>
          <c:smooth val="1"/>
          <c:extLst>
            <c:ext xmlns:c16="http://schemas.microsoft.com/office/drawing/2014/chart" uri="{C3380CC4-5D6E-409C-BE32-E72D297353CC}">
              <c16:uniqueId val="{00000001-8FEE-4D45-9947-A01660A010C6}"/>
            </c:ext>
          </c:extLst>
        </c:ser>
        <c:ser>
          <c:idx val="1"/>
          <c:order val="2"/>
          <c:tx>
            <c:strRef>
              <c:f>'5app (2)'!$C$1</c:f>
              <c:strCache>
                <c:ptCount val="1"/>
                <c:pt idx="0">
                  <c:v>Mosaic</c:v>
                </c:pt>
              </c:strCache>
            </c:strRef>
          </c:tx>
          <c:spPr>
            <a:ln w="31750" cap="rnd">
              <a:solidFill>
                <a:schemeClr val="accent1">
                  <a:lumMod val="75000"/>
                </a:schemeClr>
              </a:solidFill>
              <a:round/>
            </a:ln>
            <a:effectLst/>
          </c:spPr>
          <c:marker>
            <c:symbol val="circle"/>
            <c:size val="7"/>
            <c:spPr>
              <a:solidFill>
                <a:schemeClr val="accent1">
                  <a:lumMod val="75000"/>
                </a:schemeClr>
              </a:solidFill>
              <a:ln w="9525">
                <a:noFill/>
              </a:ln>
              <a:effectLst/>
            </c:spPr>
          </c:marker>
          <c:xVal>
            <c:numRef>
              <c:f>'5app (2)'!$A$2:$A$126</c:f>
              <c:numCache>
                <c:formatCode>General</c:formatCode>
                <c:ptCount val="1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numCache>
            </c:numRef>
          </c:xVal>
          <c:yVal>
            <c:numRef>
              <c:f>'5app (2)'!$C$2:$C$126</c:f>
              <c:numCache>
                <c:formatCode>General</c:formatCode>
                <c:ptCount val="125"/>
                <c:pt idx="0">
                  <c:v>0.76925097054122005</c:v>
                </c:pt>
                <c:pt idx="1">
                  <c:v>0.78563046279445903</c:v>
                </c:pt>
                <c:pt idx="2">
                  <c:v>0.79863786138723003</c:v>
                </c:pt>
                <c:pt idx="3">
                  <c:v>0.80838657906340405</c:v>
                </c:pt>
                <c:pt idx="4">
                  <c:v>0.83026724958667897</c:v>
                </c:pt>
                <c:pt idx="5">
                  <c:v>0.830279668294434</c:v>
                </c:pt>
                <c:pt idx="6">
                  <c:v>0.83715851711190703</c:v>
                </c:pt>
                <c:pt idx="7">
                  <c:v>0.86461968699319802</c:v>
                </c:pt>
                <c:pt idx="8">
                  <c:v>0.91731536852101903</c:v>
                </c:pt>
                <c:pt idx="9">
                  <c:v>0.93389290935230895</c:v>
                </c:pt>
                <c:pt idx="10">
                  <c:v>0.95440929230254801</c:v>
                </c:pt>
                <c:pt idx="11">
                  <c:v>0.96142064428653895</c:v>
                </c:pt>
                <c:pt idx="12">
                  <c:v>0.97765372282628205</c:v>
                </c:pt>
                <c:pt idx="13">
                  <c:v>0.97783045681595504</c:v>
                </c:pt>
                <c:pt idx="14">
                  <c:v>0.98260566271373695</c:v>
                </c:pt>
                <c:pt idx="15">
                  <c:v>0.99339302761405801</c:v>
                </c:pt>
                <c:pt idx="16">
                  <c:v>0.99967959039616905</c:v>
                </c:pt>
                <c:pt idx="17">
                  <c:v>1.004540669261015</c:v>
                </c:pt>
                <c:pt idx="18">
                  <c:v>1.0137073783029751</c:v>
                </c:pt>
                <c:pt idx="19">
                  <c:v>1.0176295658021941</c:v>
                </c:pt>
                <c:pt idx="20">
                  <c:v>1.0191704270901709</c:v>
                </c:pt>
                <c:pt idx="21">
                  <c:v>1.0211790621788031</c:v>
                </c:pt>
                <c:pt idx="22">
                  <c:v>1.0266421649462141</c:v>
                </c:pt>
                <c:pt idx="23">
                  <c:v>1.027645853956574</c:v>
                </c:pt>
                <c:pt idx="24">
                  <c:v>1.0307508410373241</c:v>
                </c:pt>
                <c:pt idx="25">
                  <c:v>1.031174983196236</c:v>
                </c:pt>
                <c:pt idx="26">
                  <c:v>1.033285572200624</c:v>
                </c:pt>
                <c:pt idx="27">
                  <c:v>1.0358385798644301</c:v>
                </c:pt>
                <c:pt idx="28">
                  <c:v>1.037569498661256</c:v>
                </c:pt>
                <c:pt idx="29">
                  <c:v>1.0382204432732109</c:v>
                </c:pt>
                <c:pt idx="30">
                  <c:v>1.038393659662334</c:v>
                </c:pt>
                <c:pt idx="31">
                  <c:v>1.0414447724361311</c:v>
                </c:pt>
                <c:pt idx="32">
                  <c:v>1.042721820258949</c:v>
                </c:pt>
                <c:pt idx="33">
                  <c:v>1.0438678098782199</c:v>
                </c:pt>
                <c:pt idx="34">
                  <c:v>1.04424465835423</c:v>
                </c:pt>
                <c:pt idx="35">
                  <c:v>1.048948063477114</c:v>
                </c:pt>
                <c:pt idx="36">
                  <c:v>1.049856344688991</c:v>
                </c:pt>
                <c:pt idx="37">
                  <c:v>1.0502056509299</c:v>
                </c:pt>
                <c:pt idx="38">
                  <c:v>1.051113208501171</c:v>
                </c:pt>
                <c:pt idx="39">
                  <c:v>1.052024233476907</c:v>
                </c:pt>
                <c:pt idx="40">
                  <c:v>1.053070589849938</c:v>
                </c:pt>
                <c:pt idx="41">
                  <c:v>1.0561741048342379</c:v>
                </c:pt>
                <c:pt idx="42">
                  <c:v>1.0576689087784821</c:v>
                </c:pt>
                <c:pt idx="43">
                  <c:v>1.0665146716113161</c:v>
                </c:pt>
                <c:pt idx="44">
                  <c:v>1.0793483427991379</c:v>
                </c:pt>
                <c:pt idx="45">
                  <c:v>1.085976896255239</c:v>
                </c:pt>
                <c:pt idx="46">
                  <c:v>1.088031771790777</c:v>
                </c:pt>
                <c:pt idx="47">
                  <c:v>1.0997837453397179</c:v>
                </c:pt>
                <c:pt idx="48">
                  <c:v>1.1119578957381699</c:v>
                </c:pt>
                <c:pt idx="49">
                  <c:v>1.1196010315659479</c:v>
                </c:pt>
                <c:pt idx="50">
                  <c:v>1.1404003318490761</c:v>
                </c:pt>
                <c:pt idx="51">
                  <c:v>1.147342795323661</c:v>
                </c:pt>
                <c:pt idx="52">
                  <c:v>1.167176741884415</c:v>
                </c:pt>
                <c:pt idx="53">
                  <c:v>1.172206934279344</c:v>
                </c:pt>
                <c:pt idx="54">
                  <c:v>1.178155195726017</c:v>
                </c:pt>
                <c:pt idx="55">
                  <c:v>1.185619668309225</c:v>
                </c:pt>
                <c:pt idx="56">
                  <c:v>1.1957785209681251</c:v>
                </c:pt>
                <c:pt idx="57">
                  <c:v>1.20811402136015</c:v>
                </c:pt>
                <c:pt idx="58">
                  <c:v>1.21245187969066</c:v>
                </c:pt>
                <c:pt idx="59">
                  <c:v>1.2128182240451071</c:v>
                </c:pt>
                <c:pt idx="60">
                  <c:v>1.2185112267379179</c:v>
                </c:pt>
                <c:pt idx="61">
                  <c:v>1.229721100182507</c:v>
                </c:pt>
                <c:pt idx="62">
                  <c:v>1.2507113355366699</c:v>
                </c:pt>
                <c:pt idx="63">
                  <c:v>1.26138741797742</c:v>
                </c:pt>
                <c:pt idx="64">
                  <c:v>1.262518221009211</c:v>
                </c:pt>
                <c:pt idx="65">
                  <c:v>1.274626402731434</c:v>
                </c:pt>
                <c:pt idx="66">
                  <c:v>1.276453308139706</c:v>
                </c:pt>
                <c:pt idx="67">
                  <c:v>1.282018363885564</c:v>
                </c:pt>
                <c:pt idx="68">
                  <c:v>1.292538246640947</c:v>
                </c:pt>
                <c:pt idx="69">
                  <c:v>1.3035411386033471</c:v>
                </c:pt>
                <c:pt idx="70">
                  <c:v>1.309458173745456</c:v>
                </c:pt>
                <c:pt idx="71">
                  <c:v>1.312942947599018</c:v>
                </c:pt>
                <c:pt idx="72">
                  <c:v>1.3144485534043939</c:v>
                </c:pt>
                <c:pt idx="73">
                  <c:v>1.3186834345837479</c:v>
                </c:pt>
                <c:pt idx="74">
                  <c:v>1.31925562123666</c:v>
                </c:pt>
                <c:pt idx="75">
                  <c:v>1.348649116302064</c:v>
                </c:pt>
                <c:pt idx="76">
                  <c:v>1.3588730087413481</c:v>
                </c:pt>
                <c:pt idx="77">
                  <c:v>1.3653298268682881</c:v>
                </c:pt>
                <c:pt idx="78">
                  <c:v>1.3681038870685971</c:v>
                </c:pt>
                <c:pt idx="79">
                  <c:v>1.373471654037135</c:v>
                </c:pt>
                <c:pt idx="80">
                  <c:v>1.393336138111833</c:v>
                </c:pt>
                <c:pt idx="81">
                  <c:v>1.395867519887348</c:v>
                </c:pt>
                <c:pt idx="82">
                  <c:v>1.402699245999983</c:v>
                </c:pt>
                <c:pt idx="83">
                  <c:v>1.414795005298253</c:v>
                </c:pt>
                <c:pt idx="84">
                  <c:v>1.4368030299607699</c:v>
                </c:pt>
                <c:pt idx="85">
                  <c:v>1.5559441253211901</c:v>
                </c:pt>
                <c:pt idx="86">
                  <c:v>1.560045509194633</c:v>
                </c:pt>
                <c:pt idx="87">
                  <c:v>1.5673285810750941</c:v>
                </c:pt>
                <c:pt idx="88">
                  <c:v>1.5699796090563909</c:v>
                </c:pt>
                <c:pt idx="89">
                  <c:v>1.6280197553682121</c:v>
                </c:pt>
                <c:pt idx="90">
                  <c:v>1.6504051859079609</c:v>
                </c:pt>
                <c:pt idx="91">
                  <c:v>1.657269969787255</c:v>
                </c:pt>
                <c:pt idx="92">
                  <c:v>1.7345541238956359</c:v>
                </c:pt>
                <c:pt idx="93">
                  <c:v>1.788373452242906</c:v>
                </c:pt>
                <c:pt idx="94">
                  <c:v>1.7977298632218841</c:v>
                </c:pt>
                <c:pt idx="95">
                  <c:v>1.852766487917703</c:v>
                </c:pt>
                <c:pt idx="96">
                  <c:v>1.87369008162521</c:v>
                </c:pt>
                <c:pt idx="97">
                  <c:v>1.8841811062211</c:v>
                </c:pt>
                <c:pt idx="98">
                  <c:v>1.9719530200597239</c:v>
                </c:pt>
                <c:pt idx="99">
                  <c:v>1.975983040058513</c:v>
                </c:pt>
                <c:pt idx="100">
                  <c:v>2.0420474988558031</c:v>
                </c:pt>
                <c:pt idx="101">
                  <c:v>2.076339820795233</c:v>
                </c:pt>
                <c:pt idx="102">
                  <c:v>2.1073323627916598</c:v>
                </c:pt>
                <c:pt idx="103">
                  <c:v>2.1158350813245761</c:v>
                </c:pt>
                <c:pt idx="104">
                  <c:v>2.169863763758189</c:v>
                </c:pt>
                <c:pt idx="105">
                  <c:v>2.2114257336384071</c:v>
                </c:pt>
                <c:pt idx="106">
                  <c:v>2.2151692112854429</c:v>
                </c:pt>
                <c:pt idx="107">
                  <c:v>2.2738665579511208</c:v>
                </c:pt>
                <c:pt idx="108">
                  <c:v>2.4667515220193219</c:v>
                </c:pt>
                <c:pt idx="109">
                  <c:v>2.4694882831181171</c:v>
                </c:pt>
                <c:pt idx="110">
                  <c:v>2.4735786062293368</c:v>
                </c:pt>
                <c:pt idx="111">
                  <c:v>2.8880363017234081</c:v>
                </c:pt>
                <c:pt idx="112">
                  <c:v>2.922225908512047</c:v>
                </c:pt>
                <c:pt idx="113">
                  <c:v>2.9276631372143722</c:v>
                </c:pt>
                <c:pt idx="114">
                  <c:v>3.0875738321936308</c:v>
                </c:pt>
                <c:pt idx="115">
                  <c:v>3.1547621828910528</c:v>
                </c:pt>
                <c:pt idx="116">
                  <c:v>3.1853264899886811</c:v>
                </c:pt>
                <c:pt idx="117">
                  <c:v>3.2827570164262601</c:v>
                </c:pt>
                <c:pt idx="118">
                  <c:v>3.4663449205895511</c:v>
                </c:pt>
                <c:pt idx="119">
                  <c:v>3.5155319782676728</c:v>
                </c:pt>
                <c:pt idx="120">
                  <c:v>3.5638250443460038</c:v>
                </c:pt>
                <c:pt idx="121">
                  <c:v>3.6690426835627861</c:v>
                </c:pt>
                <c:pt idx="122">
                  <c:v>4.15184678958419</c:v>
                </c:pt>
                <c:pt idx="123">
                  <c:v>4.2550056049683747</c:v>
                </c:pt>
                <c:pt idx="124">
                  <c:v>6.316144994348674</c:v>
                </c:pt>
              </c:numCache>
            </c:numRef>
          </c:yVal>
          <c:smooth val="1"/>
          <c:extLst>
            <c:ext xmlns:c16="http://schemas.microsoft.com/office/drawing/2014/chart" uri="{C3380CC4-5D6E-409C-BE32-E72D297353CC}">
              <c16:uniqueId val="{00000002-8FEE-4D45-9947-A01660A010C6}"/>
            </c:ext>
          </c:extLst>
        </c:ser>
        <c:ser>
          <c:idx val="3"/>
          <c:order val="3"/>
          <c:tx>
            <c:strRef>
              <c:f>'4app (2)'!$D$1</c:f>
              <c:strCache>
                <c:ptCount val="1"/>
                <c:pt idx="0">
                  <c:v>Ideal-TLB</c:v>
                </c:pt>
              </c:strCache>
            </c:strRef>
          </c:tx>
          <c:spPr>
            <a:ln w="19050" cap="rnd">
              <a:solidFill>
                <a:schemeClr val="accent6">
                  <a:lumMod val="75000"/>
                </a:schemeClr>
              </a:solidFill>
              <a:prstDash val="sysDot"/>
              <a:round/>
            </a:ln>
            <a:effectLst/>
          </c:spPr>
          <c:marker>
            <c:symbol val="circle"/>
            <c:size val="5"/>
            <c:spPr>
              <a:solidFill>
                <a:schemeClr val="accent6">
                  <a:lumMod val="20000"/>
                  <a:lumOff val="80000"/>
                </a:schemeClr>
              </a:solidFill>
              <a:ln w="9525">
                <a:solidFill>
                  <a:schemeClr val="accent6"/>
                </a:solidFill>
              </a:ln>
              <a:effectLst/>
            </c:spPr>
          </c:marker>
          <c:xVal>
            <c:numRef>
              <c:f>'4app (2)'!$A$2</c:f>
              <c:numCache>
                <c:formatCode>General</c:formatCode>
                <c:ptCount val="1"/>
                <c:pt idx="0">
                  <c:v>1</c:v>
                </c:pt>
              </c:numCache>
            </c:numRef>
          </c:xVal>
          <c:yVal>
            <c:numLit>
              <c:formatCode>General</c:formatCode>
              <c:ptCount val="1"/>
              <c:pt idx="0">
                <c:v>-1</c:v>
              </c:pt>
            </c:numLit>
          </c:yVal>
          <c:smooth val="1"/>
          <c:extLst>
            <c:ext xmlns:c16="http://schemas.microsoft.com/office/drawing/2014/chart" uri="{C3380CC4-5D6E-409C-BE32-E72D297353CC}">
              <c16:uniqueId val="{00000003-8FEE-4D45-9947-A01660A010C6}"/>
            </c:ext>
          </c:extLst>
        </c:ser>
        <c:dLbls>
          <c:showLegendKey val="0"/>
          <c:showVal val="0"/>
          <c:showCatName val="0"/>
          <c:showSerName val="0"/>
          <c:showPercent val="0"/>
          <c:showBubbleSize val="0"/>
        </c:dLbls>
        <c:axId val="-1644335808"/>
        <c:axId val="-1644366768"/>
      </c:scatterChart>
      <c:valAx>
        <c:axId val="-1644335808"/>
        <c:scaling>
          <c:orientation val="minMax"/>
          <c:max val="125"/>
          <c:min val="0"/>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200" b="1" i="0" u="none" strike="noStrike" kern="1200" baseline="0">
                    <a:solidFill>
                      <a:schemeClr val="tx1"/>
                    </a:solidFill>
                    <a:latin typeface="Helvetica" panose="020B0604020202030204" pitchFamily="34" charset="0"/>
                    <a:ea typeface="+mn-ea"/>
                    <a:cs typeface="+mn-cs"/>
                  </a:defRPr>
                </a:pPr>
                <a:r>
                  <a:rPr lang="en-US" sz="1200" b="1" dirty="0">
                    <a:solidFill>
                      <a:schemeClr val="tx1"/>
                    </a:solidFill>
                  </a:rPr>
                  <a:t>Sorted Application Number</a:t>
                </a:r>
              </a:p>
            </c:rich>
          </c:tx>
          <c:layout>
            <c:manualLayout>
              <c:xMode val="edge"/>
              <c:yMode val="edge"/>
              <c:x val="0.23413822663008599"/>
              <c:y val="0.88842617848374605"/>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Helvetica" panose="020B0604020202030204" pitchFamily="34" charset="0"/>
                  <a:ea typeface="+mn-ea"/>
                  <a:cs typeface="+mn-cs"/>
                </a:defRPr>
              </a:pPr>
              <a:endParaRPr lang="en-US"/>
            </a:p>
          </c:txPr>
        </c:title>
        <c:numFmt formatCode="General" sourceLinked="1"/>
        <c:majorTickMark val="cross"/>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Helvetica" panose="020B0604020202030204" pitchFamily="34" charset="0"/>
                <a:ea typeface="+mn-ea"/>
                <a:cs typeface="+mn-cs"/>
              </a:defRPr>
            </a:pPr>
            <a:endParaRPr lang="en-US"/>
          </a:p>
        </c:txPr>
        <c:crossAx val="-1644366768"/>
        <c:crosses val="autoZero"/>
        <c:crossBetween val="midCat"/>
        <c:majorUnit val="25"/>
      </c:valAx>
      <c:valAx>
        <c:axId val="-1644366768"/>
        <c:scaling>
          <c:orientation val="minMax"/>
          <c:max val="8"/>
          <c:min val="0"/>
        </c:scaling>
        <c:delete val="0"/>
        <c:axPos val="l"/>
        <c:majorGridlines>
          <c:spPr>
            <a:ln w="9525" cap="flat" cmpd="sng" algn="ctr">
              <a:solidFill>
                <a:schemeClr val="tx1"/>
              </a:solidFill>
              <a:prstDash val="dash"/>
              <a:round/>
            </a:ln>
            <a:effectLst/>
          </c:spPr>
        </c:majorGridlines>
        <c:title>
          <c:tx>
            <c:rich>
              <a:bodyPr rot="-5400000" spcFirstLastPara="1" vertOverflow="ellipsis" vert="horz" wrap="square" anchor="ctr" anchorCtr="1"/>
              <a:lstStyle/>
              <a:p>
                <a:pPr>
                  <a:lnSpc>
                    <a:spcPct val="90000"/>
                  </a:lnSpc>
                  <a:defRPr sz="1200" b="1" i="0" u="none" strike="noStrike" kern="1200" baseline="0">
                    <a:solidFill>
                      <a:schemeClr val="tx1"/>
                    </a:solidFill>
                    <a:latin typeface="Helvetica" panose="020B0604020202030204" pitchFamily="34" charset="0"/>
                    <a:ea typeface="+mn-ea"/>
                    <a:cs typeface="+mn-cs"/>
                  </a:defRPr>
                </a:pPr>
                <a:r>
                  <a:rPr lang="en-US" sz="1200" b="1" dirty="0">
                    <a:solidFill>
                      <a:schemeClr val="tx1"/>
                    </a:solidFill>
                  </a:rPr>
                  <a:t>Normalized</a:t>
                </a:r>
              </a:p>
              <a:p>
                <a:pPr>
                  <a:lnSpc>
                    <a:spcPct val="90000"/>
                  </a:lnSpc>
                  <a:defRPr sz="1200" b="1">
                    <a:solidFill>
                      <a:schemeClr val="tx1"/>
                    </a:solidFill>
                  </a:defRPr>
                </a:pPr>
                <a:r>
                  <a:rPr lang="en-US" sz="1200" b="1" dirty="0">
                    <a:solidFill>
                      <a:schemeClr val="tx1"/>
                    </a:solidFill>
                  </a:rPr>
                  <a:t>Performance</a:t>
                </a:r>
              </a:p>
            </c:rich>
          </c:tx>
          <c:layout>
            <c:manualLayout>
              <c:xMode val="edge"/>
              <c:yMode val="edge"/>
              <c:x val="4.2324905724111503E-2"/>
              <c:y val="0.16235854610839601"/>
            </c:manualLayout>
          </c:layout>
          <c:overlay val="0"/>
          <c:spPr>
            <a:noFill/>
            <a:ln>
              <a:noFill/>
            </a:ln>
            <a:effectLst/>
          </c:spPr>
          <c:txPr>
            <a:bodyPr rot="-5400000" spcFirstLastPara="1" vertOverflow="ellipsis" vert="horz" wrap="square" anchor="ctr" anchorCtr="1"/>
            <a:lstStyle/>
            <a:p>
              <a:pPr>
                <a:lnSpc>
                  <a:spcPct val="90000"/>
                </a:lnSpc>
                <a:defRPr sz="1200" b="1" i="0" u="none" strike="noStrike" kern="1200" baseline="0">
                  <a:solidFill>
                    <a:schemeClr val="tx1"/>
                  </a:solidFill>
                  <a:latin typeface="Helvetica" panose="020B0604020202030204" pitchFamily="34" charset="0"/>
                  <a:ea typeface="+mn-ea"/>
                  <a:cs typeface="+mn-cs"/>
                </a:defRPr>
              </a:pPr>
              <a:endParaRPr lang="en-US"/>
            </a:p>
          </c:txPr>
        </c:title>
        <c:numFmt formatCode="#,##0" sourceLinked="0"/>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Helvetica" panose="020B0604020202030204" pitchFamily="34" charset="0"/>
                <a:ea typeface="+mn-ea"/>
                <a:cs typeface="+mn-cs"/>
              </a:defRPr>
            </a:pPr>
            <a:endParaRPr lang="en-US"/>
          </a:p>
        </c:txPr>
        <c:crossAx val="-1644335808"/>
        <c:crosses val="autoZero"/>
        <c:crossBetween val="midCat"/>
        <c:majorUnit val="1"/>
      </c:valAx>
      <c:spPr>
        <a:noFill/>
        <a:ln w="12700">
          <a:solidFill>
            <a:schemeClr val="tx1"/>
          </a:solidFill>
        </a:ln>
        <a:effectLst/>
      </c:spPr>
    </c:plotArea>
    <c:legend>
      <c:legendPos val="b"/>
      <c:legendEntry>
        <c:idx val="1"/>
        <c:delete val="1"/>
      </c:legendEntry>
      <c:layout>
        <c:manualLayout>
          <c:xMode val="edge"/>
          <c:yMode val="edge"/>
          <c:x val="0.24238082410809"/>
          <c:y val="6.9502311490137095E-2"/>
          <c:w val="0.41844966805012201"/>
          <c:h val="0.22033714760134299"/>
        </c:manualLayout>
      </c:layout>
      <c:overlay val="0"/>
      <c:spPr>
        <a:solidFill>
          <a:schemeClr val="bg1"/>
        </a:solidFill>
        <a:ln>
          <a:solidFill>
            <a:schemeClr val="tx1"/>
          </a:solid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Helvetica" panose="020B0604020202030204" pitchFamily="34" charset="0"/>
              <a:ea typeface="+mn-ea"/>
              <a:cs typeface="+mn-cs"/>
            </a:defRPr>
          </a:pPr>
          <a:endParaRPr lang="en-US"/>
        </a:p>
      </c:txPr>
    </c:legend>
    <c:plotVisOnly val="1"/>
    <c:dispBlanksAs val="gap"/>
    <c:showDLblsOverMax val="0"/>
  </c:chart>
  <c:spPr>
    <a:noFill/>
    <a:ln w="9525" cap="flat" cmpd="sng" algn="ctr">
      <a:noFill/>
      <a:round/>
    </a:ln>
    <a:effectLst/>
  </c:spPr>
  <c:txPr>
    <a:bodyPr/>
    <a:lstStyle/>
    <a:p>
      <a:pPr>
        <a:defRPr sz="1100">
          <a:latin typeface="Helvetica" panose="020B0604020202030204" pitchFamily="34" charset="0"/>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374756708679432"/>
          <c:y val="0.26524982493277999"/>
          <c:w val="0.31381939161767303"/>
          <c:h val="0.27973977794527199"/>
        </c:manualLayout>
      </c:layout>
      <c:barChart>
        <c:barDir val="col"/>
        <c:grouping val="clustered"/>
        <c:varyColors val="0"/>
        <c:ser>
          <c:idx val="1"/>
          <c:order val="0"/>
          <c:tx>
            <c:strRef>
              <c:f>Heterogeneous!$O$92</c:f>
              <c:strCache>
                <c:ptCount val="1"/>
                <c:pt idx="0">
                  <c:v>GPU-MMU</c:v>
                </c:pt>
              </c:strCache>
            </c:strRef>
          </c:tx>
          <c:spPr>
            <a:solidFill>
              <a:srgbClr val="ED7D31">
                <a:lumMod val="60000"/>
                <a:lumOff val="40000"/>
              </a:srgbClr>
            </a:solidFill>
            <a:ln>
              <a:solidFill>
                <a:schemeClr val="tx1"/>
              </a:solidFill>
            </a:ln>
          </c:spPr>
          <c:invertIfNegative val="0"/>
          <c:cat>
            <c:numRef>
              <c:f>Heterogeneous!$P$94:$U$94</c:f>
              <c:numCache>
                <c:formatCode>General</c:formatCode>
                <c:ptCount val="6"/>
                <c:pt idx="0">
                  <c:v>64</c:v>
                </c:pt>
                <c:pt idx="1">
                  <c:v>128</c:v>
                </c:pt>
                <c:pt idx="2">
                  <c:v>256</c:v>
                </c:pt>
                <c:pt idx="3">
                  <c:v>512</c:v>
                </c:pt>
                <c:pt idx="4">
                  <c:v>1024</c:v>
                </c:pt>
                <c:pt idx="5">
                  <c:v>4096</c:v>
                </c:pt>
              </c:numCache>
            </c:numRef>
          </c:cat>
          <c:val>
            <c:numRef>
              <c:f>Heterogeneous!$P$95:$U$95</c:f>
              <c:numCache>
                <c:formatCode>General</c:formatCode>
                <c:ptCount val="6"/>
                <c:pt idx="0">
                  <c:v>0.82199999999999995</c:v>
                </c:pt>
                <c:pt idx="1">
                  <c:v>0.91500000000000004</c:v>
                </c:pt>
                <c:pt idx="2">
                  <c:v>0.97</c:v>
                </c:pt>
                <c:pt idx="3">
                  <c:v>1</c:v>
                </c:pt>
                <c:pt idx="4">
                  <c:v>1.0029999999999999</c:v>
                </c:pt>
                <c:pt idx="5">
                  <c:v>1.0409999999999999</c:v>
                </c:pt>
              </c:numCache>
            </c:numRef>
          </c:val>
          <c:extLst>
            <c:ext xmlns:c16="http://schemas.microsoft.com/office/drawing/2014/chart" uri="{C3380CC4-5D6E-409C-BE32-E72D297353CC}">
              <c16:uniqueId val="{00000000-8ABC-45F4-96B7-035609549650}"/>
            </c:ext>
          </c:extLst>
        </c:ser>
        <c:ser>
          <c:idx val="2"/>
          <c:order val="1"/>
          <c:tx>
            <c:strRef>
              <c:f>Heterogeneous!$O$93</c:f>
              <c:strCache>
                <c:ptCount val="1"/>
                <c:pt idx="0">
                  <c:v>Mosaic</c:v>
                </c:pt>
              </c:strCache>
            </c:strRef>
          </c:tx>
          <c:spPr>
            <a:pattFill prst="wdUpDiag">
              <a:fgClr>
                <a:srgbClr val="5B9BD5">
                  <a:lumMod val="20000"/>
                  <a:lumOff val="80000"/>
                </a:srgbClr>
              </a:fgClr>
              <a:bgClr>
                <a:srgbClr val="5B9BD5">
                  <a:lumMod val="75000"/>
                </a:srgbClr>
              </a:bgClr>
            </a:pattFill>
            <a:ln>
              <a:solidFill>
                <a:sysClr val="windowText" lastClr="000000"/>
              </a:solidFill>
            </a:ln>
          </c:spPr>
          <c:invertIfNegative val="0"/>
          <c:cat>
            <c:numRef>
              <c:f>Heterogeneous!$P$94:$U$94</c:f>
              <c:numCache>
                <c:formatCode>General</c:formatCode>
                <c:ptCount val="6"/>
                <c:pt idx="0">
                  <c:v>64</c:v>
                </c:pt>
                <c:pt idx="1">
                  <c:v>128</c:v>
                </c:pt>
                <c:pt idx="2">
                  <c:v>256</c:v>
                </c:pt>
                <c:pt idx="3">
                  <c:v>512</c:v>
                </c:pt>
                <c:pt idx="4">
                  <c:v>1024</c:v>
                </c:pt>
                <c:pt idx="5">
                  <c:v>4096</c:v>
                </c:pt>
              </c:numCache>
            </c:numRef>
          </c:cat>
          <c:val>
            <c:numRef>
              <c:f>Heterogeneous!$Q$105:$V$105</c:f>
              <c:numCache>
                <c:formatCode>General</c:formatCode>
                <c:ptCount val="6"/>
                <c:pt idx="0">
                  <c:v>0.932678966789668</c:v>
                </c:pt>
                <c:pt idx="1">
                  <c:v>1.133845018450184</c:v>
                </c:pt>
                <c:pt idx="2">
                  <c:v>1.254022140221402</c:v>
                </c:pt>
                <c:pt idx="3">
                  <c:v>1.306273062730628</c:v>
                </c:pt>
                <c:pt idx="4">
                  <c:v>1.3193357933579331</c:v>
                </c:pt>
                <c:pt idx="5">
                  <c:v>1.3715867158671591</c:v>
                </c:pt>
              </c:numCache>
            </c:numRef>
          </c:val>
          <c:extLst>
            <c:ext xmlns:c16="http://schemas.microsoft.com/office/drawing/2014/chart" uri="{C3380CC4-5D6E-409C-BE32-E72D297353CC}">
              <c16:uniqueId val="{00000001-8ABC-45F4-96B7-035609549650}"/>
            </c:ext>
          </c:extLst>
        </c:ser>
        <c:dLbls>
          <c:showLegendKey val="0"/>
          <c:showVal val="0"/>
          <c:showCatName val="0"/>
          <c:showSerName val="0"/>
          <c:showPercent val="0"/>
          <c:showBubbleSize val="0"/>
        </c:dLbls>
        <c:gapWidth val="100"/>
        <c:axId val="-1552968736"/>
        <c:axId val="-1553047136"/>
      </c:barChart>
      <c:catAx>
        <c:axId val="-1552968736"/>
        <c:scaling>
          <c:orientation val="minMax"/>
        </c:scaling>
        <c:delete val="0"/>
        <c:axPos val="b"/>
        <c:title>
          <c:tx>
            <c:rich>
              <a:bodyPr/>
              <a:lstStyle/>
              <a:p>
                <a:pPr>
                  <a:defRPr/>
                </a:pPr>
                <a:r>
                  <a:rPr lang="en-US"/>
                  <a:t>Shared L2 TLB Base Page Entries</a:t>
                </a:r>
              </a:p>
            </c:rich>
          </c:tx>
          <c:layout>
            <c:manualLayout>
              <c:xMode val="edge"/>
              <c:yMode val="edge"/>
              <c:x val="0.25680763414507002"/>
              <c:y val="0.60650261130800598"/>
            </c:manualLayout>
          </c:layout>
          <c:overlay val="0"/>
        </c:title>
        <c:numFmt formatCode="General" sourceLinked="1"/>
        <c:majorTickMark val="out"/>
        <c:minorTickMark val="none"/>
        <c:tickLblPos val="nextTo"/>
        <c:spPr>
          <a:ln w="12700">
            <a:solidFill>
              <a:sysClr val="windowText" lastClr="000000"/>
            </a:solidFill>
          </a:ln>
        </c:spPr>
        <c:txPr>
          <a:bodyPr rot="0"/>
          <a:lstStyle/>
          <a:p>
            <a:pPr>
              <a:defRPr sz="1600"/>
            </a:pPr>
            <a:endParaRPr lang="en-US"/>
          </a:p>
        </c:txPr>
        <c:crossAx val="-1553047136"/>
        <c:crosses val="autoZero"/>
        <c:auto val="1"/>
        <c:lblAlgn val="ctr"/>
        <c:lblOffset val="0"/>
        <c:noMultiLvlLbl val="0"/>
      </c:catAx>
      <c:valAx>
        <c:axId val="-1553047136"/>
        <c:scaling>
          <c:orientation val="minMax"/>
          <c:max val="1.4"/>
          <c:min val="0.8"/>
        </c:scaling>
        <c:delete val="0"/>
        <c:axPos val="l"/>
        <c:majorGridlines>
          <c:spPr>
            <a:ln w="9525">
              <a:solidFill>
                <a:sysClr val="windowText" lastClr="000000"/>
              </a:solidFill>
              <a:prstDash val="dash"/>
            </a:ln>
          </c:spPr>
        </c:majorGridlines>
        <c:title>
          <c:tx>
            <c:rich>
              <a:bodyPr rot="-5400000" vert="horz"/>
              <a:lstStyle/>
              <a:p>
                <a:pPr>
                  <a:defRPr/>
                </a:pPr>
                <a:r>
                  <a:rPr lang="en-US"/>
                  <a:t>Normalized</a:t>
                </a:r>
              </a:p>
              <a:p>
                <a:pPr>
                  <a:defRPr/>
                </a:pPr>
                <a:r>
                  <a:rPr lang="en-US"/>
                  <a:t>Performance</a:t>
                </a:r>
              </a:p>
            </c:rich>
          </c:tx>
          <c:layout>
            <c:manualLayout>
              <c:xMode val="edge"/>
              <c:yMode val="edge"/>
              <c:x val="0.24350219245362401"/>
              <c:y val="0.26945917948626302"/>
            </c:manualLayout>
          </c:layout>
          <c:overlay val="0"/>
        </c:title>
        <c:numFmt formatCode="#,##0.0" sourceLinked="0"/>
        <c:majorTickMark val="out"/>
        <c:minorTickMark val="none"/>
        <c:tickLblPos val="nextTo"/>
        <c:spPr>
          <a:ln w="12700">
            <a:solidFill>
              <a:sysClr val="windowText" lastClr="000000"/>
            </a:solidFill>
          </a:ln>
        </c:spPr>
        <c:crossAx val="-1552968736"/>
        <c:crosses val="autoZero"/>
        <c:crossBetween val="between"/>
      </c:valAx>
      <c:spPr>
        <a:noFill/>
        <a:ln w="12700">
          <a:solidFill>
            <a:schemeClr val="tx1"/>
          </a:solidFill>
        </a:ln>
      </c:spPr>
    </c:plotArea>
    <c:legend>
      <c:legendPos val="r"/>
      <c:layout>
        <c:manualLayout>
          <c:xMode val="edge"/>
          <c:yMode val="edge"/>
          <c:x val="0.34610533812862199"/>
          <c:y val="0.218779148902943"/>
          <c:w val="0.30319714382923402"/>
          <c:h val="4.4801706304023602E-2"/>
        </c:manualLayout>
      </c:layout>
      <c:overlay val="0"/>
    </c:legend>
    <c:plotVisOnly val="1"/>
    <c:dispBlanksAs val="gap"/>
    <c:showDLblsOverMax val="0"/>
  </c:chart>
  <c:spPr>
    <a:noFill/>
    <a:ln>
      <a:noFill/>
    </a:ln>
  </c:spPr>
  <c:txPr>
    <a:bodyPr/>
    <a:lstStyle/>
    <a:p>
      <a:pPr>
        <a:defRPr sz="2000">
          <a:latin typeface="Helvetica" panose="020B0604020202030204" pitchFamily="34" charset="0"/>
        </a:defRPr>
      </a:pPr>
      <a:endParaRPr lang="en-US"/>
    </a:p>
  </c:txPr>
  <c:externalData r:id="rId2">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36937905216474998"/>
          <c:y val="5.1400554097404502E-2"/>
          <c:w val="0.31674428629288298"/>
          <c:h val="0.27295091168593699"/>
        </c:manualLayout>
      </c:layout>
      <c:barChart>
        <c:barDir val="col"/>
        <c:grouping val="clustered"/>
        <c:varyColors val="0"/>
        <c:ser>
          <c:idx val="1"/>
          <c:order val="0"/>
          <c:tx>
            <c:strRef>
              <c:f>Heterogeneous!$O$92</c:f>
              <c:strCache>
                <c:ptCount val="1"/>
                <c:pt idx="0">
                  <c:v>GPU-MMU</c:v>
                </c:pt>
              </c:strCache>
            </c:strRef>
          </c:tx>
          <c:spPr>
            <a:solidFill>
              <a:srgbClr val="ED7D31">
                <a:lumMod val="60000"/>
                <a:lumOff val="40000"/>
              </a:srgbClr>
            </a:solidFill>
            <a:ln>
              <a:solidFill>
                <a:schemeClr val="tx1"/>
              </a:solidFill>
            </a:ln>
          </c:spPr>
          <c:invertIfNegative val="0"/>
          <c:cat>
            <c:numRef>
              <c:f>Heterogeneous!$P$91:$U$91</c:f>
              <c:numCache>
                <c:formatCode>General</c:formatCode>
                <c:ptCount val="6"/>
                <c:pt idx="0">
                  <c:v>8</c:v>
                </c:pt>
                <c:pt idx="1">
                  <c:v>16</c:v>
                </c:pt>
                <c:pt idx="2">
                  <c:v>32</c:v>
                </c:pt>
                <c:pt idx="3">
                  <c:v>64</c:v>
                </c:pt>
                <c:pt idx="4">
                  <c:v>128</c:v>
                </c:pt>
                <c:pt idx="5">
                  <c:v>256</c:v>
                </c:pt>
              </c:numCache>
            </c:numRef>
          </c:cat>
          <c:val>
            <c:numRef>
              <c:f>Heterogeneous!$P$92:$U$92</c:f>
              <c:numCache>
                <c:formatCode>General</c:formatCode>
                <c:ptCount val="6"/>
                <c:pt idx="0">
                  <c:v>0.9</c:v>
                </c:pt>
                <c:pt idx="1">
                  <c:v>0.92</c:v>
                </c:pt>
                <c:pt idx="2">
                  <c:v>0.98499999999999999</c:v>
                </c:pt>
                <c:pt idx="3">
                  <c:v>0.996</c:v>
                </c:pt>
                <c:pt idx="4">
                  <c:v>1</c:v>
                </c:pt>
                <c:pt idx="5">
                  <c:v>1.024</c:v>
                </c:pt>
              </c:numCache>
            </c:numRef>
          </c:val>
          <c:extLst>
            <c:ext xmlns:c16="http://schemas.microsoft.com/office/drawing/2014/chart" uri="{C3380CC4-5D6E-409C-BE32-E72D297353CC}">
              <c16:uniqueId val="{00000000-8ABC-45F4-96B7-035609549650}"/>
            </c:ext>
          </c:extLst>
        </c:ser>
        <c:ser>
          <c:idx val="2"/>
          <c:order val="1"/>
          <c:tx>
            <c:strRef>
              <c:f>Heterogeneous!$O$93</c:f>
              <c:strCache>
                <c:ptCount val="1"/>
                <c:pt idx="0">
                  <c:v>Mosaic</c:v>
                </c:pt>
              </c:strCache>
            </c:strRef>
          </c:tx>
          <c:spPr>
            <a:pattFill prst="wdUpDiag">
              <a:fgClr>
                <a:srgbClr val="5B9BD5">
                  <a:lumMod val="20000"/>
                  <a:lumOff val="80000"/>
                </a:srgbClr>
              </a:fgClr>
              <a:bgClr>
                <a:srgbClr val="5B9BD5">
                  <a:lumMod val="75000"/>
                </a:srgbClr>
              </a:bgClr>
            </a:pattFill>
            <a:ln>
              <a:solidFill>
                <a:sysClr val="windowText" lastClr="000000"/>
              </a:solidFill>
            </a:ln>
          </c:spPr>
          <c:invertIfNegative val="0"/>
          <c:val>
            <c:numRef>
              <c:f>Heterogeneous!$Q$102:$V$102</c:f>
              <c:numCache>
                <c:formatCode>General</c:formatCode>
                <c:ptCount val="6"/>
                <c:pt idx="0">
                  <c:v>1.2069963099631</c:v>
                </c:pt>
                <c:pt idx="1">
                  <c:v>1.293210332103321</c:v>
                </c:pt>
                <c:pt idx="2">
                  <c:v>1.306273062730628</c:v>
                </c:pt>
                <c:pt idx="3">
                  <c:v>1.306273062730628</c:v>
                </c:pt>
                <c:pt idx="4">
                  <c:v>1.306273062730628</c:v>
                </c:pt>
                <c:pt idx="5">
                  <c:v>1.338929889298893</c:v>
                </c:pt>
              </c:numCache>
            </c:numRef>
          </c:val>
          <c:extLst>
            <c:ext xmlns:c16="http://schemas.microsoft.com/office/drawing/2014/chart" uri="{C3380CC4-5D6E-409C-BE32-E72D297353CC}">
              <c16:uniqueId val="{00000001-8ABC-45F4-96B7-035609549650}"/>
            </c:ext>
          </c:extLst>
        </c:ser>
        <c:dLbls>
          <c:showLegendKey val="0"/>
          <c:showVal val="0"/>
          <c:showCatName val="0"/>
          <c:showSerName val="0"/>
          <c:showPercent val="0"/>
          <c:showBubbleSize val="0"/>
        </c:dLbls>
        <c:gapWidth val="100"/>
        <c:axId val="-1662899296"/>
        <c:axId val="-1927979616"/>
      </c:barChart>
      <c:catAx>
        <c:axId val="-1662899296"/>
        <c:scaling>
          <c:orientation val="minMax"/>
        </c:scaling>
        <c:delete val="0"/>
        <c:axPos val="b"/>
        <c:title>
          <c:tx>
            <c:rich>
              <a:bodyPr/>
              <a:lstStyle/>
              <a:p>
                <a:pPr>
                  <a:defRPr/>
                </a:pPr>
                <a:r>
                  <a:rPr lang="en-US"/>
                  <a:t>Per-SM L1 TLB Base Page Entries</a:t>
                </a:r>
              </a:p>
            </c:rich>
          </c:tx>
          <c:layout>
            <c:manualLayout>
              <c:xMode val="edge"/>
              <c:yMode val="edge"/>
              <c:x val="0.25680763414507002"/>
              <c:y val="0.38247029202816002"/>
            </c:manualLayout>
          </c:layout>
          <c:overlay val="0"/>
        </c:title>
        <c:numFmt formatCode="General" sourceLinked="1"/>
        <c:majorTickMark val="out"/>
        <c:minorTickMark val="none"/>
        <c:tickLblPos val="nextTo"/>
        <c:spPr>
          <a:ln w="12700">
            <a:solidFill>
              <a:sysClr val="windowText" lastClr="000000"/>
            </a:solidFill>
          </a:ln>
        </c:spPr>
        <c:txPr>
          <a:bodyPr rot="0"/>
          <a:lstStyle/>
          <a:p>
            <a:pPr>
              <a:defRPr/>
            </a:pPr>
            <a:endParaRPr lang="en-US"/>
          </a:p>
        </c:txPr>
        <c:crossAx val="-1927979616"/>
        <c:crosses val="autoZero"/>
        <c:auto val="1"/>
        <c:lblAlgn val="ctr"/>
        <c:lblOffset val="0"/>
        <c:noMultiLvlLbl val="0"/>
      </c:catAx>
      <c:valAx>
        <c:axId val="-1927979616"/>
        <c:scaling>
          <c:orientation val="minMax"/>
          <c:max val="1.4"/>
          <c:min val="0.8"/>
        </c:scaling>
        <c:delete val="0"/>
        <c:axPos val="l"/>
        <c:majorGridlines>
          <c:spPr>
            <a:ln w="9525">
              <a:solidFill>
                <a:sysClr val="windowText" lastClr="000000"/>
              </a:solidFill>
              <a:prstDash val="dash"/>
            </a:ln>
          </c:spPr>
        </c:majorGridlines>
        <c:title>
          <c:tx>
            <c:rich>
              <a:bodyPr rot="-5400000" vert="horz"/>
              <a:lstStyle/>
              <a:p>
                <a:pPr>
                  <a:defRPr/>
                </a:pPr>
                <a:r>
                  <a:rPr lang="en-US"/>
                  <a:t>Normalized</a:t>
                </a:r>
              </a:p>
              <a:p>
                <a:pPr>
                  <a:defRPr/>
                </a:pPr>
                <a:r>
                  <a:rPr lang="en-US"/>
                  <a:t>Performance</a:t>
                </a:r>
              </a:p>
            </c:rich>
          </c:tx>
          <c:layout>
            <c:manualLayout>
              <c:xMode val="edge"/>
              <c:yMode val="edge"/>
              <c:x val="0.24104943061415199"/>
              <c:y val="5.5609898881370697E-2"/>
            </c:manualLayout>
          </c:layout>
          <c:overlay val="0"/>
        </c:title>
        <c:numFmt formatCode="#,##0.0" sourceLinked="0"/>
        <c:majorTickMark val="out"/>
        <c:minorTickMark val="none"/>
        <c:tickLblPos val="nextTo"/>
        <c:spPr>
          <a:ln w="12700">
            <a:solidFill>
              <a:sysClr val="windowText" lastClr="000000"/>
            </a:solidFill>
          </a:ln>
        </c:spPr>
        <c:crossAx val="-1662899296"/>
        <c:crosses val="autoZero"/>
        <c:crossBetween val="between"/>
      </c:valAx>
      <c:spPr>
        <a:noFill/>
        <a:ln w="12700">
          <a:solidFill>
            <a:schemeClr val="tx1"/>
          </a:solidFill>
        </a:ln>
      </c:spPr>
    </c:plotArea>
    <c:legend>
      <c:legendPos val="r"/>
      <c:layout>
        <c:manualLayout>
          <c:xMode val="edge"/>
          <c:yMode val="edge"/>
          <c:x val="0.334241677388458"/>
          <c:y val="4.9298682980505404E-3"/>
          <c:w val="0.33428285668735902"/>
          <c:h val="3.8012840044688898E-2"/>
        </c:manualLayout>
      </c:layout>
      <c:overlay val="0"/>
    </c:legend>
    <c:plotVisOnly val="1"/>
    <c:dispBlanksAs val="gap"/>
    <c:showDLblsOverMax val="0"/>
  </c:chart>
  <c:spPr>
    <a:noFill/>
    <a:ln>
      <a:noFill/>
    </a:ln>
  </c:spPr>
  <c:txPr>
    <a:bodyPr/>
    <a:lstStyle/>
    <a:p>
      <a:pPr>
        <a:defRPr sz="2000">
          <a:latin typeface="Helvetica" panose="020B0604020202030204" pitchFamily="34" charset="0"/>
        </a:defRPr>
      </a:pPr>
      <a:endParaRPr lang="en-US"/>
    </a:p>
  </c:txPr>
  <c:externalData r:id="rId2">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38282319345145399"/>
          <c:y val="0.26524982493277999"/>
          <c:w val="0.30575290684565098"/>
          <c:h val="0.27973977794527199"/>
        </c:manualLayout>
      </c:layout>
      <c:barChart>
        <c:barDir val="col"/>
        <c:grouping val="clustered"/>
        <c:varyColors val="0"/>
        <c:ser>
          <c:idx val="1"/>
          <c:order val="0"/>
          <c:tx>
            <c:strRef>
              <c:f>Heterogeneous!$X$103</c:f>
              <c:strCache>
                <c:ptCount val="1"/>
                <c:pt idx="0">
                  <c:v>GPU-MMU</c:v>
                </c:pt>
              </c:strCache>
            </c:strRef>
          </c:tx>
          <c:spPr>
            <a:solidFill>
              <a:srgbClr val="ED7D31">
                <a:lumMod val="60000"/>
                <a:lumOff val="40000"/>
              </a:srgbClr>
            </a:solidFill>
            <a:ln>
              <a:solidFill>
                <a:schemeClr val="tx1"/>
              </a:solidFill>
            </a:ln>
          </c:spPr>
          <c:invertIfNegative val="0"/>
          <c:val>
            <c:numRef>
              <c:f>Heterogeneous!$Y$103:$AC$103</c:f>
              <c:numCache>
                <c:formatCode>General</c:formatCode>
                <c:ptCount val="5"/>
                <c:pt idx="0">
                  <c:v>1</c:v>
                </c:pt>
                <c:pt idx="1">
                  <c:v>1</c:v>
                </c:pt>
                <c:pt idx="2">
                  <c:v>1</c:v>
                </c:pt>
                <c:pt idx="3">
                  <c:v>1</c:v>
                </c:pt>
                <c:pt idx="4">
                  <c:v>1</c:v>
                </c:pt>
              </c:numCache>
            </c:numRef>
          </c:val>
          <c:extLst>
            <c:ext xmlns:c16="http://schemas.microsoft.com/office/drawing/2014/chart" uri="{C3380CC4-5D6E-409C-BE32-E72D297353CC}">
              <c16:uniqueId val="{00000000-8ABC-45F4-96B7-035609549650}"/>
            </c:ext>
          </c:extLst>
        </c:ser>
        <c:ser>
          <c:idx val="2"/>
          <c:order val="1"/>
          <c:tx>
            <c:strRef>
              <c:f>Heterogeneous!$O$93</c:f>
              <c:strCache>
                <c:ptCount val="1"/>
                <c:pt idx="0">
                  <c:v>Mosaic</c:v>
                </c:pt>
              </c:strCache>
            </c:strRef>
          </c:tx>
          <c:spPr>
            <a:pattFill prst="wdUpDiag">
              <a:fgClr>
                <a:srgbClr val="5B9BD5">
                  <a:lumMod val="20000"/>
                  <a:lumOff val="80000"/>
                </a:srgbClr>
              </a:fgClr>
              <a:bgClr>
                <a:srgbClr val="5B9BD5">
                  <a:lumMod val="75000"/>
                </a:srgbClr>
              </a:bgClr>
            </a:pattFill>
            <a:ln>
              <a:solidFill>
                <a:sysClr val="windowText" lastClr="000000"/>
              </a:solidFill>
            </a:ln>
          </c:spPr>
          <c:invertIfNegative val="0"/>
          <c:cat>
            <c:numRef>
              <c:f>Heterogeneous!$X$94:$AB$94</c:f>
              <c:numCache>
                <c:formatCode>General</c:formatCode>
                <c:ptCount val="5"/>
                <c:pt idx="0">
                  <c:v>32</c:v>
                </c:pt>
                <c:pt idx="1">
                  <c:v>64</c:v>
                </c:pt>
                <c:pt idx="2">
                  <c:v>128</c:v>
                </c:pt>
                <c:pt idx="3">
                  <c:v>256</c:v>
                </c:pt>
                <c:pt idx="4">
                  <c:v>512</c:v>
                </c:pt>
              </c:numCache>
            </c:numRef>
          </c:cat>
          <c:val>
            <c:numRef>
              <c:f>Heterogeneous!$Y$104:$AC$104</c:f>
              <c:numCache>
                <c:formatCode>General</c:formatCode>
                <c:ptCount val="5"/>
                <c:pt idx="0">
                  <c:v>1.1007246382121261</c:v>
                </c:pt>
                <c:pt idx="1">
                  <c:v>1.196439824143616</c:v>
                </c:pt>
                <c:pt idx="2">
                  <c:v>1.232333018867924</c:v>
                </c:pt>
                <c:pt idx="3">
                  <c:v>1.306273</c:v>
                </c:pt>
                <c:pt idx="4">
                  <c:v>1.321338246509</c:v>
                </c:pt>
              </c:numCache>
            </c:numRef>
          </c:val>
          <c:extLst>
            <c:ext xmlns:c16="http://schemas.microsoft.com/office/drawing/2014/chart" uri="{C3380CC4-5D6E-409C-BE32-E72D297353CC}">
              <c16:uniqueId val="{00000001-8ABC-45F4-96B7-035609549650}"/>
            </c:ext>
          </c:extLst>
        </c:ser>
        <c:dLbls>
          <c:showLegendKey val="0"/>
          <c:showVal val="0"/>
          <c:showCatName val="0"/>
          <c:showSerName val="0"/>
          <c:showPercent val="0"/>
          <c:showBubbleSize val="0"/>
        </c:dLbls>
        <c:gapWidth val="100"/>
        <c:axId val="-1649818064"/>
        <c:axId val="-1553826144"/>
      </c:barChart>
      <c:catAx>
        <c:axId val="-1649818064"/>
        <c:scaling>
          <c:orientation val="minMax"/>
        </c:scaling>
        <c:delete val="0"/>
        <c:axPos val="b"/>
        <c:title>
          <c:tx>
            <c:rich>
              <a:bodyPr/>
              <a:lstStyle/>
              <a:p>
                <a:pPr>
                  <a:defRPr/>
                </a:pPr>
                <a:r>
                  <a:rPr lang="en-US"/>
                  <a:t>Shared L2 TLB Large Page Entries</a:t>
                </a:r>
              </a:p>
            </c:rich>
          </c:tx>
          <c:layout>
            <c:manualLayout>
              <c:xMode val="edge"/>
              <c:yMode val="edge"/>
              <c:x val="0.254354850235332"/>
              <c:y val="0.596319311919004"/>
            </c:manualLayout>
          </c:layout>
          <c:overlay val="0"/>
        </c:title>
        <c:numFmt formatCode="General" sourceLinked="1"/>
        <c:majorTickMark val="out"/>
        <c:minorTickMark val="none"/>
        <c:tickLblPos val="nextTo"/>
        <c:spPr>
          <a:ln w="12700">
            <a:solidFill>
              <a:sysClr val="windowText" lastClr="000000"/>
            </a:solidFill>
          </a:ln>
        </c:spPr>
        <c:txPr>
          <a:bodyPr rot="0"/>
          <a:lstStyle/>
          <a:p>
            <a:pPr>
              <a:defRPr/>
            </a:pPr>
            <a:endParaRPr lang="en-US"/>
          </a:p>
        </c:txPr>
        <c:crossAx val="-1553826144"/>
        <c:crosses val="autoZero"/>
        <c:auto val="1"/>
        <c:lblAlgn val="ctr"/>
        <c:lblOffset val="0"/>
        <c:noMultiLvlLbl val="0"/>
      </c:catAx>
      <c:valAx>
        <c:axId val="-1553826144"/>
        <c:scaling>
          <c:orientation val="minMax"/>
          <c:max val="1.4"/>
          <c:min val="0.8"/>
        </c:scaling>
        <c:delete val="0"/>
        <c:axPos val="l"/>
        <c:majorGridlines>
          <c:spPr>
            <a:ln w="9525">
              <a:solidFill>
                <a:sysClr val="windowText" lastClr="000000"/>
              </a:solidFill>
              <a:prstDash val="dash"/>
            </a:ln>
          </c:spPr>
        </c:majorGridlines>
        <c:title>
          <c:tx>
            <c:rich>
              <a:bodyPr rot="-5400000" vert="horz"/>
              <a:lstStyle/>
              <a:p>
                <a:pPr>
                  <a:defRPr/>
                </a:pPr>
                <a:r>
                  <a:rPr lang="en-US"/>
                  <a:t>Normalized</a:t>
                </a:r>
              </a:p>
              <a:p>
                <a:pPr>
                  <a:defRPr/>
                </a:pPr>
                <a:r>
                  <a:rPr lang="en-US"/>
                  <a:t>Performance</a:t>
                </a:r>
              </a:p>
            </c:rich>
          </c:tx>
          <c:layout>
            <c:manualLayout>
              <c:xMode val="edge"/>
              <c:yMode val="edge"/>
              <c:x val="0.25022426309697499"/>
              <c:y val="0.275040825860984"/>
            </c:manualLayout>
          </c:layout>
          <c:overlay val="0"/>
        </c:title>
        <c:numFmt formatCode="#,##0.0" sourceLinked="0"/>
        <c:majorTickMark val="out"/>
        <c:minorTickMark val="none"/>
        <c:tickLblPos val="nextTo"/>
        <c:spPr>
          <a:ln w="12700">
            <a:solidFill>
              <a:sysClr val="windowText" lastClr="000000"/>
            </a:solidFill>
          </a:ln>
        </c:spPr>
        <c:crossAx val="-1649818064"/>
        <c:crosses val="autoZero"/>
        <c:crossBetween val="between"/>
      </c:valAx>
      <c:spPr>
        <a:noFill/>
        <a:ln w="12700">
          <a:solidFill>
            <a:schemeClr val="tx1"/>
          </a:solidFill>
        </a:ln>
      </c:spPr>
    </c:plotArea>
    <c:legend>
      <c:legendPos val="r"/>
      <c:layout>
        <c:manualLayout>
          <c:xMode val="edge"/>
          <c:yMode val="edge"/>
          <c:x val="0.32775567316297399"/>
          <c:y val="0.21538459960770301"/>
          <c:w val="0.34218515356067503"/>
          <c:h val="4.4801706304023602E-2"/>
        </c:manualLayout>
      </c:layout>
      <c:overlay val="0"/>
    </c:legend>
    <c:plotVisOnly val="1"/>
    <c:dispBlanksAs val="gap"/>
    <c:showDLblsOverMax val="0"/>
  </c:chart>
  <c:spPr>
    <a:noFill/>
    <a:ln>
      <a:noFill/>
    </a:ln>
  </c:spPr>
  <c:txPr>
    <a:bodyPr/>
    <a:lstStyle/>
    <a:p>
      <a:pPr>
        <a:defRPr sz="2000">
          <a:latin typeface="Helvetica" panose="020B0604020202030204" pitchFamily="34" charset="0"/>
        </a:defRPr>
      </a:pPr>
      <a:endParaRPr lang="en-US"/>
    </a:p>
  </c:txPr>
  <c:externalData r:id="rId2">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364001395650069"/>
          <c:y val="0.26524982493277999"/>
          <c:w val="0.32457470464703603"/>
          <c:h val="0.27973977794527199"/>
        </c:manualLayout>
      </c:layout>
      <c:barChart>
        <c:barDir val="col"/>
        <c:grouping val="clustered"/>
        <c:varyColors val="0"/>
        <c:ser>
          <c:idx val="1"/>
          <c:order val="0"/>
          <c:tx>
            <c:strRef>
              <c:f>Heterogeneous!$X$100</c:f>
              <c:strCache>
                <c:ptCount val="1"/>
                <c:pt idx="0">
                  <c:v>GPU-MMU</c:v>
                </c:pt>
              </c:strCache>
            </c:strRef>
          </c:tx>
          <c:spPr>
            <a:solidFill>
              <a:srgbClr val="ED7D31">
                <a:lumMod val="60000"/>
                <a:lumOff val="40000"/>
              </a:srgbClr>
            </a:solidFill>
            <a:ln>
              <a:solidFill>
                <a:schemeClr val="tx1"/>
              </a:solidFill>
            </a:ln>
          </c:spPr>
          <c:invertIfNegative val="0"/>
          <c:val>
            <c:numRef>
              <c:f>Heterogeneous!$Y$100:$AC$100</c:f>
              <c:numCache>
                <c:formatCode>General</c:formatCode>
                <c:ptCount val="5"/>
                <c:pt idx="0">
                  <c:v>1</c:v>
                </c:pt>
                <c:pt idx="1">
                  <c:v>1</c:v>
                </c:pt>
                <c:pt idx="2">
                  <c:v>1</c:v>
                </c:pt>
                <c:pt idx="3">
                  <c:v>1</c:v>
                </c:pt>
                <c:pt idx="4">
                  <c:v>1</c:v>
                </c:pt>
              </c:numCache>
            </c:numRef>
          </c:val>
          <c:extLst>
            <c:ext xmlns:c16="http://schemas.microsoft.com/office/drawing/2014/chart" uri="{C3380CC4-5D6E-409C-BE32-E72D297353CC}">
              <c16:uniqueId val="{00000000-8ABC-45F4-96B7-035609549650}"/>
            </c:ext>
          </c:extLst>
        </c:ser>
        <c:ser>
          <c:idx val="2"/>
          <c:order val="1"/>
          <c:tx>
            <c:strRef>
              <c:f>Heterogeneous!$O$93</c:f>
              <c:strCache>
                <c:ptCount val="1"/>
                <c:pt idx="0">
                  <c:v>Mosaic</c:v>
                </c:pt>
              </c:strCache>
            </c:strRef>
          </c:tx>
          <c:spPr>
            <a:pattFill prst="wdUpDiag">
              <a:fgClr>
                <a:srgbClr val="5B9BD5">
                  <a:lumMod val="20000"/>
                  <a:lumOff val="80000"/>
                </a:srgbClr>
              </a:fgClr>
              <a:bgClr>
                <a:srgbClr val="5B9BD5">
                  <a:lumMod val="75000"/>
                </a:srgbClr>
              </a:bgClr>
            </a:pattFill>
            <a:ln>
              <a:solidFill>
                <a:sysClr val="windowText" lastClr="000000"/>
              </a:solidFill>
            </a:ln>
          </c:spPr>
          <c:invertIfNegative val="0"/>
          <c:cat>
            <c:numRef>
              <c:f>Heterogeneous!$X$91:$AB$91</c:f>
              <c:numCache>
                <c:formatCode>General</c:formatCode>
                <c:ptCount val="5"/>
                <c:pt idx="0">
                  <c:v>4</c:v>
                </c:pt>
                <c:pt idx="1">
                  <c:v>8</c:v>
                </c:pt>
                <c:pt idx="2">
                  <c:v>16</c:v>
                </c:pt>
                <c:pt idx="3">
                  <c:v>32</c:v>
                </c:pt>
                <c:pt idx="4">
                  <c:v>64</c:v>
                </c:pt>
              </c:numCache>
            </c:numRef>
          </c:cat>
          <c:val>
            <c:numRef>
              <c:f>Heterogeneous!$Y$101:$AC$101</c:f>
              <c:numCache>
                <c:formatCode>General</c:formatCode>
                <c:ptCount val="5"/>
                <c:pt idx="0">
                  <c:v>1.1978523409999999</c:v>
                </c:pt>
                <c:pt idx="1">
                  <c:v>1.2004648870000001</c:v>
                </c:pt>
                <c:pt idx="2">
                  <c:v>1.306273</c:v>
                </c:pt>
                <c:pt idx="3">
                  <c:v>1.3219482760000001</c:v>
                </c:pt>
                <c:pt idx="4">
                  <c:v>1.3232545490000001</c:v>
                </c:pt>
              </c:numCache>
            </c:numRef>
          </c:val>
          <c:extLst>
            <c:ext xmlns:c16="http://schemas.microsoft.com/office/drawing/2014/chart" uri="{C3380CC4-5D6E-409C-BE32-E72D297353CC}">
              <c16:uniqueId val="{00000001-8ABC-45F4-96B7-035609549650}"/>
            </c:ext>
          </c:extLst>
        </c:ser>
        <c:dLbls>
          <c:showLegendKey val="0"/>
          <c:showVal val="0"/>
          <c:showCatName val="0"/>
          <c:showSerName val="0"/>
          <c:showPercent val="0"/>
          <c:showBubbleSize val="0"/>
        </c:dLbls>
        <c:gapWidth val="100"/>
        <c:axId val="-1554841920"/>
        <c:axId val="-1554308928"/>
      </c:barChart>
      <c:catAx>
        <c:axId val="-1554841920"/>
        <c:scaling>
          <c:orientation val="minMax"/>
        </c:scaling>
        <c:delete val="0"/>
        <c:axPos val="b"/>
        <c:title>
          <c:tx>
            <c:rich>
              <a:bodyPr/>
              <a:lstStyle/>
              <a:p>
                <a:pPr>
                  <a:defRPr/>
                </a:pPr>
                <a:r>
                  <a:rPr lang="en-US"/>
                  <a:t>Per-SM L1 TLB Large Page Entries</a:t>
                </a:r>
              </a:p>
            </c:rich>
          </c:tx>
          <c:layout>
            <c:manualLayout>
              <c:xMode val="edge"/>
              <c:yMode val="edge"/>
              <c:x val="0.24944928241585701"/>
              <c:y val="0.59292487878933697"/>
            </c:manualLayout>
          </c:layout>
          <c:overlay val="0"/>
        </c:title>
        <c:numFmt formatCode="General" sourceLinked="1"/>
        <c:majorTickMark val="out"/>
        <c:minorTickMark val="none"/>
        <c:tickLblPos val="nextTo"/>
        <c:spPr>
          <a:ln w="12700">
            <a:solidFill>
              <a:sysClr val="windowText" lastClr="000000"/>
            </a:solidFill>
          </a:ln>
        </c:spPr>
        <c:txPr>
          <a:bodyPr rot="0"/>
          <a:lstStyle/>
          <a:p>
            <a:pPr>
              <a:defRPr/>
            </a:pPr>
            <a:endParaRPr lang="en-US"/>
          </a:p>
        </c:txPr>
        <c:crossAx val="-1554308928"/>
        <c:crosses val="autoZero"/>
        <c:auto val="1"/>
        <c:lblAlgn val="ctr"/>
        <c:lblOffset val="0"/>
        <c:noMultiLvlLbl val="0"/>
      </c:catAx>
      <c:valAx>
        <c:axId val="-1554308928"/>
        <c:scaling>
          <c:orientation val="minMax"/>
          <c:max val="1.4"/>
          <c:min val="0.8"/>
        </c:scaling>
        <c:delete val="0"/>
        <c:axPos val="l"/>
        <c:majorGridlines>
          <c:spPr>
            <a:ln w="9525">
              <a:solidFill>
                <a:sysClr val="windowText" lastClr="000000"/>
              </a:solidFill>
              <a:prstDash val="dash"/>
            </a:ln>
          </c:spPr>
        </c:majorGridlines>
        <c:title>
          <c:tx>
            <c:rich>
              <a:bodyPr rot="-5400000" vert="horz"/>
              <a:lstStyle/>
              <a:p>
                <a:pPr>
                  <a:defRPr/>
                </a:pPr>
                <a:r>
                  <a:rPr lang="en-US"/>
                  <a:t>Normalized</a:t>
                </a:r>
              </a:p>
              <a:p>
                <a:pPr>
                  <a:defRPr/>
                </a:pPr>
                <a:r>
                  <a:rPr lang="en-US"/>
                  <a:t>Performance</a:t>
                </a:r>
              </a:p>
            </c:rich>
          </c:tx>
          <c:layout>
            <c:manualLayout>
              <c:xMode val="edge"/>
              <c:yMode val="edge"/>
              <c:x val="0.23543570768160099"/>
              <c:y val="0.28248302102727801"/>
            </c:manualLayout>
          </c:layout>
          <c:overlay val="0"/>
        </c:title>
        <c:numFmt formatCode="#,##0.0" sourceLinked="0"/>
        <c:majorTickMark val="out"/>
        <c:minorTickMark val="none"/>
        <c:tickLblPos val="nextTo"/>
        <c:spPr>
          <a:ln w="12700">
            <a:solidFill>
              <a:sysClr val="windowText" lastClr="000000"/>
            </a:solidFill>
          </a:ln>
        </c:spPr>
        <c:crossAx val="-1554841920"/>
        <c:crosses val="autoZero"/>
        <c:crossBetween val="between"/>
      </c:valAx>
      <c:spPr>
        <a:noFill/>
        <a:ln w="12700">
          <a:solidFill>
            <a:schemeClr val="tx1"/>
          </a:solidFill>
        </a:ln>
      </c:spPr>
    </c:plotArea>
    <c:legend>
      <c:legendPos val="r"/>
      <c:layout>
        <c:manualLayout>
          <c:xMode val="edge"/>
          <c:yMode val="edge"/>
          <c:x val="0.34570508381204701"/>
          <c:y val="0.217245148399276"/>
          <c:w val="0.31260804272992698"/>
          <c:h val="4.4801706304023602E-2"/>
        </c:manualLayout>
      </c:layout>
      <c:overlay val="0"/>
    </c:legend>
    <c:plotVisOnly val="1"/>
    <c:dispBlanksAs val="gap"/>
    <c:showDLblsOverMax val="0"/>
  </c:chart>
  <c:spPr>
    <a:noFill/>
    <a:ln>
      <a:noFill/>
    </a:ln>
  </c:spPr>
  <c:txPr>
    <a:bodyPr/>
    <a:lstStyle/>
    <a:p>
      <a:pPr>
        <a:defRPr sz="2000">
          <a:latin typeface="Helvetica" panose="020B0604020202030204" pitchFamily="34" charset="0"/>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8793073538900199"/>
          <c:y val="0.200839524712215"/>
          <c:w val="0.42604094733532299"/>
          <c:h val="0.67350800514776599"/>
        </c:manualLayout>
      </c:layout>
      <c:barChart>
        <c:barDir val="col"/>
        <c:grouping val="clustered"/>
        <c:varyColors val="0"/>
        <c:ser>
          <c:idx val="1"/>
          <c:order val="0"/>
          <c:tx>
            <c:strRef>
              <c:f>Sheet1!$U$3</c:f>
              <c:strCache>
                <c:ptCount val="1"/>
                <c:pt idx="0">
                  <c:v>Small (4KB)</c:v>
                </c:pt>
              </c:strCache>
            </c:strRef>
          </c:tx>
          <c:spPr>
            <a:solidFill>
              <a:srgbClr val="00B050"/>
            </a:solidFill>
            <a:ln>
              <a:solidFill>
                <a:schemeClr val="tx1"/>
              </a:solidFill>
            </a:ln>
          </c:spPr>
          <c:invertIfNegative val="0"/>
          <c:cat>
            <c:strRef>
              <c:f>Sheet1!$A$16</c:f>
              <c:strCache>
                <c:ptCount val="1"/>
                <c:pt idx="0">
                  <c:v>Average</c:v>
                </c:pt>
              </c:strCache>
            </c:strRef>
          </c:cat>
          <c:val>
            <c:numRef>
              <c:f>Sheet1!$U$8</c:f>
              <c:numCache>
                <c:formatCode>General</c:formatCode>
                <c:ptCount val="1"/>
                <c:pt idx="0">
                  <c:v>0.34200000000000003</c:v>
                </c:pt>
              </c:numCache>
            </c:numRef>
          </c:val>
          <c:extLst>
            <c:ext xmlns:c16="http://schemas.microsoft.com/office/drawing/2014/chart" uri="{C3380CC4-5D6E-409C-BE32-E72D297353CC}">
              <c16:uniqueId val="{00000000-A99D-4754-B676-28B9F8618E7C}"/>
            </c:ext>
          </c:extLst>
        </c:ser>
        <c:ser>
          <c:idx val="3"/>
          <c:order val="1"/>
          <c:tx>
            <c:strRef>
              <c:f>Sheet1!$V$3</c:f>
              <c:strCache>
                <c:ptCount val="1"/>
                <c:pt idx="0">
                  <c:v>Large (2MB)</c:v>
                </c:pt>
              </c:strCache>
            </c:strRef>
          </c:tx>
          <c:spPr>
            <a:solidFill>
              <a:srgbClr val="00B0F0"/>
            </a:solidFill>
            <a:ln>
              <a:solidFill>
                <a:schemeClr val="tx1"/>
              </a:solidFill>
            </a:ln>
          </c:spPr>
          <c:invertIfNegative val="0"/>
          <c:cat>
            <c:strRef>
              <c:f>Sheet1!$A$16</c:f>
              <c:strCache>
                <c:ptCount val="1"/>
                <c:pt idx="0">
                  <c:v>Average</c:v>
                </c:pt>
              </c:strCache>
            </c:strRef>
          </c:cat>
          <c:val>
            <c:numRef>
              <c:f>Sheet1!$V$8</c:f>
              <c:numCache>
                <c:formatCode>General</c:formatCode>
                <c:ptCount val="1"/>
                <c:pt idx="0">
                  <c:v>4.9500000000000002E-2</c:v>
                </c:pt>
              </c:numCache>
            </c:numRef>
          </c:val>
          <c:extLst>
            <c:ext xmlns:c16="http://schemas.microsoft.com/office/drawing/2014/chart" uri="{C3380CC4-5D6E-409C-BE32-E72D297353CC}">
              <c16:uniqueId val="{00000001-A99D-4754-B676-28B9F8618E7C}"/>
            </c:ext>
          </c:extLst>
        </c:ser>
        <c:dLbls>
          <c:showLegendKey val="0"/>
          <c:showVal val="0"/>
          <c:showCatName val="0"/>
          <c:showSerName val="0"/>
          <c:showPercent val="0"/>
          <c:showBubbleSize val="0"/>
        </c:dLbls>
        <c:gapWidth val="150"/>
        <c:axId val="-1648194192"/>
        <c:axId val="-1647989040"/>
      </c:barChart>
      <c:catAx>
        <c:axId val="-1648194192"/>
        <c:scaling>
          <c:orientation val="minMax"/>
        </c:scaling>
        <c:delete val="1"/>
        <c:axPos val="b"/>
        <c:numFmt formatCode="General" sourceLinked="0"/>
        <c:majorTickMark val="out"/>
        <c:minorTickMark val="none"/>
        <c:tickLblPos val="nextTo"/>
        <c:crossAx val="-1647989040"/>
        <c:crosses val="autoZero"/>
        <c:auto val="1"/>
        <c:lblAlgn val="ctr"/>
        <c:lblOffset val="100"/>
        <c:noMultiLvlLbl val="0"/>
      </c:catAx>
      <c:valAx>
        <c:axId val="-1647989040"/>
        <c:scaling>
          <c:orientation val="minMax"/>
          <c:max val="1"/>
        </c:scaling>
        <c:delete val="0"/>
        <c:axPos val="l"/>
        <c:majorGridlines/>
        <c:title>
          <c:tx>
            <c:rich>
              <a:bodyPr/>
              <a:lstStyle/>
              <a:p>
                <a:pPr>
                  <a:defRPr/>
                </a:pPr>
                <a:r>
                  <a:rPr lang="en-US"/>
                  <a:t>Normalized Performance</a:t>
                </a:r>
              </a:p>
            </c:rich>
          </c:tx>
          <c:layout>
            <c:manualLayout>
              <c:xMode val="edge"/>
              <c:yMode val="edge"/>
              <c:x val="4.1109209591322797E-2"/>
              <c:y val="0.22564211898880099"/>
            </c:manualLayout>
          </c:layout>
          <c:overlay val="0"/>
        </c:title>
        <c:numFmt formatCode="#,##0.0" sourceLinked="0"/>
        <c:majorTickMark val="out"/>
        <c:minorTickMark val="none"/>
        <c:tickLblPos val="nextTo"/>
        <c:txPr>
          <a:bodyPr/>
          <a:lstStyle/>
          <a:p>
            <a:pPr>
              <a:defRPr sz="2000"/>
            </a:pPr>
            <a:endParaRPr lang="en-US"/>
          </a:p>
        </c:txPr>
        <c:crossAx val="-1648194192"/>
        <c:crosses val="autoZero"/>
        <c:crossBetween val="between"/>
        <c:majorUnit val="0.2"/>
      </c:valAx>
      <c:spPr>
        <a:noFill/>
        <a:ln w="15875">
          <a:solidFill>
            <a:schemeClr val="tx1"/>
          </a:solidFill>
        </a:ln>
      </c:spPr>
    </c:plotArea>
    <c:legend>
      <c:legendPos val="r"/>
      <c:layout>
        <c:manualLayout>
          <c:xMode val="edge"/>
          <c:yMode val="edge"/>
          <c:x val="8.4382191299530507E-2"/>
          <c:y val="1.4057790322755099E-2"/>
          <c:w val="0.63446716210855503"/>
          <c:h val="0.11970133066366299"/>
        </c:manualLayout>
      </c:layout>
      <c:overlay val="0"/>
    </c:legend>
    <c:plotVisOnly val="1"/>
    <c:dispBlanksAs val="gap"/>
    <c:showDLblsOverMax val="0"/>
  </c:chart>
  <c:spPr>
    <a:noFill/>
    <a:ln>
      <a:noFill/>
    </a:ln>
  </c:spPr>
  <c:txPr>
    <a:bodyPr/>
    <a:lstStyle/>
    <a:p>
      <a:pPr>
        <a:defRPr sz="24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9355696309128"/>
          <c:y val="9.3834964304662496E-2"/>
          <c:w val="0.87315927896001599"/>
          <c:h val="0.592746439149061"/>
        </c:manualLayout>
      </c:layout>
      <c:barChart>
        <c:barDir val="col"/>
        <c:grouping val="clustered"/>
        <c:varyColors val="0"/>
        <c:ser>
          <c:idx val="4"/>
          <c:order val="0"/>
          <c:tx>
            <c:strRef>
              <c:f>Heterogeneous!$H$156</c:f>
              <c:strCache>
                <c:ptCount val="1"/>
                <c:pt idx="0">
                  <c:v>GPU-MMU</c:v>
                </c:pt>
              </c:strCache>
            </c:strRef>
          </c:tx>
          <c:spPr>
            <a:solidFill>
              <a:schemeClr val="accent2">
                <a:lumMod val="60000"/>
                <a:lumOff val="40000"/>
              </a:schemeClr>
            </a:solidFill>
            <a:ln>
              <a:solidFill>
                <a:schemeClr val="tx1"/>
              </a:solidFill>
            </a:ln>
          </c:spPr>
          <c:invertIfNegative val="0"/>
          <c:cat>
            <c:numRef>
              <c:f>Heterogeneous!$R$238:$AB$238</c:f>
              <c:numCache>
                <c:formatCode>General</c:formatCode>
                <c:ptCount val="11"/>
                <c:pt idx="0">
                  <c:v>1</c:v>
                </c:pt>
                <c:pt idx="1">
                  <c:v>2</c:v>
                </c:pt>
                <c:pt idx="2">
                  <c:v>3</c:v>
                </c:pt>
                <c:pt idx="3">
                  <c:v>4</c:v>
                </c:pt>
                <c:pt idx="4">
                  <c:v>5</c:v>
                </c:pt>
                <c:pt idx="7">
                  <c:v>2</c:v>
                </c:pt>
                <c:pt idx="8">
                  <c:v>3</c:v>
                </c:pt>
                <c:pt idx="9">
                  <c:v>4</c:v>
                </c:pt>
                <c:pt idx="10">
                  <c:v>5</c:v>
                </c:pt>
              </c:numCache>
            </c:numRef>
          </c:cat>
          <c:val>
            <c:numRef>
              <c:f>Heterogeneous!$R$239:$AB$239</c:f>
              <c:numCache>
                <c:formatCode>General</c:formatCode>
                <c:ptCount val="11"/>
                <c:pt idx="0">
                  <c:v>0.51800000000000002</c:v>
                </c:pt>
                <c:pt idx="1">
                  <c:v>1.4766564070935859</c:v>
                </c:pt>
                <c:pt idx="2">
                  <c:v>2.5642071228175252</c:v>
                </c:pt>
                <c:pt idx="3">
                  <c:v>4.1118448403637746</c:v>
                </c:pt>
                <c:pt idx="4">
                  <c:v>3.897276404428593</c:v>
                </c:pt>
                <c:pt idx="7">
                  <c:v>1.6788773595153801</c:v>
                </c:pt>
                <c:pt idx="8">
                  <c:v>2.5839183821874978</c:v>
                </c:pt>
                <c:pt idx="9">
                  <c:v>3.6544344856313429</c:v>
                </c:pt>
                <c:pt idx="10">
                  <c:v>4.3729067941508877</c:v>
                </c:pt>
              </c:numCache>
            </c:numRef>
          </c:val>
          <c:extLst>
            <c:ext xmlns:c16="http://schemas.microsoft.com/office/drawing/2014/chart" uri="{C3380CC4-5D6E-409C-BE32-E72D297353CC}">
              <c16:uniqueId val="{00000004-7CC4-45A2-97BC-765AA909ABF5}"/>
            </c:ext>
          </c:extLst>
        </c:ser>
        <c:ser>
          <c:idx val="2"/>
          <c:order val="1"/>
          <c:tx>
            <c:strRef>
              <c:f>Heterogeneous!$H$157</c:f>
              <c:strCache>
                <c:ptCount val="1"/>
                <c:pt idx="0">
                  <c:v>Mosaic</c:v>
                </c:pt>
              </c:strCache>
            </c:strRef>
          </c:tx>
          <c:spPr>
            <a:pattFill prst="wdUpDiag">
              <a:fgClr>
                <a:schemeClr val="bg1"/>
              </a:fgClr>
              <a:bgClr>
                <a:srgbClr val="00B0F0"/>
              </a:bgClr>
            </a:pattFill>
            <a:ln>
              <a:solidFill>
                <a:schemeClr val="tx1"/>
              </a:solidFill>
            </a:ln>
          </c:spPr>
          <c:invertIfNegative val="0"/>
          <c:cat>
            <c:numRef>
              <c:f>Heterogeneous!$R$238:$AB$238</c:f>
              <c:numCache>
                <c:formatCode>General</c:formatCode>
                <c:ptCount val="11"/>
                <c:pt idx="0">
                  <c:v>1</c:v>
                </c:pt>
                <c:pt idx="1">
                  <c:v>2</c:v>
                </c:pt>
                <c:pt idx="2">
                  <c:v>3</c:v>
                </c:pt>
                <c:pt idx="3">
                  <c:v>4</c:v>
                </c:pt>
                <c:pt idx="4">
                  <c:v>5</c:v>
                </c:pt>
                <c:pt idx="7">
                  <c:v>2</c:v>
                </c:pt>
                <c:pt idx="8">
                  <c:v>3</c:v>
                </c:pt>
                <c:pt idx="9">
                  <c:v>4</c:v>
                </c:pt>
                <c:pt idx="10">
                  <c:v>5</c:v>
                </c:pt>
              </c:numCache>
            </c:numRef>
          </c:cat>
          <c:val>
            <c:numRef>
              <c:f>Heterogeneous!$R$240:$AB$240</c:f>
              <c:numCache>
                <c:formatCode>General</c:formatCode>
                <c:ptCount val="11"/>
                <c:pt idx="0">
                  <c:v>1.01</c:v>
                </c:pt>
                <c:pt idx="1">
                  <c:v>2.3846235976839578</c:v>
                </c:pt>
                <c:pt idx="2">
                  <c:v>3.9850105508453879</c:v>
                </c:pt>
                <c:pt idx="3">
                  <c:v>5.5019987712737199</c:v>
                </c:pt>
                <c:pt idx="4">
                  <c:v>5.4158301376147913</c:v>
                </c:pt>
                <c:pt idx="7">
                  <c:v>2.0387508362231088</c:v>
                </c:pt>
                <c:pt idx="8">
                  <c:v>3.3972176360397128</c:v>
                </c:pt>
                <c:pt idx="9">
                  <c:v>5.2308530937738134</c:v>
                </c:pt>
                <c:pt idx="10">
                  <c:v>5.4071402652819529</c:v>
                </c:pt>
              </c:numCache>
            </c:numRef>
          </c:val>
          <c:extLst>
            <c:ext xmlns:c16="http://schemas.microsoft.com/office/drawing/2014/chart" uri="{C3380CC4-5D6E-409C-BE32-E72D297353CC}">
              <c16:uniqueId val="{00000005-7CC4-45A2-97BC-765AA909ABF5}"/>
            </c:ext>
          </c:extLst>
        </c:ser>
        <c:ser>
          <c:idx val="5"/>
          <c:order val="2"/>
          <c:tx>
            <c:strRef>
              <c:f>Heterogeneous!$H$158</c:f>
              <c:strCache>
                <c:ptCount val="1"/>
                <c:pt idx="0">
                  <c:v>Ideal TLB </c:v>
                </c:pt>
              </c:strCache>
            </c:strRef>
          </c:tx>
          <c:spPr>
            <a:pattFill prst="dkDnDiag">
              <a:fgClr>
                <a:schemeClr val="accent6"/>
              </a:fgClr>
              <a:bgClr>
                <a:schemeClr val="accent6">
                  <a:lumMod val="40000"/>
                  <a:lumOff val="60000"/>
                </a:schemeClr>
              </a:bgClr>
            </a:pattFill>
            <a:ln>
              <a:solidFill>
                <a:schemeClr val="tx1"/>
              </a:solidFill>
            </a:ln>
          </c:spPr>
          <c:invertIfNegative val="0"/>
          <c:dPt>
            <c:idx val="4"/>
            <c:invertIfNegative val="0"/>
            <c:bubble3D val="0"/>
            <c:extLst>
              <c:ext xmlns:c16="http://schemas.microsoft.com/office/drawing/2014/chart" uri="{C3380CC4-5D6E-409C-BE32-E72D297353CC}">
                <c16:uniqueId val="{00000001-5509-4E0E-902F-BB9AFFA5D523}"/>
              </c:ext>
            </c:extLst>
          </c:dPt>
          <c:cat>
            <c:numRef>
              <c:f>Heterogeneous!$R$238:$AB$238</c:f>
              <c:numCache>
                <c:formatCode>General</c:formatCode>
                <c:ptCount val="11"/>
                <c:pt idx="0">
                  <c:v>1</c:v>
                </c:pt>
                <c:pt idx="1">
                  <c:v>2</c:v>
                </c:pt>
                <c:pt idx="2">
                  <c:v>3</c:v>
                </c:pt>
                <c:pt idx="3">
                  <c:v>4</c:v>
                </c:pt>
                <c:pt idx="4">
                  <c:v>5</c:v>
                </c:pt>
                <c:pt idx="7">
                  <c:v>2</c:v>
                </c:pt>
                <c:pt idx="8">
                  <c:v>3</c:v>
                </c:pt>
                <c:pt idx="9">
                  <c:v>4</c:v>
                </c:pt>
                <c:pt idx="10">
                  <c:v>5</c:v>
                </c:pt>
              </c:numCache>
            </c:numRef>
          </c:cat>
          <c:val>
            <c:numRef>
              <c:f>Heterogeneous!$R$241:$AB$241</c:f>
              <c:numCache>
                <c:formatCode>General</c:formatCode>
                <c:ptCount val="11"/>
                <c:pt idx="0">
                  <c:v>1.02</c:v>
                </c:pt>
                <c:pt idx="1">
                  <c:v>2.6668870385374128</c:v>
                </c:pt>
                <c:pt idx="2">
                  <c:v>4.3529145485096201</c:v>
                </c:pt>
                <c:pt idx="3">
                  <c:v>5.9314140833655804</c:v>
                </c:pt>
                <c:pt idx="4">
                  <c:v>5.7773638096609368</c:v>
                </c:pt>
                <c:pt idx="7">
                  <c:v>2.4089779251199599</c:v>
                </c:pt>
                <c:pt idx="8">
                  <c:v>4.4413434039676938</c:v>
                </c:pt>
                <c:pt idx="9">
                  <c:v>5.6679369094171959</c:v>
                </c:pt>
                <c:pt idx="10">
                  <c:v>6.3187306776510503</c:v>
                </c:pt>
              </c:numCache>
            </c:numRef>
          </c:val>
          <c:extLst>
            <c:ext xmlns:c16="http://schemas.microsoft.com/office/drawing/2014/chart" uri="{C3380CC4-5D6E-409C-BE32-E72D297353CC}">
              <c16:uniqueId val="{00000006-7CC4-45A2-97BC-765AA909ABF5}"/>
            </c:ext>
          </c:extLst>
        </c:ser>
        <c:dLbls>
          <c:showLegendKey val="0"/>
          <c:showVal val="0"/>
          <c:showCatName val="0"/>
          <c:showSerName val="0"/>
          <c:showPercent val="0"/>
          <c:showBubbleSize val="0"/>
        </c:dLbls>
        <c:gapWidth val="150"/>
        <c:axId val="-1630685520"/>
        <c:axId val="-1630941008"/>
      </c:barChart>
      <c:catAx>
        <c:axId val="-1630685520"/>
        <c:scaling>
          <c:orientation val="minMax"/>
        </c:scaling>
        <c:delete val="0"/>
        <c:axPos val="b"/>
        <c:title>
          <c:tx>
            <c:rich>
              <a:bodyPr/>
              <a:lstStyle/>
              <a:p>
                <a:pPr>
                  <a:defRPr sz="2400"/>
                </a:pPr>
                <a:r>
                  <a:rPr lang="en-US" sz="2400"/>
                  <a:t>Number of Concurrently-Executing</a:t>
                </a:r>
                <a:r>
                  <a:rPr lang="en-US" sz="2400" baseline="0"/>
                  <a:t> Applications</a:t>
                </a:r>
                <a:endParaRPr lang="en-US" sz="2400"/>
              </a:p>
            </c:rich>
          </c:tx>
          <c:layout>
            <c:manualLayout>
              <c:xMode val="edge"/>
              <c:yMode val="edge"/>
              <c:x val="0.18659483455578299"/>
              <c:y val="0.77399611728621998"/>
            </c:manualLayout>
          </c:layout>
          <c:overlay val="0"/>
        </c:title>
        <c:numFmt formatCode="General" sourceLinked="0"/>
        <c:majorTickMark val="out"/>
        <c:minorTickMark val="none"/>
        <c:tickLblPos val="nextTo"/>
        <c:txPr>
          <a:bodyPr/>
          <a:lstStyle/>
          <a:p>
            <a:pPr>
              <a:defRPr sz="1600">
                <a:latin typeface="Arial" pitchFamily="34" charset="0"/>
                <a:cs typeface="Arial" pitchFamily="34" charset="0"/>
              </a:defRPr>
            </a:pPr>
            <a:endParaRPr lang="en-US"/>
          </a:p>
        </c:txPr>
        <c:crossAx val="-1630941008"/>
        <c:crosses val="autoZero"/>
        <c:auto val="1"/>
        <c:lblAlgn val="ctr"/>
        <c:lblOffset val="100"/>
        <c:noMultiLvlLbl val="0"/>
      </c:catAx>
      <c:valAx>
        <c:axId val="-1630941008"/>
        <c:scaling>
          <c:orientation val="minMax"/>
        </c:scaling>
        <c:delete val="0"/>
        <c:axPos val="l"/>
        <c:majorGridlines/>
        <c:title>
          <c:tx>
            <c:rich>
              <a:bodyPr rot="-5400000" vert="horz"/>
              <a:lstStyle/>
              <a:p>
                <a:pPr>
                  <a:defRPr sz="2400">
                    <a:latin typeface="Arial" pitchFamily="34" charset="0"/>
                    <a:cs typeface="Arial" pitchFamily="34" charset="0"/>
                  </a:defRPr>
                </a:pPr>
                <a:r>
                  <a:rPr lang="en-US" sz="2400">
                    <a:latin typeface="Arial" pitchFamily="34" charset="0"/>
                    <a:cs typeface="Arial" pitchFamily="34" charset="0"/>
                  </a:rPr>
                  <a:t>Weighted</a:t>
                </a:r>
                <a:r>
                  <a:rPr lang="en-US" sz="2400" baseline="0">
                    <a:latin typeface="Arial" pitchFamily="34" charset="0"/>
                    <a:cs typeface="Arial" pitchFamily="34" charset="0"/>
                  </a:rPr>
                  <a:t> Speedup</a:t>
                </a:r>
              </a:p>
            </c:rich>
          </c:tx>
          <c:layout>
            <c:manualLayout>
              <c:xMode val="edge"/>
              <c:yMode val="edge"/>
              <c:x val="2.8263188919797101E-2"/>
              <c:y val="6.2637921969668803E-2"/>
            </c:manualLayout>
          </c:layout>
          <c:overlay val="0"/>
        </c:title>
        <c:numFmt formatCode="General" sourceLinked="1"/>
        <c:majorTickMark val="out"/>
        <c:minorTickMark val="none"/>
        <c:tickLblPos val="nextTo"/>
        <c:txPr>
          <a:bodyPr/>
          <a:lstStyle/>
          <a:p>
            <a:pPr>
              <a:defRPr sz="1800">
                <a:latin typeface="Arial" pitchFamily="34" charset="0"/>
                <a:cs typeface="Arial" pitchFamily="34" charset="0"/>
              </a:defRPr>
            </a:pPr>
            <a:endParaRPr lang="en-US"/>
          </a:p>
        </c:txPr>
        <c:crossAx val="-1630685520"/>
        <c:crosses val="autoZero"/>
        <c:crossBetween val="between"/>
      </c:valAx>
      <c:spPr>
        <a:noFill/>
        <a:ln w="25400">
          <a:noFill/>
        </a:ln>
      </c:spPr>
    </c:plotArea>
    <c:legend>
      <c:legendPos val="r"/>
      <c:layout>
        <c:manualLayout>
          <c:xMode val="edge"/>
          <c:yMode val="edge"/>
          <c:x val="0.11597972164941001"/>
          <c:y val="2.5545430266244902E-3"/>
          <c:w val="0.84002924027432602"/>
          <c:h val="9.3290706362434694E-2"/>
        </c:manualLayout>
      </c:layout>
      <c:overlay val="0"/>
      <c:txPr>
        <a:bodyPr/>
        <a:lstStyle/>
        <a:p>
          <a:pPr>
            <a:defRPr sz="2000">
              <a:latin typeface="Arial" pitchFamily="34" charset="0"/>
              <a:cs typeface="Arial" pitchFamily="34" charset="0"/>
            </a:defRPr>
          </a:pPr>
          <a:endParaRPr lang="en-US"/>
        </a:p>
      </c:txPr>
    </c:legend>
    <c:plotVisOnly val="1"/>
    <c:dispBlanksAs val="gap"/>
    <c:showDLblsOverMax val="0"/>
  </c:chart>
  <c:spPr>
    <a:noFill/>
    <a:ln>
      <a:noFill/>
    </a:ln>
  </c:sp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0834287644336"/>
          <c:y val="0.305416999086568"/>
          <c:w val="0.69680003379928701"/>
          <c:h val="0.46876432296183201"/>
        </c:manualLayout>
      </c:layout>
      <c:barChart>
        <c:barDir val="col"/>
        <c:grouping val="clustered"/>
        <c:varyColors val="0"/>
        <c:ser>
          <c:idx val="2"/>
          <c:order val="0"/>
          <c:tx>
            <c:strRef>
              <c:f>Heterogeneous!$M$204</c:f>
              <c:strCache>
                <c:ptCount val="1"/>
                <c:pt idx="0">
                  <c:v>GPU-MMU no Paging</c:v>
                </c:pt>
              </c:strCache>
            </c:strRef>
          </c:tx>
          <c:spPr>
            <a:pattFill prst="wdDnDiag">
              <a:fgClr>
                <a:srgbClr val="ED7D31">
                  <a:lumMod val="75000"/>
                </a:srgbClr>
              </a:fgClr>
              <a:bgClr>
                <a:srgbClr val="ED7D31">
                  <a:lumMod val="60000"/>
                  <a:lumOff val="40000"/>
                </a:srgbClr>
              </a:bgClr>
            </a:pattFill>
            <a:ln w="9525">
              <a:solidFill>
                <a:schemeClr val="tx1"/>
              </a:solidFill>
            </a:ln>
          </c:spPr>
          <c:invertIfNegative val="0"/>
          <c:dPt>
            <c:idx val="0"/>
            <c:invertIfNegative val="0"/>
            <c:bubble3D val="0"/>
            <c:spPr>
              <a:pattFill prst="wdDnDiag">
                <a:fgClr>
                  <a:srgbClr val="ED7D31">
                    <a:lumMod val="75000"/>
                  </a:srgbClr>
                </a:fgClr>
                <a:bgClr>
                  <a:srgbClr val="ED7D31">
                    <a:lumMod val="60000"/>
                    <a:lumOff val="40000"/>
                  </a:srgbClr>
                </a:bgClr>
              </a:pattFill>
              <a:ln w="9525">
                <a:solidFill>
                  <a:schemeClr val="tx1"/>
                </a:solidFill>
              </a:ln>
              <a:effectLst/>
            </c:spPr>
            <c:extLst>
              <c:ext xmlns:c16="http://schemas.microsoft.com/office/drawing/2014/chart" uri="{C3380CC4-5D6E-409C-BE32-E72D297353CC}">
                <c16:uniqueId val="{00000001-655B-489F-BB36-107CE6356B3D}"/>
              </c:ext>
            </c:extLst>
          </c:dPt>
          <c:cat>
            <c:strRef>
              <c:f>Heterogeneous!$N$203:$O$203</c:f>
              <c:strCache>
                <c:ptCount val="2"/>
                <c:pt idx="0">
                  <c:v>Homogeneous</c:v>
                </c:pt>
                <c:pt idx="1">
                  <c:v>Heterogeneous</c:v>
                </c:pt>
              </c:strCache>
            </c:strRef>
          </c:cat>
          <c:val>
            <c:numRef>
              <c:f>Heterogeneous!$N$204:$O$204</c:f>
              <c:numCache>
                <c:formatCode>General</c:formatCode>
                <c:ptCount val="2"/>
                <c:pt idx="0">
                  <c:v>1</c:v>
                </c:pt>
                <c:pt idx="1">
                  <c:v>1</c:v>
                </c:pt>
              </c:numCache>
            </c:numRef>
          </c:val>
          <c:extLst>
            <c:ext xmlns:c16="http://schemas.microsoft.com/office/drawing/2014/chart" uri="{C3380CC4-5D6E-409C-BE32-E72D297353CC}">
              <c16:uniqueId val="{00000002-655B-489F-BB36-107CE6356B3D}"/>
            </c:ext>
          </c:extLst>
        </c:ser>
        <c:ser>
          <c:idx val="1"/>
          <c:order val="1"/>
          <c:tx>
            <c:strRef>
              <c:f>Heterogeneous!$M$205</c:f>
              <c:strCache>
                <c:ptCount val="1"/>
                <c:pt idx="0">
                  <c:v>GPU-MMU with Paging</c:v>
                </c:pt>
              </c:strCache>
            </c:strRef>
          </c:tx>
          <c:spPr>
            <a:solidFill>
              <a:srgbClr val="ED7D31">
                <a:lumMod val="60000"/>
                <a:lumOff val="40000"/>
              </a:srgbClr>
            </a:solidFill>
            <a:ln>
              <a:solidFill>
                <a:sysClr val="windowText" lastClr="000000"/>
              </a:solidFill>
            </a:ln>
          </c:spPr>
          <c:invertIfNegative val="0"/>
          <c:cat>
            <c:strRef>
              <c:f>Heterogeneous!$N$203:$O$203</c:f>
              <c:strCache>
                <c:ptCount val="2"/>
                <c:pt idx="0">
                  <c:v>Homogeneous</c:v>
                </c:pt>
                <c:pt idx="1">
                  <c:v>Heterogeneous</c:v>
                </c:pt>
              </c:strCache>
            </c:strRef>
          </c:cat>
          <c:val>
            <c:numRef>
              <c:f>Heterogeneous!$N$205:$O$205</c:f>
              <c:numCache>
                <c:formatCode>General</c:formatCode>
                <c:ptCount val="2"/>
                <c:pt idx="0">
                  <c:v>1.0191343548544201</c:v>
                </c:pt>
                <c:pt idx="1">
                  <c:v>1.1376829435858331</c:v>
                </c:pt>
              </c:numCache>
            </c:numRef>
          </c:val>
          <c:extLst>
            <c:ext xmlns:c16="http://schemas.microsoft.com/office/drawing/2014/chart" uri="{C3380CC4-5D6E-409C-BE32-E72D297353CC}">
              <c16:uniqueId val="{00000003-655B-489F-BB36-107CE6356B3D}"/>
            </c:ext>
          </c:extLst>
        </c:ser>
        <c:ser>
          <c:idx val="0"/>
          <c:order val="2"/>
          <c:tx>
            <c:strRef>
              <c:f>Heterogeneous!$M$206</c:f>
              <c:strCache>
                <c:ptCount val="1"/>
                <c:pt idx="0">
                  <c:v>Mosaic with Paging</c:v>
                </c:pt>
              </c:strCache>
            </c:strRef>
          </c:tx>
          <c:spPr>
            <a:pattFill prst="wdUpDiag">
              <a:fgClr>
                <a:srgbClr val="5B9BD5">
                  <a:lumMod val="20000"/>
                  <a:lumOff val="80000"/>
                </a:srgbClr>
              </a:fgClr>
              <a:bgClr>
                <a:srgbClr val="5B9BD5">
                  <a:lumMod val="75000"/>
                </a:srgbClr>
              </a:bgClr>
            </a:pattFill>
            <a:ln>
              <a:solidFill>
                <a:sysClr val="windowText" lastClr="000000"/>
              </a:solidFill>
            </a:ln>
          </c:spPr>
          <c:invertIfNegative val="0"/>
          <c:cat>
            <c:strRef>
              <c:f>Heterogeneous!$N$203:$O$203</c:f>
              <c:strCache>
                <c:ptCount val="2"/>
                <c:pt idx="0">
                  <c:v>Homogeneous</c:v>
                </c:pt>
                <c:pt idx="1">
                  <c:v>Heterogeneous</c:v>
                </c:pt>
              </c:strCache>
            </c:strRef>
          </c:cat>
          <c:val>
            <c:numRef>
              <c:f>Heterogeneous!$N$206:$O$206</c:f>
              <c:numCache>
                <c:formatCode>General</c:formatCode>
                <c:ptCount val="2"/>
                <c:pt idx="0">
                  <c:v>1.5850049958145711</c:v>
                </c:pt>
                <c:pt idx="1">
                  <c:v>1.4750479081946199</c:v>
                </c:pt>
              </c:numCache>
            </c:numRef>
          </c:val>
          <c:extLst>
            <c:ext xmlns:c16="http://schemas.microsoft.com/office/drawing/2014/chart" uri="{C3380CC4-5D6E-409C-BE32-E72D297353CC}">
              <c16:uniqueId val="{00000004-655B-489F-BB36-107CE6356B3D}"/>
            </c:ext>
          </c:extLst>
        </c:ser>
        <c:dLbls>
          <c:showLegendKey val="0"/>
          <c:showVal val="0"/>
          <c:showCatName val="0"/>
          <c:showSerName val="0"/>
          <c:showPercent val="0"/>
          <c:showBubbleSize val="0"/>
        </c:dLbls>
        <c:gapWidth val="150"/>
        <c:axId val="-1553959984"/>
        <c:axId val="-1651148576"/>
      </c:barChart>
      <c:catAx>
        <c:axId val="-1553959984"/>
        <c:scaling>
          <c:orientation val="minMax"/>
        </c:scaling>
        <c:delete val="0"/>
        <c:axPos val="b"/>
        <c:numFmt formatCode="General" sourceLinked="1"/>
        <c:majorTickMark val="out"/>
        <c:minorTickMark val="none"/>
        <c:tickLblPos val="nextTo"/>
        <c:spPr>
          <a:ln w="12700">
            <a:solidFill>
              <a:schemeClr val="tx1"/>
            </a:solidFill>
          </a:ln>
        </c:spPr>
        <c:txPr>
          <a:bodyPr rot="0" vert="horz"/>
          <a:lstStyle/>
          <a:p>
            <a:pPr>
              <a:defRPr sz="2000"/>
            </a:pPr>
            <a:endParaRPr lang="en-US"/>
          </a:p>
        </c:txPr>
        <c:crossAx val="-1651148576"/>
        <c:crossesAt val="0"/>
        <c:auto val="1"/>
        <c:lblAlgn val="ctr"/>
        <c:lblOffset val="100"/>
        <c:noMultiLvlLbl val="0"/>
      </c:catAx>
      <c:valAx>
        <c:axId val="-1651148576"/>
        <c:scaling>
          <c:orientation val="minMax"/>
          <c:max val="2"/>
          <c:min val="0"/>
        </c:scaling>
        <c:delete val="0"/>
        <c:axPos val="l"/>
        <c:majorGridlines>
          <c:spPr>
            <a:ln w="9525">
              <a:solidFill>
                <a:sysClr val="windowText" lastClr="000000"/>
              </a:solidFill>
              <a:prstDash val="dash"/>
            </a:ln>
          </c:spPr>
        </c:majorGridlines>
        <c:title>
          <c:tx>
            <c:rich>
              <a:bodyPr/>
              <a:lstStyle/>
              <a:p>
                <a:pPr>
                  <a:defRPr/>
                </a:pPr>
                <a:r>
                  <a:rPr lang="en-US" dirty="0"/>
                  <a:t>Normalized</a:t>
                </a:r>
                <a:endParaRPr lang="en-US" baseline="0" dirty="0"/>
              </a:p>
              <a:p>
                <a:pPr>
                  <a:defRPr/>
                </a:pPr>
                <a:r>
                  <a:rPr lang="en-US" baseline="0" dirty="0"/>
                  <a:t>Performance</a:t>
                </a:r>
                <a:endParaRPr lang="en-US" dirty="0"/>
              </a:p>
            </c:rich>
          </c:tx>
          <c:layout>
            <c:manualLayout>
              <c:xMode val="edge"/>
              <c:yMode val="edge"/>
              <c:x val="3.1520760755470202E-2"/>
              <c:y val="0.373117809613005"/>
            </c:manualLayout>
          </c:layout>
          <c:overlay val="0"/>
        </c:title>
        <c:numFmt formatCode="#,##0.0" sourceLinked="0"/>
        <c:majorTickMark val="out"/>
        <c:minorTickMark val="none"/>
        <c:tickLblPos val="nextTo"/>
        <c:spPr>
          <a:ln w="12700">
            <a:solidFill>
              <a:schemeClr val="tx1"/>
            </a:solidFill>
          </a:ln>
        </c:spPr>
        <c:txPr>
          <a:bodyPr/>
          <a:lstStyle/>
          <a:p>
            <a:pPr>
              <a:defRPr sz="2000"/>
            </a:pPr>
            <a:endParaRPr lang="en-US"/>
          </a:p>
        </c:txPr>
        <c:crossAx val="-1553959984"/>
        <c:crosses val="autoZero"/>
        <c:crossBetween val="between"/>
        <c:majorUnit val="0.5"/>
      </c:valAx>
      <c:spPr>
        <a:noFill/>
        <a:ln w="12700">
          <a:solidFill>
            <a:sysClr val="windowText" lastClr="000000"/>
          </a:solidFill>
        </a:ln>
      </c:spPr>
    </c:plotArea>
    <c:legend>
      <c:legendPos val="r"/>
      <c:legendEntry>
        <c:idx val="1"/>
        <c:txPr>
          <a:bodyPr/>
          <a:lstStyle/>
          <a:p>
            <a:pPr>
              <a:defRPr sz="2400"/>
            </a:pPr>
            <a:endParaRPr lang="en-US"/>
          </a:p>
        </c:txPr>
      </c:legendEntry>
      <c:layout>
        <c:manualLayout>
          <c:xMode val="edge"/>
          <c:yMode val="edge"/>
          <c:x val="0.327630952047964"/>
          <c:y val="1.0836310659405501E-2"/>
          <c:w val="0.44450006138409198"/>
          <c:h val="0.26456692913385799"/>
        </c:manualLayout>
      </c:layout>
      <c:overlay val="0"/>
      <c:txPr>
        <a:bodyPr/>
        <a:lstStyle/>
        <a:p>
          <a:pPr>
            <a:defRPr sz="2400"/>
          </a:pPr>
          <a:endParaRPr lang="en-US"/>
        </a:p>
      </c:txPr>
    </c:legend>
    <c:plotVisOnly val="1"/>
    <c:dispBlanksAs val="gap"/>
    <c:showDLblsOverMax val="0"/>
  </c:chart>
  <c:spPr>
    <a:noFill/>
    <a:ln>
      <a:noFill/>
    </a:ln>
  </c:spPr>
  <c:txPr>
    <a:bodyPr/>
    <a:lstStyle/>
    <a:p>
      <a:pPr>
        <a:defRPr sz="2400">
          <a:latin typeface="+mn-lt"/>
        </a:defRPr>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367351001678699"/>
          <c:y val="6.1657873213913403E-2"/>
          <c:w val="0.87382268747432301"/>
          <c:h val="0.62215398859725302"/>
        </c:manualLayout>
      </c:layout>
      <c:barChart>
        <c:barDir val="col"/>
        <c:grouping val="clustered"/>
        <c:varyColors val="0"/>
        <c:ser>
          <c:idx val="2"/>
          <c:order val="0"/>
          <c:tx>
            <c:strRef>
              <c:f>Heterogeneous!$AA$11</c:f>
              <c:strCache>
                <c:ptCount val="1"/>
                <c:pt idx="0">
                  <c:v>GPU-MMU</c:v>
                </c:pt>
              </c:strCache>
            </c:strRef>
          </c:tx>
          <c:spPr>
            <a:solidFill>
              <a:schemeClr val="accent2">
                <a:lumMod val="60000"/>
                <a:lumOff val="40000"/>
              </a:schemeClr>
            </a:solidFill>
            <a:ln w="9525">
              <a:solidFill>
                <a:schemeClr val="tx1"/>
              </a:solidFill>
            </a:ln>
          </c:spPr>
          <c:invertIfNegative val="0"/>
          <c:dPt>
            <c:idx val="0"/>
            <c:invertIfNegative val="0"/>
            <c:bubble3D val="0"/>
            <c:spPr>
              <a:solidFill>
                <a:schemeClr val="accent2">
                  <a:lumMod val="60000"/>
                  <a:lumOff val="40000"/>
                </a:schemeClr>
              </a:solidFill>
              <a:ln w="9525">
                <a:solidFill>
                  <a:schemeClr val="tx1"/>
                </a:solidFill>
              </a:ln>
              <a:effectLst/>
            </c:spPr>
            <c:extLst>
              <c:ext xmlns:c16="http://schemas.microsoft.com/office/drawing/2014/chart" uri="{C3380CC4-5D6E-409C-BE32-E72D297353CC}">
                <c16:uniqueId val="{00000001-F7A8-4DFE-B52A-AC3FB55E5C01}"/>
              </c:ext>
            </c:extLst>
          </c:dPt>
          <c:cat>
            <c:strRef>
              <c:f>Heterogeneous!$B$56:$Q$56</c:f>
              <c:strCache>
                <c:ptCount val="16"/>
                <c:pt idx="0">
                  <c:v> 3DS-NN </c:v>
                </c:pt>
                <c:pt idx="1">
                  <c:v> SRAD-SRAD </c:v>
                </c:pt>
                <c:pt idx="2">
                  <c:v> SPMV-JPEG </c:v>
                </c:pt>
                <c:pt idx="3">
                  <c:v> SAD-SC </c:v>
                </c:pt>
                <c:pt idx="4">
                  <c:v> SAD-GUPS </c:v>
                </c:pt>
                <c:pt idx="5">
                  <c:v> SPMV-SCAN </c:v>
                </c:pt>
                <c:pt idx="6">
                  <c:v> RED-BFS2 </c:v>
                </c:pt>
                <c:pt idx="7">
                  <c:v> 3DS-FFT </c:v>
                </c:pt>
                <c:pt idx="8">
                  <c:v> SAD-SRAD </c:v>
                </c:pt>
                <c:pt idx="10">
                  <c:v> HS-CONS </c:v>
                </c:pt>
                <c:pt idx="11">
                  <c:v> LUD-TRD </c:v>
                </c:pt>
                <c:pt idx="12">
                  <c:v> LUH-CONS </c:v>
                </c:pt>
                <c:pt idx="13">
                  <c:v> SRAD-LPS </c:v>
                </c:pt>
                <c:pt idx="14">
                  <c:v> 3DS-BLK </c:v>
                </c:pt>
                <c:pt idx="15">
                  <c:v> NW-HISTO </c:v>
                </c:pt>
              </c:strCache>
            </c:strRef>
          </c:cat>
          <c:val>
            <c:numRef>
              <c:f>Heterogeneous!$B$57:$Q$57</c:f>
              <c:numCache>
                <c:formatCode>General</c:formatCode>
                <c:ptCount val="16"/>
                <c:pt idx="0">
                  <c:v>1.7802549999999999</c:v>
                </c:pt>
                <c:pt idx="1">
                  <c:v>1.580417</c:v>
                </c:pt>
                <c:pt idx="2">
                  <c:v>1.9273009999999999</c:v>
                </c:pt>
                <c:pt idx="3">
                  <c:v>1.9274439999999999</c:v>
                </c:pt>
                <c:pt idx="4">
                  <c:v>1.236348</c:v>
                </c:pt>
                <c:pt idx="5">
                  <c:v>1.2246170000000001</c:v>
                </c:pt>
                <c:pt idx="6">
                  <c:v>1.1044240000000001</c:v>
                </c:pt>
                <c:pt idx="7">
                  <c:v>1.4411890000000001</c:v>
                </c:pt>
                <c:pt idx="8">
                  <c:v>1.9253420000000001</c:v>
                </c:pt>
                <c:pt idx="10">
                  <c:v>1.890938</c:v>
                </c:pt>
                <c:pt idx="11">
                  <c:v>1.232429</c:v>
                </c:pt>
                <c:pt idx="12">
                  <c:v>1.4830209999999999</c:v>
                </c:pt>
                <c:pt idx="13">
                  <c:v>1.3828990000000001</c:v>
                </c:pt>
                <c:pt idx="14">
                  <c:v>1.897043</c:v>
                </c:pt>
                <c:pt idx="15">
                  <c:v>1.7481880000000001</c:v>
                </c:pt>
              </c:numCache>
            </c:numRef>
          </c:val>
          <c:extLst>
            <c:ext xmlns:c16="http://schemas.microsoft.com/office/drawing/2014/chart" uri="{C3380CC4-5D6E-409C-BE32-E72D297353CC}">
              <c16:uniqueId val="{00000002-F7A8-4DFE-B52A-AC3FB55E5C01}"/>
            </c:ext>
          </c:extLst>
        </c:ser>
        <c:ser>
          <c:idx val="1"/>
          <c:order val="1"/>
          <c:tx>
            <c:strRef>
              <c:f>Heterogeneous!$A$58</c:f>
              <c:strCache>
                <c:ptCount val="1"/>
                <c:pt idx="0">
                  <c:v>Mosaic</c:v>
                </c:pt>
              </c:strCache>
            </c:strRef>
          </c:tx>
          <c:spPr>
            <a:pattFill prst="wdUpDiag">
              <a:fgClr>
                <a:srgbClr val="5B9BD5">
                  <a:lumMod val="20000"/>
                  <a:lumOff val="80000"/>
                </a:srgbClr>
              </a:fgClr>
              <a:bgClr>
                <a:srgbClr val="5B9BD5">
                  <a:lumMod val="75000"/>
                </a:srgbClr>
              </a:bgClr>
            </a:pattFill>
            <a:ln>
              <a:solidFill>
                <a:sysClr val="windowText" lastClr="000000"/>
              </a:solidFill>
            </a:ln>
          </c:spPr>
          <c:invertIfNegative val="0"/>
          <c:cat>
            <c:strRef>
              <c:f>Heterogeneous!$B$56:$Q$56</c:f>
              <c:strCache>
                <c:ptCount val="16"/>
                <c:pt idx="0">
                  <c:v> 3DS-NN </c:v>
                </c:pt>
                <c:pt idx="1">
                  <c:v> SRAD-SRAD </c:v>
                </c:pt>
                <c:pt idx="2">
                  <c:v> SPMV-JPEG </c:v>
                </c:pt>
                <c:pt idx="3">
                  <c:v> SAD-SC </c:v>
                </c:pt>
                <c:pt idx="4">
                  <c:v> SAD-GUPS </c:v>
                </c:pt>
                <c:pt idx="5">
                  <c:v> SPMV-SCAN </c:v>
                </c:pt>
                <c:pt idx="6">
                  <c:v> RED-BFS2 </c:v>
                </c:pt>
                <c:pt idx="7">
                  <c:v> 3DS-FFT </c:v>
                </c:pt>
                <c:pt idx="8">
                  <c:v> SAD-SRAD </c:v>
                </c:pt>
                <c:pt idx="10">
                  <c:v> HS-CONS </c:v>
                </c:pt>
                <c:pt idx="11">
                  <c:v> LUD-TRD </c:v>
                </c:pt>
                <c:pt idx="12">
                  <c:v> LUH-CONS </c:v>
                </c:pt>
                <c:pt idx="13">
                  <c:v> SRAD-LPS </c:v>
                </c:pt>
                <c:pt idx="14">
                  <c:v> 3DS-BLK </c:v>
                </c:pt>
                <c:pt idx="15">
                  <c:v> NW-HISTO </c:v>
                </c:pt>
              </c:strCache>
            </c:strRef>
          </c:cat>
          <c:val>
            <c:numRef>
              <c:f>Heterogeneous!$B$58:$Q$58</c:f>
              <c:numCache>
                <c:formatCode>General</c:formatCode>
                <c:ptCount val="16"/>
                <c:pt idx="0">
                  <c:v>2.115629999999999</c:v>
                </c:pt>
                <c:pt idx="1">
                  <c:v>1.6050169999999999</c:v>
                </c:pt>
                <c:pt idx="2">
                  <c:v>1.9686589999999999</c:v>
                </c:pt>
                <c:pt idx="3">
                  <c:v>1.977292</c:v>
                </c:pt>
                <c:pt idx="4">
                  <c:v>1.2467459999999999</c:v>
                </c:pt>
                <c:pt idx="5">
                  <c:v>1.5759049999999999</c:v>
                </c:pt>
                <c:pt idx="6">
                  <c:v>1.142234</c:v>
                </c:pt>
                <c:pt idx="7">
                  <c:v>1.7513099999999999</c:v>
                </c:pt>
                <c:pt idx="8">
                  <c:v>1.972227</c:v>
                </c:pt>
                <c:pt idx="10">
                  <c:v>2.9569070000000002</c:v>
                </c:pt>
                <c:pt idx="11">
                  <c:v>2.569955999999999</c:v>
                </c:pt>
                <c:pt idx="12">
                  <c:v>1.8417319999999999</c:v>
                </c:pt>
                <c:pt idx="13">
                  <c:v>2.6554619999999991</c:v>
                </c:pt>
                <c:pt idx="14">
                  <c:v>2.5187680000000001</c:v>
                </c:pt>
                <c:pt idx="15">
                  <c:v>2.890248999999987</c:v>
                </c:pt>
              </c:numCache>
            </c:numRef>
          </c:val>
          <c:extLst>
            <c:ext xmlns:c16="http://schemas.microsoft.com/office/drawing/2014/chart" uri="{C3380CC4-5D6E-409C-BE32-E72D297353CC}">
              <c16:uniqueId val="{00000003-F7A8-4DFE-B52A-AC3FB55E5C01}"/>
            </c:ext>
          </c:extLst>
        </c:ser>
        <c:ser>
          <c:idx val="0"/>
          <c:order val="2"/>
          <c:tx>
            <c:strRef>
              <c:f>Heterogeneous!$AA$13</c:f>
              <c:strCache>
                <c:ptCount val="1"/>
                <c:pt idx="0">
                  <c:v>Ideal TLB</c:v>
                </c:pt>
              </c:strCache>
            </c:strRef>
          </c:tx>
          <c:spPr>
            <a:pattFill prst="dkDnDiag">
              <a:fgClr>
                <a:srgbClr val="70AD47">
                  <a:lumMod val="20000"/>
                  <a:lumOff val="80000"/>
                </a:srgbClr>
              </a:fgClr>
              <a:bgClr>
                <a:srgbClr val="70AD47"/>
              </a:bgClr>
            </a:pattFill>
            <a:ln>
              <a:solidFill>
                <a:sysClr val="windowText" lastClr="000000"/>
              </a:solidFill>
            </a:ln>
          </c:spPr>
          <c:invertIfNegative val="0"/>
          <c:cat>
            <c:strRef>
              <c:f>Heterogeneous!$B$56:$Q$56</c:f>
              <c:strCache>
                <c:ptCount val="16"/>
                <c:pt idx="0">
                  <c:v> 3DS-NN </c:v>
                </c:pt>
                <c:pt idx="1">
                  <c:v> SRAD-SRAD </c:v>
                </c:pt>
                <c:pt idx="2">
                  <c:v> SPMV-JPEG </c:v>
                </c:pt>
                <c:pt idx="3">
                  <c:v> SAD-SC </c:v>
                </c:pt>
                <c:pt idx="4">
                  <c:v> SAD-GUPS </c:v>
                </c:pt>
                <c:pt idx="5">
                  <c:v> SPMV-SCAN </c:v>
                </c:pt>
                <c:pt idx="6">
                  <c:v> RED-BFS2 </c:v>
                </c:pt>
                <c:pt idx="7">
                  <c:v> 3DS-FFT </c:v>
                </c:pt>
                <c:pt idx="8">
                  <c:v> SAD-SRAD </c:v>
                </c:pt>
                <c:pt idx="10">
                  <c:v> HS-CONS </c:v>
                </c:pt>
                <c:pt idx="11">
                  <c:v> LUD-TRD </c:v>
                </c:pt>
                <c:pt idx="12">
                  <c:v> LUH-CONS </c:v>
                </c:pt>
                <c:pt idx="13">
                  <c:v> SRAD-LPS </c:v>
                </c:pt>
                <c:pt idx="14">
                  <c:v> 3DS-BLK </c:v>
                </c:pt>
                <c:pt idx="15">
                  <c:v> NW-HISTO </c:v>
                </c:pt>
              </c:strCache>
            </c:strRef>
          </c:cat>
          <c:val>
            <c:numRef>
              <c:f>Heterogeneous!$B$59:$Q$59</c:f>
              <c:numCache>
                <c:formatCode>General</c:formatCode>
                <c:ptCount val="16"/>
                <c:pt idx="0">
                  <c:v>2.287445</c:v>
                </c:pt>
                <c:pt idx="1">
                  <c:v>1.665149</c:v>
                </c:pt>
                <c:pt idx="2">
                  <c:v>2.0939800000000002</c:v>
                </c:pt>
                <c:pt idx="3">
                  <c:v>2.1024500000000002</c:v>
                </c:pt>
                <c:pt idx="4">
                  <c:v>1.267989</c:v>
                </c:pt>
                <c:pt idx="5">
                  <c:v>1.932061</c:v>
                </c:pt>
                <c:pt idx="6">
                  <c:v>1.394852</c:v>
                </c:pt>
                <c:pt idx="7">
                  <c:v>1.8567640000000001</c:v>
                </c:pt>
                <c:pt idx="8">
                  <c:v>2.119051999999999</c:v>
                </c:pt>
                <c:pt idx="10">
                  <c:v>4.9058719999999996</c:v>
                </c:pt>
                <c:pt idx="11">
                  <c:v>3.026367</c:v>
                </c:pt>
                <c:pt idx="12">
                  <c:v>2.532465999999987</c:v>
                </c:pt>
                <c:pt idx="13">
                  <c:v>3.3136540000000001</c:v>
                </c:pt>
                <c:pt idx="14">
                  <c:v>3.109452999999998</c:v>
                </c:pt>
                <c:pt idx="15">
                  <c:v>4.056082</c:v>
                </c:pt>
              </c:numCache>
            </c:numRef>
          </c:val>
          <c:extLst>
            <c:ext xmlns:c16="http://schemas.microsoft.com/office/drawing/2014/chart" uri="{C3380CC4-5D6E-409C-BE32-E72D297353CC}">
              <c16:uniqueId val="{00000004-F7A8-4DFE-B52A-AC3FB55E5C01}"/>
            </c:ext>
          </c:extLst>
        </c:ser>
        <c:dLbls>
          <c:showLegendKey val="0"/>
          <c:showVal val="0"/>
          <c:showCatName val="0"/>
          <c:showSerName val="0"/>
          <c:showPercent val="0"/>
          <c:showBubbleSize val="0"/>
        </c:dLbls>
        <c:gapWidth val="75"/>
        <c:axId val="-1852773648"/>
        <c:axId val="-1852298320"/>
      </c:barChart>
      <c:catAx>
        <c:axId val="-1852773648"/>
        <c:scaling>
          <c:orientation val="minMax"/>
        </c:scaling>
        <c:delete val="0"/>
        <c:axPos val="b"/>
        <c:numFmt formatCode="General" sourceLinked="1"/>
        <c:majorTickMark val="out"/>
        <c:minorTickMark val="none"/>
        <c:tickLblPos val="nextTo"/>
        <c:spPr>
          <a:ln w="12700">
            <a:solidFill>
              <a:schemeClr val="tx1"/>
            </a:solidFill>
          </a:ln>
        </c:spPr>
        <c:crossAx val="-1852298320"/>
        <c:crossesAt val="0"/>
        <c:auto val="1"/>
        <c:lblAlgn val="ctr"/>
        <c:lblOffset val="0"/>
        <c:noMultiLvlLbl val="0"/>
      </c:catAx>
      <c:valAx>
        <c:axId val="-1852298320"/>
        <c:scaling>
          <c:orientation val="minMax"/>
          <c:max val="5"/>
          <c:min val="0"/>
        </c:scaling>
        <c:delete val="0"/>
        <c:axPos val="l"/>
        <c:majorGridlines>
          <c:spPr>
            <a:ln w="9525">
              <a:solidFill>
                <a:sysClr val="windowText" lastClr="000000"/>
              </a:solidFill>
              <a:prstDash val="dash"/>
            </a:ln>
          </c:spPr>
        </c:majorGridlines>
        <c:title>
          <c:tx>
            <c:rich>
              <a:bodyPr rot="-5400000" vert="horz"/>
              <a:lstStyle/>
              <a:p>
                <a:pPr>
                  <a:lnSpc>
                    <a:spcPct val="80000"/>
                  </a:lnSpc>
                  <a:defRPr sz="2400"/>
                </a:pPr>
                <a:r>
                  <a:rPr lang="en-US" sz="2400" dirty="0"/>
                  <a:t>Weighted</a:t>
                </a:r>
                <a:r>
                  <a:rPr lang="en-US" sz="2400" baseline="0" dirty="0"/>
                  <a:t> </a:t>
                </a:r>
                <a:r>
                  <a:rPr lang="en-US" sz="2400" dirty="0"/>
                  <a:t>Speedup</a:t>
                </a:r>
              </a:p>
            </c:rich>
          </c:tx>
          <c:layout>
            <c:manualLayout>
              <c:xMode val="edge"/>
              <c:yMode val="edge"/>
              <c:x val="2.3097404790210201E-3"/>
              <c:y val="6.0084246806871001E-2"/>
            </c:manualLayout>
          </c:layout>
          <c:overlay val="0"/>
        </c:title>
        <c:numFmt formatCode="#,##0" sourceLinked="0"/>
        <c:majorTickMark val="out"/>
        <c:minorTickMark val="none"/>
        <c:tickLblPos val="nextTo"/>
        <c:spPr>
          <a:ln w="12700">
            <a:solidFill>
              <a:schemeClr val="tx1"/>
            </a:solidFill>
          </a:ln>
        </c:spPr>
        <c:txPr>
          <a:bodyPr/>
          <a:lstStyle/>
          <a:p>
            <a:pPr>
              <a:defRPr sz="2000"/>
            </a:pPr>
            <a:endParaRPr lang="en-US"/>
          </a:p>
        </c:txPr>
        <c:crossAx val="-1852773648"/>
        <c:crosses val="autoZero"/>
        <c:crossBetween val="between"/>
        <c:majorUnit val="1"/>
      </c:valAx>
      <c:spPr>
        <a:noFill/>
        <a:ln w="12700">
          <a:solidFill>
            <a:sysClr val="windowText" lastClr="000000"/>
          </a:solidFill>
        </a:ln>
      </c:spPr>
    </c:plotArea>
    <c:legend>
      <c:legendPos val="r"/>
      <c:layout>
        <c:manualLayout>
          <c:xMode val="edge"/>
          <c:yMode val="edge"/>
          <c:x val="0.121528578942809"/>
          <c:y val="8.8785887636580005E-2"/>
          <c:w val="0.56025197625357304"/>
          <c:h val="8.4142127614129203E-2"/>
        </c:manualLayout>
      </c:layout>
      <c:overlay val="0"/>
      <c:spPr>
        <a:solidFill>
          <a:sysClr val="window" lastClr="FFFFFF"/>
        </a:solidFill>
        <a:ln>
          <a:solidFill>
            <a:sysClr val="windowText" lastClr="000000"/>
          </a:solidFill>
        </a:ln>
      </c:spPr>
      <c:txPr>
        <a:bodyPr/>
        <a:lstStyle/>
        <a:p>
          <a:pPr>
            <a:defRPr sz="2000" spc="-20" baseline="0"/>
          </a:pPr>
          <a:endParaRPr lang="en-US"/>
        </a:p>
      </c:txPr>
    </c:legend>
    <c:plotVisOnly val="1"/>
    <c:dispBlanksAs val="gap"/>
    <c:showDLblsOverMax val="0"/>
  </c:chart>
  <c:spPr>
    <a:noFill/>
    <a:ln>
      <a:noFill/>
    </a:ln>
  </c:spPr>
  <c:txPr>
    <a:bodyPr/>
    <a:lstStyle/>
    <a:p>
      <a:pPr>
        <a:defRPr sz="1100">
          <a:latin typeface="Helvetica" panose="020B0604020202030204" pitchFamily="34" charset="0"/>
        </a:defRPr>
      </a:pPr>
      <a:endParaRPr lang="en-US"/>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6190435367385"/>
          <c:y val="8.6204650709836406E-2"/>
          <c:w val="0.86925757220720401"/>
          <c:h val="0.53376237180813302"/>
        </c:manualLayout>
      </c:layout>
      <c:barChart>
        <c:barDir val="col"/>
        <c:grouping val="clustered"/>
        <c:varyColors val="0"/>
        <c:ser>
          <c:idx val="0"/>
          <c:order val="0"/>
          <c:tx>
            <c:strRef>
              <c:f>Heterogeneous!$D$199</c:f>
              <c:strCache>
                <c:ptCount val="1"/>
                <c:pt idx="0">
                  <c:v>GPU-MMU</c:v>
                </c:pt>
              </c:strCache>
            </c:strRef>
          </c:tx>
          <c:spPr>
            <a:solidFill>
              <a:schemeClr val="accent2">
                <a:lumMod val="60000"/>
                <a:lumOff val="40000"/>
              </a:schemeClr>
            </a:solidFill>
            <a:ln>
              <a:solidFill>
                <a:sysClr val="windowText" lastClr="000000"/>
              </a:solidFill>
            </a:ln>
          </c:spPr>
          <c:invertIfNegative val="0"/>
          <c:dLbls>
            <c:delete val="1"/>
          </c:dLbls>
          <c:cat>
            <c:strRef>
              <c:f>Heterogeneous!$I$155:$M$155</c:f>
              <c:strCache>
                <c:ptCount val="5"/>
                <c:pt idx="0">
                  <c:v>1 App</c:v>
                </c:pt>
                <c:pt idx="1">
                  <c:v>2 Apps</c:v>
                </c:pt>
                <c:pt idx="2">
                  <c:v>3 Apps</c:v>
                </c:pt>
                <c:pt idx="3">
                  <c:v>4 Apps</c:v>
                </c:pt>
                <c:pt idx="4">
                  <c:v>5 Apps</c:v>
                </c:pt>
              </c:strCache>
            </c:strRef>
          </c:cat>
          <c:val>
            <c:numRef>
              <c:f>Heterogeneous!$AB$19:$AB$23</c:f>
              <c:numCache>
                <c:formatCode>General</c:formatCode>
                <c:ptCount val="5"/>
                <c:pt idx="0">
                  <c:v>0.7429</c:v>
                </c:pt>
                <c:pt idx="1">
                  <c:v>0.62639426144169197</c:v>
                </c:pt>
                <c:pt idx="2">
                  <c:v>0.704180476365869</c:v>
                </c:pt>
                <c:pt idx="3">
                  <c:v>0.66579639701219095</c:v>
                </c:pt>
                <c:pt idx="4">
                  <c:v>0.62972941491826695</c:v>
                </c:pt>
              </c:numCache>
            </c:numRef>
          </c:val>
          <c:extLst>
            <c:ext xmlns:c16="http://schemas.microsoft.com/office/drawing/2014/chart" uri="{C3380CC4-5D6E-409C-BE32-E72D297353CC}">
              <c16:uniqueId val="{00000000-27BD-4020-8809-DF488A5600D8}"/>
            </c:ext>
          </c:extLst>
        </c:ser>
        <c:ser>
          <c:idx val="1"/>
          <c:order val="1"/>
          <c:tx>
            <c:strRef>
              <c:f>Heterogeneous!$D$200</c:f>
              <c:strCache>
                <c:ptCount val="1"/>
                <c:pt idx="0">
                  <c:v>Mosaic</c:v>
                </c:pt>
              </c:strCache>
            </c:strRef>
          </c:tx>
          <c:spPr>
            <a:pattFill prst="wdUpDiag">
              <a:fgClr>
                <a:schemeClr val="accent1">
                  <a:lumMod val="20000"/>
                  <a:lumOff val="80000"/>
                </a:schemeClr>
              </a:fgClr>
              <a:bgClr>
                <a:schemeClr val="accent1">
                  <a:lumMod val="75000"/>
                </a:schemeClr>
              </a:bgClr>
            </a:pattFill>
            <a:ln>
              <a:solidFill>
                <a:sysClr val="windowText" lastClr="000000"/>
              </a:solidFill>
            </a:ln>
          </c:spPr>
          <c:invertIfNegative val="0"/>
          <c:dLbls>
            <c:delete val="1"/>
          </c:dLbls>
          <c:cat>
            <c:strRef>
              <c:f>Heterogeneous!$I$155:$M$155</c:f>
              <c:strCache>
                <c:ptCount val="5"/>
                <c:pt idx="0">
                  <c:v>1 App</c:v>
                </c:pt>
                <c:pt idx="1">
                  <c:v>2 Apps</c:v>
                </c:pt>
                <c:pt idx="2">
                  <c:v>3 Apps</c:v>
                </c:pt>
                <c:pt idx="3">
                  <c:v>4 Apps</c:v>
                </c:pt>
                <c:pt idx="4">
                  <c:v>5 Apps</c:v>
                </c:pt>
              </c:strCache>
            </c:strRef>
          </c:cat>
          <c:val>
            <c:numRef>
              <c:f>Heterogeneous!$AC$19:$AC$23</c:f>
              <c:numCache>
                <c:formatCode>General</c:formatCode>
                <c:ptCount val="5"/>
                <c:pt idx="0">
                  <c:v>0.99829827703030605</c:v>
                </c:pt>
                <c:pt idx="1">
                  <c:v>0.99829827703030605</c:v>
                </c:pt>
                <c:pt idx="2">
                  <c:v>0.99829827703030605</c:v>
                </c:pt>
                <c:pt idx="3">
                  <c:v>0.99829827703030605</c:v>
                </c:pt>
                <c:pt idx="4">
                  <c:v>0.99829827703030605</c:v>
                </c:pt>
              </c:numCache>
            </c:numRef>
          </c:val>
          <c:extLst>
            <c:ext xmlns:c16="http://schemas.microsoft.com/office/drawing/2014/chart" uri="{C3380CC4-5D6E-409C-BE32-E72D297353CC}">
              <c16:uniqueId val="{00000001-27BD-4020-8809-DF488A5600D8}"/>
            </c:ext>
          </c:extLst>
        </c:ser>
        <c:ser>
          <c:idx val="4"/>
          <c:order val="2"/>
          <c:tx>
            <c:strRef>
              <c:f>Heterogeneous!$X$32</c:f>
              <c:strCache>
                <c:ptCount val="1"/>
              </c:strCache>
            </c:strRef>
          </c:tx>
          <c:spPr>
            <a:noFill/>
            <a:ln>
              <a:noFill/>
            </a:ln>
          </c:spPr>
          <c:invertIfNegative val="0"/>
          <c:dLbls>
            <c:delete val="1"/>
          </c:dLbls>
          <c:cat>
            <c:strRef>
              <c:f>Heterogeneous!$I$155:$M$155</c:f>
              <c:strCache>
                <c:ptCount val="5"/>
                <c:pt idx="0">
                  <c:v>1 App</c:v>
                </c:pt>
                <c:pt idx="1">
                  <c:v>2 Apps</c:v>
                </c:pt>
                <c:pt idx="2">
                  <c:v>3 Apps</c:v>
                </c:pt>
                <c:pt idx="3">
                  <c:v>4 Apps</c:v>
                </c:pt>
                <c:pt idx="4">
                  <c:v>5 Apps</c:v>
                </c:pt>
              </c:strCache>
            </c:strRef>
          </c:cat>
          <c:val>
            <c:numLit>
              <c:formatCode>General</c:formatCode>
              <c:ptCount val="1"/>
              <c:pt idx="0">
                <c:v>1</c:v>
              </c:pt>
            </c:numLit>
          </c:val>
          <c:extLst>
            <c:ext xmlns:c16="http://schemas.microsoft.com/office/drawing/2014/chart" uri="{C3380CC4-5D6E-409C-BE32-E72D297353CC}">
              <c16:uniqueId val="{00000002-27BD-4020-8809-DF488A5600D8}"/>
            </c:ext>
          </c:extLst>
        </c:ser>
        <c:ser>
          <c:idx val="2"/>
          <c:order val="3"/>
          <c:tx>
            <c:strRef>
              <c:f>Heterogeneous!$D$199</c:f>
              <c:strCache>
                <c:ptCount val="1"/>
                <c:pt idx="0">
                  <c:v>GPU-MMU</c:v>
                </c:pt>
              </c:strCache>
            </c:strRef>
          </c:tx>
          <c:spPr>
            <a:solidFill>
              <a:schemeClr val="accent2">
                <a:lumMod val="60000"/>
                <a:lumOff val="40000"/>
              </a:schemeClr>
            </a:solidFill>
            <a:ln>
              <a:solidFill>
                <a:sysClr val="windowText" lastClr="000000"/>
              </a:solidFill>
            </a:ln>
          </c:spPr>
          <c:invertIfNegative val="0"/>
          <c:dLbls>
            <c:delete val="1"/>
          </c:dLbls>
          <c:cat>
            <c:strRef>
              <c:f>Heterogeneous!$I$155:$M$155</c:f>
              <c:strCache>
                <c:ptCount val="5"/>
                <c:pt idx="0">
                  <c:v>1 App</c:v>
                </c:pt>
                <c:pt idx="1">
                  <c:v>2 Apps</c:v>
                </c:pt>
                <c:pt idx="2">
                  <c:v>3 Apps</c:v>
                </c:pt>
                <c:pt idx="3">
                  <c:v>4 Apps</c:v>
                </c:pt>
                <c:pt idx="4">
                  <c:v>5 Apps</c:v>
                </c:pt>
              </c:strCache>
            </c:strRef>
          </c:cat>
          <c:val>
            <c:numRef>
              <c:f>Heterogeneous!$AD$19:$AD$23</c:f>
              <c:numCache>
                <c:formatCode>General</c:formatCode>
                <c:ptCount val="5"/>
                <c:pt idx="0">
                  <c:v>0.86329999999999996</c:v>
                </c:pt>
                <c:pt idx="1">
                  <c:v>0.81618789594162899</c:v>
                </c:pt>
                <c:pt idx="2">
                  <c:v>0.77806702805446903</c:v>
                </c:pt>
                <c:pt idx="3">
                  <c:v>0.76003905910166503</c:v>
                </c:pt>
                <c:pt idx="4">
                  <c:v>0.62870875980433905</c:v>
                </c:pt>
              </c:numCache>
            </c:numRef>
          </c:val>
          <c:extLst>
            <c:ext xmlns:c16="http://schemas.microsoft.com/office/drawing/2014/chart" uri="{C3380CC4-5D6E-409C-BE32-E72D297353CC}">
              <c16:uniqueId val="{00000003-27BD-4020-8809-DF488A5600D8}"/>
            </c:ext>
          </c:extLst>
        </c:ser>
        <c:ser>
          <c:idx val="3"/>
          <c:order val="4"/>
          <c:tx>
            <c:strRef>
              <c:f>Heterogeneous!$D$195</c:f>
              <c:strCache>
                <c:ptCount val="1"/>
                <c:pt idx="0">
                  <c:v>Mosaic</c:v>
                </c:pt>
              </c:strCache>
            </c:strRef>
          </c:tx>
          <c:spPr>
            <a:pattFill prst="wdUpDiag">
              <a:fgClr>
                <a:schemeClr val="accent1">
                  <a:lumMod val="20000"/>
                  <a:lumOff val="80000"/>
                </a:schemeClr>
              </a:fgClr>
              <a:bgClr>
                <a:schemeClr val="accent1">
                  <a:lumMod val="75000"/>
                </a:schemeClr>
              </a:bgClr>
            </a:pattFill>
            <a:ln>
              <a:solidFill>
                <a:sysClr val="windowText" lastClr="000000"/>
              </a:solidFill>
            </a:ln>
          </c:spPr>
          <c:invertIfNegative val="0"/>
          <c:dLbls>
            <c:delete val="1"/>
          </c:dLbls>
          <c:cat>
            <c:strRef>
              <c:f>Heterogeneous!$I$155:$M$155</c:f>
              <c:strCache>
                <c:ptCount val="5"/>
                <c:pt idx="0">
                  <c:v>1 App</c:v>
                </c:pt>
                <c:pt idx="1">
                  <c:v>2 Apps</c:v>
                </c:pt>
                <c:pt idx="2">
                  <c:v>3 Apps</c:v>
                </c:pt>
                <c:pt idx="3">
                  <c:v>4 Apps</c:v>
                </c:pt>
                <c:pt idx="4">
                  <c:v>5 Apps</c:v>
                </c:pt>
              </c:strCache>
            </c:strRef>
          </c:cat>
          <c:val>
            <c:numRef>
              <c:f>Heterogeneous!$AE$19:$AE$23</c:f>
              <c:numCache>
                <c:formatCode>General</c:formatCode>
                <c:ptCount val="5"/>
                <c:pt idx="0">
                  <c:v>0.99829827703030605</c:v>
                </c:pt>
                <c:pt idx="1">
                  <c:v>0.99829827703030605</c:v>
                </c:pt>
                <c:pt idx="2">
                  <c:v>0.99829827703030605</c:v>
                </c:pt>
                <c:pt idx="3">
                  <c:v>0.99829827703030605</c:v>
                </c:pt>
                <c:pt idx="4">
                  <c:v>0.99829827703030605</c:v>
                </c:pt>
              </c:numCache>
            </c:numRef>
          </c:val>
          <c:extLst>
            <c:ext xmlns:c16="http://schemas.microsoft.com/office/drawing/2014/chart" uri="{C3380CC4-5D6E-409C-BE32-E72D297353CC}">
              <c16:uniqueId val="{00000004-27BD-4020-8809-DF488A5600D8}"/>
            </c:ext>
          </c:extLst>
        </c:ser>
        <c:dLbls>
          <c:dLblPos val="outEnd"/>
          <c:showLegendKey val="0"/>
          <c:showVal val="1"/>
          <c:showCatName val="0"/>
          <c:showSerName val="0"/>
          <c:showPercent val="0"/>
          <c:showBubbleSize val="0"/>
        </c:dLbls>
        <c:gapWidth val="175"/>
        <c:axId val="-1647295552"/>
        <c:axId val="-1554078144"/>
      </c:barChart>
      <c:catAx>
        <c:axId val="-1647295552"/>
        <c:scaling>
          <c:orientation val="minMax"/>
        </c:scaling>
        <c:delete val="0"/>
        <c:axPos val="b"/>
        <c:title>
          <c:tx>
            <c:rich>
              <a:bodyPr/>
              <a:lstStyle/>
              <a:p>
                <a:pPr>
                  <a:defRPr sz="2000"/>
                </a:pPr>
                <a:r>
                  <a:rPr lang="en-US" sz="2000" dirty="0"/>
                  <a:t>Number of Concurrently-Executing Applications</a:t>
                </a:r>
              </a:p>
            </c:rich>
          </c:tx>
          <c:layout>
            <c:manualLayout>
              <c:xMode val="edge"/>
              <c:yMode val="edge"/>
              <c:x val="0.270242363777075"/>
              <c:y val="0.77524049067289902"/>
            </c:manualLayout>
          </c:layout>
          <c:overlay val="0"/>
        </c:title>
        <c:numFmt formatCode="General" sourceLinked="1"/>
        <c:majorTickMark val="out"/>
        <c:minorTickMark val="none"/>
        <c:tickLblPos val="nextTo"/>
        <c:spPr>
          <a:ln w="12700">
            <a:solidFill>
              <a:schemeClr val="tx1"/>
            </a:solidFill>
          </a:ln>
        </c:spPr>
        <c:txPr>
          <a:bodyPr/>
          <a:lstStyle/>
          <a:p>
            <a:pPr>
              <a:defRPr sz="2000"/>
            </a:pPr>
            <a:endParaRPr lang="en-US"/>
          </a:p>
        </c:txPr>
        <c:crossAx val="-1554078144"/>
        <c:crosses val="autoZero"/>
        <c:auto val="1"/>
        <c:lblAlgn val="ctr"/>
        <c:lblOffset val="275"/>
        <c:noMultiLvlLbl val="0"/>
      </c:catAx>
      <c:valAx>
        <c:axId val="-1554078144"/>
        <c:scaling>
          <c:orientation val="minMax"/>
          <c:max val="1"/>
        </c:scaling>
        <c:delete val="0"/>
        <c:axPos val="l"/>
        <c:majorGridlines>
          <c:spPr>
            <a:ln w="9525">
              <a:solidFill>
                <a:schemeClr val="tx1"/>
              </a:solidFill>
              <a:prstDash val="dash"/>
            </a:ln>
          </c:spPr>
        </c:majorGridlines>
        <c:title>
          <c:tx>
            <c:rich>
              <a:bodyPr rot="-5400000" vert="horz"/>
              <a:lstStyle/>
              <a:p>
                <a:pPr>
                  <a:defRPr sz="2400"/>
                </a:pPr>
                <a:r>
                  <a:rPr lang="en-US" sz="2400" dirty="0"/>
                  <a:t>TLB Hit Rate</a:t>
                </a:r>
              </a:p>
            </c:rich>
          </c:tx>
          <c:overlay val="0"/>
        </c:title>
        <c:numFmt formatCode="0%" sourceLinked="0"/>
        <c:majorTickMark val="out"/>
        <c:minorTickMark val="none"/>
        <c:tickLblPos val="nextTo"/>
        <c:spPr>
          <a:ln w="12700">
            <a:solidFill>
              <a:schemeClr val="tx1"/>
            </a:solidFill>
          </a:ln>
        </c:spPr>
        <c:txPr>
          <a:bodyPr/>
          <a:lstStyle/>
          <a:p>
            <a:pPr>
              <a:defRPr sz="1600"/>
            </a:pPr>
            <a:endParaRPr lang="en-US"/>
          </a:p>
        </c:txPr>
        <c:crossAx val="-1647295552"/>
        <c:crosses val="autoZero"/>
        <c:crossBetween val="between"/>
        <c:majorUnit val="0.2"/>
      </c:valAx>
      <c:spPr>
        <a:ln w="12700">
          <a:solidFill>
            <a:sysClr val="windowText" lastClr="000000"/>
          </a:solidFill>
        </a:ln>
      </c:spPr>
    </c:plotArea>
    <c:legend>
      <c:legendPos val="r"/>
      <c:legendEntry>
        <c:idx val="0"/>
        <c:txPr>
          <a:bodyPr/>
          <a:lstStyle/>
          <a:p>
            <a:pPr>
              <a:defRPr sz="2000" spc="-70" baseline="0"/>
            </a:pPr>
            <a:endParaRPr lang="en-US"/>
          </a:p>
        </c:txPr>
      </c:legendEntry>
      <c:legendEntry>
        <c:idx val="2"/>
        <c:delete val="1"/>
      </c:legendEntry>
      <c:legendEntry>
        <c:idx val="3"/>
        <c:delete val="1"/>
      </c:legendEntry>
      <c:legendEntry>
        <c:idx val="4"/>
        <c:delete val="1"/>
      </c:legendEntry>
      <c:layout>
        <c:manualLayout>
          <c:xMode val="edge"/>
          <c:yMode val="edge"/>
          <c:x val="0"/>
          <c:y val="0.79369429341432296"/>
          <c:w val="0.24493630077062301"/>
          <c:h val="0.19959064565575199"/>
        </c:manualLayout>
      </c:layout>
      <c:overlay val="0"/>
      <c:spPr>
        <a:solidFill>
          <a:schemeClr val="bg1"/>
        </a:solidFill>
        <a:ln>
          <a:solidFill>
            <a:sysClr val="windowText" lastClr="000000"/>
          </a:solidFill>
        </a:ln>
      </c:spPr>
      <c:txPr>
        <a:bodyPr/>
        <a:lstStyle/>
        <a:p>
          <a:pPr>
            <a:defRPr sz="2000" spc="-70" baseline="0"/>
          </a:pPr>
          <a:endParaRPr lang="en-US"/>
        </a:p>
      </c:txPr>
    </c:legend>
    <c:plotVisOnly val="1"/>
    <c:dispBlanksAs val="gap"/>
    <c:showDLblsOverMax val="0"/>
  </c:chart>
  <c:spPr>
    <a:noFill/>
    <a:ln>
      <a:noFill/>
    </a:ln>
  </c:spPr>
  <c:txPr>
    <a:bodyPr/>
    <a:lstStyle/>
    <a:p>
      <a:pPr>
        <a:defRPr sz="1100">
          <a:latin typeface="Helvetica" panose="020B0604020202030204" pitchFamily="34" charset="0"/>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7426150792217601"/>
          <c:y val="7.43460913009929E-2"/>
          <c:w val="0.76624046661173195"/>
          <c:h val="0.69385382970760101"/>
        </c:manualLayout>
      </c:layout>
      <c:barChart>
        <c:barDir val="col"/>
        <c:grouping val="clustered"/>
        <c:varyColors val="0"/>
        <c:ser>
          <c:idx val="1"/>
          <c:order val="0"/>
          <c:tx>
            <c:strRef>
              <c:f>'Table 2'!$B$7</c:f>
              <c:strCache>
                <c:ptCount val="1"/>
                <c:pt idx="0">
                  <c:v>no CAC</c:v>
                </c:pt>
              </c:strCache>
            </c:strRef>
          </c:tx>
          <c:spPr>
            <a:solidFill>
              <a:schemeClr val="bg1">
                <a:lumMod val="65000"/>
              </a:schemeClr>
            </a:solidFill>
            <a:ln>
              <a:solidFill>
                <a:schemeClr val="tx1"/>
              </a:solidFill>
            </a:ln>
          </c:spPr>
          <c:invertIfNegative val="0"/>
          <c:cat>
            <c:numRef>
              <c:f>'Table 2'!$C$6:$I$6</c:f>
              <c:numCache>
                <c:formatCode>0%</c:formatCode>
                <c:ptCount val="7"/>
                <c:pt idx="0">
                  <c:v>0.3</c:v>
                </c:pt>
                <c:pt idx="1">
                  <c:v>0.5</c:v>
                </c:pt>
                <c:pt idx="2">
                  <c:v>0.7</c:v>
                </c:pt>
                <c:pt idx="3">
                  <c:v>0.9</c:v>
                </c:pt>
                <c:pt idx="4">
                  <c:v>0.95</c:v>
                </c:pt>
                <c:pt idx="5">
                  <c:v>0.97</c:v>
                </c:pt>
                <c:pt idx="6">
                  <c:v>1</c:v>
                </c:pt>
              </c:numCache>
            </c:numRef>
          </c:cat>
          <c:val>
            <c:numRef>
              <c:f>'Table 2'!$C$7:$I$7</c:f>
              <c:numCache>
                <c:formatCode>General</c:formatCode>
                <c:ptCount val="7"/>
                <c:pt idx="0">
                  <c:v>1</c:v>
                </c:pt>
                <c:pt idx="1">
                  <c:v>1</c:v>
                </c:pt>
                <c:pt idx="2">
                  <c:v>1</c:v>
                </c:pt>
                <c:pt idx="3">
                  <c:v>1</c:v>
                </c:pt>
                <c:pt idx="4">
                  <c:v>1</c:v>
                </c:pt>
                <c:pt idx="5">
                  <c:v>1</c:v>
                </c:pt>
                <c:pt idx="6">
                  <c:v>1</c:v>
                </c:pt>
              </c:numCache>
            </c:numRef>
          </c:val>
          <c:extLst>
            <c:ext xmlns:c16="http://schemas.microsoft.com/office/drawing/2014/chart" uri="{C3380CC4-5D6E-409C-BE32-E72D297353CC}">
              <c16:uniqueId val="{00000000-1C68-4602-973F-255B699038A0}"/>
            </c:ext>
          </c:extLst>
        </c:ser>
        <c:ser>
          <c:idx val="2"/>
          <c:order val="1"/>
          <c:tx>
            <c:strRef>
              <c:f>'Table 2'!$B$8</c:f>
              <c:strCache>
                <c:ptCount val="1"/>
                <c:pt idx="0">
                  <c:v>CAC</c:v>
                </c:pt>
              </c:strCache>
            </c:strRef>
          </c:tx>
          <c:spPr>
            <a:pattFill prst="wdUpDiag">
              <a:fgClr>
                <a:schemeClr val="accent1">
                  <a:lumMod val="20000"/>
                  <a:lumOff val="80000"/>
                </a:schemeClr>
              </a:fgClr>
              <a:bgClr>
                <a:schemeClr val="accent1">
                  <a:lumMod val="75000"/>
                </a:schemeClr>
              </a:bgClr>
            </a:pattFill>
            <a:ln>
              <a:solidFill>
                <a:sysClr val="windowText" lastClr="000000"/>
              </a:solidFill>
            </a:ln>
          </c:spPr>
          <c:invertIfNegative val="0"/>
          <c:cat>
            <c:numRef>
              <c:f>'Table 2'!$C$6:$I$6</c:f>
              <c:numCache>
                <c:formatCode>0%</c:formatCode>
                <c:ptCount val="7"/>
                <c:pt idx="0">
                  <c:v>0.3</c:v>
                </c:pt>
                <c:pt idx="1">
                  <c:v>0.5</c:v>
                </c:pt>
                <c:pt idx="2">
                  <c:v>0.7</c:v>
                </c:pt>
                <c:pt idx="3">
                  <c:v>0.9</c:v>
                </c:pt>
                <c:pt idx="4">
                  <c:v>0.95</c:v>
                </c:pt>
                <c:pt idx="5">
                  <c:v>0.97</c:v>
                </c:pt>
                <c:pt idx="6">
                  <c:v>1</c:v>
                </c:pt>
              </c:numCache>
            </c:numRef>
          </c:cat>
          <c:val>
            <c:numRef>
              <c:f>'Table 2'!$C$8:$I$8</c:f>
              <c:numCache>
                <c:formatCode>General</c:formatCode>
                <c:ptCount val="7"/>
                <c:pt idx="0">
                  <c:v>1</c:v>
                </c:pt>
                <c:pt idx="1">
                  <c:v>1</c:v>
                </c:pt>
                <c:pt idx="2">
                  <c:v>1</c:v>
                </c:pt>
                <c:pt idx="3">
                  <c:v>1.391</c:v>
                </c:pt>
                <c:pt idx="4">
                  <c:v>1.3029999999999999</c:v>
                </c:pt>
                <c:pt idx="5">
                  <c:v>1.244</c:v>
                </c:pt>
                <c:pt idx="6">
                  <c:v>1.115</c:v>
                </c:pt>
              </c:numCache>
            </c:numRef>
          </c:val>
          <c:extLst>
            <c:ext xmlns:c16="http://schemas.microsoft.com/office/drawing/2014/chart" uri="{C3380CC4-5D6E-409C-BE32-E72D297353CC}">
              <c16:uniqueId val="{00000001-1C68-4602-973F-255B699038A0}"/>
            </c:ext>
          </c:extLst>
        </c:ser>
        <c:ser>
          <c:idx val="3"/>
          <c:order val="2"/>
          <c:tx>
            <c:strRef>
              <c:f>'Table 2'!$B$9</c:f>
              <c:strCache>
                <c:ptCount val="1"/>
                <c:pt idx="0">
                  <c:v>CAC-BC</c:v>
                </c:pt>
              </c:strCache>
            </c:strRef>
          </c:tx>
          <c:spPr>
            <a:pattFill prst="wdDnDiag">
              <a:fgClr>
                <a:srgbClr val="00B0F0"/>
              </a:fgClr>
              <a:bgClr>
                <a:schemeClr val="accent1">
                  <a:lumMod val="20000"/>
                  <a:lumOff val="80000"/>
                </a:schemeClr>
              </a:bgClr>
            </a:pattFill>
            <a:ln>
              <a:solidFill>
                <a:sysClr val="windowText" lastClr="000000"/>
              </a:solidFill>
            </a:ln>
          </c:spPr>
          <c:invertIfNegative val="0"/>
          <c:cat>
            <c:numRef>
              <c:f>'Table 2'!$C$6:$I$6</c:f>
              <c:numCache>
                <c:formatCode>0%</c:formatCode>
                <c:ptCount val="7"/>
                <c:pt idx="0">
                  <c:v>0.3</c:v>
                </c:pt>
                <c:pt idx="1">
                  <c:v>0.5</c:v>
                </c:pt>
                <c:pt idx="2">
                  <c:v>0.7</c:v>
                </c:pt>
                <c:pt idx="3">
                  <c:v>0.9</c:v>
                </c:pt>
                <c:pt idx="4">
                  <c:v>0.95</c:v>
                </c:pt>
                <c:pt idx="5">
                  <c:v>0.97</c:v>
                </c:pt>
                <c:pt idx="6">
                  <c:v>1</c:v>
                </c:pt>
              </c:numCache>
            </c:numRef>
          </c:cat>
          <c:val>
            <c:numRef>
              <c:f>'Table 2'!$C$9:$I$9</c:f>
              <c:numCache>
                <c:formatCode>General</c:formatCode>
                <c:ptCount val="7"/>
                <c:pt idx="0">
                  <c:v>1</c:v>
                </c:pt>
                <c:pt idx="1">
                  <c:v>1</c:v>
                </c:pt>
                <c:pt idx="2">
                  <c:v>1</c:v>
                </c:pt>
                <c:pt idx="3">
                  <c:v>1.391</c:v>
                </c:pt>
                <c:pt idx="4">
                  <c:v>1.3029999999999999</c:v>
                </c:pt>
                <c:pt idx="5">
                  <c:v>1.245456674473068</c:v>
                </c:pt>
                <c:pt idx="6">
                  <c:v>1.1299999999999999</c:v>
                </c:pt>
              </c:numCache>
            </c:numRef>
          </c:val>
          <c:extLst>
            <c:ext xmlns:c16="http://schemas.microsoft.com/office/drawing/2014/chart" uri="{C3380CC4-5D6E-409C-BE32-E72D297353CC}">
              <c16:uniqueId val="{00000002-1C68-4602-973F-255B699038A0}"/>
            </c:ext>
          </c:extLst>
        </c:ser>
        <c:ser>
          <c:idx val="4"/>
          <c:order val="3"/>
          <c:tx>
            <c:strRef>
              <c:f>'Table 2'!$B$10</c:f>
              <c:strCache>
                <c:ptCount val="1"/>
                <c:pt idx="0">
                  <c:v>CAC-Ideal</c:v>
                </c:pt>
              </c:strCache>
            </c:strRef>
          </c:tx>
          <c:spPr>
            <a:pattFill prst="ltUpDiag">
              <a:fgClr>
                <a:schemeClr val="accent6"/>
              </a:fgClr>
              <a:bgClr>
                <a:schemeClr val="accent6">
                  <a:lumMod val="75000"/>
                </a:schemeClr>
              </a:bgClr>
            </a:pattFill>
            <a:ln>
              <a:solidFill>
                <a:sysClr val="windowText" lastClr="000000"/>
              </a:solidFill>
            </a:ln>
          </c:spPr>
          <c:invertIfNegative val="0"/>
          <c:cat>
            <c:numRef>
              <c:f>'Table 2'!$C$6:$I$6</c:f>
              <c:numCache>
                <c:formatCode>0%</c:formatCode>
                <c:ptCount val="7"/>
                <c:pt idx="0">
                  <c:v>0.3</c:v>
                </c:pt>
                <c:pt idx="1">
                  <c:v>0.5</c:v>
                </c:pt>
                <c:pt idx="2">
                  <c:v>0.7</c:v>
                </c:pt>
                <c:pt idx="3">
                  <c:v>0.9</c:v>
                </c:pt>
                <c:pt idx="4">
                  <c:v>0.95</c:v>
                </c:pt>
                <c:pt idx="5">
                  <c:v>0.97</c:v>
                </c:pt>
                <c:pt idx="6">
                  <c:v>1</c:v>
                </c:pt>
              </c:numCache>
            </c:numRef>
          </c:cat>
          <c:val>
            <c:numRef>
              <c:f>'Table 2'!$C$10:$I$10</c:f>
              <c:numCache>
                <c:formatCode>General</c:formatCode>
                <c:ptCount val="7"/>
                <c:pt idx="0">
                  <c:v>1</c:v>
                </c:pt>
                <c:pt idx="1">
                  <c:v>1</c:v>
                </c:pt>
                <c:pt idx="2">
                  <c:v>1</c:v>
                </c:pt>
                <c:pt idx="3">
                  <c:v>1.401</c:v>
                </c:pt>
                <c:pt idx="4">
                  <c:v>1.4570000000000001</c:v>
                </c:pt>
                <c:pt idx="5">
                  <c:v>1.4670000000000001</c:v>
                </c:pt>
                <c:pt idx="6">
                  <c:v>1.472</c:v>
                </c:pt>
              </c:numCache>
            </c:numRef>
          </c:val>
          <c:extLst>
            <c:ext xmlns:c16="http://schemas.microsoft.com/office/drawing/2014/chart" uri="{C3380CC4-5D6E-409C-BE32-E72D297353CC}">
              <c16:uniqueId val="{00000003-1C68-4602-973F-255B699038A0}"/>
            </c:ext>
          </c:extLst>
        </c:ser>
        <c:dLbls>
          <c:showLegendKey val="0"/>
          <c:showVal val="0"/>
          <c:showCatName val="0"/>
          <c:showSerName val="0"/>
          <c:showPercent val="0"/>
          <c:showBubbleSize val="0"/>
        </c:dLbls>
        <c:gapWidth val="100"/>
        <c:axId val="-1848683376"/>
        <c:axId val="-2031042080"/>
      </c:barChart>
      <c:catAx>
        <c:axId val="-1848683376"/>
        <c:scaling>
          <c:orientation val="minMax"/>
        </c:scaling>
        <c:delete val="0"/>
        <c:axPos val="b"/>
        <c:title>
          <c:tx>
            <c:rich>
              <a:bodyPr/>
              <a:lstStyle/>
              <a:p>
                <a:pPr>
                  <a:defRPr sz="2400"/>
                </a:pPr>
                <a:r>
                  <a:rPr lang="en-US" sz="2400" dirty="0">
                    <a:latin typeface="Helvetica" panose="020B0604020202030204" pitchFamily="34" charset="0"/>
                  </a:rPr>
                  <a:t>Fragmentation Index</a:t>
                </a:r>
              </a:p>
            </c:rich>
          </c:tx>
          <c:layout>
            <c:manualLayout>
              <c:xMode val="edge"/>
              <c:yMode val="edge"/>
              <c:x val="0.36664128471426799"/>
              <c:y val="0.87708157958439603"/>
            </c:manualLayout>
          </c:layout>
          <c:overlay val="0"/>
        </c:title>
        <c:numFmt formatCode="0%" sourceLinked="1"/>
        <c:majorTickMark val="out"/>
        <c:minorTickMark val="none"/>
        <c:tickLblPos val="nextTo"/>
        <c:spPr>
          <a:ln w="12700">
            <a:solidFill>
              <a:schemeClr val="tx1"/>
            </a:solidFill>
          </a:ln>
        </c:spPr>
        <c:txPr>
          <a:bodyPr/>
          <a:lstStyle/>
          <a:p>
            <a:pPr>
              <a:defRPr sz="2000">
                <a:latin typeface="Helvetica" panose="020B0604020202030204" pitchFamily="34" charset="0"/>
                <a:cs typeface="Arial" pitchFamily="34" charset="0"/>
              </a:defRPr>
            </a:pPr>
            <a:endParaRPr lang="en-US"/>
          </a:p>
        </c:txPr>
        <c:crossAx val="-2031042080"/>
        <c:crosses val="autoZero"/>
        <c:auto val="1"/>
        <c:lblAlgn val="ctr"/>
        <c:lblOffset val="100"/>
        <c:noMultiLvlLbl val="0"/>
      </c:catAx>
      <c:valAx>
        <c:axId val="-2031042080"/>
        <c:scaling>
          <c:orientation val="minMax"/>
          <c:max val="1.6"/>
          <c:min val="0.8"/>
        </c:scaling>
        <c:delete val="0"/>
        <c:axPos val="l"/>
        <c:majorGridlines>
          <c:spPr>
            <a:ln w="9525">
              <a:solidFill>
                <a:schemeClr val="tx1"/>
              </a:solidFill>
              <a:prstDash val="dash"/>
            </a:ln>
          </c:spPr>
        </c:majorGridlines>
        <c:title>
          <c:tx>
            <c:rich>
              <a:bodyPr rot="-5400000" vert="horz"/>
              <a:lstStyle/>
              <a:p>
                <a:pPr>
                  <a:defRPr sz="2400">
                    <a:latin typeface="Helvetica" panose="020B0604020202030204" pitchFamily="34" charset="0"/>
                    <a:cs typeface="Arial" pitchFamily="34" charset="0"/>
                  </a:defRPr>
                </a:pPr>
                <a:r>
                  <a:rPr lang="en-US" sz="2400" dirty="0">
                    <a:latin typeface="Helvetica" panose="020B0604020202030204" pitchFamily="34" charset="0"/>
                    <a:cs typeface="Arial" pitchFamily="34" charset="0"/>
                  </a:rPr>
                  <a:t>Normalized</a:t>
                </a:r>
              </a:p>
              <a:p>
                <a:pPr>
                  <a:defRPr sz="2400">
                    <a:latin typeface="Helvetica" panose="020B0604020202030204" pitchFamily="34" charset="0"/>
                    <a:cs typeface="Arial" pitchFamily="34" charset="0"/>
                  </a:defRPr>
                </a:pPr>
                <a:r>
                  <a:rPr lang="en-US" sz="2400" dirty="0">
                    <a:latin typeface="Helvetica" panose="020B0604020202030204" pitchFamily="34" charset="0"/>
                    <a:cs typeface="Arial" pitchFamily="34" charset="0"/>
                  </a:rPr>
                  <a:t>Performance</a:t>
                </a:r>
              </a:p>
            </c:rich>
          </c:tx>
          <c:layout>
            <c:manualLayout>
              <c:xMode val="edge"/>
              <c:yMode val="edge"/>
              <c:x val="7.1107815112811997E-3"/>
              <c:y val="0.25932612833721602"/>
            </c:manualLayout>
          </c:layout>
          <c:overlay val="0"/>
        </c:title>
        <c:numFmt formatCode="#,##0.0" sourceLinked="0"/>
        <c:majorTickMark val="out"/>
        <c:minorTickMark val="none"/>
        <c:tickLblPos val="nextTo"/>
        <c:spPr>
          <a:ln w="12700">
            <a:solidFill>
              <a:schemeClr val="tx1"/>
            </a:solidFill>
          </a:ln>
        </c:spPr>
        <c:txPr>
          <a:bodyPr/>
          <a:lstStyle/>
          <a:p>
            <a:pPr>
              <a:defRPr sz="2000">
                <a:latin typeface="Helvetica" panose="020B0604020202030204" pitchFamily="34" charset="0"/>
                <a:cs typeface="Arial" pitchFamily="34" charset="0"/>
              </a:defRPr>
            </a:pPr>
            <a:endParaRPr lang="en-US"/>
          </a:p>
        </c:txPr>
        <c:crossAx val="-1848683376"/>
        <c:crosses val="autoZero"/>
        <c:crossBetween val="between"/>
        <c:majorUnit val="0.2"/>
      </c:valAx>
      <c:spPr>
        <a:noFill/>
        <a:ln w="12700">
          <a:solidFill>
            <a:schemeClr val="tx1"/>
          </a:solidFill>
        </a:ln>
      </c:spPr>
    </c:plotArea>
    <c:legend>
      <c:legendPos val="r"/>
      <c:layout>
        <c:manualLayout>
          <c:xMode val="edge"/>
          <c:yMode val="edge"/>
          <c:x val="0.16292566309603099"/>
          <c:y val="9.4719337698233194E-2"/>
          <c:w val="0.72020051865865198"/>
          <c:h val="9.4487607415295202E-2"/>
        </c:manualLayout>
      </c:layout>
      <c:overlay val="0"/>
      <c:txPr>
        <a:bodyPr/>
        <a:lstStyle/>
        <a:p>
          <a:pPr>
            <a:defRPr sz="2000">
              <a:latin typeface="Helvetica" panose="020B0604020202030204" pitchFamily="34" charset="0"/>
              <a:cs typeface="Arial" pitchFamily="34" charset="0"/>
            </a:defRPr>
          </a:pPr>
          <a:endParaRPr lang="en-US"/>
        </a:p>
      </c:txPr>
    </c:legend>
    <c:plotVisOnly val="1"/>
    <c:dispBlanksAs val="gap"/>
    <c:showDLblsOverMax val="0"/>
  </c:chart>
  <c:spPr>
    <a:noFill/>
    <a:ln>
      <a:noFill/>
    </a:ln>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597434496478899"/>
          <c:y val="0.137368518971416"/>
          <c:w val="0.78430137396178001"/>
          <c:h val="0.61878704466881596"/>
        </c:manualLayout>
      </c:layout>
      <c:barChart>
        <c:barDir val="col"/>
        <c:grouping val="clustered"/>
        <c:varyColors val="0"/>
        <c:ser>
          <c:idx val="1"/>
          <c:order val="0"/>
          <c:tx>
            <c:strRef>
              <c:f>'Table 2'!$B$7</c:f>
              <c:strCache>
                <c:ptCount val="1"/>
                <c:pt idx="0">
                  <c:v>no CAC</c:v>
                </c:pt>
              </c:strCache>
            </c:strRef>
          </c:tx>
          <c:spPr>
            <a:solidFill>
              <a:schemeClr val="bg1">
                <a:lumMod val="65000"/>
              </a:schemeClr>
            </a:solidFill>
            <a:ln>
              <a:solidFill>
                <a:schemeClr val="tx1"/>
              </a:solidFill>
            </a:ln>
          </c:spPr>
          <c:invertIfNegative val="0"/>
          <c:cat>
            <c:numRef>
              <c:f>'Table 2'!$C$14:$H$14</c:f>
              <c:numCache>
                <c:formatCode>0%</c:formatCode>
                <c:ptCount val="6"/>
                <c:pt idx="0">
                  <c:v>0.01</c:v>
                </c:pt>
                <c:pt idx="1">
                  <c:v>0.1</c:v>
                </c:pt>
                <c:pt idx="2">
                  <c:v>0.25</c:v>
                </c:pt>
                <c:pt idx="3">
                  <c:v>0.35</c:v>
                </c:pt>
                <c:pt idx="4">
                  <c:v>0.5</c:v>
                </c:pt>
                <c:pt idx="5">
                  <c:v>0.75</c:v>
                </c:pt>
              </c:numCache>
            </c:numRef>
          </c:cat>
          <c:val>
            <c:numRef>
              <c:f>'Table 2'!$C$15:$H$15</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0-5349-44E9-AEB3-3A1135D14BE8}"/>
            </c:ext>
          </c:extLst>
        </c:ser>
        <c:ser>
          <c:idx val="2"/>
          <c:order val="1"/>
          <c:tx>
            <c:strRef>
              <c:f>'Table 2'!$B$8</c:f>
              <c:strCache>
                <c:ptCount val="1"/>
                <c:pt idx="0">
                  <c:v>CAC</c:v>
                </c:pt>
              </c:strCache>
            </c:strRef>
          </c:tx>
          <c:spPr>
            <a:pattFill prst="wdUpDiag">
              <a:fgClr>
                <a:schemeClr val="accent1">
                  <a:lumMod val="20000"/>
                  <a:lumOff val="80000"/>
                </a:schemeClr>
              </a:fgClr>
              <a:bgClr>
                <a:schemeClr val="accent1">
                  <a:lumMod val="75000"/>
                </a:schemeClr>
              </a:bgClr>
            </a:pattFill>
            <a:ln>
              <a:solidFill>
                <a:sysClr val="windowText" lastClr="000000"/>
              </a:solidFill>
            </a:ln>
          </c:spPr>
          <c:invertIfNegative val="0"/>
          <c:cat>
            <c:numRef>
              <c:f>'Table 2'!$C$14:$H$14</c:f>
              <c:numCache>
                <c:formatCode>0%</c:formatCode>
                <c:ptCount val="6"/>
                <c:pt idx="0">
                  <c:v>0.01</c:v>
                </c:pt>
                <c:pt idx="1">
                  <c:v>0.1</c:v>
                </c:pt>
                <c:pt idx="2">
                  <c:v>0.25</c:v>
                </c:pt>
                <c:pt idx="3">
                  <c:v>0.35</c:v>
                </c:pt>
                <c:pt idx="4">
                  <c:v>0.5</c:v>
                </c:pt>
                <c:pt idx="5">
                  <c:v>0.75</c:v>
                </c:pt>
              </c:numCache>
            </c:numRef>
          </c:cat>
          <c:val>
            <c:numRef>
              <c:f>'Table 2'!$C$16:$H$16</c:f>
              <c:numCache>
                <c:formatCode>General</c:formatCode>
                <c:ptCount val="6"/>
                <c:pt idx="0">
                  <c:v>1.302</c:v>
                </c:pt>
                <c:pt idx="1">
                  <c:v>1.159</c:v>
                </c:pt>
                <c:pt idx="2">
                  <c:v>1.1299999999999999</c:v>
                </c:pt>
                <c:pt idx="3">
                  <c:v>1.103</c:v>
                </c:pt>
                <c:pt idx="4">
                  <c:v>1.1100000000000001</c:v>
                </c:pt>
                <c:pt idx="5">
                  <c:v>1.1040000000000001</c:v>
                </c:pt>
              </c:numCache>
            </c:numRef>
          </c:val>
          <c:extLst>
            <c:ext xmlns:c16="http://schemas.microsoft.com/office/drawing/2014/chart" uri="{C3380CC4-5D6E-409C-BE32-E72D297353CC}">
              <c16:uniqueId val="{00000001-5349-44E9-AEB3-3A1135D14BE8}"/>
            </c:ext>
          </c:extLst>
        </c:ser>
        <c:ser>
          <c:idx val="3"/>
          <c:order val="2"/>
          <c:tx>
            <c:strRef>
              <c:f>'Table 2'!$B$9</c:f>
              <c:strCache>
                <c:ptCount val="1"/>
                <c:pt idx="0">
                  <c:v>CAC-BC</c:v>
                </c:pt>
              </c:strCache>
            </c:strRef>
          </c:tx>
          <c:spPr>
            <a:pattFill prst="wdDnDiag">
              <a:fgClr>
                <a:srgbClr val="00B0F0"/>
              </a:fgClr>
              <a:bgClr>
                <a:schemeClr val="accent1">
                  <a:lumMod val="20000"/>
                  <a:lumOff val="80000"/>
                </a:schemeClr>
              </a:bgClr>
            </a:pattFill>
            <a:ln>
              <a:solidFill>
                <a:sysClr val="windowText" lastClr="000000"/>
              </a:solidFill>
            </a:ln>
          </c:spPr>
          <c:invertIfNegative val="0"/>
          <c:cat>
            <c:numRef>
              <c:f>'Table 2'!$C$14:$H$14</c:f>
              <c:numCache>
                <c:formatCode>0%</c:formatCode>
                <c:ptCount val="6"/>
                <c:pt idx="0">
                  <c:v>0.01</c:v>
                </c:pt>
                <c:pt idx="1">
                  <c:v>0.1</c:v>
                </c:pt>
                <c:pt idx="2">
                  <c:v>0.25</c:v>
                </c:pt>
                <c:pt idx="3">
                  <c:v>0.35</c:v>
                </c:pt>
                <c:pt idx="4">
                  <c:v>0.5</c:v>
                </c:pt>
                <c:pt idx="5">
                  <c:v>0.75</c:v>
                </c:pt>
              </c:numCache>
            </c:numRef>
          </c:cat>
          <c:val>
            <c:numRef>
              <c:f>'Table 2'!$C$17:$H$17</c:f>
              <c:numCache>
                <c:formatCode>General</c:formatCode>
                <c:ptCount val="6"/>
                <c:pt idx="0">
                  <c:v>1.3944757609921079</c:v>
                </c:pt>
                <c:pt idx="1">
                  <c:v>1.2659620733249051</c:v>
                </c:pt>
                <c:pt idx="2">
                  <c:v>1.2048441558441561</c:v>
                </c:pt>
                <c:pt idx="3">
                  <c:v>1.104439947780679</c:v>
                </c:pt>
                <c:pt idx="4">
                  <c:v>1.1246631439894319</c:v>
                </c:pt>
                <c:pt idx="5">
                  <c:v>1.1069439999999999</c:v>
                </c:pt>
              </c:numCache>
            </c:numRef>
          </c:val>
          <c:extLst>
            <c:ext xmlns:c16="http://schemas.microsoft.com/office/drawing/2014/chart" uri="{C3380CC4-5D6E-409C-BE32-E72D297353CC}">
              <c16:uniqueId val="{00000002-5349-44E9-AEB3-3A1135D14BE8}"/>
            </c:ext>
          </c:extLst>
        </c:ser>
        <c:ser>
          <c:idx val="4"/>
          <c:order val="3"/>
          <c:tx>
            <c:strRef>
              <c:f>'Table 2'!$B$10</c:f>
              <c:strCache>
                <c:ptCount val="1"/>
                <c:pt idx="0">
                  <c:v>CAC-Ideal</c:v>
                </c:pt>
              </c:strCache>
            </c:strRef>
          </c:tx>
          <c:spPr>
            <a:pattFill prst="ltUpDiag">
              <a:fgClr>
                <a:schemeClr val="accent6"/>
              </a:fgClr>
              <a:bgClr>
                <a:schemeClr val="accent6">
                  <a:lumMod val="75000"/>
                </a:schemeClr>
              </a:bgClr>
            </a:pattFill>
            <a:ln>
              <a:solidFill>
                <a:sysClr val="windowText" lastClr="000000"/>
              </a:solidFill>
            </a:ln>
          </c:spPr>
          <c:invertIfNegative val="0"/>
          <c:cat>
            <c:numRef>
              <c:f>'Table 2'!$C$14:$H$14</c:f>
              <c:numCache>
                <c:formatCode>0%</c:formatCode>
                <c:ptCount val="6"/>
                <c:pt idx="0">
                  <c:v>0.01</c:v>
                </c:pt>
                <c:pt idx="1">
                  <c:v>0.1</c:v>
                </c:pt>
                <c:pt idx="2">
                  <c:v>0.25</c:v>
                </c:pt>
                <c:pt idx="3">
                  <c:v>0.35</c:v>
                </c:pt>
                <c:pt idx="4">
                  <c:v>0.5</c:v>
                </c:pt>
                <c:pt idx="5">
                  <c:v>0.75</c:v>
                </c:pt>
              </c:numCache>
            </c:numRef>
          </c:cat>
          <c:val>
            <c:numRef>
              <c:f>'Table 2'!$C$18:$H$18</c:f>
              <c:numCache>
                <c:formatCode>General</c:formatCode>
                <c:ptCount val="6"/>
                <c:pt idx="0">
                  <c:v>1.467869222096956</c:v>
                </c:pt>
                <c:pt idx="1">
                  <c:v>1.4652338811630841</c:v>
                </c:pt>
                <c:pt idx="2">
                  <c:v>1.467532467532467</c:v>
                </c:pt>
                <c:pt idx="3">
                  <c:v>1.439947780678851</c:v>
                </c:pt>
                <c:pt idx="4">
                  <c:v>1.466314398943197</c:v>
                </c:pt>
                <c:pt idx="5">
                  <c:v>1.472</c:v>
                </c:pt>
              </c:numCache>
            </c:numRef>
          </c:val>
          <c:extLst>
            <c:ext xmlns:c16="http://schemas.microsoft.com/office/drawing/2014/chart" uri="{C3380CC4-5D6E-409C-BE32-E72D297353CC}">
              <c16:uniqueId val="{00000003-5349-44E9-AEB3-3A1135D14BE8}"/>
            </c:ext>
          </c:extLst>
        </c:ser>
        <c:dLbls>
          <c:showLegendKey val="0"/>
          <c:showVal val="0"/>
          <c:showCatName val="0"/>
          <c:showSerName val="0"/>
          <c:showPercent val="0"/>
          <c:showBubbleSize val="0"/>
        </c:dLbls>
        <c:gapWidth val="100"/>
        <c:axId val="-2030183904"/>
        <c:axId val="-2030189088"/>
      </c:barChart>
      <c:catAx>
        <c:axId val="-2030183904"/>
        <c:scaling>
          <c:orientation val="minMax"/>
        </c:scaling>
        <c:delete val="0"/>
        <c:axPos val="b"/>
        <c:title>
          <c:tx>
            <c:rich>
              <a:bodyPr/>
              <a:lstStyle/>
              <a:p>
                <a:pPr>
                  <a:defRPr sz="2400"/>
                </a:pPr>
                <a:r>
                  <a:rPr lang="en-US" sz="2400" baseline="0" dirty="0"/>
                  <a:t>Large Page Frame Occupancy</a:t>
                </a:r>
                <a:endParaRPr lang="en-US" sz="2400" dirty="0"/>
              </a:p>
            </c:rich>
          </c:tx>
          <c:layout>
            <c:manualLayout>
              <c:xMode val="edge"/>
              <c:yMode val="edge"/>
              <c:x val="0.30646356488806398"/>
              <c:y val="0.92564594750714402"/>
            </c:manualLayout>
          </c:layout>
          <c:overlay val="0"/>
        </c:title>
        <c:numFmt formatCode="0%" sourceLinked="1"/>
        <c:majorTickMark val="out"/>
        <c:minorTickMark val="none"/>
        <c:tickLblPos val="nextTo"/>
        <c:spPr>
          <a:ln w="12700">
            <a:solidFill>
              <a:schemeClr val="tx1"/>
            </a:solidFill>
          </a:ln>
        </c:spPr>
        <c:txPr>
          <a:bodyPr rot="-2700000"/>
          <a:lstStyle/>
          <a:p>
            <a:pPr>
              <a:defRPr sz="2000"/>
            </a:pPr>
            <a:endParaRPr lang="en-US"/>
          </a:p>
        </c:txPr>
        <c:crossAx val="-2030189088"/>
        <c:crosses val="autoZero"/>
        <c:auto val="1"/>
        <c:lblAlgn val="ctr"/>
        <c:lblOffset val="100"/>
        <c:noMultiLvlLbl val="0"/>
      </c:catAx>
      <c:valAx>
        <c:axId val="-2030189088"/>
        <c:scaling>
          <c:orientation val="minMax"/>
          <c:max val="1.6"/>
          <c:min val="0.8"/>
        </c:scaling>
        <c:delete val="0"/>
        <c:axPos val="l"/>
        <c:majorGridlines>
          <c:spPr>
            <a:ln w="9525">
              <a:solidFill>
                <a:schemeClr val="tx1"/>
              </a:solidFill>
              <a:prstDash val="dash"/>
            </a:ln>
          </c:spPr>
        </c:majorGridlines>
        <c:title>
          <c:tx>
            <c:rich>
              <a:bodyPr rot="-5400000" vert="horz"/>
              <a:lstStyle/>
              <a:p>
                <a:pPr>
                  <a:defRPr sz="2400"/>
                </a:pPr>
                <a:r>
                  <a:rPr lang="en-US" sz="2400" dirty="0"/>
                  <a:t>Normalized</a:t>
                </a:r>
              </a:p>
              <a:p>
                <a:pPr>
                  <a:defRPr sz="2400"/>
                </a:pPr>
                <a:r>
                  <a:rPr lang="en-US" sz="2400" dirty="0"/>
                  <a:t>Performance</a:t>
                </a:r>
              </a:p>
            </c:rich>
          </c:tx>
          <c:layout>
            <c:manualLayout>
              <c:xMode val="edge"/>
              <c:yMode val="edge"/>
              <c:x val="0"/>
              <c:y val="0.33637050246830902"/>
            </c:manualLayout>
          </c:layout>
          <c:overlay val="0"/>
        </c:title>
        <c:numFmt formatCode="#,##0.0" sourceLinked="0"/>
        <c:majorTickMark val="out"/>
        <c:minorTickMark val="none"/>
        <c:tickLblPos val="nextTo"/>
        <c:spPr>
          <a:ln w="12700">
            <a:solidFill>
              <a:schemeClr val="tx1"/>
            </a:solidFill>
          </a:ln>
        </c:spPr>
        <c:txPr>
          <a:bodyPr/>
          <a:lstStyle/>
          <a:p>
            <a:pPr>
              <a:defRPr sz="2000"/>
            </a:pPr>
            <a:endParaRPr lang="en-US"/>
          </a:p>
        </c:txPr>
        <c:crossAx val="-2030183904"/>
        <c:crosses val="autoZero"/>
        <c:crossBetween val="between"/>
        <c:majorUnit val="0.2"/>
      </c:valAx>
      <c:spPr>
        <a:noFill/>
        <a:ln w="12700">
          <a:solidFill>
            <a:schemeClr val="tx1"/>
          </a:solidFill>
        </a:ln>
      </c:spPr>
    </c:plotArea>
    <c:legend>
      <c:legendPos val="r"/>
      <c:layout>
        <c:manualLayout>
          <c:xMode val="edge"/>
          <c:yMode val="edge"/>
          <c:x val="0.173389943605228"/>
          <c:y val="1.0257907907935499E-2"/>
          <c:w val="0.77502318176863905"/>
          <c:h val="0.129662616676227"/>
        </c:manualLayout>
      </c:layout>
      <c:overlay val="0"/>
      <c:txPr>
        <a:bodyPr/>
        <a:lstStyle/>
        <a:p>
          <a:pPr>
            <a:defRPr sz="2000"/>
          </a:pPr>
          <a:endParaRPr lang="en-US"/>
        </a:p>
      </c:txPr>
    </c:legend>
    <c:plotVisOnly val="1"/>
    <c:dispBlanksAs val="gap"/>
    <c:showDLblsOverMax val="0"/>
  </c:chart>
  <c:spPr>
    <a:noFill/>
    <a:ln>
      <a:noFill/>
    </a:ln>
  </c:spPr>
  <c:txPr>
    <a:bodyPr/>
    <a:lstStyle/>
    <a:p>
      <a:pPr>
        <a:defRPr>
          <a:latin typeface="Helvetica" panose="020B0604020202030204" pitchFamily="34" charset="0"/>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949808541932299"/>
          <c:y val="5.1400554097404502E-2"/>
          <c:w val="0.81791273361898298"/>
          <c:h val="0.77512406369710096"/>
        </c:manualLayout>
      </c:layout>
      <c:barChart>
        <c:barDir val="col"/>
        <c:grouping val="clustered"/>
        <c:varyColors val="0"/>
        <c:ser>
          <c:idx val="1"/>
          <c:order val="0"/>
          <c:tx>
            <c:strRef>
              <c:f>'Table 2'!$B$22</c:f>
              <c:strCache>
                <c:ptCount val="1"/>
                <c:pt idx="0">
                  <c:v>4KB Page GPU-MMU</c:v>
                </c:pt>
              </c:strCache>
            </c:strRef>
          </c:tx>
          <c:spPr>
            <a:solidFill>
              <a:schemeClr val="bg1"/>
            </a:solidFill>
            <a:ln>
              <a:solidFill>
                <a:schemeClr val="tx1"/>
              </a:solidFill>
            </a:ln>
          </c:spPr>
          <c:invertIfNegative val="0"/>
          <c:cat>
            <c:numRef>
              <c:f>'Table 2'!$C$21:$H$21</c:f>
              <c:numCache>
                <c:formatCode>0%</c:formatCode>
                <c:ptCount val="6"/>
                <c:pt idx="0">
                  <c:v>0.01</c:v>
                </c:pt>
                <c:pt idx="1">
                  <c:v>0.1</c:v>
                </c:pt>
                <c:pt idx="2">
                  <c:v>0.25</c:v>
                </c:pt>
                <c:pt idx="3">
                  <c:v>0.35</c:v>
                </c:pt>
                <c:pt idx="4">
                  <c:v>0.5</c:v>
                </c:pt>
                <c:pt idx="5">
                  <c:v>0.75</c:v>
                </c:pt>
              </c:numCache>
            </c:numRef>
          </c:cat>
          <c:val>
            <c:numRef>
              <c:f>'Table 2'!$C$22:$H$22</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0-2610-4813-8E79-91FC6AF50A8D}"/>
            </c:ext>
          </c:extLst>
        </c:ser>
        <c:ser>
          <c:idx val="2"/>
          <c:order val="1"/>
          <c:tx>
            <c:strRef>
              <c:f>'Table 2'!$B$23</c:f>
              <c:strCache>
                <c:ptCount val="1"/>
                <c:pt idx="0">
                  <c:v>CAC</c:v>
                </c:pt>
              </c:strCache>
            </c:strRef>
          </c:tx>
          <c:spPr>
            <a:solidFill>
              <a:schemeClr val="tx1">
                <a:lumMod val="50000"/>
                <a:lumOff val="50000"/>
              </a:schemeClr>
            </a:solidFill>
            <a:ln>
              <a:solidFill>
                <a:sysClr val="windowText" lastClr="000000"/>
              </a:solidFill>
            </a:ln>
          </c:spPr>
          <c:invertIfNegative val="0"/>
          <c:cat>
            <c:numRef>
              <c:f>'Table 2'!$C$21:$H$21</c:f>
              <c:numCache>
                <c:formatCode>0%</c:formatCode>
                <c:ptCount val="6"/>
                <c:pt idx="0">
                  <c:v>0.01</c:v>
                </c:pt>
                <c:pt idx="1">
                  <c:v>0.1</c:v>
                </c:pt>
                <c:pt idx="2">
                  <c:v>0.25</c:v>
                </c:pt>
                <c:pt idx="3">
                  <c:v>0.35</c:v>
                </c:pt>
                <c:pt idx="4">
                  <c:v>0.5</c:v>
                </c:pt>
                <c:pt idx="5">
                  <c:v>0.75</c:v>
                </c:pt>
              </c:numCache>
            </c:numRef>
          </c:cat>
          <c:val>
            <c:numRef>
              <c:f>'Table 2'!$C$23:$H$23</c:f>
              <c:numCache>
                <c:formatCode>General</c:formatCode>
                <c:ptCount val="6"/>
                <c:pt idx="0">
                  <c:v>1.107</c:v>
                </c:pt>
                <c:pt idx="1">
                  <c:v>1.0760000000000001</c:v>
                </c:pt>
                <c:pt idx="2">
                  <c:v>1.0720000000000001</c:v>
                </c:pt>
                <c:pt idx="3">
                  <c:v>1.052</c:v>
                </c:pt>
                <c:pt idx="4">
                  <c:v>1.034</c:v>
                </c:pt>
                <c:pt idx="5">
                  <c:v>1.022</c:v>
                </c:pt>
              </c:numCache>
            </c:numRef>
          </c:val>
          <c:extLst>
            <c:ext xmlns:c16="http://schemas.microsoft.com/office/drawing/2014/chart" uri="{C3380CC4-5D6E-409C-BE32-E72D297353CC}">
              <c16:uniqueId val="{00000001-2610-4813-8E79-91FC6AF50A8D}"/>
            </c:ext>
          </c:extLst>
        </c:ser>
        <c:dLbls>
          <c:showLegendKey val="0"/>
          <c:showVal val="0"/>
          <c:showCatName val="0"/>
          <c:showSerName val="0"/>
          <c:showPercent val="0"/>
          <c:showBubbleSize val="0"/>
        </c:dLbls>
        <c:gapWidth val="150"/>
        <c:axId val="-1762940400"/>
        <c:axId val="-2033874944"/>
      </c:barChart>
      <c:catAx>
        <c:axId val="-1762940400"/>
        <c:scaling>
          <c:orientation val="minMax"/>
        </c:scaling>
        <c:delete val="0"/>
        <c:axPos val="b"/>
        <c:title>
          <c:tx>
            <c:rich>
              <a:bodyPr/>
              <a:lstStyle/>
              <a:p>
                <a:pPr>
                  <a:defRPr sz="2400">
                    <a:latin typeface="Arial" pitchFamily="34" charset="0"/>
                    <a:cs typeface="Arial" pitchFamily="34" charset="0"/>
                  </a:defRPr>
                </a:pPr>
                <a:r>
                  <a:rPr lang="en-US" sz="2400">
                    <a:latin typeface="Arial" pitchFamily="34" charset="0"/>
                    <a:cs typeface="Arial" pitchFamily="34" charset="0"/>
                  </a:rPr>
                  <a:t>Page Occupancy</a:t>
                </a:r>
              </a:p>
            </c:rich>
          </c:tx>
          <c:layout>
            <c:manualLayout>
              <c:xMode val="edge"/>
              <c:yMode val="edge"/>
              <c:x val="0.39106395409061201"/>
              <c:y val="0.91621182827749204"/>
            </c:manualLayout>
          </c:layout>
          <c:overlay val="0"/>
        </c:title>
        <c:numFmt formatCode="0%" sourceLinked="1"/>
        <c:majorTickMark val="out"/>
        <c:minorTickMark val="none"/>
        <c:tickLblPos val="nextTo"/>
        <c:txPr>
          <a:bodyPr/>
          <a:lstStyle/>
          <a:p>
            <a:pPr>
              <a:defRPr sz="2000">
                <a:latin typeface="Arial" pitchFamily="34" charset="0"/>
                <a:cs typeface="Arial" pitchFamily="34" charset="0"/>
              </a:defRPr>
            </a:pPr>
            <a:endParaRPr lang="en-US"/>
          </a:p>
        </c:txPr>
        <c:crossAx val="-2033874944"/>
        <c:crosses val="autoZero"/>
        <c:auto val="1"/>
        <c:lblAlgn val="ctr"/>
        <c:lblOffset val="100"/>
        <c:noMultiLvlLbl val="0"/>
      </c:catAx>
      <c:valAx>
        <c:axId val="-2033874944"/>
        <c:scaling>
          <c:orientation val="minMax"/>
          <c:max val="1.8"/>
        </c:scaling>
        <c:delete val="0"/>
        <c:axPos val="l"/>
        <c:majorGridlines/>
        <c:title>
          <c:tx>
            <c:rich>
              <a:bodyPr rot="-5400000" vert="horz"/>
              <a:lstStyle/>
              <a:p>
                <a:pPr>
                  <a:defRPr sz="2400">
                    <a:latin typeface="Arial" pitchFamily="34" charset="0"/>
                    <a:cs typeface="Arial" pitchFamily="34" charset="0"/>
                  </a:defRPr>
                </a:pPr>
                <a:r>
                  <a:rPr lang="en-US" sz="2400">
                    <a:latin typeface="Arial" pitchFamily="34" charset="0"/>
                    <a:cs typeface="Arial" pitchFamily="34" charset="0"/>
                  </a:rPr>
                  <a:t>Memory Bloat vs.</a:t>
                </a:r>
                <a:r>
                  <a:rPr lang="en-US" sz="2400" baseline="0">
                    <a:latin typeface="Arial" pitchFamily="34" charset="0"/>
                    <a:cs typeface="Arial" pitchFamily="34" charset="0"/>
                  </a:rPr>
                  <a:t> GPU-MMU</a:t>
                </a:r>
                <a:endParaRPr lang="en-US" sz="2400">
                  <a:latin typeface="Arial" pitchFamily="34" charset="0"/>
                  <a:cs typeface="Arial" pitchFamily="34" charset="0"/>
                </a:endParaRPr>
              </a:p>
            </c:rich>
          </c:tx>
          <c:layout>
            <c:manualLayout>
              <c:xMode val="edge"/>
              <c:yMode val="edge"/>
              <c:x val="8.8165207985694306E-3"/>
              <c:y val="5.18936533281791E-2"/>
            </c:manualLayout>
          </c:layout>
          <c:overlay val="0"/>
        </c:title>
        <c:numFmt formatCode="General" sourceLinked="1"/>
        <c:majorTickMark val="out"/>
        <c:minorTickMark val="none"/>
        <c:tickLblPos val="nextTo"/>
        <c:txPr>
          <a:bodyPr/>
          <a:lstStyle/>
          <a:p>
            <a:pPr>
              <a:defRPr sz="2000">
                <a:latin typeface="Arial" pitchFamily="34" charset="0"/>
                <a:cs typeface="Arial" pitchFamily="34" charset="0"/>
              </a:defRPr>
            </a:pPr>
            <a:endParaRPr lang="en-US"/>
          </a:p>
        </c:txPr>
        <c:crossAx val="-1762940400"/>
        <c:crosses val="autoZero"/>
        <c:crossBetween val="between"/>
      </c:valAx>
      <c:spPr>
        <a:noFill/>
        <a:ln w="15875">
          <a:solidFill>
            <a:schemeClr val="tx1"/>
          </a:solidFill>
        </a:ln>
      </c:spPr>
    </c:plotArea>
    <c:legend>
      <c:legendPos val="r"/>
      <c:layout>
        <c:manualLayout>
          <c:xMode val="edge"/>
          <c:yMode val="edge"/>
          <c:x val="0.243826332274448"/>
          <c:y val="3.2068971511011499E-2"/>
          <c:w val="0.58366810190791596"/>
          <c:h val="0.129662616676227"/>
        </c:manualLayout>
      </c:layout>
      <c:overlay val="0"/>
      <c:txPr>
        <a:bodyPr/>
        <a:lstStyle/>
        <a:p>
          <a:pPr>
            <a:defRPr sz="2000">
              <a:latin typeface="Arial" pitchFamily="34" charset="0"/>
              <a:cs typeface="Arial" pitchFamily="34" charset="0"/>
            </a:defRPr>
          </a:pPr>
          <a:endParaRPr lang="en-US"/>
        </a:p>
      </c:txPr>
    </c:legend>
    <c:plotVisOnly val="1"/>
    <c:dispBlanksAs val="gap"/>
    <c:showDLblsOverMax val="0"/>
  </c:chart>
  <c:spPr>
    <a:noFill/>
    <a:ln>
      <a:noFill/>
    </a:ln>
  </c:sp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0.59637</cdr:x>
      <cdr:y>0.09362</cdr:y>
    </cdr:from>
    <cdr:to>
      <cdr:x>0.59637</cdr:x>
      <cdr:y>0.68579</cdr:y>
    </cdr:to>
    <cdr:cxnSp macro="">
      <cdr:nvCxnSpPr>
        <cdr:cNvPr id="3" name="Straight Connector 2">
          <a:extLst xmlns:a="http://schemas.openxmlformats.org/drawingml/2006/main">
            <a:ext uri="{FF2B5EF4-FFF2-40B4-BE49-F238E27FC236}">
              <a16:creationId xmlns:a16="http://schemas.microsoft.com/office/drawing/2014/main" id="{2E310454-C459-4F01-B7F9-0CCF79AE3222}"/>
            </a:ext>
          </a:extLst>
        </cdr:cNvPr>
        <cdr:cNvCxnSpPr/>
      </cdr:nvCxnSpPr>
      <cdr:spPr>
        <a:xfrm xmlns:a="http://schemas.openxmlformats.org/drawingml/2006/main" flipV="1">
          <a:off x="5141414" y="390841"/>
          <a:ext cx="0" cy="2472267"/>
        </a:xfrm>
        <a:prstGeom xmlns:a="http://schemas.openxmlformats.org/drawingml/2006/main" prst="line">
          <a:avLst/>
        </a:prstGeom>
        <a:ln xmlns:a="http://schemas.openxmlformats.org/drawingml/2006/main" w="12700">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CFA8A3-BCC2-48DC-A588-F232695F27FD}" type="datetimeFigureOut">
              <a:rPr lang="en-US" smtClean="0"/>
              <a:t>10/19/2017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42B905-F9F1-4D80-A5F0-B586708264EA}" type="slidenum">
              <a:rPr lang="en-US" smtClean="0"/>
              <a:t>‹#›</a:t>
            </a:fld>
            <a:endParaRPr lang="en-US"/>
          </a:p>
        </p:txBody>
      </p:sp>
    </p:spTree>
    <p:extLst>
      <p:ext uri="{BB962C8B-B14F-4D97-AF65-F5344CB8AC3E}">
        <p14:creationId xmlns:p14="http://schemas.microsoft.com/office/powerpoint/2010/main" val="1303064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1</a:t>
            </a:fld>
            <a:endParaRPr lang="en-US" dirty="0"/>
          </a:p>
        </p:txBody>
      </p:sp>
    </p:spTree>
    <p:extLst>
      <p:ext uri="{BB962C8B-B14F-4D97-AF65-F5344CB8AC3E}">
        <p14:creationId xmlns:p14="http://schemas.microsoft.com/office/powerpoint/2010/main" val="3103963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this</a:t>
            </a:r>
            <a:r>
              <a:rPr lang="en-US" baseline="0" dirty="0"/>
              <a:t> end</a:t>
            </a:r>
            <a:r>
              <a:rPr lang="en-US" dirty="0"/>
              <a:t>, our design goal are</a:t>
            </a:r>
            <a:r>
              <a:rPr lang="en-US" baseline="0" dirty="0"/>
              <a:t> the following: we would like to be able to achieve high TLB reach with low demand paging latency. In addition, we want our design our mechanism to be application-transparent such that programmers do not need to modify GPGPU applications to take advantage of our design.</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10</a:t>
            </a:fld>
            <a:endParaRPr lang="en-US" dirty="0"/>
          </a:p>
        </p:txBody>
      </p:sp>
    </p:spTree>
    <p:extLst>
      <p:ext uri="{BB962C8B-B14F-4D97-AF65-F5344CB8AC3E}">
        <p14:creationId xmlns:p14="http://schemas.microsoft.com/office/powerpoint/2010/main" val="528031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achieve our goal, we propose Mosaic</a:t>
            </a:r>
          </a:p>
        </p:txBody>
      </p:sp>
      <p:sp>
        <p:nvSpPr>
          <p:cNvPr id="4" name="Slide Number Placeholder 3"/>
          <p:cNvSpPr>
            <a:spLocks noGrp="1"/>
          </p:cNvSpPr>
          <p:nvPr>
            <p:ph type="sldNum" sz="quarter" idx="10"/>
          </p:nvPr>
        </p:nvSpPr>
        <p:spPr/>
        <p:txBody>
          <a:bodyPr/>
          <a:lstStyle/>
          <a:p>
            <a:fld id="{086835E3-2B6D-6147-9815-1E27B4777495}" type="slidenum">
              <a:rPr lang="en-US" smtClean="0"/>
              <a:pPr/>
              <a:t>11</a:t>
            </a:fld>
            <a:endParaRPr lang="en-US" dirty="0"/>
          </a:p>
        </p:txBody>
      </p:sp>
    </p:spTree>
    <p:extLst>
      <p:ext uri="{BB962C8B-B14F-4D97-AF65-F5344CB8AC3E}">
        <p14:creationId xmlns:p14="http://schemas.microsoft.com/office/powerpoint/2010/main" val="2592266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Mosaic consists of three different</a:t>
            </a:r>
            <a:r>
              <a:rPr lang="en-US" baseline="0" dirty="0"/>
              <a:t> components to GPU runtime as well as the GPU hardware . These three components are working together. The first component is called Contiguity conserving allocation, which is a part of the GPU runtime. The second component is called the In place </a:t>
            </a:r>
            <a:r>
              <a:rPr lang="en-US" baseline="0" dirty="0" err="1"/>
              <a:t>coalescer</a:t>
            </a:r>
            <a:r>
              <a:rPr lang="en-US" baseline="0" dirty="0"/>
              <a:t>, which is a part of both the GPU runtime and the GPU hardware. The last component is called the Contiguity aware compaction, which also is a part of the GPU runtime and the GPU hardware.</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12</a:t>
            </a:fld>
            <a:endParaRPr lang="en-US" dirty="0"/>
          </a:p>
        </p:txBody>
      </p:sp>
    </p:spTree>
    <p:extLst>
      <p:ext uri="{BB962C8B-B14F-4D97-AF65-F5344CB8AC3E}">
        <p14:creationId xmlns:p14="http://schemas.microsoft.com/office/powerpoint/2010/main" val="792236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I introduce</a:t>
            </a:r>
            <a:r>
              <a:rPr lang="en-US" baseline="0" dirty="0"/>
              <a:t>s all the three components of mosaic, I am going to </a:t>
            </a:r>
            <a:r>
              <a:rPr lang="en-US" baseline="0" dirty="0" err="1"/>
              <a:t>explaing</a:t>
            </a:r>
            <a:r>
              <a:rPr lang="en-US" baseline="0" dirty="0"/>
              <a:t> how Contiguity-conserving </a:t>
            </a:r>
            <a:r>
              <a:rPr lang="en-US" baseline="0" dirty="0" err="1"/>
              <a:t>allocatino</a:t>
            </a:r>
            <a:r>
              <a:rPr lang="en-US" baseline="0" dirty="0"/>
              <a:t> works.</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13</a:t>
            </a:fld>
            <a:endParaRPr lang="en-US" dirty="0"/>
          </a:p>
        </p:txBody>
      </p:sp>
    </p:spTree>
    <p:extLst>
      <p:ext uri="{BB962C8B-B14F-4D97-AF65-F5344CB8AC3E}">
        <p14:creationId xmlns:p14="http://schemas.microsoft.com/office/powerpoint/2010/main" val="1067690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GPGPU application</a:t>
            </a:r>
            <a:r>
              <a:rPr lang="en-US" baseline="0" dirty="0"/>
              <a:t> demands data. The contiguity conserving allocation starts allocating memory by modifying the page table </a:t>
            </a:r>
            <a:r>
              <a:rPr lang="en-US" baseline="0" dirty="0" err="1"/>
              <a:t>entries.During</a:t>
            </a:r>
            <a:r>
              <a:rPr lang="en-US" baseline="0" dirty="0"/>
              <a:t> this process, the contiguity aware allocator enforce a soft guarantee, ensuring that pages within a large page frame only comes from one single application as shown in this following example. This soft guarantee conserve memory contiguity of the large page frame</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14</a:t>
            </a:fld>
            <a:endParaRPr lang="en-US" dirty="0"/>
          </a:p>
        </p:txBody>
      </p:sp>
    </p:spTree>
    <p:extLst>
      <p:ext uri="{BB962C8B-B14F-4D97-AF65-F5344CB8AC3E}">
        <p14:creationId xmlns:p14="http://schemas.microsoft.com/office/powerpoint/2010/main" val="3730821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a:t>
            </a:r>
            <a:r>
              <a:rPr lang="en-US" baseline="0" dirty="0"/>
              <a:t> allocation phases finish, the allocator starts copying data from the CPU memory to the GPU memory; however, data transfer is done at a small page granularity. This ensures that a page that is transferred is ready to be used immediately.</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15</a:t>
            </a:fld>
            <a:endParaRPr lang="en-US" dirty="0"/>
          </a:p>
        </p:txBody>
      </p:sp>
    </p:spTree>
    <p:extLst>
      <p:ext uri="{BB962C8B-B14F-4D97-AF65-F5344CB8AC3E}">
        <p14:creationId xmlns:p14="http://schemas.microsoft.com/office/powerpoint/2010/main" val="1891960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 data transfer is done, the GPU signals the contiguity conserving allocation,</a:t>
            </a:r>
            <a:r>
              <a:rPr lang="en-US" baseline="0" dirty="0"/>
              <a:t> which finish the memory allocation process.</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16</a:t>
            </a:fld>
            <a:endParaRPr lang="en-US" dirty="0"/>
          </a:p>
        </p:txBody>
      </p:sp>
    </p:spTree>
    <p:extLst>
      <p:ext uri="{BB962C8B-B14F-4D97-AF65-F5344CB8AC3E}">
        <p14:creationId xmlns:p14="http://schemas.microsoft.com/office/powerpoint/2010/main" val="3448255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a:t>
            </a:r>
            <a:r>
              <a:rPr lang="en-US" baseline="0" dirty="0"/>
              <a:t> we will discuss how pages are actually coalesced by the in-place </a:t>
            </a:r>
            <a:r>
              <a:rPr lang="en-US" baseline="0" dirty="0" err="1"/>
              <a:t>coalescer</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17</a:t>
            </a:fld>
            <a:endParaRPr lang="en-US" dirty="0"/>
          </a:p>
        </p:txBody>
      </p:sp>
    </p:spTree>
    <p:extLst>
      <p:ext uri="{BB962C8B-B14F-4D97-AF65-F5344CB8AC3E}">
        <p14:creationId xmlns:p14="http://schemas.microsoft.com/office/powerpoint/2010/main" val="624498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a:t>
            </a:r>
            <a:r>
              <a:rPr lang="en-US" baseline="0" dirty="0"/>
              <a:t> data allocation, the contiguity aware allocation has a full information of which large page frames are fully allocated. In Mosaic, we treat these fully allocated pages, which is shown here, as </a:t>
            </a:r>
            <a:r>
              <a:rPr lang="en-US" baseline="0" dirty="0" err="1"/>
              <a:t>coalesceable</a:t>
            </a:r>
            <a:r>
              <a:rPr lang="en-US" baseline="0" dirty="0"/>
              <a:t>. We treat non-fully-allocated large page frame as not </a:t>
            </a:r>
            <a:r>
              <a:rPr lang="en-US" baseline="0" dirty="0" err="1"/>
              <a:t>coalescaeable</a:t>
            </a:r>
            <a:r>
              <a:rPr lang="en-US" baseline="0" dirty="0"/>
              <a:t>. With this knowledge, the allocator sends the list of these </a:t>
            </a:r>
            <a:r>
              <a:rPr lang="en-US" baseline="0" dirty="0" err="1"/>
              <a:t>coalesceable</a:t>
            </a:r>
            <a:r>
              <a:rPr lang="en-US" baseline="0" dirty="0"/>
              <a:t> pages to the In-place </a:t>
            </a:r>
            <a:r>
              <a:rPr lang="en-US" baseline="0" dirty="0" err="1"/>
              <a:t>coalescer</a:t>
            </a:r>
            <a:r>
              <a:rPr lang="en-US" baseline="0" dirty="0"/>
              <a:t> as shown in this example.</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18</a:t>
            </a:fld>
            <a:endParaRPr lang="en-US" dirty="0"/>
          </a:p>
        </p:txBody>
      </p:sp>
    </p:spTree>
    <p:extLst>
      <p:ext uri="{BB962C8B-B14F-4D97-AF65-F5344CB8AC3E}">
        <p14:creationId xmlns:p14="http://schemas.microsoft.com/office/powerpoint/2010/main" val="29190358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knowledge of the list of </a:t>
            </a:r>
            <a:r>
              <a:rPr lang="en-US" dirty="0" err="1"/>
              <a:t>coalesceable</a:t>
            </a:r>
            <a:r>
              <a:rPr lang="en-US" dirty="0"/>
              <a:t> pages. The only job the in-place </a:t>
            </a:r>
            <a:r>
              <a:rPr lang="en-US" dirty="0" err="1"/>
              <a:t>coalescer</a:t>
            </a:r>
            <a:r>
              <a:rPr lang="en-US" dirty="0"/>
              <a:t> has to perform is to coalesce</a:t>
            </a:r>
            <a:r>
              <a:rPr lang="en-US" baseline="0" dirty="0"/>
              <a:t> these small pages in-place. This in-place coalescing does not require data movement and can simply be done by updating the page table.</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19</a:t>
            </a:fld>
            <a:endParaRPr lang="en-US" dirty="0"/>
          </a:p>
        </p:txBody>
      </p:sp>
    </p:spTree>
    <p:extLst>
      <p:ext uri="{BB962C8B-B14F-4D97-AF65-F5344CB8AC3E}">
        <p14:creationId xmlns:p14="http://schemas.microsoft.com/office/powerpoint/2010/main" val="1751572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a:t>
            </a:r>
            <a:r>
              <a:rPr lang="en-US" baseline="0" dirty="0"/>
              <a:t> we begin, let me go over the high level overview of this talk. In this work, we take a look at the GPU virtual memory and found that there is no single best page size as large page gains better TLB reach while small page can lower demand paging latency. In this work, our goal is to be able to transparently enable the benefit of both page sizes. In order to do this, we provide key observation where pages can be easily coalesced if applications’ pages are contiguously allocated within a large page. However, we found that interleaving memory allocation typically breaks this contiguity preventing possible </a:t>
            </a:r>
            <a:r>
              <a:rPr lang="en-US" baseline="0" dirty="0" err="1"/>
              <a:t>coaleasing</a:t>
            </a:r>
            <a:r>
              <a:rPr lang="en-US" baseline="0" dirty="0"/>
              <a:t>. Our key idea is to ensure that applications pages are allocated in different regions in order to preserve contiguity of small pages and allows data to be transferred only at the small page granularity. Our proposal, Mosaic, provides a </a:t>
            </a:r>
            <a:r>
              <a:rPr lang="en-US" baseline="0" dirty="0" err="1"/>
              <a:t>hardare</a:t>
            </a:r>
            <a:r>
              <a:rPr lang="en-US" baseline="0" dirty="0"/>
              <a:t>-software cooperative framework that enables this in an application transparent manner to benefit from both small and large pages. Our results show 55% average performance improvement over the state-of-the-art memory allocator.</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2</a:t>
            </a:fld>
            <a:endParaRPr lang="en-US" dirty="0"/>
          </a:p>
        </p:txBody>
      </p:sp>
    </p:spTree>
    <p:extLst>
      <p:ext uri="{BB962C8B-B14F-4D97-AF65-F5344CB8AC3E}">
        <p14:creationId xmlns:p14="http://schemas.microsoft.com/office/powerpoint/2010/main" val="3471416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update the page table, the</a:t>
            </a:r>
            <a:r>
              <a:rPr lang="en-US" baseline="0" dirty="0"/>
              <a:t> in-place </a:t>
            </a:r>
            <a:r>
              <a:rPr lang="en-US" baseline="0" dirty="0" err="1"/>
              <a:t>coalescer</a:t>
            </a:r>
            <a:r>
              <a:rPr lang="en-US" baseline="0" dirty="0"/>
              <a:t> will set the </a:t>
            </a:r>
            <a:r>
              <a:rPr lang="en-US" baseline="0" dirty="0" err="1"/>
              <a:t>coalseced</a:t>
            </a:r>
            <a:r>
              <a:rPr lang="en-US" baseline="0" dirty="0"/>
              <a:t> bit in the page table entry that correspond to the large page base entry. Then, the in-place </a:t>
            </a:r>
            <a:r>
              <a:rPr lang="en-US" baseline="0" dirty="0" err="1"/>
              <a:t>coalescer</a:t>
            </a:r>
            <a:r>
              <a:rPr lang="en-US" baseline="0" dirty="0"/>
              <a:t> will set the disabled bit in all the small page table entries for all the small pages within this large page frame. This provides the additional benefit as our mechanism is application transparent. Data can still be accessed using either page size. In addition, because there is no modification in the small page table entries, there is no need to flush the TLB</a:t>
            </a:r>
          </a:p>
        </p:txBody>
      </p:sp>
      <p:sp>
        <p:nvSpPr>
          <p:cNvPr id="4" name="Slide Number Placeholder 3"/>
          <p:cNvSpPr>
            <a:spLocks noGrp="1"/>
          </p:cNvSpPr>
          <p:nvPr>
            <p:ph type="sldNum" sz="quarter" idx="10"/>
          </p:nvPr>
        </p:nvSpPr>
        <p:spPr/>
        <p:txBody>
          <a:bodyPr/>
          <a:lstStyle/>
          <a:p>
            <a:fld id="{086835E3-2B6D-6147-9815-1E27B4777495}" type="slidenum">
              <a:rPr lang="en-US" smtClean="0"/>
              <a:pPr/>
              <a:t>20</a:t>
            </a:fld>
            <a:endParaRPr lang="en-US" dirty="0"/>
          </a:p>
        </p:txBody>
      </p:sp>
    </p:spTree>
    <p:extLst>
      <p:ext uri="{BB962C8B-B14F-4D97-AF65-F5344CB8AC3E}">
        <p14:creationId xmlns:p14="http://schemas.microsoft.com/office/powerpoint/2010/main" val="3347904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a:t>
            </a:r>
            <a:r>
              <a:rPr lang="en-US" baseline="0" dirty="0"/>
              <a:t> I have explained how Mosaic performs data allocation and </a:t>
            </a:r>
            <a:r>
              <a:rPr lang="en-US" baseline="0" dirty="0" err="1"/>
              <a:t>coalesing</a:t>
            </a:r>
            <a:r>
              <a:rPr lang="en-US" baseline="0" dirty="0"/>
              <a:t>, I am going to talk about the last component: the contiguity-aware compaction,</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21</a:t>
            </a:fld>
            <a:endParaRPr lang="en-US" dirty="0"/>
          </a:p>
        </p:txBody>
      </p:sp>
    </p:spTree>
    <p:extLst>
      <p:ext uri="{BB962C8B-B14F-4D97-AF65-F5344CB8AC3E}">
        <p14:creationId xmlns:p14="http://schemas.microsoft.com/office/powerpoint/2010/main" val="12238697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a:t>
            </a:r>
            <a:r>
              <a:rPr lang="en-US" baseline="0" dirty="0"/>
              <a:t> pages are coalesced, the only remaining task Mosaic has to perform are 1) Splintering pages, which break down a large page back to small pages and 2) perform memory compaction as needed. I will first explain how the contiguity-aware compaction splinter pages.</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22</a:t>
            </a:fld>
            <a:endParaRPr lang="en-US" dirty="0"/>
          </a:p>
        </p:txBody>
      </p:sp>
    </p:spTree>
    <p:extLst>
      <p:ext uri="{BB962C8B-B14F-4D97-AF65-F5344CB8AC3E}">
        <p14:creationId xmlns:p14="http://schemas.microsoft.com/office/powerpoint/2010/main" val="29220931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mechanism splinter pages when pages are deallocated. As</a:t>
            </a:r>
            <a:r>
              <a:rPr lang="en-US" baseline="0" dirty="0"/>
              <a:t> shown here, when an application deallocate a region of memory, the contiguity-aware </a:t>
            </a:r>
            <a:r>
              <a:rPr lang="en-US" baseline="0" dirty="0" err="1"/>
              <a:t>copmaction</a:t>
            </a:r>
            <a:r>
              <a:rPr lang="en-US" baseline="0" dirty="0"/>
              <a:t> start the splinter pages that are deallocated by resetting the coalesced bit, which allows pages to be operated in a small page mode. This allows pages that are still active to be available to be used while the contiguity-aware compaction deallocated other pages.</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23</a:t>
            </a:fld>
            <a:endParaRPr lang="en-US" dirty="0"/>
          </a:p>
        </p:txBody>
      </p:sp>
    </p:spTree>
    <p:extLst>
      <p:ext uri="{BB962C8B-B14F-4D97-AF65-F5344CB8AC3E}">
        <p14:creationId xmlns:p14="http://schemas.microsoft.com/office/powerpoint/2010/main" val="12384500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I</a:t>
            </a:r>
            <a:r>
              <a:rPr lang="en-US" baseline="0" dirty="0"/>
              <a:t> have explained how the contiguity-aware compaction performs its first task of splintering pages. I am going to show how the contiguity-aware compaction compact small pages </a:t>
            </a:r>
            <a:r>
              <a:rPr lang="en-US" baseline="0" dirty="0" err="1"/>
              <a:t>togenther</a:t>
            </a:r>
            <a:r>
              <a:rPr lang="en-US" baseline="0" dirty="0"/>
              <a:t> to maximize the number of free </a:t>
            </a:r>
            <a:r>
              <a:rPr lang="en-US" baseline="0" dirty="0" err="1"/>
              <a:t>lage</a:t>
            </a:r>
            <a:r>
              <a:rPr lang="en-US" baseline="0" dirty="0"/>
              <a:t> page frames</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24</a:t>
            </a:fld>
            <a:endParaRPr lang="en-US" dirty="0"/>
          </a:p>
        </p:txBody>
      </p:sp>
    </p:spTree>
    <p:extLst>
      <p:ext uri="{BB962C8B-B14F-4D97-AF65-F5344CB8AC3E}">
        <p14:creationId xmlns:p14="http://schemas.microsoft.com/office/powerpoint/2010/main" val="3700505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a:t>
            </a:r>
            <a:r>
              <a:rPr lang="en-US" baseline="0" dirty="0"/>
              <a:t> the GPU are running for a while, the GPU can have memory fragmentation as allocated data can be scattered across the GPU memory as shown in this example. To reduce fragmentation,</a:t>
            </a:r>
            <a:r>
              <a:rPr lang="en-US" dirty="0"/>
              <a:t> the contiguity-aware compaction</a:t>
            </a:r>
            <a:r>
              <a:rPr lang="en-US" baseline="0" dirty="0"/>
              <a:t> will compact GPU memory by moving data that scattered all over large page frames into a single contiguous physical region within the GPU memory as shown in this example. This allows the memory to free up large page frame, making free large pages. After the compaction finishes compacting the GPU memory, the list of these free large pages are sent back to the contiguity-conserving allocation for future uses.</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25</a:t>
            </a:fld>
            <a:endParaRPr lang="en-US" dirty="0"/>
          </a:p>
        </p:txBody>
      </p:sp>
    </p:spTree>
    <p:extLst>
      <p:ext uri="{BB962C8B-B14F-4D97-AF65-F5344CB8AC3E}">
        <p14:creationId xmlns:p14="http://schemas.microsoft.com/office/powerpoint/2010/main" val="14617986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a:t>
            </a:r>
            <a:r>
              <a:rPr lang="en-US" baseline="0" dirty="0"/>
              <a:t> seen in the previous slides, compact pages can consist of pages from multiple applications. Additionally, these pages no longer has virtual contiguity. As a result, these pages are not </a:t>
            </a:r>
            <a:r>
              <a:rPr lang="en-US" baseline="0" dirty="0" err="1"/>
              <a:t>coalesceable</a:t>
            </a:r>
            <a:r>
              <a:rPr lang="en-US" baseline="0" dirty="0"/>
              <a:t>. However, the key benefit is that the compaction can significantly increase the number of completely free large page frames, which can be used by the contiguity-conserving allocator</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26</a:t>
            </a:fld>
            <a:endParaRPr lang="en-US" dirty="0"/>
          </a:p>
        </p:txBody>
      </p:sp>
    </p:spTree>
    <p:extLst>
      <p:ext uri="{BB962C8B-B14F-4D97-AF65-F5344CB8AC3E}">
        <p14:creationId xmlns:p14="http://schemas.microsoft.com/office/powerpoint/2010/main" val="39722112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I have explain</a:t>
            </a:r>
            <a:r>
              <a:rPr lang="en-US" baseline="0" dirty="0"/>
              <a:t> how Mosaic works, I am going to discuss our simulation methodology as well as our evaluation</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27</a:t>
            </a:fld>
            <a:endParaRPr lang="en-US" dirty="0"/>
          </a:p>
        </p:txBody>
      </p:sp>
    </p:spTree>
    <p:extLst>
      <p:ext uri="{BB962C8B-B14F-4D97-AF65-F5344CB8AC3E}">
        <p14:creationId xmlns:p14="http://schemas.microsoft.com/office/powerpoint/2010/main" val="10570107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evaluate</a:t>
            </a:r>
            <a:r>
              <a:rPr lang="en-US" baseline="0" dirty="0"/>
              <a:t> our system using the baseline shown in the following figure where GPU cores contains the private and shared TLBs. (click on to the next slide).</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28</a:t>
            </a:fld>
            <a:endParaRPr lang="en-US" dirty="0"/>
          </a:p>
        </p:txBody>
      </p:sp>
    </p:spTree>
    <p:extLst>
      <p:ext uri="{BB962C8B-B14F-4D97-AF65-F5344CB8AC3E}">
        <p14:creationId xmlns:p14="http://schemas.microsoft.com/office/powerpoint/2010/main" val="13981773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uses a modified version GPGPU-sim, which models a 30-core GTX750 </a:t>
            </a:r>
            <a:r>
              <a:rPr lang="en-US" baseline="0" dirty="0" err="1"/>
              <a:t>Ti</a:t>
            </a:r>
            <a:r>
              <a:rPr lang="en-US" baseline="0" dirty="0"/>
              <a:t>. We allows multiple GPGPU applications to be executed concurrently. Our infrastructure models the page table walk, page table as well as the virtual to physical mapping. We evaluate our framework using various benchmark suite and in total we run 235 workloads. Our framework is publicly available on </a:t>
            </a:r>
            <a:r>
              <a:rPr lang="en-US" baseline="0" dirty="0" err="1"/>
              <a:t>Github</a:t>
            </a:r>
            <a:r>
              <a:rPr lang="en-US" baseline="0" dirty="0"/>
              <a:t>.</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29</a:t>
            </a:fld>
            <a:endParaRPr lang="en-US" dirty="0"/>
          </a:p>
        </p:txBody>
      </p:sp>
    </p:spTree>
    <p:extLst>
      <p:ext uri="{BB962C8B-B14F-4D97-AF65-F5344CB8AC3E}">
        <p14:creationId xmlns:p14="http://schemas.microsoft.com/office/powerpoint/2010/main" val="250839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a:t>
            </a:r>
            <a:r>
              <a:rPr lang="en-US" baseline="0" dirty="0"/>
              <a:t> begin, let me go over what are the key benefits of virtual memory on GPUs. First, it allows unified address space, which improves programmability. Second, it allows big data workloads, which can sometimes has a working set size larger than the GPU memory to be rub on GPUs. Third, as virtual memory can also be used to enforce memory protection, it allows better GPU utilization as multiple applications can be run on GPUs.</a:t>
            </a:r>
          </a:p>
        </p:txBody>
      </p:sp>
      <p:sp>
        <p:nvSpPr>
          <p:cNvPr id="4" name="Slide Number Placeholder 3"/>
          <p:cNvSpPr>
            <a:spLocks noGrp="1"/>
          </p:cNvSpPr>
          <p:nvPr>
            <p:ph type="sldNum" sz="quarter" idx="10"/>
          </p:nvPr>
        </p:nvSpPr>
        <p:spPr/>
        <p:txBody>
          <a:bodyPr/>
          <a:lstStyle/>
          <a:p>
            <a:fld id="{086835E3-2B6D-6147-9815-1E27B4777495}" type="slidenum">
              <a:rPr lang="en-US" smtClean="0"/>
              <a:pPr/>
              <a:t>3</a:t>
            </a:fld>
            <a:endParaRPr lang="en-US" dirty="0"/>
          </a:p>
        </p:txBody>
      </p:sp>
    </p:spTree>
    <p:extLst>
      <p:ext uri="{BB962C8B-B14F-4D97-AF65-F5344CB8AC3E}">
        <p14:creationId xmlns:p14="http://schemas.microsoft.com/office/powerpoint/2010/main" val="5061153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compare Mosaic to two baselines.</a:t>
            </a:r>
            <a:r>
              <a:rPr lang="en-US" baseline="0" dirty="0"/>
              <a:t> The first baseline is the state-of-the-art CPU-GPU memory management proposed by Power et al in HPCA 2014. We call this baseline GPU-MMU. We also compare our mechanism against the Ideal TLB baseline with every single TLB access is a TLB hit.</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30</a:t>
            </a:fld>
            <a:endParaRPr lang="en-US" dirty="0"/>
          </a:p>
        </p:txBody>
      </p:sp>
    </p:spTree>
    <p:extLst>
      <p:ext uri="{BB962C8B-B14F-4D97-AF65-F5344CB8AC3E}">
        <p14:creationId xmlns:p14="http://schemas.microsoft.com/office/powerpoint/2010/main" val="16276776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terms of performance, I am going to show both homogeneous workloads as well as heterogeneous workloads. On the Y-axis, we show the performance using weighted speedup. On the X-axis, we show the performance of each workload category depending on the number of concurrently running applications. Here are the performance of GPU-MMU baseline, Mosaic and the Ideal TLB. As you can see here, Mosaic outperform the GPU-MMU baseline in every single category as we observe that Mosaic is effective in increasing the TLB reach as well as reducing the address translation overhead. Additionally, we observe that Mosaic performs within 10% of the ideal TLB baseline.</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31</a:t>
            </a:fld>
            <a:endParaRPr lang="en-US" dirty="0"/>
          </a:p>
        </p:txBody>
      </p:sp>
    </p:spTree>
    <p:extLst>
      <p:ext uri="{BB962C8B-B14F-4D97-AF65-F5344CB8AC3E}">
        <p14:creationId xmlns:p14="http://schemas.microsoft.com/office/powerpoint/2010/main" val="18146484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show several additional results in the paper. We show</a:t>
            </a:r>
            <a:r>
              <a:rPr lang="en-US" baseline="0" dirty="0"/>
              <a:t> that Mosaic is effective in improving performance with and without demand paging. We show that Mosaic improve TLB hit rate to 99% for most workloads. We show each individual application IPC and shows that each application performs faster. We show the sensitivity to TLB sizes and show that Mosaic is effective for various TLB </a:t>
            </a:r>
            <a:r>
              <a:rPr lang="en-US" baseline="0" dirty="0" err="1"/>
              <a:t>configuratinos</a:t>
            </a:r>
            <a:r>
              <a:rPr lang="en-US" baseline="0" dirty="0"/>
              <a:t>. Lastly, we pre-fragment GPU DRAM and shows that Mosaic can reduce memory fragmentation while improving the performance regardless of the original fragmentation.</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32</a:t>
            </a:fld>
            <a:endParaRPr lang="en-US" dirty="0"/>
          </a:p>
        </p:txBody>
      </p:sp>
    </p:spTree>
    <p:extLst>
      <p:ext uri="{BB962C8B-B14F-4D97-AF65-F5344CB8AC3E}">
        <p14:creationId xmlns:p14="http://schemas.microsoft.com/office/powerpoint/2010/main" val="35293466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will conclude the</a:t>
            </a:r>
            <a:r>
              <a:rPr lang="en-US" baseline="0" dirty="0"/>
              <a:t> talk.</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33</a:t>
            </a:fld>
            <a:endParaRPr lang="en-US" dirty="0"/>
          </a:p>
        </p:txBody>
      </p:sp>
    </p:spTree>
    <p:extLst>
      <p:ext uri="{BB962C8B-B14F-4D97-AF65-F5344CB8AC3E}">
        <p14:creationId xmlns:p14="http://schemas.microsoft.com/office/powerpoint/2010/main" val="8116711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a:t>
            </a:r>
            <a:r>
              <a:rPr lang="en-US" baseline="0" dirty="0"/>
              <a:t> we begin, let me go over the high level overview of this talk. In this work, we take a look at the GPU virtual memory and found that there is no single best page size as large page gains better TLB reach while small page can lower demand paging latency. In this work, our goal is to be able to transparently enable the benefit of both page sizes. In order to do this, we provide key observation where pages can be easily coalesced if applications’ pages are contiguously allocated within a large page. However, we found that interleaving memory allocation typically breaks this contiguity preventing possible </a:t>
            </a:r>
            <a:r>
              <a:rPr lang="en-US" baseline="0" dirty="0" err="1"/>
              <a:t>coaleasing</a:t>
            </a:r>
            <a:r>
              <a:rPr lang="en-US" baseline="0" dirty="0"/>
              <a:t>. Our key idea is to ensure that applications pages are allocated in different regions in order to preserve contiguity of small pages and allows data to be transferred only at the small page granularity. Our proposal, Mosaic, provides a </a:t>
            </a:r>
            <a:r>
              <a:rPr lang="en-US" baseline="0" dirty="0" err="1"/>
              <a:t>hardare</a:t>
            </a:r>
            <a:r>
              <a:rPr lang="en-US" baseline="0" dirty="0"/>
              <a:t>-software cooperative framework that enables this in an application transparent manner to benefit from both small and large pages. Our results show 55% average performance improvement over the state-of-the-art memory allocator.</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34</a:t>
            </a:fld>
            <a:endParaRPr lang="en-US" dirty="0"/>
          </a:p>
        </p:txBody>
      </p:sp>
    </p:spTree>
    <p:extLst>
      <p:ext uri="{BB962C8B-B14F-4D97-AF65-F5344CB8AC3E}">
        <p14:creationId xmlns:p14="http://schemas.microsoft.com/office/powerpoint/2010/main" val="2902552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title everywhere (or</a:t>
            </a:r>
            <a:r>
              <a:rPr lang="en-US" baseline="0" dirty="0"/>
              <a:t> blue)</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35</a:t>
            </a:fld>
            <a:endParaRPr lang="en-US" dirty="0"/>
          </a:p>
        </p:txBody>
      </p:sp>
    </p:spTree>
    <p:extLst>
      <p:ext uri="{BB962C8B-B14F-4D97-AF65-F5344CB8AC3E}">
        <p14:creationId xmlns:p14="http://schemas.microsoft.com/office/powerpoint/2010/main" val="2118091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VS. other mechanisms. FreeBSD/Ingen is doing the same thing. </a:t>
            </a:r>
          </a:p>
          <a:p>
            <a:endParaRPr lang="en-US" dirty="0"/>
          </a:p>
          <a:p>
            <a:r>
              <a:rPr lang="en-US" dirty="0"/>
              <a:t>Demand paging performance, with real data etc.</a:t>
            </a:r>
          </a:p>
          <a:p>
            <a:endParaRPr lang="en-US" dirty="0"/>
          </a:p>
          <a:p>
            <a:r>
              <a:rPr lang="en-US" dirty="0"/>
              <a:t>In CPU world, sometime large page provides small benefits because of good TLB reach with small pages already. This is not true for GPUs due to 1) parallelism 2) contentions. Even with high locality, handling addition TLB miss is a win for GPUs.</a:t>
            </a:r>
          </a:p>
        </p:txBody>
      </p:sp>
      <p:sp>
        <p:nvSpPr>
          <p:cNvPr id="4" name="Slide Number Placeholder 3"/>
          <p:cNvSpPr>
            <a:spLocks noGrp="1"/>
          </p:cNvSpPr>
          <p:nvPr>
            <p:ph type="sldNum" sz="quarter" idx="10"/>
          </p:nvPr>
        </p:nvSpPr>
        <p:spPr/>
        <p:txBody>
          <a:bodyPr/>
          <a:lstStyle/>
          <a:p>
            <a:fld id="{1142B905-F9F1-4D80-A5F0-B586708264EA}" type="slidenum">
              <a:rPr lang="en-US" smtClean="0"/>
              <a:t>36</a:t>
            </a:fld>
            <a:endParaRPr lang="en-US"/>
          </a:p>
        </p:txBody>
      </p:sp>
    </p:spTree>
    <p:extLst>
      <p:ext uri="{BB962C8B-B14F-4D97-AF65-F5344CB8AC3E}">
        <p14:creationId xmlns:p14="http://schemas.microsoft.com/office/powerpoint/2010/main" val="30268898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following figure shows the structure of the GPUs and how they execute a program. When a program is sent to be executed on the GPU, it will be broken down to thousands and million of threads. The GPU core will execute a collection of thread, which is called a warp, in lockstep as shown. As a result, when there is a long latency memory instruction, as shown in this red block. There will be parallel memory requests coming out of the GPU.</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37</a:t>
            </a:fld>
            <a:endParaRPr lang="en-US" dirty="0"/>
          </a:p>
        </p:txBody>
      </p:sp>
    </p:spTree>
    <p:extLst>
      <p:ext uri="{BB962C8B-B14F-4D97-AF65-F5344CB8AC3E}">
        <p14:creationId xmlns:p14="http://schemas.microsoft.com/office/powerpoint/2010/main" val="14405709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following figure shows the structure of the GPUs and how they execute a program. When a program is sent to be executed on the GPU, it will be broken down to thousands and million of threads. The GPU core will execute a collection of thread, which is called a warp, in lockstep as shown. As a result, when there is a long latency memory instruction, as shown in this red block. There will be parallel memory requests coming out of the GPU.</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38</a:t>
            </a:fld>
            <a:endParaRPr lang="en-US" dirty="0"/>
          </a:p>
        </p:txBody>
      </p:sp>
    </p:spTree>
    <p:extLst>
      <p:ext uri="{BB962C8B-B14F-4D97-AF65-F5344CB8AC3E}">
        <p14:creationId xmlns:p14="http://schemas.microsoft.com/office/powerpoint/2010/main" val="33846285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following figure shows the structure of the GPUs and how they execute a program. When a program is sent to be executed on the GPU, it will be broken down to thousands and million of threads. The GPU core will execute a collection of thread, which is called a warp, in lockstep as shown. As a result, when there is a long latency memory instruction, as shown in this red block. There will be parallel memory requests coming out of the GPU.</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39</a:t>
            </a:fld>
            <a:endParaRPr lang="en-US" dirty="0"/>
          </a:p>
        </p:txBody>
      </p:sp>
    </p:spTree>
    <p:extLst>
      <p:ext uri="{BB962C8B-B14F-4D97-AF65-F5344CB8AC3E}">
        <p14:creationId xmlns:p14="http://schemas.microsoft.com/office/powerpoint/2010/main" val="993542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state-of-the-art</a:t>
            </a:r>
            <a:r>
              <a:rPr lang="en-US" baseline="0" dirty="0"/>
              <a:t> virtual memory design on GPUs, the GPU cores contain the private TLB, which cache virtual-to-physical translation data. These private TLB all share the same shared TLB. If a TLB lookup is a miss, there will be a page table walker that performs page table walk, which need to access the GPU main memory multiple times. As you can see here, there are two factor that can affect the performance of virtual memory, which are the limited TLB reach and the high latency of page walks. </a:t>
            </a:r>
          </a:p>
          <a:p>
            <a:endParaRPr lang="en-US" baseline="0" dirty="0"/>
          </a:p>
          <a:p>
            <a:r>
              <a:rPr lang="en-US" baseline="0" dirty="0"/>
              <a:t>Additionally, if the data is not present in GPU memory, then, GPUs need to grab the data all the way from the CPU memory, which is a high latency I/O operation,</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4</a:t>
            </a:fld>
            <a:endParaRPr lang="en-US" dirty="0"/>
          </a:p>
        </p:txBody>
      </p:sp>
    </p:spTree>
    <p:extLst>
      <p:ext uri="{BB962C8B-B14F-4D97-AF65-F5344CB8AC3E}">
        <p14:creationId xmlns:p14="http://schemas.microsoft.com/office/powerpoint/2010/main" val="1850129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following figure shows the structure of the GPUs and how they execute a program. When a program is sent to be executed on the GPU, it will be broken down to thousands and million of threads. The GPU core will execute a collection of thread, which is called a warp, in lockstep as shown. As a result, when there is a long latency memory instruction, as shown in this red block. There will be parallel memory requests coming out of the GPU.</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40</a:t>
            </a:fld>
            <a:endParaRPr lang="en-US" dirty="0"/>
          </a:p>
        </p:txBody>
      </p:sp>
    </p:spTree>
    <p:extLst>
      <p:ext uri="{BB962C8B-B14F-4D97-AF65-F5344CB8AC3E}">
        <p14:creationId xmlns:p14="http://schemas.microsoft.com/office/powerpoint/2010/main" val="13718568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Animation</a:t>
            </a:r>
            <a:r>
              <a:rPr lang="en-US" baseline="0" dirty="0"/>
              <a:t> might work out better</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41</a:t>
            </a:fld>
            <a:endParaRPr lang="en-US"/>
          </a:p>
        </p:txBody>
      </p:sp>
    </p:spTree>
    <p:extLst>
      <p:ext uri="{BB962C8B-B14F-4D97-AF65-F5344CB8AC3E}">
        <p14:creationId xmlns:p14="http://schemas.microsoft.com/office/powerpoint/2010/main" val="36232992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Animation</a:t>
            </a:r>
            <a:r>
              <a:rPr lang="en-US" baseline="0" dirty="0"/>
              <a:t> might work out better</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42</a:t>
            </a:fld>
            <a:endParaRPr lang="en-US"/>
          </a:p>
        </p:txBody>
      </p:sp>
    </p:spTree>
    <p:extLst>
      <p:ext uri="{BB962C8B-B14F-4D97-AF65-F5344CB8AC3E}">
        <p14:creationId xmlns:p14="http://schemas.microsoft.com/office/powerpoint/2010/main" val="6199473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following figure shows the structure of the GPUs and how they execute a program. When a program is sent to be executed on the GPU, it will be broken down to thousands and million of threads. The GPU core will execute a collection of thread, which is called a warp, in lockstep as shown. As a result, when there is a long latency memory instruction, as shown in this red block. There will be parallel memory requests coming out of the GPU.</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50</a:t>
            </a:fld>
            <a:endParaRPr lang="en-US" dirty="0"/>
          </a:p>
        </p:txBody>
      </p:sp>
    </p:spTree>
    <p:extLst>
      <p:ext uri="{BB962C8B-B14F-4D97-AF65-F5344CB8AC3E}">
        <p14:creationId xmlns:p14="http://schemas.microsoft.com/office/powerpoint/2010/main" val="23531770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following figure shows the structure of the GPUs and how they execute a program. When a program is sent to be executed on the GPU, it will be broken down to thousands and million of threads. The GPU core will execute a collection of thread, which is called a warp, in lockstep as shown. As a result, when there is a long latency memory instruction, as shown in this red block. There will be parallel memory requests coming out of the GPU.</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51</a:t>
            </a:fld>
            <a:endParaRPr lang="en-US" dirty="0"/>
          </a:p>
        </p:txBody>
      </p:sp>
    </p:spTree>
    <p:extLst>
      <p:ext uri="{BB962C8B-B14F-4D97-AF65-F5344CB8AC3E}">
        <p14:creationId xmlns:p14="http://schemas.microsoft.com/office/powerpoint/2010/main" val="39936436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following figure shows the structure of the GPUs and how they execute a program. When a program is sent to be executed on the GPU, it will be broken down to thousands and million of threads. The GPU core will execute a collection of thread, which is called a warp, in lockstep as shown. As a result, when there is a long latency memory instruction, as shown in this red block. There will be parallel memory requests coming out of the GPU.</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52</a:t>
            </a:fld>
            <a:endParaRPr lang="en-US" dirty="0"/>
          </a:p>
        </p:txBody>
      </p:sp>
    </p:spTree>
    <p:extLst>
      <p:ext uri="{BB962C8B-B14F-4D97-AF65-F5344CB8AC3E}">
        <p14:creationId xmlns:p14="http://schemas.microsoft.com/office/powerpoint/2010/main" val="3036207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a:t>
            </a:r>
            <a:r>
              <a:rPr lang="en-US" baseline="0" dirty="0"/>
              <a:t> the state-of-the-art design, we found some key tradeoffs based on the page size configuration. We found that if larger pages are used. Then, the GPU has a very good TLB reach; however, we found that large page suffer from high demand paging latency. If small page is used, the GPU has lower demand paging latency, but has a limited TLB reach,</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5</a:t>
            </a:fld>
            <a:endParaRPr lang="en-US" dirty="0"/>
          </a:p>
        </p:txBody>
      </p:sp>
    </p:spTree>
    <p:extLst>
      <p:ext uri="{BB962C8B-B14F-4D97-AF65-F5344CB8AC3E}">
        <p14:creationId xmlns:p14="http://schemas.microsoft.com/office/powerpoint/2010/main" val="2300293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put</a:t>
            </a:r>
            <a:r>
              <a:rPr lang="en-US" baseline="0" dirty="0"/>
              <a:t> into perspective of these tradeoffs, we first show the average performance of GPGPU applications we evaluated assuming that data is already present in the GPU and there is no paging overhead. Normalizing to the ideal baseline with TLB lookup always hit, we found that large page performs within 1% of the ideal baseline, and 52% higher than small page. However, when we factor in the cost of paging data into the GPU memory, we found that large page suffer a crippling 93% worse performance compared to the small page baseline. So, our question is “can we get the best of both worlds?”</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6</a:t>
            </a:fld>
            <a:endParaRPr lang="en-US" dirty="0"/>
          </a:p>
        </p:txBody>
      </p:sp>
    </p:spTree>
    <p:extLst>
      <p:ext uri="{BB962C8B-B14F-4D97-AF65-F5344CB8AC3E}">
        <p14:creationId xmlns:p14="http://schemas.microsoft.com/office/powerpoint/2010/main" val="154600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a:t>
            </a:r>
            <a:r>
              <a:rPr lang="en-US" baseline="0" dirty="0"/>
              <a:t> in order to achieve the best of both large and small pages, we first present key challenges and our design goal</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7</a:t>
            </a:fld>
            <a:endParaRPr lang="en-US" dirty="0"/>
          </a:p>
        </p:txBody>
      </p:sp>
    </p:spTree>
    <p:extLst>
      <p:ext uri="{BB962C8B-B14F-4D97-AF65-F5344CB8AC3E}">
        <p14:creationId xmlns:p14="http://schemas.microsoft.com/office/powerpoint/2010/main" val="2111437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understand the key challenge</a:t>
            </a:r>
            <a:r>
              <a:rPr lang="en-US" baseline="0" dirty="0"/>
              <a:t> of using multiple page sizes, let’s go over a simple example. To the right, we show the GPU memory. We further break down the GPU memory into large page frame, which we define as a collection of small pages that can be combined into a large page. In the the state-of-the-art memory manager where the GPU is shared by two application. These two application start allocating data in an interleaved manner as shown in this example, which fill in these large page frames. However, as you can see, when the GPU want to coalesce these small pages into a large page, only one of them can be done. We found that in many cases the GPU cannot coalesce small pages without moving multiple 4K pages. On top of this, the GPU also needs to search for which page should be coalesced</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8</a:t>
            </a:fld>
            <a:endParaRPr lang="en-US" dirty="0"/>
          </a:p>
        </p:txBody>
      </p:sp>
    </p:spTree>
    <p:extLst>
      <p:ext uri="{BB962C8B-B14F-4D97-AF65-F5344CB8AC3E}">
        <p14:creationId xmlns:p14="http://schemas.microsoft.com/office/powerpoint/2010/main" val="976027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 ideal</a:t>
            </a:r>
            <a:r>
              <a:rPr lang="en-US" baseline="0" dirty="0"/>
              <a:t> scenario, with the same allocation pattern from these two applications, what the GPU memory should do in order to maximize the number of </a:t>
            </a:r>
            <a:r>
              <a:rPr lang="en-US" baseline="0" dirty="0" err="1"/>
              <a:t>coalescable</a:t>
            </a:r>
            <a:r>
              <a:rPr lang="en-US" baseline="0" dirty="0"/>
              <a:t> pages is to ensure that pages from these two applications are allocated in a separate large page frame as shown in the following example. As you can see here, the GPU can coalesce these small pages without moving the data.</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9</a:t>
            </a:fld>
            <a:endParaRPr lang="en-US" dirty="0"/>
          </a:p>
        </p:txBody>
      </p:sp>
    </p:spTree>
    <p:extLst>
      <p:ext uri="{BB962C8B-B14F-4D97-AF65-F5344CB8AC3E}">
        <p14:creationId xmlns:p14="http://schemas.microsoft.com/office/powerpoint/2010/main" val="1465655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97FAEA-C530-4C38-AD31-80E392D57264}"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F78F1-1351-49FC-8CFD-3ED7E06BAC03}" type="slidenum">
              <a:rPr lang="en-US" smtClean="0"/>
              <a:t>‹#›</a:t>
            </a:fld>
            <a:endParaRPr lang="en-US"/>
          </a:p>
        </p:txBody>
      </p:sp>
    </p:spTree>
    <p:extLst>
      <p:ext uri="{BB962C8B-B14F-4D97-AF65-F5344CB8AC3E}">
        <p14:creationId xmlns:p14="http://schemas.microsoft.com/office/powerpoint/2010/main" val="417307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97FAEA-C530-4C38-AD31-80E392D57264}"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F78F1-1351-49FC-8CFD-3ED7E06BAC03}" type="slidenum">
              <a:rPr lang="en-US" smtClean="0"/>
              <a:t>‹#›</a:t>
            </a:fld>
            <a:endParaRPr lang="en-US"/>
          </a:p>
        </p:txBody>
      </p:sp>
    </p:spTree>
    <p:extLst>
      <p:ext uri="{BB962C8B-B14F-4D97-AF65-F5344CB8AC3E}">
        <p14:creationId xmlns:p14="http://schemas.microsoft.com/office/powerpoint/2010/main" val="1903589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97FAEA-C530-4C38-AD31-80E392D57264}"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F78F1-1351-49FC-8CFD-3ED7E06BAC03}" type="slidenum">
              <a:rPr lang="en-US" smtClean="0"/>
              <a:t>‹#›</a:t>
            </a:fld>
            <a:endParaRPr lang="en-US"/>
          </a:p>
        </p:txBody>
      </p:sp>
    </p:spTree>
    <p:extLst>
      <p:ext uri="{BB962C8B-B14F-4D97-AF65-F5344CB8AC3E}">
        <p14:creationId xmlns:p14="http://schemas.microsoft.com/office/powerpoint/2010/main" val="3441096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97FAEA-C530-4C38-AD31-80E392D57264}"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F78F1-1351-49FC-8CFD-3ED7E06BAC03}" type="slidenum">
              <a:rPr lang="en-US" smtClean="0"/>
              <a:t>‹#›</a:t>
            </a:fld>
            <a:endParaRPr lang="en-US"/>
          </a:p>
        </p:txBody>
      </p:sp>
    </p:spTree>
    <p:extLst>
      <p:ext uri="{BB962C8B-B14F-4D97-AF65-F5344CB8AC3E}">
        <p14:creationId xmlns:p14="http://schemas.microsoft.com/office/powerpoint/2010/main" val="3606080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97FAEA-C530-4C38-AD31-80E392D57264}"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F78F1-1351-49FC-8CFD-3ED7E06BAC03}" type="slidenum">
              <a:rPr lang="en-US" smtClean="0"/>
              <a:t>‹#›</a:t>
            </a:fld>
            <a:endParaRPr lang="en-US"/>
          </a:p>
        </p:txBody>
      </p:sp>
    </p:spTree>
    <p:extLst>
      <p:ext uri="{BB962C8B-B14F-4D97-AF65-F5344CB8AC3E}">
        <p14:creationId xmlns:p14="http://schemas.microsoft.com/office/powerpoint/2010/main" val="4094484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97FAEA-C530-4C38-AD31-80E392D57264}" type="datetimeFigureOut">
              <a:rPr lang="en-US" smtClean="0"/>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AF78F1-1351-49FC-8CFD-3ED7E06BAC03}" type="slidenum">
              <a:rPr lang="en-US" smtClean="0"/>
              <a:t>‹#›</a:t>
            </a:fld>
            <a:endParaRPr lang="en-US"/>
          </a:p>
        </p:txBody>
      </p:sp>
    </p:spTree>
    <p:extLst>
      <p:ext uri="{BB962C8B-B14F-4D97-AF65-F5344CB8AC3E}">
        <p14:creationId xmlns:p14="http://schemas.microsoft.com/office/powerpoint/2010/main" val="3220265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97FAEA-C530-4C38-AD31-80E392D57264}" type="datetimeFigureOut">
              <a:rPr lang="en-US" smtClean="0"/>
              <a:t>10/19/2017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AF78F1-1351-49FC-8CFD-3ED7E06BAC03}" type="slidenum">
              <a:rPr lang="en-US" smtClean="0"/>
              <a:t>‹#›</a:t>
            </a:fld>
            <a:endParaRPr lang="en-US"/>
          </a:p>
        </p:txBody>
      </p:sp>
    </p:spTree>
    <p:extLst>
      <p:ext uri="{BB962C8B-B14F-4D97-AF65-F5344CB8AC3E}">
        <p14:creationId xmlns:p14="http://schemas.microsoft.com/office/powerpoint/2010/main" val="1828008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97FAEA-C530-4C38-AD31-80E392D57264}" type="datetimeFigureOut">
              <a:rPr lang="en-US" smtClean="0"/>
              <a:t>10/19/2017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AF78F1-1351-49FC-8CFD-3ED7E06BAC03}" type="slidenum">
              <a:rPr lang="en-US" smtClean="0"/>
              <a:t>‹#›</a:t>
            </a:fld>
            <a:endParaRPr lang="en-US"/>
          </a:p>
        </p:txBody>
      </p:sp>
    </p:spTree>
    <p:extLst>
      <p:ext uri="{BB962C8B-B14F-4D97-AF65-F5344CB8AC3E}">
        <p14:creationId xmlns:p14="http://schemas.microsoft.com/office/powerpoint/2010/main" val="1411995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97FAEA-C530-4C38-AD31-80E392D57264}" type="datetimeFigureOut">
              <a:rPr lang="en-US" smtClean="0"/>
              <a:t>10/19/2017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AF78F1-1351-49FC-8CFD-3ED7E06BAC03}" type="slidenum">
              <a:rPr lang="en-US" smtClean="0"/>
              <a:t>‹#›</a:t>
            </a:fld>
            <a:endParaRPr lang="en-US"/>
          </a:p>
        </p:txBody>
      </p:sp>
    </p:spTree>
    <p:extLst>
      <p:ext uri="{BB962C8B-B14F-4D97-AF65-F5344CB8AC3E}">
        <p14:creationId xmlns:p14="http://schemas.microsoft.com/office/powerpoint/2010/main" val="2988478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97FAEA-C530-4C38-AD31-80E392D57264}" type="datetimeFigureOut">
              <a:rPr lang="en-US" smtClean="0"/>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AF78F1-1351-49FC-8CFD-3ED7E06BAC03}" type="slidenum">
              <a:rPr lang="en-US" smtClean="0"/>
              <a:t>‹#›</a:t>
            </a:fld>
            <a:endParaRPr lang="en-US"/>
          </a:p>
        </p:txBody>
      </p:sp>
    </p:spTree>
    <p:extLst>
      <p:ext uri="{BB962C8B-B14F-4D97-AF65-F5344CB8AC3E}">
        <p14:creationId xmlns:p14="http://schemas.microsoft.com/office/powerpoint/2010/main" val="1539397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97FAEA-C530-4C38-AD31-80E392D57264}" type="datetimeFigureOut">
              <a:rPr lang="en-US" smtClean="0"/>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AF78F1-1351-49FC-8CFD-3ED7E06BAC03}" type="slidenum">
              <a:rPr lang="en-US" smtClean="0"/>
              <a:t>‹#›</a:t>
            </a:fld>
            <a:endParaRPr lang="en-US"/>
          </a:p>
        </p:txBody>
      </p:sp>
    </p:spTree>
    <p:extLst>
      <p:ext uri="{BB962C8B-B14F-4D97-AF65-F5344CB8AC3E}">
        <p14:creationId xmlns:p14="http://schemas.microsoft.com/office/powerpoint/2010/main" val="3105237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97FAEA-C530-4C38-AD31-80E392D57264}" type="datetimeFigureOut">
              <a:rPr lang="en-US" smtClean="0"/>
              <a:t>10/19/2017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F78F1-1351-49FC-8CFD-3ED7E06BAC03}" type="slidenum">
              <a:rPr lang="en-US" smtClean="0"/>
              <a:t>‹#›</a:t>
            </a:fld>
            <a:endParaRPr lang="en-US"/>
          </a:p>
        </p:txBody>
      </p:sp>
    </p:spTree>
    <p:extLst>
      <p:ext uri="{BB962C8B-B14F-4D97-AF65-F5344CB8AC3E}">
        <p14:creationId xmlns:p14="http://schemas.microsoft.com/office/powerpoint/2010/main" val="4125428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 Id="rId5" Type="http://schemas.openxmlformats.org/officeDocument/2006/relationships/chart" Target="../charts/chart13.xml"/><Relationship Id="rId4" Type="http://schemas.openxmlformats.org/officeDocument/2006/relationships/chart" Target="../charts/chart12.xml"/></Relationships>
</file>

<file path=ppt/slides/_rels/slide49.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2.xml"/><Relationship Id="rId5" Type="http://schemas.openxmlformats.org/officeDocument/2006/relationships/chart" Target="../charts/chart17.xml"/><Relationship Id="rId4" Type="http://schemas.openxmlformats.org/officeDocument/2006/relationships/chart" Target="../charts/chart1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213614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0" y="562930"/>
            <a:ext cx="9144000" cy="1470025"/>
          </a:xfrm>
          <a:effectLst/>
        </p:spPr>
        <p:txBody>
          <a:bodyPr>
            <a:noAutofit/>
          </a:bodyPr>
          <a:lstStyle/>
          <a:p>
            <a:r>
              <a:rPr lang="en-US" sz="4000" b="1" dirty="0">
                <a:solidFill>
                  <a:schemeClr val="accent6">
                    <a:lumMod val="75000"/>
                  </a:schemeClr>
                </a:solidFill>
                <a:latin typeface="+mn-lt"/>
              </a:rPr>
              <a:t>Mosaic: A GPU Memory Manager </a:t>
            </a:r>
            <a:br>
              <a:rPr lang="en-US" sz="4000" b="1" dirty="0">
                <a:solidFill>
                  <a:schemeClr val="accent6">
                    <a:lumMod val="75000"/>
                  </a:schemeClr>
                </a:solidFill>
                <a:latin typeface="+mn-lt"/>
              </a:rPr>
            </a:br>
            <a:r>
              <a:rPr lang="en-US" sz="4000" b="1" dirty="0">
                <a:solidFill>
                  <a:schemeClr val="accent6">
                    <a:lumMod val="75000"/>
                  </a:schemeClr>
                </a:solidFill>
                <a:latin typeface="+mn-lt"/>
              </a:rPr>
              <a:t>with Application-Transparent Support </a:t>
            </a:r>
            <a:br>
              <a:rPr lang="en-US" sz="4000" b="1" dirty="0">
                <a:solidFill>
                  <a:schemeClr val="accent6">
                    <a:lumMod val="75000"/>
                  </a:schemeClr>
                </a:solidFill>
                <a:latin typeface="+mn-lt"/>
              </a:rPr>
            </a:br>
            <a:r>
              <a:rPr lang="en-US" sz="4000" b="1" dirty="0">
                <a:solidFill>
                  <a:schemeClr val="accent6">
                    <a:lumMod val="75000"/>
                  </a:schemeClr>
                </a:solidFill>
                <a:latin typeface="+mn-lt"/>
              </a:rPr>
              <a:t>for Multiple Page Sizes</a:t>
            </a:r>
          </a:p>
        </p:txBody>
      </p:sp>
      <p:sp>
        <p:nvSpPr>
          <p:cNvPr id="3" name="Subtitle 2"/>
          <p:cNvSpPr>
            <a:spLocks noGrp="1"/>
          </p:cNvSpPr>
          <p:nvPr>
            <p:ph type="subTitle" idx="1"/>
          </p:nvPr>
        </p:nvSpPr>
        <p:spPr>
          <a:xfrm>
            <a:off x="0" y="2236648"/>
            <a:ext cx="9144000" cy="2932981"/>
          </a:xfrm>
        </p:spPr>
        <p:txBody>
          <a:bodyPr>
            <a:normAutofit/>
          </a:bodyPr>
          <a:lstStyle/>
          <a:p>
            <a:endParaRPr lang="en-US" b="1" i="1" dirty="0">
              <a:solidFill>
                <a:schemeClr val="tx1"/>
              </a:solidFill>
            </a:endParaRPr>
          </a:p>
          <a:p>
            <a:r>
              <a:rPr lang="en-US" b="1" dirty="0" err="1">
                <a:solidFill>
                  <a:schemeClr val="tx1"/>
                </a:solidFill>
              </a:rPr>
              <a:t>Rachata</a:t>
            </a:r>
            <a:r>
              <a:rPr lang="en-US" b="1" dirty="0">
                <a:solidFill>
                  <a:schemeClr val="tx1"/>
                </a:solidFill>
              </a:rPr>
              <a:t> </a:t>
            </a:r>
            <a:r>
              <a:rPr lang="en-US" b="1" dirty="0" err="1">
                <a:solidFill>
                  <a:schemeClr val="tx1"/>
                </a:solidFill>
              </a:rPr>
              <a:t>Ausavarungniru</a:t>
            </a:r>
            <a:r>
              <a:rPr lang="en-US" b="1" dirty="0" err="1"/>
              <a:t>n</a:t>
            </a:r>
            <a:r>
              <a:rPr lang="en-US" b="1" dirty="0"/>
              <a:t>         </a:t>
            </a:r>
            <a:r>
              <a:rPr lang="en-US" dirty="0"/>
              <a:t>Joshua </a:t>
            </a:r>
            <a:r>
              <a:rPr lang="en-US" dirty="0" err="1"/>
              <a:t>Landgraf</a:t>
            </a:r>
            <a:r>
              <a:rPr lang="en-US" dirty="0"/>
              <a:t>         Vance Miller</a:t>
            </a:r>
          </a:p>
          <a:p>
            <a:r>
              <a:rPr lang="en-US" dirty="0" err="1"/>
              <a:t>Saugata</a:t>
            </a:r>
            <a:r>
              <a:rPr lang="en-US" dirty="0"/>
              <a:t> </a:t>
            </a:r>
            <a:r>
              <a:rPr lang="en-US" dirty="0" err="1"/>
              <a:t>Ghose</a:t>
            </a:r>
            <a:r>
              <a:rPr lang="en-US" dirty="0"/>
              <a:t>		</a:t>
            </a:r>
            <a:r>
              <a:rPr lang="en-US" dirty="0" err="1"/>
              <a:t>Jayneel</a:t>
            </a:r>
            <a:r>
              <a:rPr lang="en-US" dirty="0"/>
              <a:t> Gandhi</a:t>
            </a:r>
          </a:p>
          <a:p>
            <a:r>
              <a:rPr lang="en-US" dirty="0"/>
              <a:t>Christopher J. </a:t>
            </a:r>
            <a:r>
              <a:rPr lang="en-US" dirty="0" err="1"/>
              <a:t>Rossbach</a:t>
            </a:r>
            <a:r>
              <a:rPr lang="en-US" dirty="0"/>
              <a:t>	</a:t>
            </a:r>
            <a:r>
              <a:rPr lang="en-US" dirty="0" err="1"/>
              <a:t>Onur</a:t>
            </a:r>
            <a:r>
              <a:rPr lang="en-US" dirty="0"/>
              <a:t> </a:t>
            </a:r>
            <a:r>
              <a:rPr lang="en-US" dirty="0" err="1"/>
              <a:t>Mutlu</a:t>
            </a:r>
            <a:endParaRPr lang="en-US" dirty="0"/>
          </a:p>
        </p:txBody>
      </p:sp>
      <p:pic>
        <p:nvPicPr>
          <p:cNvPr id="4" name="Picture 3" descr="Burgundy_CMU_JPG_Logo.jpg"/>
          <p:cNvPicPr>
            <a:picLocks noChangeAspect="1"/>
          </p:cNvPicPr>
          <p:nvPr/>
        </p:nvPicPr>
        <p:blipFill rotWithShape="1">
          <a:blip r:embed="rId3" cstate="print"/>
          <a:srcRect t="26333" b="26267"/>
          <a:stretch/>
        </p:blipFill>
        <p:spPr>
          <a:xfrm>
            <a:off x="1002458" y="4827404"/>
            <a:ext cx="2987824" cy="511415"/>
          </a:xfrm>
          <a:prstGeom prst="rect">
            <a:avLst/>
          </a:prstGeom>
        </p:spPr>
      </p:pic>
      <p:pic>
        <p:nvPicPr>
          <p:cNvPr id="5" name="Picture 4" descr="safari.png"/>
          <p:cNvPicPr>
            <a:picLocks noChangeAspect="1"/>
          </p:cNvPicPr>
          <p:nvPr/>
        </p:nvPicPr>
        <p:blipFill>
          <a:blip r:embed="rId4" cstate="print"/>
          <a:stretch>
            <a:fillRect/>
          </a:stretch>
        </p:blipFill>
        <p:spPr>
          <a:xfrm>
            <a:off x="3743908" y="6362009"/>
            <a:ext cx="1656184" cy="479200"/>
          </a:xfrm>
          <a:prstGeom prst="rect">
            <a:avLst/>
          </a:prstGeom>
        </p:spPr>
      </p:pic>
      <p:pic>
        <p:nvPicPr>
          <p:cNvPr id="1032" name="Picture 8" descr="Image result for UT Austin logo">
            <a:extLst>
              <a:ext uri="{FF2B5EF4-FFF2-40B4-BE49-F238E27FC236}">
                <a16:creationId xmlns:a16="http://schemas.microsoft.com/office/drawing/2014/main" id="{DE4342A7-D574-4293-89C2-39D9A3D932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7684" y="5252976"/>
            <a:ext cx="2277373" cy="110903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VMware logo">
            <a:extLst>
              <a:ext uri="{FF2B5EF4-FFF2-40B4-BE49-F238E27FC236}">
                <a16:creationId xmlns:a16="http://schemas.microsoft.com/office/drawing/2014/main" id="{13DDCBBE-BA7E-4661-A6BC-989BCA3CEC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91485" y="5414737"/>
            <a:ext cx="2553419" cy="89458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eth zurich logo">
            <a:extLst>
              <a:ext uri="{FF2B5EF4-FFF2-40B4-BE49-F238E27FC236}">
                <a16:creationId xmlns:a16="http://schemas.microsoft.com/office/drawing/2014/main" id="{DC8B2391-CB5D-4F2C-9C6A-5A5BF9645CF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46192" y="4667579"/>
            <a:ext cx="1932446" cy="772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3569153"/>
      </p:ext>
    </p:extLst>
  </p:cSld>
  <p:clrMapOvr>
    <a:masterClrMapping/>
  </p:clrMapOvr>
  <mc:AlternateContent xmlns:mc="http://schemas.openxmlformats.org/markup-compatibility/2006" xmlns:p14="http://schemas.microsoft.com/office/powerpoint/2010/main">
    <mc:Choice Requires="p14">
      <p:transition spd="slow" p14:dur="2000" advTm="19478"/>
    </mc:Choice>
    <mc:Fallback xmlns="">
      <p:transition spd="slow" advTm="1947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lstStyle/>
          <a:p>
            <a:pPr algn="l"/>
            <a:r>
              <a:rPr lang="en-US" dirty="0"/>
              <a:t>Our Goals</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10</a:t>
            </a:fld>
            <a:endParaRPr lang="en-US" dirty="0"/>
          </a:p>
        </p:txBody>
      </p:sp>
      <p:pic>
        <p:nvPicPr>
          <p:cNvPr id="38" name="Picture 37" descr="safari.png"/>
          <p:cNvPicPr>
            <a:picLocks noChangeAspect="1"/>
          </p:cNvPicPr>
          <p:nvPr/>
        </p:nvPicPr>
        <p:blipFill>
          <a:blip r:embed="rId3" cstate="print"/>
          <a:stretch>
            <a:fillRect/>
          </a:stretch>
        </p:blipFill>
        <p:spPr>
          <a:xfrm>
            <a:off x="164139" y="6425519"/>
            <a:ext cx="1315038" cy="380494"/>
          </a:xfrm>
          <a:prstGeom prst="rect">
            <a:avLst/>
          </a:prstGeom>
        </p:spPr>
      </p:pic>
      <p:sp>
        <p:nvSpPr>
          <p:cNvPr id="6" name="Content Placeholder 2">
            <a:extLst>
              <a:ext uri="{FF2B5EF4-FFF2-40B4-BE49-F238E27FC236}">
                <a16:creationId xmlns:a16="http://schemas.microsoft.com/office/drawing/2014/main" id="{E135E0AA-DD92-4FD9-B5F0-E15616DFF299}"/>
              </a:ext>
            </a:extLst>
          </p:cNvPr>
          <p:cNvSpPr>
            <a:spLocks noGrp="1"/>
          </p:cNvSpPr>
          <p:nvPr>
            <p:ph idx="1"/>
          </p:nvPr>
        </p:nvSpPr>
        <p:spPr>
          <a:xfrm>
            <a:off x="457200" y="1094944"/>
            <a:ext cx="8686800" cy="5517543"/>
          </a:xfrm>
        </p:spPr>
        <p:txBody>
          <a:bodyPr>
            <a:normAutofit/>
          </a:bodyPr>
          <a:lstStyle/>
          <a:p>
            <a:r>
              <a:rPr lang="en-US" sz="4000" b="1" dirty="0">
                <a:solidFill>
                  <a:srgbClr val="0066FF"/>
                </a:solidFill>
              </a:rPr>
              <a:t>High TLB reach</a:t>
            </a:r>
          </a:p>
          <a:p>
            <a:endParaRPr lang="en-US" sz="3000" b="1" dirty="0">
              <a:solidFill>
                <a:srgbClr val="0066FF"/>
              </a:solidFill>
            </a:endParaRPr>
          </a:p>
          <a:p>
            <a:endParaRPr lang="en-US" sz="4000" b="1" dirty="0">
              <a:solidFill>
                <a:srgbClr val="0066FF"/>
              </a:solidFill>
            </a:endParaRPr>
          </a:p>
          <a:p>
            <a:r>
              <a:rPr lang="en-US" sz="4000" b="1" dirty="0">
                <a:solidFill>
                  <a:srgbClr val="0066FF"/>
                </a:solidFill>
              </a:rPr>
              <a:t>Low demand paging latency</a:t>
            </a:r>
            <a:endParaRPr lang="en-US" sz="4000" dirty="0"/>
          </a:p>
          <a:p>
            <a:pPr lvl="1"/>
            <a:endParaRPr lang="en-US" sz="2600" dirty="0"/>
          </a:p>
          <a:p>
            <a:endParaRPr lang="en-US" sz="4000" b="1" dirty="0">
              <a:solidFill>
                <a:srgbClr val="0066FF"/>
              </a:solidFill>
            </a:endParaRPr>
          </a:p>
          <a:p>
            <a:r>
              <a:rPr lang="en-US" sz="4000" b="1" dirty="0">
                <a:solidFill>
                  <a:srgbClr val="0066FF"/>
                </a:solidFill>
              </a:rPr>
              <a:t>Application transparency</a:t>
            </a:r>
          </a:p>
          <a:p>
            <a:pPr lvl="1"/>
            <a:r>
              <a:rPr lang="en-US" sz="2800" dirty="0"/>
              <a:t>Programmers </a:t>
            </a:r>
            <a:r>
              <a:rPr lang="en-US" sz="2800" b="1" dirty="0">
                <a:solidFill>
                  <a:schemeClr val="accent6">
                    <a:lumMod val="75000"/>
                  </a:schemeClr>
                </a:solidFill>
              </a:rPr>
              <a:t>do not need to modify the applications</a:t>
            </a:r>
          </a:p>
        </p:txBody>
      </p:sp>
    </p:spTree>
    <p:extLst>
      <p:ext uri="{BB962C8B-B14F-4D97-AF65-F5344CB8AC3E}">
        <p14:creationId xmlns:p14="http://schemas.microsoft.com/office/powerpoint/2010/main" val="201245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normAutofit/>
          </a:bodyPr>
          <a:lstStyle/>
          <a:p>
            <a:pPr algn="l"/>
            <a:r>
              <a:rPr lang="en-US" dirty="0"/>
              <a:t>Outline</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11</a:t>
            </a:fld>
            <a:endParaRPr lang="en-US" dirty="0"/>
          </a:p>
        </p:txBody>
      </p:sp>
      <p:pic>
        <p:nvPicPr>
          <p:cNvPr id="38" name="Picture 37" descr="safari.png"/>
          <p:cNvPicPr>
            <a:picLocks noChangeAspect="1"/>
          </p:cNvPicPr>
          <p:nvPr/>
        </p:nvPicPr>
        <p:blipFill>
          <a:blip r:embed="rId3" cstate="print"/>
          <a:stretch>
            <a:fillRect/>
          </a:stretch>
        </p:blipFill>
        <p:spPr>
          <a:xfrm>
            <a:off x="164139" y="6425519"/>
            <a:ext cx="1315038" cy="380494"/>
          </a:xfrm>
          <a:prstGeom prst="rect">
            <a:avLst/>
          </a:prstGeom>
        </p:spPr>
      </p:pic>
      <p:sp>
        <p:nvSpPr>
          <p:cNvPr id="6" name="Content Placeholder 2">
            <a:extLst>
              <a:ext uri="{FF2B5EF4-FFF2-40B4-BE49-F238E27FC236}">
                <a16:creationId xmlns:a16="http://schemas.microsoft.com/office/drawing/2014/main" id="{E135E0AA-DD92-4FD9-B5F0-E15616DFF299}"/>
              </a:ext>
            </a:extLst>
          </p:cNvPr>
          <p:cNvSpPr>
            <a:spLocks noGrp="1"/>
          </p:cNvSpPr>
          <p:nvPr>
            <p:ph idx="1"/>
          </p:nvPr>
        </p:nvSpPr>
        <p:spPr>
          <a:xfrm>
            <a:off x="457200" y="1094944"/>
            <a:ext cx="8686800" cy="5517543"/>
          </a:xfrm>
        </p:spPr>
        <p:txBody>
          <a:bodyPr>
            <a:normAutofit/>
          </a:bodyPr>
          <a:lstStyle/>
          <a:p>
            <a:r>
              <a:rPr lang="en-US" sz="3000" b="1" dirty="0">
                <a:solidFill>
                  <a:schemeClr val="bg1">
                    <a:lumMod val="75000"/>
                  </a:schemeClr>
                </a:solidFill>
              </a:rPr>
              <a:t>Background</a:t>
            </a:r>
          </a:p>
          <a:p>
            <a:r>
              <a:rPr lang="en-US" sz="3000" b="1" dirty="0">
                <a:solidFill>
                  <a:schemeClr val="bg1">
                    <a:lumMod val="75000"/>
                  </a:schemeClr>
                </a:solidFill>
              </a:rPr>
              <a:t>Key challenges and our goal</a:t>
            </a:r>
          </a:p>
          <a:p>
            <a:r>
              <a:rPr lang="en-US" sz="3000" b="1" dirty="0"/>
              <a:t>Mosaic</a:t>
            </a:r>
          </a:p>
          <a:p>
            <a:r>
              <a:rPr lang="en-US" sz="3000" b="1" dirty="0">
                <a:solidFill>
                  <a:schemeClr val="bg1">
                    <a:lumMod val="75000"/>
                  </a:schemeClr>
                </a:solidFill>
              </a:rPr>
              <a:t>Experimental evaluation</a:t>
            </a:r>
          </a:p>
          <a:p>
            <a:r>
              <a:rPr lang="en-US" sz="3000" b="1" dirty="0">
                <a:solidFill>
                  <a:schemeClr val="bg1">
                    <a:lumMod val="75000"/>
                  </a:schemeClr>
                </a:solidFill>
              </a:rPr>
              <a:t>Conclusions</a:t>
            </a:r>
          </a:p>
          <a:p>
            <a:endParaRPr lang="en-US" sz="3000" b="1" dirty="0"/>
          </a:p>
          <a:p>
            <a:endParaRPr lang="en-US" sz="3000" b="1" dirty="0"/>
          </a:p>
          <a:p>
            <a:endParaRPr lang="en-US" sz="3000" b="1" dirty="0"/>
          </a:p>
          <a:p>
            <a:endParaRPr lang="en-US" sz="3000" b="1" dirty="0"/>
          </a:p>
        </p:txBody>
      </p:sp>
    </p:spTree>
    <p:extLst>
      <p:ext uri="{BB962C8B-B14F-4D97-AF65-F5344CB8AC3E}">
        <p14:creationId xmlns:p14="http://schemas.microsoft.com/office/powerpoint/2010/main" val="3365158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lstStyle/>
          <a:p>
            <a:pPr algn="l"/>
            <a:r>
              <a:rPr lang="en-US" dirty="0"/>
              <a:t>Mosaic</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12</a:t>
            </a:fld>
            <a:endParaRPr lang="en-US" dirty="0"/>
          </a:p>
        </p:txBody>
      </p:sp>
      <p:pic>
        <p:nvPicPr>
          <p:cNvPr id="38" name="Picture 37" descr="safari.png"/>
          <p:cNvPicPr>
            <a:picLocks noChangeAspect="1"/>
          </p:cNvPicPr>
          <p:nvPr/>
        </p:nvPicPr>
        <p:blipFill>
          <a:blip r:embed="rId3" cstate="print"/>
          <a:stretch>
            <a:fillRect/>
          </a:stretch>
        </p:blipFill>
        <p:spPr>
          <a:xfrm>
            <a:off x="164139" y="6425519"/>
            <a:ext cx="1315038" cy="380494"/>
          </a:xfrm>
          <a:prstGeom prst="rect">
            <a:avLst/>
          </a:prstGeom>
        </p:spPr>
      </p:pic>
      <p:sp>
        <p:nvSpPr>
          <p:cNvPr id="8" name="Rectangle 7">
            <a:extLst>
              <a:ext uri="{FF2B5EF4-FFF2-40B4-BE49-F238E27FC236}">
                <a16:creationId xmlns:a16="http://schemas.microsoft.com/office/drawing/2014/main" id="{268BCE29-7D34-4D46-9184-FF20EFD368C3}"/>
              </a:ext>
            </a:extLst>
          </p:cNvPr>
          <p:cNvSpPr/>
          <p:nvPr/>
        </p:nvSpPr>
        <p:spPr>
          <a:xfrm>
            <a:off x="233633" y="1471288"/>
            <a:ext cx="3247322" cy="8402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Contiguity-Conserving</a:t>
            </a:r>
          </a:p>
          <a:p>
            <a:pPr algn="ctr"/>
            <a:r>
              <a:rPr lang="en-US" sz="2400" b="1" dirty="0"/>
              <a:t>Allocation</a:t>
            </a:r>
          </a:p>
        </p:txBody>
      </p:sp>
      <p:sp>
        <p:nvSpPr>
          <p:cNvPr id="10" name="Rectangle 9">
            <a:extLst>
              <a:ext uri="{FF2B5EF4-FFF2-40B4-BE49-F238E27FC236}">
                <a16:creationId xmlns:a16="http://schemas.microsoft.com/office/drawing/2014/main" id="{A4035134-745C-493C-8C2F-3FFEB8C74798}"/>
              </a:ext>
            </a:extLst>
          </p:cNvPr>
          <p:cNvSpPr/>
          <p:nvPr/>
        </p:nvSpPr>
        <p:spPr>
          <a:xfrm>
            <a:off x="3929081" y="1471288"/>
            <a:ext cx="1860760" cy="84026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In-Place</a:t>
            </a:r>
          </a:p>
          <a:p>
            <a:pPr algn="ctr"/>
            <a:r>
              <a:rPr lang="en-US" sz="2400" b="1" dirty="0"/>
              <a:t>Coalescer</a:t>
            </a:r>
          </a:p>
        </p:txBody>
      </p:sp>
      <p:sp>
        <p:nvSpPr>
          <p:cNvPr id="11" name="Rectangle 10">
            <a:extLst>
              <a:ext uri="{FF2B5EF4-FFF2-40B4-BE49-F238E27FC236}">
                <a16:creationId xmlns:a16="http://schemas.microsoft.com/office/drawing/2014/main" id="{851CD374-BD3A-48D5-BB0A-192C18ED0736}"/>
              </a:ext>
            </a:extLst>
          </p:cNvPr>
          <p:cNvSpPr/>
          <p:nvPr/>
        </p:nvSpPr>
        <p:spPr>
          <a:xfrm>
            <a:off x="6237967" y="1471288"/>
            <a:ext cx="2698215" cy="84026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Contiguity-Aware</a:t>
            </a:r>
          </a:p>
          <a:p>
            <a:pPr algn="ctr"/>
            <a:r>
              <a:rPr lang="en-US" sz="2400" b="1" dirty="0"/>
              <a:t>Compaction</a:t>
            </a:r>
          </a:p>
        </p:txBody>
      </p:sp>
      <p:grpSp>
        <p:nvGrpSpPr>
          <p:cNvPr id="20" name="Group 19">
            <a:extLst>
              <a:ext uri="{FF2B5EF4-FFF2-40B4-BE49-F238E27FC236}">
                <a16:creationId xmlns:a16="http://schemas.microsoft.com/office/drawing/2014/main" id="{0920ADA5-77B0-43C0-AF0B-FA81E0A3D3B2}"/>
              </a:ext>
            </a:extLst>
          </p:cNvPr>
          <p:cNvGrpSpPr/>
          <p:nvPr/>
        </p:nvGrpSpPr>
        <p:grpSpPr>
          <a:xfrm>
            <a:off x="190738" y="1006289"/>
            <a:ext cx="8886587" cy="1716990"/>
            <a:chOff x="190738" y="1006289"/>
            <a:chExt cx="8886587" cy="1716990"/>
          </a:xfrm>
        </p:grpSpPr>
        <p:sp>
          <p:nvSpPr>
            <p:cNvPr id="14" name="TextBox 13">
              <a:extLst>
                <a:ext uri="{FF2B5EF4-FFF2-40B4-BE49-F238E27FC236}">
                  <a16:creationId xmlns:a16="http://schemas.microsoft.com/office/drawing/2014/main" id="{7A6A22C3-D0D5-49F3-8FDB-92CDF7F598D0}"/>
                </a:ext>
              </a:extLst>
            </p:cNvPr>
            <p:cNvSpPr txBox="1"/>
            <p:nvPr/>
          </p:nvSpPr>
          <p:spPr>
            <a:xfrm>
              <a:off x="7473922" y="2261614"/>
              <a:ext cx="1462260" cy="461665"/>
            </a:xfrm>
            <a:prstGeom prst="rect">
              <a:avLst/>
            </a:prstGeom>
            <a:noFill/>
          </p:spPr>
          <p:txBody>
            <a:bodyPr wrap="none" rtlCol="0">
              <a:spAutoFit/>
            </a:bodyPr>
            <a:lstStyle/>
            <a:p>
              <a:r>
                <a:rPr lang="en-US" sz="2400" b="1" i="1" dirty="0"/>
                <a:t>Hardware</a:t>
              </a:r>
            </a:p>
          </p:txBody>
        </p:sp>
        <p:grpSp>
          <p:nvGrpSpPr>
            <p:cNvPr id="19" name="Group 18">
              <a:extLst>
                <a:ext uri="{FF2B5EF4-FFF2-40B4-BE49-F238E27FC236}">
                  <a16:creationId xmlns:a16="http://schemas.microsoft.com/office/drawing/2014/main" id="{26209C59-23F3-43E8-A400-FE87576E944D}"/>
                </a:ext>
              </a:extLst>
            </p:cNvPr>
            <p:cNvGrpSpPr/>
            <p:nvPr/>
          </p:nvGrpSpPr>
          <p:grpSpPr>
            <a:xfrm>
              <a:off x="190738" y="1006289"/>
              <a:ext cx="8886587" cy="1460686"/>
              <a:chOff x="190738" y="1006289"/>
              <a:chExt cx="8886587" cy="1460686"/>
            </a:xfrm>
          </p:grpSpPr>
          <p:cxnSp>
            <p:nvCxnSpPr>
              <p:cNvPr id="13" name="Straight Arrow Connector 12">
                <a:extLst>
                  <a:ext uri="{FF2B5EF4-FFF2-40B4-BE49-F238E27FC236}">
                    <a16:creationId xmlns:a16="http://schemas.microsoft.com/office/drawing/2014/main" id="{C39DAD6A-A785-4992-8FAB-C80275B5A404}"/>
                  </a:ext>
                </a:extLst>
              </p:cNvPr>
              <p:cNvCxnSpPr>
                <a:cxnSpLocks/>
              </p:cNvCxnSpPr>
              <p:nvPr/>
            </p:nvCxnSpPr>
            <p:spPr>
              <a:xfrm>
                <a:off x="190738" y="2466975"/>
                <a:ext cx="3487644" cy="0"/>
              </a:xfrm>
              <a:prstGeom prst="straightConnector1">
                <a:avLst/>
              </a:prstGeom>
              <a:ln w="25400">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FCD449B-6184-49AC-9C9D-6C78E10B7EDB}"/>
                  </a:ext>
                </a:extLst>
              </p:cNvPr>
              <p:cNvSpPr txBox="1"/>
              <p:nvPr/>
            </p:nvSpPr>
            <p:spPr>
              <a:xfrm>
                <a:off x="638864" y="1006289"/>
                <a:ext cx="1887376" cy="461665"/>
              </a:xfrm>
              <a:prstGeom prst="rect">
                <a:avLst/>
              </a:prstGeom>
              <a:noFill/>
            </p:spPr>
            <p:txBody>
              <a:bodyPr wrap="none" rtlCol="0">
                <a:spAutoFit/>
              </a:bodyPr>
              <a:lstStyle/>
              <a:p>
                <a:r>
                  <a:rPr lang="en-US" sz="2400" b="1" i="1" dirty="0"/>
                  <a:t>GPU Runtime</a:t>
                </a:r>
              </a:p>
            </p:txBody>
          </p:sp>
          <p:cxnSp>
            <p:nvCxnSpPr>
              <p:cNvPr id="16" name="Straight Arrow Connector 15">
                <a:extLst>
                  <a:ext uri="{FF2B5EF4-FFF2-40B4-BE49-F238E27FC236}">
                    <a16:creationId xmlns:a16="http://schemas.microsoft.com/office/drawing/2014/main" id="{CD2D0BAD-D558-4B9A-91F0-55CD0CB65783}"/>
                  </a:ext>
                </a:extLst>
              </p:cNvPr>
              <p:cNvCxnSpPr>
                <a:cxnSpLocks/>
              </p:cNvCxnSpPr>
              <p:nvPr/>
            </p:nvCxnSpPr>
            <p:spPr>
              <a:xfrm flipV="1">
                <a:off x="3678382" y="1827847"/>
                <a:ext cx="5398943" cy="25472"/>
              </a:xfrm>
              <a:prstGeom prst="straightConnector1">
                <a:avLst/>
              </a:prstGeom>
              <a:ln w="25400">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ED8BC0C-7973-4D0A-8E63-4A131013EB17}"/>
                  </a:ext>
                </a:extLst>
              </p:cNvPr>
              <p:cNvCxnSpPr>
                <a:cxnSpLocks/>
              </p:cNvCxnSpPr>
              <p:nvPr/>
            </p:nvCxnSpPr>
            <p:spPr>
              <a:xfrm>
                <a:off x="3678382" y="1846897"/>
                <a:ext cx="0" cy="598598"/>
              </a:xfrm>
              <a:prstGeom prst="straightConnector1">
                <a:avLst/>
              </a:prstGeom>
              <a:ln w="25400">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22983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randombar(horizont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normAutofit/>
          </a:bodyPr>
          <a:lstStyle/>
          <a:p>
            <a:pPr algn="l"/>
            <a:r>
              <a:rPr lang="en-US" dirty="0"/>
              <a:t>Outline</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13</a:t>
            </a:fld>
            <a:endParaRPr lang="en-US" dirty="0"/>
          </a:p>
        </p:txBody>
      </p:sp>
      <p:pic>
        <p:nvPicPr>
          <p:cNvPr id="38" name="Picture 37" descr="safari.png"/>
          <p:cNvPicPr>
            <a:picLocks noChangeAspect="1"/>
          </p:cNvPicPr>
          <p:nvPr/>
        </p:nvPicPr>
        <p:blipFill>
          <a:blip r:embed="rId3" cstate="print"/>
          <a:stretch>
            <a:fillRect/>
          </a:stretch>
        </p:blipFill>
        <p:spPr>
          <a:xfrm>
            <a:off x="164139" y="6425519"/>
            <a:ext cx="1315038" cy="380494"/>
          </a:xfrm>
          <a:prstGeom prst="rect">
            <a:avLst/>
          </a:prstGeom>
        </p:spPr>
      </p:pic>
      <p:sp>
        <p:nvSpPr>
          <p:cNvPr id="6" name="Content Placeholder 2">
            <a:extLst>
              <a:ext uri="{FF2B5EF4-FFF2-40B4-BE49-F238E27FC236}">
                <a16:creationId xmlns:a16="http://schemas.microsoft.com/office/drawing/2014/main" id="{E135E0AA-DD92-4FD9-B5F0-E15616DFF299}"/>
              </a:ext>
            </a:extLst>
          </p:cNvPr>
          <p:cNvSpPr>
            <a:spLocks noGrp="1"/>
          </p:cNvSpPr>
          <p:nvPr>
            <p:ph idx="1"/>
          </p:nvPr>
        </p:nvSpPr>
        <p:spPr>
          <a:xfrm>
            <a:off x="457200" y="1094944"/>
            <a:ext cx="8686800" cy="5517543"/>
          </a:xfrm>
        </p:spPr>
        <p:txBody>
          <a:bodyPr>
            <a:normAutofit/>
          </a:bodyPr>
          <a:lstStyle/>
          <a:p>
            <a:r>
              <a:rPr lang="en-US" sz="3000" b="1" dirty="0">
                <a:solidFill>
                  <a:schemeClr val="bg1">
                    <a:lumMod val="75000"/>
                  </a:schemeClr>
                </a:solidFill>
              </a:rPr>
              <a:t>Background</a:t>
            </a:r>
          </a:p>
          <a:p>
            <a:r>
              <a:rPr lang="en-US" sz="3000" b="1" dirty="0">
                <a:solidFill>
                  <a:schemeClr val="bg1">
                    <a:lumMod val="75000"/>
                  </a:schemeClr>
                </a:solidFill>
              </a:rPr>
              <a:t>Key challenges and our goal</a:t>
            </a:r>
          </a:p>
          <a:p>
            <a:r>
              <a:rPr lang="en-US" sz="3000" b="1" dirty="0"/>
              <a:t>Mosaic</a:t>
            </a:r>
          </a:p>
          <a:p>
            <a:pPr lvl="1"/>
            <a:r>
              <a:rPr lang="en-US" sz="2600" b="1" dirty="0"/>
              <a:t>Contiguity-Conserving Allocation</a:t>
            </a:r>
          </a:p>
          <a:p>
            <a:pPr lvl="1"/>
            <a:r>
              <a:rPr lang="en-US" sz="2600" b="1" dirty="0">
                <a:solidFill>
                  <a:schemeClr val="bg1">
                    <a:lumMod val="75000"/>
                  </a:schemeClr>
                </a:solidFill>
              </a:rPr>
              <a:t>In-Place </a:t>
            </a:r>
            <a:r>
              <a:rPr lang="en-US" sz="2600" b="1" dirty="0" err="1">
                <a:solidFill>
                  <a:schemeClr val="bg1">
                    <a:lumMod val="75000"/>
                  </a:schemeClr>
                </a:solidFill>
              </a:rPr>
              <a:t>Coalescer</a:t>
            </a:r>
            <a:endParaRPr lang="en-US" sz="2600" b="1" dirty="0">
              <a:solidFill>
                <a:schemeClr val="bg1">
                  <a:lumMod val="75000"/>
                </a:schemeClr>
              </a:solidFill>
            </a:endParaRPr>
          </a:p>
          <a:p>
            <a:pPr lvl="1"/>
            <a:r>
              <a:rPr lang="en-US" sz="2600" b="1" dirty="0">
                <a:solidFill>
                  <a:schemeClr val="bg1">
                    <a:lumMod val="75000"/>
                  </a:schemeClr>
                </a:solidFill>
              </a:rPr>
              <a:t>Contiguity-Aware Compaction</a:t>
            </a:r>
          </a:p>
          <a:p>
            <a:r>
              <a:rPr lang="en-US" sz="3000" b="1" dirty="0">
                <a:solidFill>
                  <a:schemeClr val="bg1">
                    <a:lumMod val="75000"/>
                  </a:schemeClr>
                </a:solidFill>
              </a:rPr>
              <a:t>Experimental evaluations</a:t>
            </a:r>
          </a:p>
          <a:p>
            <a:r>
              <a:rPr lang="en-US" sz="3000" b="1" dirty="0">
                <a:solidFill>
                  <a:schemeClr val="bg1">
                    <a:lumMod val="75000"/>
                  </a:schemeClr>
                </a:solidFill>
              </a:rPr>
              <a:t>Conclusions</a:t>
            </a:r>
          </a:p>
          <a:p>
            <a:endParaRPr lang="en-US" sz="3000" b="1" dirty="0"/>
          </a:p>
          <a:p>
            <a:endParaRPr lang="en-US" sz="3000" b="1" dirty="0"/>
          </a:p>
          <a:p>
            <a:endParaRPr lang="en-US" sz="3000" b="1" dirty="0"/>
          </a:p>
          <a:p>
            <a:endParaRPr lang="en-US" sz="3000" b="1" dirty="0"/>
          </a:p>
        </p:txBody>
      </p:sp>
    </p:spTree>
    <p:extLst>
      <p:ext uri="{BB962C8B-B14F-4D97-AF65-F5344CB8AC3E}">
        <p14:creationId xmlns:p14="http://schemas.microsoft.com/office/powerpoint/2010/main" val="242704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Content Placeholder 2">
            <a:extLst>
              <a:ext uri="{FF2B5EF4-FFF2-40B4-BE49-F238E27FC236}">
                <a16:creationId xmlns:a16="http://schemas.microsoft.com/office/drawing/2014/main" id="{8C5C1EA2-48AF-421D-9446-5F401370342A}"/>
              </a:ext>
            </a:extLst>
          </p:cNvPr>
          <p:cNvSpPr>
            <a:spLocks noGrp="1"/>
          </p:cNvSpPr>
          <p:nvPr>
            <p:ph idx="1"/>
          </p:nvPr>
        </p:nvSpPr>
        <p:spPr>
          <a:xfrm>
            <a:off x="353238" y="1750523"/>
            <a:ext cx="8568267" cy="5517543"/>
          </a:xfrm>
        </p:spPr>
        <p:txBody>
          <a:bodyPr>
            <a:normAutofit/>
          </a:bodyPr>
          <a:lstStyle/>
          <a:p>
            <a:endParaRPr lang="en-US" b="1" dirty="0"/>
          </a:p>
          <a:p>
            <a:endParaRPr lang="en-US" b="1" dirty="0"/>
          </a:p>
          <a:p>
            <a:endParaRPr lang="en-US" b="1" dirty="0"/>
          </a:p>
          <a:p>
            <a:endParaRPr lang="en-US" b="1" dirty="0"/>
          </a:p>
          <a:p>
            <a:endParaRPr lang="en-US" b="1" dirty="0"/>
          </a:p>
          <a:p>
            <a:endParaRPr lang="en-US" b="1" dirty="0">
              <a:solidFill>
                <a:srgbClr val="0066FF"/>
              </a:solidFill>
            </a:endParaRPr>
          </a:p>
          <a:p>
            <a:endParaRPr lang="en-US" b="1" dirty="0">
              <a:solidFill>
                <a:srgbClr val="0066FF"/>
              </a:solidFill>
            </a:endParaRPr>
          </a:p>
          <a:p>
            <a:endParaRPr lang="en-US" b="1" dirty="0">
              <a:solidFill>
                <a:srgbClr val="0066FF"/>
              </a:solidFill>
            </a:endParaRPr>
          </a:p>
          <a:p>
            <a:pPr marL="0" indent="0">
              <a:buNone/>
            </a:pPr>
            <a:r>
              <a:rPr lang="en-US" sz="3200" b="1" dirty="0">
                <a:solidFill>
                  <a:schemeClr val="accent6">
                    <a:lumMod val="75000"/>
                  </a:schemeClr>
                </a:solidFill>
              </a:rPr>
              <a:t>Conserves contiguity within the large page frame</a:t>
            </a:r>
          </a:p>
          <a:p>
            <a:endParaRPr lang="en-US" b="1" dirty="0"/>
          </a:p>
        </p:txBody>
      </p:sp>
      <p:sp>
        <p:nvSpPr>
          <p:cNvPr id="9" name="Speech Bubble: Rectangle 8">
            <a:extLst>
              <a:ext uri="{FF2B5EF4-FFF2-40B4-BE49-F238E27FC236}">
                <a16:creationId xmlns:a16="http://schemas.microsoft.com/office/drawing/2014/main" id="{A262CE85-97D5-4A46-8F1C-47E9C9C6557A}"/>
              </a:ext>
            </a:extLst>
          </p:cNvPr>
          <p:cNvSpPr/>
          <p:nvPr/>
        </p:nvSpPr>
        <p:spPr>
          <a:xfrm>
            <a:off x="2574554" y="3090913"/>
            <a:ext cx="2778496" cy="1014362"/>
          </a:xfrm>
          <a:prstGeom prst="wedgeRectCallout">
            <a:avLst>
              <a:gd name="adj1" fmla="val -60277"/>
              <a:gd name="adj2" fmla="val 101277"/>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130604"/>
            <a:ext cx="8229600" cy="847546"/>
          </a:xfrm>
        </p:spPr>
        <p:txBody>
          <a:bodyPr/>
          <a:lstStyle/>
          <a:p>
            <a:r>
              <a:rPr lang="en-US" dirty="0"/>
              <a:t>Mosaic: Data Allocation</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14</a:t>
            </a:fld>
            <a:endParaRPr lang="en-US" dirty="0"/>
          </a:p>
        </p:txBody>
      </p:sp>
      <p:pic>
        <p:nvPicPr>
          <p:cNvPr id="38" name="Picture 37" descr="safari.png"/>
          <p:cNvPicPr>
            <a:picLocks noChangeAspect="1"/>
          </p:cNvPicPr>
          <p:nvPr/>
        </p:nvPicPr>
        <p:blipFill>
          <a:blip r:embed="rId3" cstate="print"/>
          <a:stretch>
            <a:fillRect/>
          </a:stretch>
        </p:blipFill>
        <p:spPr>
          <a:xfrm>
            <a:off x="164139" y="6425519"/>
            <a:ext cx="1315038" cy="380494"/>
          </a:xfrm>
          <a:prstGeom prst="rect">
            <a:avLst/>
          </a:prstGeom>
        </p:spPr>
      </p:pic>
      <p:sp>
        <p:nvSpPr>
          <p:cNvPr id="8" name="Rectangle 7">
            <a:extLst>
              <a:ext uri="{FF2B5EF4-FFF2-40B4-BE49-F238E27FC236}">
                <a16:creationId xmlns:a16="http://schemas.microsoft.com/office/drawing/2014/main" id="{268BCE29-7D34-4D46-9184-FF20EFD368C3}"/>
              </a:ext>
            </a:extLst>
          </p:cNvPr>
          <p:cNvSpPr/>
          <p:nvPr/>
        </p:nvSpPr>
        <p:spPr>
          <a:xfrm>
            <a:off x="233633" y="1471288"/>
            <a:ext cx="3247322" cy="8402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Contiguity-Conserving</a:t>
            </a:r>
          </a:p>
          <a:p>
            <a:pPr algn="ctr"/>
            <a:r>
              <a:rPr lang="en-US" sz="2400" b="1" dirty="0"/>
              <a:t>Allocation</a:t>
            </a:r>
          </a:p>
        </p:txBody>
      </p:sp>
      <p:sp>
        <p:nvSpPr>
          <p:cNvPr id="10" name="Rectangle 9">
            <a:extLst>
              <a:ext uri="{FF2B5EF4-FFF2-40B4-BE49-F238E27FC236}">
                <a16:creationId xmlns:a16="http://schemas.microsoft.com/office/drawing/2014/main" id="{A4035134-745C-493C-8C2F-3FFEB8C74798}"/>
              </a:ext>
            </a:extLst>
          </p:cNvPr>
          <p:cNvSpPr/>
          <p:nvPr/>
        </p:nvSpPr>
        <p:spPr>
          <a:xfrm>
            <a:off x="3929081" y="1471288"/>
            <a:ext cx="1860760" cy="84026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In-Place</a:t>
            </a:r>
          </a:p>
          <a:p>
            <a:pPr algn="ctr"/>
            <a:r>
              <a:rPr lang="en-US" sz="2400" b="1" dirty="0"/>
              <a:t>Coalescer</a:t>
            </a:r>
          </a:p>
        </p:txBody>
      </p:sp>
      <p:sp>
        <p:nvSpPr>
          <p:cNvPr id="11" name="Rectangle 10">
            <a:extLst>
              <a:ext uri="{FF2B5EF4-FFF2-40B4-BE49-F238E27FC236}">
                <a16:creationId xmlns:a16="http://schemas.microsoft.com/office/drawing/2014/main" id="{851CD374-BD3A-48D5-BB0A-192C18ED0736}"/>
              </a:ext>
            </a:extLst>
          </p:cNvPr>
          <p:cNvSpPr/>
          <p:nvPr/>
        </p:nvSpPr>
        <p:spPr>
          <a:xfrm>
            <a:off x="6237967" y="1471288"/>
            <a:ext cx="2698215" cy="84026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Contiguity-Aware</a:t>
            </a:r>
          </a:p>
          <a:p>
            <a:pPr algn="ctr"/>
            <a:r>
              <a:rPr lang="en-US" sz="2400" b="1" dirty="0"/>
              <a:t>Compaction</a:t>
            </a:r>
          </a:p>
        </p:txBody>
      </p:sp>
      <p:sp>
        <p:nvSpPr>
          <p:cNvPr id="17" name="TextBox 16">
            <a:extLst>
              <a:ext uri="{FF2B5EF4-FFF2-40B4-BE49-F238E27FC236}">
                <a16:creationId xmlns:a16="http://schemas.microsoft.com/office/drawing/2014/main" id="{5D587CF3-89D3-499F-80FC-CE93C676EB61}"/>
              </a:ext>
            </a:extLst>
          </p:cNvPr>
          <p:cNvSpPr txBox="1"/>
          <p:nvPr/>
        </p:nvSpPr>
        <p:spPr>
          <a:xfrm>
            <a:off x="1547977" y="2709499"/>
            <a:ext cx="1796710" cy="369332"/>
          </a:xfrm>
          <a:prstGeom prst="rect">
            <a:avLst/>
          </a:prstGeom>
          <a:noFill/>
        </p:spPr>
        <p:txBody>
          <a:bodyPr wrap="none" rtlCol="0">
            <a:spAutoFit/>
          </a:bodyPr>
          <a:lstStyle/>
          <a:p>
            <a:r>
              <a:rPr lang="en-US" dirty="0"/>
              <a:t>Allocate Memory</a:t>
            </a:r>
          </a:p>
        </p:txBody>
      </p:sp>
      <p:cxnSp>
        <p:nvCxnSpPr>
          <p:cNvPr id="20" name="Straight Arrow Connector 19">
            <a:extLst>
              <a:ext uri="{FF2B5EF4-FFF2-40B4-BE49-F238E27FC236}">
                <a16:creationId xmlns:a16="http://schemas.microsoft.com/office/drawing/2014/main" id="{3E07CF29-97FF-4040-84E7-A7C3248B4681}"/>
              </a:ext>
            </a:extLst>
          </p:cNvPr>
          <p:cNvCxnSpPr>
            <a:cxnSpLocks/>
          </p:cNvCxnSpPr>
          <p:nvPr/>
        </p:nvCxnSpPr>
        <p:spPr>
          <a:xfrm>
            <a:off x="1525588" y="2306759"/>
            <a:ext cx="0" cy="1262112"/>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310A04EE-DE06-4C14-B3C4-63949C43046A}"/>
              </a:ext>
            </a:extLst>
          </p:cNvPr>
          <p:cNvSpPr/>
          <p:nvPr/>
        </p:nvSpPr>
        <p:spPr>
          <a:xfrm>
            <a:off x="1039608" y="3564081"/>
            <a:ext cx="1225088" cy="858982"/>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i="1" dirty="0">
                <a:solidFill>
                  <a:schemeClr val="tx1"/>
                </a:solidFill>
              </a:rPr>
              <a:t>Page</a:t>
            </a:r>
          </a:p>
          <a:p>
            <a:pPr algn="ctr"/>
            <a:r>
              <a:rPr lang="en-US" sz="2200" b="1" i="1" dirty="0">
                <a:solidFill>
                  <a:schemeClr val="tx1"/>
                </a:solidFill>
              </a:rPr>
              <a:t>Table</a:t>
            </a:r>
          </a:p>
        </p:txBody>
      </p:sp>
      <p:sp>
        <p:nvSpPr>
          <p:cNvPr id="22" name="Rectangle 21">
            <a:extLst>
              <a:ext uri="{FF2B5EF4-FFF2-40B4-BE49-F238E27FC236}">
                <a16:creationId xmlns:a16="http://schemas.microsoft.com/office/drawing/2014/main" id="{D667890A-3AF7-400B-9B9B-FD27582E95DC}"/>
              </a:ext>
            </a:extLst>
          </p:cNvPr>
          <p:cNvSpPr/>
          <p:nvPr/>
        </p:nvSpPr>
        <p:spPr>
          <a:xfrm>
            <a:off x="1045856" y="4423063"/>
            <a:ext cx="1225088" cy="858982"/>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i="1" dirty="0">
                <a:solidFill>
                  <a:schemeClr val="tx1"/>
                </a:solidFill>
              </a:rPr>
              <a:t>Data</a:t>
            </a:r>
          </a:p>
        </p:txBody>
      </p:sp>
      <p:sp>
        <p:nvSpPr>
          <p:cNvPr id="28" name="Oval 27">
            <a:extLst>
              <a:ext uri="{FF2B5EF4-FFF2-40B4-BE49-F238E27FC236}">
                <a16:creationId xmlns:a16="http://schemas.microsoft.com/office/drawing/2014/main" id="{2FB83680-658B-40DB-954F-71FC7422F8E3}"/>
              </a:ext>
            </a:extLst>
          </p:cNvPr>
          <p:cNvSpPr/>
          <p:nvPr/>
        </p:nvSpPr>
        <p:spPr>
          <a:xfrm>
            <a:off x="976400" y="2784715"/>
            <a:ext cx="306198" cy="30619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2</a:t>
            </a:r>
          </a:p>
        </p:txBody>
      </p:sp>
      <p:sp>
        <p:nvSpPr>
          <p:cNvPr id="49" name="Rectangle 48">
            <a:extLst>
              <a:ext uri="{FF2B5EF4-FFF2-40B4-BE49-F238E27FC236}">
                <a16:creationId xmlns:a16="http://schemas.microsoft.com/office/drawing/2014/main" id="{522E950E-F6A0-47BE-A17E-CD222413D148}"/>
              </a:ext>
            </a:extLst>
          </p:cNvPr>
          <p:cNvSpPr/>
          <p:nvPr/>
        </p:nvSpPr>
        <p:spPr>
          <a:xfrm>
            <a:off x="2817544" y="3515734"/>
            <a:ext cx="2322080" cy="36909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BB32EF2F-0A23-401D-AB03-00ACFA690C62}"/>
              </a:ext>
            </a:extLst>
          </p:cNvPr>
          <p:cNvSpPr/>
          <p:nvPr/>
        </p:nvSpPr>
        <p:spPr>
          <a:xfrm>
            <a:off x="2890280"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872BD64E-73CC-403A-B175-CCFF8ACC461B}"/>
              </a:ext>
            </a:extLst>
          </p:cNvPr>
          <p:cNvSpPr/>
          <p:nvPr/>
        </p:nvSpPr>
        <p:spPr>
          <a:xfrm>
            <a:off x="3168084"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70F33CCB-CB97-497F-A970-927FB24C2A4D}"/>
              </a:ext>
            </a:extLst>
          </p:cNvPr>
          <p:cNvSpPr/>
          <p:nvPr/>
        </p:nvSpPr>
        <p:spPr>
          <a:xfrm>
            <a:off x="3445888"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CB07D2AC-3DAE-40A4-B1E6-1EC575B6A726}"/>
              </a:ext>
            </a:extLst>
          </p:cNvPr>
          <p:cNvSpPr/>
          <p:nvPr/>
        </p:nvSpPr>
        <p:spPr>
          <a:xfrm>
            <a:off x="3723692"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A6BBE165-0C97-4026-B09A-1F4147F8610D}"/>
              </a:ext>
            </a:extLst>
          </p:cNvPr>
          <p:cNvSpPr/>
          <p:nvPr/>
        </p:nvSpPr>
        <p:spPr>
          <a:xfrm>
            <a:off x="4001496"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C2BE2182-3F97-4769-8AE7-3097EFD50689}"/>
              </a:ext>
            </a:extLst>
          </p:cNvPr>
          <p:cNvSpPr/>
          <p:nvPr/>
        </p:nvSpPr>
        <p:spPr>
          <a:xfrm>
            <a:off x="4279300"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165F4125-4046-415B-BD0A-F3B1BC316E0B}"/>
              </a:ext>
            </a:extLst>
          </p:cNvPr>
          <p:cNvSpPr/>
          <p:nvPr/>
        </p:nvSpPr>
        <p:spPr>
          <a:xfrm>
            <a:off x="4557104"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3030AE3F-BB10-4ABF-AB03-A7EE39564DC8}"/>
              </a:ext>
            </a:extLst>
          </p:cNvPr>
          <p:cNvSpPr/>
          <p:nvPr/>
        </p:nvSpPr>
        <p:spPr>
          <a:xfrm>
            <a:off x="4834908"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2A53A4E-D263-42D5-B146-516E38500CF8}"/>
              </a:ext>
            </a:extLst>
          </p:cNvPr>
          <p:cNvSpPr txBox="1"/>
          <p:nvPr/>
        </p:nvSpPr>
        <p:spPr>
          <a:xfrm>
            <a:off x="3065550" y="3124040"/>
            <a:ext cx="1836721" cy="369332"/>
          </a:xfrm>
          <a:prstGeom prst="rect">
            <a:avLst/>
          </a:prstGeom>
          <a:noFill/>
        </p:spPr>
        <p:txBody>
          <a:bodyPr wrap="none" rtlCol="0">
            <a:spAutoFit/>
          </a:bodyPr>
          <a:lstStyle/>
          <a:p>
            <a:r>
              <a:rPr lang="en-US" dirty="0"/>
              <a:t>Large Page Frame</a:t>
            </a:r>
          </a:p>
        </p:txBody>
      </p:sp>
      <p:sp>
        <p:nvSpPr>
          <p:cNvPr id="59" name="Rectangle 58">
            <a:extLst>
              <a:ext uri="{FF2B5EF4-FFF2-40B4-BE49-F238E27FC236}">
                <a16:creationId xmlns:a16="http://schemas.microsoft.com/office/drawing/2014/main" id="{ECB39C2D-FF4B-448D-B602-BF891B905DF3}"/>
              </a:ext>
            </a:extLst>
          </p:cNvPr>
          <p:cNvSpPr/>
          <p:nvPr/>
        </p:nvSpPr>
        <p:spPr>
          <a:xfrm>
            <a:off x="3819525" y="1188719"/>
            <a:ext cx="5257800" cy="1278256"/>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1B6F3010-C720-4132-A40B-01E9AC095539}"/>
              </a:ext>
            </a:extLst>
          </p:cNvPr>
          <p:cNvGrpSpPr/>
          <p:nvPr/>
        </p:nvGrpSpPr>
        <p:grpSpPr>
          <a:xfrm>
            <a:off x="190738" y="1006289"/>
            <a:ext cx="8886587" cy="1716990"/>
            <a:chOff x="190738" y="1006289"/>
            <a:chExt cx="8886587" cy="1716990"/>
          </a:xfrm>
        </p:grpSpPr>
        <p:sp>
          <p:nvSpPr>
            <p:cNvPr id="29" name="TextBox 28">
              <a:extLst>
                <a:ext uri="{FF2B5EF4-FFF2-40B4-BE49-F238E27FC236}">
                  <a16:creationId xmlns:a16="http://schemas.microsoft.com/office/drawing/2014/main" id="{23797D00-E82E-4B15-939C-A2EDCD1EBAE1}"/>
                </a:ext>
              </a:extLst>
            </p:cNvPr>
            <p:cNvSpPr txBox="1"/>
            <p:nvPr/>
          </p:nvSpPr>
          <p:spPr>
            <a:xfrm>
              <a:off x="7473922" y="2261614"/>
              <a:ext cx="1462260" cy="461665"/>
            </a:xfrm>
            <a:prstGeom prst="rect">
              <a:avLst/>
            </a:prstGeom>
            <a:noFill/>
          </p:spPr>
          <p:txBody>
            <a:bodyPr wrap="none" rtlCol="0">
              <a:spAutoFit/>
            </a:bodyPr>
            <a:lstStyle/>
            <a:p>
              <a:r>
                <a:rPr lang="en-US" sz="2400" b="1" i="1" dirty="0">
                  <a:solidFill>
                    <a:schemeClr val="bg1">
                      <a:lumMod val="75000"/>
                    </a:schemeClr>
                  </a:solidFill>
                </a:rPr>
                <a:t>Hardware</a:t>
              </a:r>
            </a:p>
          </p:txBody>
        </p:sp>
        <p:grpSp>
          <p:nvGrpSpPr>
            <p:cNvPr id="30" name="Group 29">
              <a:extLst>
                <a:ext uri="{FF2B5EF4-FFF2-40B4-BE49-F238E27FC236}">
                  <a16:creationId xmlns:a16="http://schemas.microsoft.com/office/drawing/2014/main" id="{A3FE49B4-455D-4328-BEC6-53461C5B4902}"/>
                </a:ext>
              </a:extLst>
            </p:cNvPr>
            <p:cNvGrpSpPr/>
            <p:nvPr/>
          </p:nvGrpSpPr>
          <p:grpSpPr>
            <a:xfrm>
              <a:off x="190738" y="1006289"/>
              <a:ext cx="8886587" cy="1460686"/>
              <a:chOff x="190738" y="1006289"/>
              <a:chExt cx="8886587" cy="1460686"/>
            </a:xfrm>
          </p:grpSpPr>
          <p:cxnSp>
            <p:nvCxnSpPr>
              <p:cNvPr id="31" name="Straight Arrow Connector 30">
                <a:extLst>
                  <a:ext uri="{FF2B5EF4-FFF2-40B4-BE49-F238E27FC236}">
                    <a16:creationId xmlns:a16="http://schemas.microsoft.com/office/drawing/2014/main" id="{8996E0E4-2B84-4FDE-A824-F0F5F1B54295}"/>
                  </a:ext>
                </a:extLst>
              </p:cNvPr>
              <p:cNvCxnSpPr>
                <a:cxnSpLocks/>
              </p:cNvCxnSpPr>
              <p:nvPr/>
            </p:nvCxnSpPr>
            <p:spPr>
              <a:xfrm>
                <a:off x="190738" y="2466975"/>
                <a:ext cx="3487644" cy="0"/>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D496B48-B77E-4C0E-92C1-6046A212D31B}"/>
                  </a:ext>
                </a:extLst>
              </p:cNvPr>
              <p:cNvSpPr txBox="1"/>
              <p:nvPr/>
            </p:nvSpPr>
            <p:spPr>
              <a:xfrm>
                <a:off x="638864" y="1006289"/>
                <a:ext cx="1887376" cy="461665"/>
              </a:xfrm>
              <a:prstGeom prst="rect">
                <a:avLst/>
              </a:prstGeom>
              <a:noFill/>
            </p:spPr>
            <p:txBody>
              <a:bodyPr wrap="none" rtlCol="0">
                <a:spAutoFit/>
              </a:bodyPr>
              <a:lstStyle/>
              <a:p>
                <a:r>
                  <a:rPr lang="en-US" sz="2400" b="1" i="1" dirty="0">
                    <a:solidFill>
                      <a:schemeClr val="bg1">
                        <a:lumMod val="75000"/>
                      </a:schemeClr>
                    </a:solidFill>
                  </a:rPr>
                  <a:t>GPU Runtime</a:t>
                </a:r>
              </a:p>
            </p:txBody>
          </p:sp>
          <p:cxnSp>
            <p:nvCxnSpPr>
              <p:cNvPr id="33" name="Straight Arrow Connector 32">
                <a:extLst>
                  <a:ext uri="{FF2B5EF4-FFF2-40B4-BE49-F238E27FC236}">
                    <a16:creationId xmlns:a16="http://schemas.microsoft.com/office/drawing/2014/main" id="{D23B1A9B-A207-4656-B245-4EDD8A8E3633}"/>
                  </a:ext>
                </a:extLst>
              </p:cNvPr>
              <p:cNvCxnSpPr>
                <a:cxnSpLocks/>
              </p:cNvCxnSpPr>
              <p:nvPr/>
            </p:nvCxnSpPr>
            <p:spPr>
              <a:xfrm flipV="1">
                <a:off x="3678382" y="1827847"/>
                <a:ext cx="5398943" cy="25472"/>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46A033D-963C-40E9-8233-9EE8AE3752F8}"/>
                  </a:ext>
                </a:extLst>
              </p:cNvPr>
              <p:cNvCxnSpPr>
                <a:cxnSpLocks/>
              </p:cNvCxnSpPr>
              <p:nvPr/>
            </p:nvCxnSpPr>
            <p:spPr>
              <a:xfrm>
                <a:off x="3678382" y="1846897"/>
                <a:ext cx="0" cy="598598"/>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grpSp>
      </p:grpSp>
      <p:grpSp>
        <p:nvGrpSpPr>
          <p:cNvPr id="36" name="Group 35">
            <a:extLst>
              <a:ext uri="{FF2B5EF4-FFF2-40B4-BE49-F238E27FC236}">
                <a16:creationId xmlns:a16="http://schemas.microsoft.com/office/drawing/2014/main" id="{A6B9CB23-1ECB-46D9-B8F8-9041197FA261}"/>
              </a:ext>
            </a:extLst>
          </p:cNvPr>
          <p:cNvGrpSpPr/>
          <p:nvPr/>
        </p:nvGrpSpPr>
        <p:grpSpPr>
          <a:xfrm>
            <a:off x="2456391" y="1013059"/>
            <a:ext cx="3313660" cy="454895"/>
            <a:chOff x="2456391" y="1013059"/>
            <a:chExt cx="3313660" cy="454895"/>
          </a:xfrm>
        </p:grpSpPr>
        <p:grpSp>
          <p:nvGrpSpPr>
            <p:cNvPr id="37" name="Group 36">
              <a:extLst>
                <a:ext uri="{FF2B5EF4-FFF2-40B4-BE49-F238E27FC236}">
                  <a16:creationId xmlns:a16="http://schemas.microsoft.com/office/drawing/2014/main" id="{E7A5A313-337C-4BD0-9A7B-705B15571BDA}"/>
                </a:ext>
              </a:extLst>
            </p:cNvPr>
            <p:cNvGrpSpPr/>
            <p:nvPr/>
          </p:nvGrpSpPr>
          <p:grpSpPr>
            <a:xfrm>
              <a:off x="2456391" y="1013059"/>
              <a:ext cx="3313660" cy="375797"/>
              <a:chOff x="2456391" y="1013059"/>
              <a:chExt cx="3313660" cy="375797"/>
            </a:xfrm>
          </p:grpSpPr>
          <p:sp>
            <p:nvSpPr>
              <p:cNvPr id="41" name="TextBox 40">
                <a:extLst>
                  <a:ext uri="{FF2B5EF4-FFF2-40B4-BE49-F238E27FC236}">
                    <a16:creationId xmlns:a16="http://schemas.microsoft.com/office/drawing/2014/main" id="{0B1C139A-CB7D-4424-B38F-3F8799B1E381}"/>
                  </a:ext>
                </a:extLst>
              </p:cNvPr>
              <p:cNvSpPr txBox="1"/>
              <p:nvPr/>
            </p:nvSpPr>
            <p:spPr>
              <a:xfrm>
                <a:off x="3096883" y="1013059"/>
                <a:ext cx="2673168" cy="369332"/>
              </a:xfrm>
              <a:prstGeom prst="rect">
                <a:avLst/>
              </a:prstGeom>
              <a:noFill/>
            </p:spPr>
            <p:txBody>
              <a:bodyPr wrap="none" rtlCol="0">
                <a:spAutoFit/>
              </a:bodyPr>
              <a:lstStyle/>
              <a:p>
                <a:r>
                  <a:rPr lang="en-US" dirty="0"/>
                  <a:t>Application Demands Data</a:t>
                </a:r>
              </a:p>
            </p:txBody>
          </p:sp>
          <p:sp>
            <p:nvSpPr>
              <p:cNvPr id="42" name="Oval 41">
                <a:extLst>
                  <a:ext uri="{FF2B5EF4-FFF2-40B4-BE49-F238E27FC236}">
                    <a16:creationId xmlns:a16="http://schemas.microsoft.com/office/drawing/2014/main" id="{7E0C7070-7B18-4B7F-9F32-4A7D20571C9A}"/>
                  </a:ext>
                </a:extLst>
              </p:cNvPr>
              <p:cNvSpPr/>
              <p:nvPr/>
            </p:nvSpPr>
            <p:spPr>
              <a:xfrm>
                <a:off x="2456391" y="1082658"/>
                <a:ext cx="306198" cy="30619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a:t>
                </a:r>
              </a:p>
            </p:txBody>
          </p:sp>
        </p:grpSp>
        <p:cxnSp>
          <p:nvCxnSpPr>
            <p:cNvPr id="39" name="Straight Arrow Connector 38">
              <a:extLst>
                <a:ext uri="{FF2B5EF4-FFF2-40B4-BE49-F238E27FC236}">
                  <a16:creationId xmlns:a16="http://schemas.microsoft.com/office/drawing/2014/main" id="{9221F1F5-52B7-49B8-8B2C-9D7E3BFD6570}"/>
                </a:ext>
              </a:extLst>
            </p:cNvPr>
            <p:cNvCxnSpPr>
              <a:cxnSpLocks/>
            </p:cNvCxnSpPr>
            <p:nvPr/>
          </p:nvCxnSpPr>
          <p:spPr>
            <a:xfrm>
              <a:off x="2860534" y="1181099"/>
              <a:ext cx="0" cy="28685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76BA4F6-13C0-4E23-9741-93AAA935E6C1}"/>
                </a:ext>
              </a:extLst>
            </p:cNvPr>
            <p:cNvCxnSpPr>
              <a:cxnSpLocks/>
            </p:cNvCxnSpPr>
            <p:nvPr/>
          </p:nvCxnSpPr>
          <p:spPr>
            <a:xfrm flipH="1">
              <a:off x="2871300" y="1178520"/>
              <a:ext cx="270244"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385585" y="4195340"/>
            <a:ext cx="6753067" cy="1569660"/>
          </a:xfrm>
          <a:prstGeom prst="rect">
            <a:avLst/>
          </a:prstGeom>
          <a:noFill/>
        </p:spPr>
        <p:txBody>
          <a:bodyPr wrap="none" rtlCol="0">
            <a:spAutoFit/>
          </a:bodyPr>
          <a:lstStyle/>
          <a:p>
            <a:pPr algn="ctr"/>
            <a:r>
              <a:rPr lang="en-US" sz="3200" b="1" dirty="0"/>
              <a:t>Soft guarantee:</a:t>
            </a:r>
          </a:p>
          <a:p>
            <a:pPr algn="ctr"/>
            <a:r>
              <a:rPr lang="en-US" sz="3200" b="1" dirty="0">
                <a:solidFill>
                  <a:srgbClr val="0066FF"/>
                </a:solidFill>
              </a:rPr>
              <a:t>A large page frame contains </a:t>
            </a:r>
          </a:p>
          <a:p>
            <a:pPr algn="ctr"/>
            <a:r>
              <a:rPr lang="en-US" sz="3200" b="1" dirty="0">
                <a:solidFill>
                  <a:srgbClr val="0066FF"/>
                </a:solidFill>
              </a:rPr>
              <a:t>pages from only a single address space</a:t>
            </a:r>
          </a:p>
        </p:txBody>
      </p:sp>
    </p:spTree>
    <p:extLst>
      <p:ext uri="{BB962C8B-B14F-4D97-AF65-F5344CB8AC3E}">
        <p14:creationId xmlns:p14="http://schemas.microsoft.com/office/powerpoint/2010/main" val="228416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randombar(horizontal)">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randombar(horizontal)">
                                      <p:cBhvr>
                                        <p:cTn id="12" dur="500"/>
                                        <p:tgtEl>
                                          <p:spTgt spid="17"/>
                                        </p:tgtEl>
                                      </p:cBhvr>
                                    </p:animEffect>
                                  </p:childTnLst>
                                </p:cTn>
                              </p:par>
                              <p:par>
                                <p:cTn id="13" presetID="14" presetClass="entr" presetSubtype="1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randombar(horizontal)">
                                      <p:cBhvr>
                                        <p:cTn id="15" dur="500"/>
                                        <p:tgtEl>
                                          <p:spTgt spid="20"/>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randombar(horizontal)">
                                      <p:cBhvr>
                                        <p:cTn id="18" dur="500"/>
                                        <p:tgtEl>
                                          <p:spTgt spid="28"/>
                                        </p:tgtEl>
                                      </p:cBhvr>
                                    </p:animEffect>
                                  </p:childTnLst>
                                </p:cTn>
                              </p:par>
                            </p:childTnLst>
                          </p:cTn>
                        </p:par>
                        <p:par>
                          <p:cTn id="19" fill="hold">
                            <p:stCondLst>
                              <p:cond delay="500"/>
                            </p:stCondLst>
                            <p:childTnLst>
                              <p:par>
                                <p:cTn id="20" presetID="14" presetClass="entr" presetSubtype="10"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randombar(horizontal)">
                                      <p:cBhvr>
                                        <p:cTn id="22" dur="500"/>
                                        <p:tgtEl>
                                          <p:spTgt spid="21"/>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randombar(horizontal)">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randombar(horizontal)">
                                      <p:cBhvr>
                                        <p:cTn id="30" dur="500"/>
                                        <p:tgtEl>
                                          <p:spTgt spid="9"/>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randombar(horizontal)">
                                      <p:cBhvr>
                                        <p:cTn id="33" dur="500"/>
                                        <p:tgtEl>
                                          <p:spTgt spid="58"/>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randombar(horizontal)">
                                      <p:cBhvr>
                                        <p:cTn id="36" dur="500"/>
                                        <p:tgtEl>
                                          <p:spTgt spid="49"/>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randombar(horizontal)">
                                      <p:cBhvr>
                                        <p:cTn id="41" dur="500"/>
                                        <p:tgtEl>
                                          <p:spTgt spid="57"/>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randombar(horizontal)">
                                      <p:cBhvr>
                                        <p:cTn id="44" dur="500"/>
                                        <p:tgtEl>
                                          <p:spTgt spid="56"/>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randombar(horizontal)">
                                      <p:cBhvr>
                                        <p:cTn id="47" dur="500"/>
                                        <p:tgtEl>
                                          <p:spTgt spid="55"/>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54"/>
                                        </p:tgtEl>
                                        <p:attrNameLst>
                                          <p:attrName>style.visibility</p:attrName>
                                        </p:attrNameLst>
                                      </p:cBhvr>
                                      <p:to>
                                        <p:strVal val="visible"/>
                                      </p:to>
                                    </p:set>
                                    <p:animEffect transition="in" filter="randombar(horizontal)">
                                      <p:cBhvr>
                                        <p:cTn id="50" dur="500"/>
                                        <p:tgtEl>
                                          <p:spTgt spid="54"/>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53"/>
                                        </p:tgtEl>
                                        <p:attrNameLst>
                                          <p:attrName>style.visibility</p:attrName>
                                        </p:attrNameLst>
                                      </p:cBhvr>
                                      <p:to>
                                        <p:strVal val="visible"/>
                                      </p:to>
                                    </p:set>
                                    <p:animEffect transition="in" filter="randombar(horizontal)">
                                      <p:cBhvr>
                                        <p:cTn id="53" dur="500"/>
                                        <p:tgtEl>
                                          <p:spTgt spid="53"/>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randombar(horizontal)">
                                      <p:cBhvr>
                                        <p:cTn id="56" dur="500"/>
                                        <p:tgtEl>
                                          <p:spTgt spid="52"/>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51"/>
                                        </p:tgtEl>
                                        <p:attrNameLst>
                                          <p:attrName>style.visibility</p:attrName>
                                        </p:attrNameLst>
                                      </p:cBhvr>
                                      <p:to>
                                        <p:strVal val="visible"/>
                                      </p:to>
                                    </p:set>
                                    <p:animEffect transition="in" filter="randombar(horizontal)">
                                      <p:cBhvr>
                                        <p:cTn id="59" dur="500"/>
                                        <p:tgtEl>
                                          <p:spTgt spid="51"/>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randombar(horizontal)">
                                      <p:cBhvr>
                                        <p:cTn id="62" dur="500"/>
                                        <p:tgtEl>
                                          <p:spTgt spid="50"/>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blinds(horizontal)">
                                      <p:cBhvr>
                                        <p:cTn id="67" dur="500"/>
                                        <p:tgtEl>
                                          <p:spTgt spid="3"/>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6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uiExpand="1" build="p"/>
      <p:bldP spid="9" grpId="0" animBg="1"/>
      <p:bldP spid="17" grpId="0"/>
      <p:bldP spid="21" grpId="0" animBg="1"/>
      <p:bldP spid="22" grpId="0" animBg="1"/>
      <p:bldP spid="2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Content Placeholder 2">
            <a:extLst>
              <a:ext uri="{FF2B5EF4-FFF2-40B4-BE49-F238E27FC236}">
                <a16:creationId xmlns:a16="http://schemas.microsoft.com/office/drawing/2014/main" id="{E26E5FF7-67BC-4155-ACF3-E76B0AAE141A}"/>
              </a:ext>
            </a:extLst>
          </p:cNvPr>
          <p:cNvSpPr>
            <a:spLocks noGrp="1"/>
          </p:cNvSpPr>
          <p:nvPr>
            <p:ph idx="1"/>
          </p:nvPr>
        </p:nvSpPr>
        <p:spPr>
          <a:xfrm>
            <a:off x="457199" y="1094944"/>
            <a:ext cx="8568267" cy="5517543"/>
          </a:xfrm>
        </p:spPr>
        <p:txBody>
          <a:bodyPr>
            <a:normAutofit fontScale="92500" lnSpcReduction="10000"/>
          </a:bodyPr>
          <a:lstStyle/>
          <a:p>
            <a:endParaRPr lang="en-US" b="1" dirty="0"/>
          </a:p>
          <a:p>
            <a:endParaRPr lang="en-US" b="1" dirty="0"/>
          </a:p>
          <a:p>
            <a:endParaRPr lang="en-US" b="1" dirty="0"/>
          </a:p>
          <a:p>
            <a:endParaRPr lang="en-US" b="1" dirty="0"/>
          </a:p>
          <a:p>
            <a:endParaRPr lang="en-US" b="1" dirty="0"/>
          </a:p>
          <a:p>
            <a:endParaRPr lang="en-US" sz="1500" b="1" dirty="0"/>
          </a:p>
          <a:p>
            <a:endParaRPr lang="en-US" sz="1500" b="1" dirty="0"/>
          </a:p>
          <a:p>
            <a:endParaRPr lang="en-US" sz="4300" b="1" dirty="0"/>
          </a:p>
          <a:p>
            <a:pPr marL="0" indent="0">
              <a:buNone/>
            </a:pPr>
            <a:endParaRPr lang="en-US" b="1" dirty="0"/>
          </a:p>
          <a:p>
            <a:pPr marL="0" indent="0">
              <a:buNone/>
            </a:pPr>
            <a:endParaRPr lang="en-US" sz="4000" b="1" dirty="0"/>
          </a:p>
          <a:p>
            <a:r>
              <a:rPr lang="en-US" b="1" dirty="0"/>
              <a:t>Data transfer is done at a </a:t>
            </a:r>
            <a:r>
              <a:rPr lang="en-US" b="1" dirty="0">
                <a:solidFill>
                  <a:schemeClr val="accent6">
                    <a:lumMod val="75000"/>
                  </a:schemeClr>
                </a:solidFill>
              </a:rPr>
              <a:t>small page granularity</a:t>
            </a:r>
          </a:p>
          <a:p>
            <a:pPr lvl="1"/>
            <a:r>
              <a:rPr lang="en-US" sz="2800" b="1" dirty="0">
                <a:solidFill>
                  <a:schemeClr val="accent6">
                    <a:lumMod val="75000"/>
                  </a:schemeClr>
                </a:solidFill>
              </a:rPr>
              <a:t>A page that is transferred is immediately ready to use</a:t>
            </a:r>
          </a:p>
          <a:p>
            <a:endParaRPr lang="en-US" b="1" dirty="0"/>
          </a:p>
        </p:txBody>
      </p:sp>
      <p:sp>
        <p:nvSpPr>
          <p:cNvPr id="50" name="Speech Bubble: Rectangle 49">
            <a:extLst>
              <a:ext uri="{FF2B5EF4-FFF2-40B4-BE49-F238E27FC236}">
                <a16:creationId xmlns:a16="http://schemas.microsoft.com/office/drawing/2014/main" id="{B24F6CC3-F9B6-43C4-99D7-16C8384F7E07}"/>
              </a:ext>
            </a:extLst>
          </p:cNvPr>
          <p:cNvSpPr/>
          <p:nvPr/>
        </p:nvSpPr>
        <p:spPr>
          <a:xfrm>
            <a:off x="2574554" y="3090913"/>
            <a:ext cx="2778496" cy="1014362"/>
          </a:xfrm>
          <a:prstGeom prst="wedgeRectCallout">
            <a:avLst>
              <a:gd name="adj1" fmla="val -60277"/>
              <a:gd name="adj2" fmla="val 101277"/>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130604"/>
            <a:ext cx="8229600" cy="847546"/>
          </a:xfrm>
        </p:spPr>
        <p:txBody>
          <a:bodyPr/>
          <a:lstStyle/>
          <a:p>
            <a:r>
              <a:rPr lang="en-US" dirty="0"/>
              <a:t>Mosaic: Data Allocation</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15</a:t>
            </a:fld>
            <a:endParaRPr lang="en-US" dirty="0"/>
          </a:p>
        </p:txBody>
      </p:sp>
      <p:pic>
        <p:nvPicPr>
          <p:cNvPr id="38" name="Picture 37" descr="safari.png"/>
          <p:cNvPicPr>
            <a:picLocks noChangeAspect="1"/>
          </p:cNvPicPr>
          <p:nvPr/>
        </p:nvPicPr>
        <p:blipFill>
          <a:blip r:embed="rId3" cstate="print"/>
          <a:stretch>
            <a:fillRect/>
          </a:stretch>
        </p:blipFill>
        <p:spPr>
          <a:xfrm>
            <a:off x="164139" y="6425519"/>
            <a:ext cx="1315038" cy="380494"/>
          </a:xfrm>
          <a:prstGeom prst="rect">
            <a:avLst/>
          </a:prstGeom>
        </p:spPr>
      </p:pic>
      <p:sp>
        <p:nvSpPr>
          <p:cNvPr id="8" name="Rectangle 7">
            <a:extLst>
              <a:ext uri="{FF2B5EF4-FFF2-40B4-BE49-F238E27FC236}">
                <a16:creationId xmlns:a16="http://schemas.microsoft.com/office/drawing/2014/main" id="{268BCE29-7D34-4D46-9184-FF20EFD368C3}"/>
              </a:ext>
            </a:extLst>
          </p:cNvPr>
          <p:cNvSpPr/>
          <p:nvPr/>
        </p:nvSpPr>
        <p:spPr>
          <a:xfrm>
            <a:off x="233633" y="1471288"/>
            <a:ext cx="3247322" cy="8402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Contiguity-Conserving</a:t>
            </a:r>
          </a:p>
          <a:p>
            <a:pPr algn="ctr"/>
            <a:r>
              <a:rPr lang="en-US" sz="2400" b="1" dirty="0"/>
              <a:t>Allocation</a:t>
            </a:r>
          </a:p>
        </p:txBody>
      </p:sp>
      <p:sp>
        <p:nvSpPr>
          <p:cNvPr id="10" name="Rectangle 9">
            <a:extLst>
              <a:ext uri="{FF2B5EF4-FFF2-40B4-BE49-F238E27FC236}">
                <a16:creationId xmlns:a16="http://schemas.microsoft.com/office/drawing/2014/main" id="{A4035134-745C-493C-8C2F-3FFEB8C74798}"/>
              </a:ext>
            </a:extLst>
          </p:cNvPr>
          <p:cNvSpPr/>
          <p:nvPr/>
        </p:nvSpPr>
        <p:spPr>
          <a:xfrm>
            <a:off x="3929081" y="1471288"/>
            <a:ext cx="1860760" cy="84026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In-Place</a:t>
            </a:r>
          </a:p>
          <a:p>
            <a:pPr algn="ctr"/>
            <a:r>
              <a:rPr lang="en-US" sz="2400" b="1" dirty="0"/>
              <a:t>Coalescer</a:t>
            </a:r>
          </a:p>
        </p:txBody>
      </p:sp>
      <p:sp>
        <p:nvSpPr>
          <p:cNvPr id="11" name="Rectangle 10">
            <a:extLst>
              <a:ext uri="{FF2B5EF4-FFF2-40B4-BE49-F238E27FC236}">
                <a16:creationId xmlns:a16="http://schemas.microsoft.com/office/drawing/2014/main" id="{851CD374-BD3A-48D5-BB0A-192C18ED0736}"/>
              </a:ext>
            </a:extLst>
          </p:cNvPr>
          <p:cNvSpPr/>
          <p:nvPr/>
        </p:nvSpPr>
        <p:spPr>
          <a:xfrm>
            <a:off x="6237967" y="1471288"/>
            <a:ext cx="2698215" cy="84026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Contiguity-Aware</a:t>
            </a:r>
          </a:p>
          <a:p>
            <a:pPr algn="ctr"/>
            <a:r>
              <a:rPr lang="en-US" sz="2400" b="1" dirty="0"/>
              <a:t>Compaction</a:t>
            </a:r>
          </a:p>
        </p:txBody>
      </p:sp>
      <p:sp>
        <p:nvSpPr>
          <p:cNvPr id="17" name="TextBox 16">
            <a:extLst>
              <a:ext uri="{FF2B5EF4-FFF2-40B4-BE49-F238E27FC236}">
                <a16:creationId xmlns:a16="http://schemas.microsoft.com/office/drawing/2014/main" id="{5D587CF3-89D3-499F-80FC-CE93C676EB61}"/>
              </a:ext>
            </a:extLst>
          </p:cNvPr>
          <p:cNvSpPr txBox="1"/>
          <p:nvPr/>
        </p:nvSpPr>
        <p:spPr>
          <a:xfrm>
            <a:off x="3036480" y="4454685"/>
            <a:ext cx="1427186" cy="369332"/>
          </a:xfrm>
          <a:prstGeom prst="rect">
            <a:avLst/>
          </a:prstGeom>
          <a:noFill/>
        </p:spPr>
        <p:txBody>
          <a:bodyPr wrap="none" rtlCol="0">
            <a:spAutoFit/>
          </a:bodyPr>
          <a:lstStyle/>
          <a:p>
            <a:r>
              <a:rPr lang="en-US" dirty="0"/>
              <a:t>Transfer Data</a:t>
            </a:r>
          </a:p>
        </p:txBody>
      </p:sp>
      <p:cxnSp>
        <p:nvCxnSpPr>
          <p:cNvPr id="20" name="Straight Arrow Connector 19">
            <a:extLst>
              <a:ext uri="{FF2B5EF4-FFF2-40B4-BE49-F238E27FC236}">
                <a16:creationId xmlns:a16="http://schemas.microsoft.com/office/drawing/2014/main" id="{3E07CF29-97FF-4040-84E7-A7C3248B4681}"/>
              </a:ext>
            </a:extLst>
          </p:cNvPr>
          <p:cNvCxnSpPr>
            <a:cxnSpLocks/>
          </p:cNvCxnSpPr>
          <p:nvPr/>
        </p:nvCxnSpPr>
        <p:spPr>
          <a:xfrm>
            <a:off x="2264696" y="4810968"/>
            <a:ext cx="2965828" cy="0"/>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310A04EE-DE06-4C14-B3C4-63949C43046A}"/>
              </a:ext>
            </a:extLst>
          </p:cNvPr>
          <p:cNvSpPr/>
          <p:nvPr/>
        </p:nvSpPr>
        <p:spPr>
          <a:xfrm>
            <a:off x="1039608" y="3564081"/>
            <a:ext cx="1225088" cy="858982"/>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i="1" dirty="0">
                <a:solidFill>
                  <a:schemeClr val="tx1"/>
                </a:solidFill>
              </a:rPr>
              <a:t>Page</a:t>
            </a:r>
          </a:p>
          <a:p>
            <a:pPr algn="ctr"/>
            <a:r>
              <a:rPr lang="en-US" sz="2200" b="1" i="1" dirty="0">
                <a:solidFill>
                  <a:schemeClr val="tx1"/>
                </a:solidFill>
              </a:rPr>
              <a:t>Table</a:t>
            </a:r>
          </a:p>
        </p:txBody>
      </p:sp>
      <p:sp>
        <p:nvSpPr>
          <p:cNvPr id="22" name="Rectangle 21">
            <a:extLst>
              <a:ext uri="{FF2B5EF4-FFF2-40B4-BE49-F238E27FC236}">
                <a16:creationId xmlns:a16="http://schemas.microsoft.com/office/drawing/2014/main" id="{D667890A-3AF7-400B-9B9B-FD27582E95DC}"/>
              </a:ext>
            </a:extLst>
          </p:cNvPr>
          <p:cNvSpPr/>
          <p:nvPr/>
        </p:nvSpPr>
        <p:spPr>
          <a:xfrm>
            <a:off x="1045856" y="4423063"/>
            <a:ext cx="1225088" cy="858982"/>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i="1" dirty="0">
                <a:solidFill>
                  <a:schemeClr val="tx1"/>
                </a:solidFill>
              </a:rPr>
              <a:t>Data</a:t>
            </a:r>
          </a:p>
        </p:txBody>
      </p:sp>
      <p:sp>
        <p:nvSpPr>
          <p:cNvPr id="28" name="Oval 27">
            <a:extLst>
              <a:ext uri="{FF2B5EF4-FFF2-40B4-BE49-F238E27FC236}">
                <a16:creationId xmlns:a16="http://schemas.microsoft.com/office/drawing/2014/main" id="{2FB83680-658B-40DB-954F-71FC7422F8E3}"/>
              </a:ext>
            </a:extLst>
          </p:cNvPr>
          <p:cNvSpPr/>
          <p:nvPr/>
        </p:nvSpPr>
        <p:spPr>
          <a:xfrm>
            <a:off x="2592950" y="4902110"/>
            <a:ext cx="306198" cy="30619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3</a:t>
            </a:r>
          </a:p>
        </p:txBody>
      </p:sp>
      <p:sp>
        <p:nvSpPr>
          <p:cNvPr id="25" name="TextBox 24">
            <a:extLst>
              <a:ext uri="{FF2B5EF4-FFF2-40B4-BE49-F238E27FC236}">
                <a16:creationId xmlns:a16="http://schemas.microsoft.com/office/drawing/2014/main" id="{57BA7046-2721-4744-9666-B8175C45945B}"/>
              </a:ext>
            </a:extLst>
          </p:cNvPr>
          <p:cNvSpPr txBox="1"/>
          <p:nvPr/>
        </p:nvSpPr>
        <p:spPr>
          <a:xfrm>
            <a:off x="2952096" y="4838976"/>
            <a:ext cx="1593321" cy="369332"/>
          </a:xfrm>
          <a:prstGeom prst="rect">
            <a:avLst/>
          </a:prstGeom>
          <a:noFill/>
        </p:spPr>
        <p:txBody>
          <a:bodyPr wrap="none" rtlCol="0">
            <a:spAutoFit/>
          </a:bodyPr>
          <a:lstStyle/>
          <a:p>
            <a:r>
              <a:rPr lang="en-US" dirty="0"/>
              <a:t>System I/O Bus</a:t>
            </a:r>
          </a:p>
        </p:txBody>
      </p:sp>
      <p:sp>
        <p:nvSpPr>
          <p:cNvPr id="46" name="Rectangle 45">
            <a:extLst>
              <a:ext uri="{FF2B5EF4-FFF2-40B4-BE49-F238E27FC236}">
                <a16:creationId xmlns:a16="http://schemas.microsoft.com/office/drawing/2014/main" id="{0DFD3905-2365-451C-A8A6-3BAC3ECA2432}"/>
              </a:ext>
            </a:extLst>
          </p:cNvPr>
          <p:cNvSpPr/>
          <p:nvPr/>
        </p:nvSpPr>
        <p:spPr>
          <a:xfrm>
            <a:off x="5230524" y="4423063"/>
            <a:ext cx="1225088" cy="858982"/>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i="1" dirty="0">
                <a:solidFill>
                  <a:schemeClr val="bg1"/>
                </a:solidFill>
              </a:rPr>
              <a:t>CPU Memory</a:t>
            </a:r>
          </a:p>
        </p:txBody>
      </p:sp>
      <p:sp>
        <p:nvSpPr>
          <p:cNvPr id="49" name="Rectangle 48">
            <a:extLst>
              <a:ext uri="{FF2B5EF4-FFF2-40B4-BE49-F238E27FC236}">
                <a16:creationId xmlns:a16="http://schemas.microsoft.com/office/drawing/2014/main" id="{60BDFB2B-349D-40AA-A524-665214466E2A}"/>
              </a:ext>
            </a:extLst>
          </p:cNvPr>
          <p:cNvSpPr/>
          <p:nvPr/>
        </p:nvSpPr>
        <p:spPr>
          <a:xfrm>
            <a:off x="3819525" y="1188719"/>
            <a:ext cx="5257800" cy="1278256"/>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44737C37-8A0C-45CE-9F66-18177D168238}"/>
              </a:ext>
            </a:extLst>
          </p:cNvPr>
          <p:cNvSpPr/>
          <p:nvPr/>
        </p:nvSpPr>
        <p:spPr>
          <a:xfrm>
            <a:off x="2817544" y="3515734"/>
            <a:ext cx="2322080" cy="36909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C1A7A701-1B59-4F7E-A906-2197BDD63312}"/>
              </a:ext>
            </a:extLst>
          </p:cNvPr>
          <p:cNvSpPr/>
          <p:nvPr/>
        </p:nvSpPr>
        <p:spPr>
          <a:xfrm>
            <a:off x="2890280"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AC38A419-74E6-4642-9BED-A523281BA878}"/>
              </a:ext>
            </a:extLst>
          </p:cNvPr>
          <p:cNvSpPr/>
          <p:nvPr/>
        </p:nvSpPr>
        <p:spPr>
          <a:xfrm>
            <a:off x="3168084"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395FF4D9-5876-44F6-8304-BF7283B763A8}"/>
              </a:ext>
            </a:extLst>
          </p:cNvPr>
          <p:cNvSpPr/>
          <p:nvPr/>
        </p:nvSpPr>
        <p:spPr>
          <a:xfrm>
            <a:off x="3445888"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494BC969-7B14-4D4C-8F0B-2EE253FB0BB1}"/>
              </a:ext>
            </a:extLst>
          </p:cNvPr>
          <p:cNvSpPr/>
          <p:nvPr/>
        </p:nvSpPr>
        <p:spPr>
          <a:xfrm>
            <a:off x="3723692"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93EAFB31-6983-4F5D-91D6-062483B22156}"/>
              </a:ext>
            </a:extLst>
          </p:cNvPr>
          <p:cNvSpPr/>
          <p:nvPr/>
        </p:nvSpPr>
        <p:spPr>
          <a:xfrm>
            <a:off x="4001496"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31F0A677-E93D-4886-967C-7DDAF97BA195}"/>
              </a:ext>
            </a:extLst>
          </p:cNvPr>
          <p:cNvSpPr/>
          <p:nvPr/>
        </p:nvSpPr>
        <p:spPr>
          <a:xfrm>
            <a:off x="4279300"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9C8D6886-3963-465E-8FD3-954F8F75DB59}"/>
              </a:ext>
            </a:extLst>
          </p:cNvPr>
          <p:cNvSpPr/>
          <p:nvPr/>
        </p:nvSpPr>
        <p:spPr>
          <a:xfrm>
            <a:off x="4557104"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7553E2DB-EF83-4E94-A8E0-42C1091137E0}"/>
              </a:ext>
            </a:extLst>
          </p:cNvPr>
          <p:cNvSpPr/>
          <p:nvPr/>
        </p:nvSpPr>
        <p:spPr>
          <a:xfrm>
            <a:off x="4834908"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a:extLst>
              <a:ext uri="{FF2B5EF4-FFF2-40B4-BE49-F238E27FC236}">
                <a16:creationId xmlns:a16="http://schemas.microsoft.com/office/drawing/2014/main" id="{F630A007-398B-4BEF-ADB1-8FF98E108A0B}"/>
              </a:ext>
            </a:extLst>
          </p:cNvPr>
          <p:cNvSpPr txBox="1"/>
          <p:nvPr/>
        </p:nvSpPr>
        <p:spPr>
          <a:xfrm>
            <a:off x="3065550" y="3124040"/>
            <a:ext cx="1836721" cy="369332"/>
          </a:xfrm>
          <a:prstGeom prst="rect">
            <a:avLst/>
          </a:prstGeom>
          <a:noFill/>
        </p:spPr>
        <p:txBody>
          <a:bodyPr wrap="none" rtlCol="0">
            <a:spAutoFit/>
          </a:bodyPr>
          <a:lstStyle/>
          <a:p>
            <a:r>
              <a:rPr lang="en-US" dirty="0"/>
              <a:t>Large Page Frame</a:t>
            </a:r>
          </a:p>
        </p:txBody>
      </p:sp>
      <p:sp>
        <p:nvSpPr>
          <p:cNvPr id="29" name="Rectangle 28">
            <a:extLst>
              <a:ext uri="{FF2B5EF4-FFF2-40B4-BE49-F238E27FC236}">
                <a16:creationId xmlns:a16="http://schemas.microsoft.com/office/drawing/2014/main" id="{8B6C2BF5-F8D4-441C-A76A-D9B85A860786}"/>
              </a:ext>
            </a:extLst>
          </p:cNvPr>
          <p:cNvSpPr/>
          <p:nvPr/>
        </p:nvSpPr>
        <p:spPr>
          <a:xfrm>
            <a:off x="2890280" y="35854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9236CD2D-F89D-467B-B8E1-55F9821CF40A}"/>
              </a:ext>
            </a:extLst>
          </p:cNvPr>
          <p:cNvSpPr/>
          <p:nvPr/>
        </p:nvSpPr>
        <p:spPr>
          <a:xfrm>
            <a:off x="3168084" y="35854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30B4CB4-0DAC-4A0B-A5A2-24B785446148}"/>
              </a:ext>
            </a:extLst>
          </p:cNvPr>
          <p:cNvSpPr/>
          <p:nvPr/>
        </p:nvSpPr>
        <p:spPr>
          <a:xfrm>
            <a:off x="3445888" y="35854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1B2F11F-4C0D-46B3-AABC-78C362309DBA}"/>
              </a:ext>
            </a:extLst>
          </p:cNvPr>
          <p:cNvSpPr/>
          <p:nvPr/>
        </p:nvSpPr>
        <p:spPr>
          <a:xfrm>
            <a:off x="3723692" y="35854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35007520-B5A1-412D-BEB7-19B3C64028DA}"/>
              </a:ext>
            </a:extLst>
          </p:cNvPr>
          <p:cNvSpPr/>
          <p:nvPr/>
        </p:nvSpPr>
        <p:spPr>
          <a:xfrm>
            <a:off x="4001496" y="35854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62A6AF73-05A9-41D1-8947-E9D38402B619}"/>
              </a:ext>
            </a:extLst>
          </p:cNvPr>
          <p:cNvSpPr/>
          <p:nvPr/>
        </p:nvSpPr>
        <p:spPr>
          <a:xfrm>
            <a:off x="4279300" y="35854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B5599CB2-C684-446B-A565-84C0C09C5F2E}"/>
              </a:ext>
            </a:extLst>
          </p:cNvPr>
          <p:cNvSpPr/>
          <p:nvPr/>
        </p:nvSpPr>
        <p:spPr>
          <a:xfrm>
            <a:off x="4557104" y="35854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3778AD3A-BC77-412D-9A9B-9B4FA00D1B7A}"/>
              </a:ext>
            </a:extLst>
          </p:cNvPr>
          <p:cNvSpPr/>
          <p:nvPr/>
        </p:nvSpPr>
        <p:spPr>
          <a:xfrm>
            <a:off x="4834908" y="35854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a:extLst>
              <a:ext uri="{FF2B5EF4-FFF2-40B4-BE49-F238E27FC236}">
                <a16:creationId xmlns:a16="http://schemas.microsoft.com/office/drawing/2014/main" id="{66132D47-DED1-4E05-855E-FA07378B6AD6}"/>
              </a:ext>
            </a:extLst>
          </p:cNvPr>
          <p:cNvGrpSpPr/>
          <p:nvPr/>
        </p:nvGrpSpPr>
        <p:grpSpPr>
          <a:xfrm>
            <a:off x="190738" y="1006289"/>
            <a:ext cx="8886587" cy="1716990"/>
            <a:chOff x="190738" y="1006289"/>
            <a:chExt cx="8886587" cy="1716990"/>
          </a:xfrm>
        </p:grpSpPr>
        <p:sp>
          <p:nvSpPr>
            <p:cNvPr id="48" name="TextBox 47">
              <a:extLst>
                <a:ext uri="{FF2B5EF4-FFF2-40B4-BE49-F238E27FC236}">
                  <a16:creationId xmlns:a16="http://schemas.microsoft.com/office/drawing/2014/main" id="{652B45B5-5B01-45BB-B4C5-592AEC092F7C}"/>
                </a:ext>
              </a:extLst>
            </p:cNvPr>
            <p:cNvSpPr txBox="1"/>
            <p:nvPr/>
          </p:nvSpPr>
          <p:spPr>
            <a:xfrm>
              <a:off x="7473922" y="2261614"/>
              <a:ext cx="1462260" cy="461665"/>
            </a:xfrm>
            <a:prstGeom prst="rect">
              <a:avLst/>
            </a:prstGeom>
            <a:noFill/>
          </p:spPr>
          <p:txBody>
            <a:bodyPr wrap="none" rtlCol="0">
              <a:spAutoFit/>
            </a:bodyPr>
            <a:lstStyle/>
            <a:p>
              <a:r>
                <a:rPr lang="en-US" sz="2400" b="1" i="1" dirty="0">
                  <a:solidFill>
                    <a:schemeClr val="bg1">
                      <a:lumMod val="75000"/>
                    </a:schemeClr>
                  </a:solidFill>
                </a:rPr>
                <a:t>Hardware</a:t>
              </a:r>
            </a:p>
          </p:txBody>
        </p:sp>
        <p:grpSp>
          <p:nvGrpSpPr>
            <p:cNvPr id="61" name="Group 60">
              <a:extLst>
                <a:ext uri="{FF2B5EF4-FFF2-40B4-BE49-F238E27FC236}">
                  <a16:creationId xmlns:a16="http://schemas.microsoft.com/office/drawing/2014/main" id="{F253D080-329B-4DD0-8139-C96FDE651935}"/>
                </a:ext>
              </a:extLst>
            </p:cNvPr>
            <p:cNvGrpSpPr/>
            <p:nvPr/>
          </p:nvGrpSpPr>
          <p:grpSpPr>
            <a:xfrm>
              <a:off x="190738" y="1006289"/>
              <a:ext cx="8886587" cy="1460686"/>
              <a:chOff x="190738" y="1006289"/>
              <a:chExt cx="8886587" cy="1460686"/>
            </a:xfrm>
          </p:grpSpPr>
          <p:cxnSp>
            <p:nvCxnSpPr>
              <p:cNvPr id="62" name="Straight Arrow Connector 61">
                <a:extLst>
                  <a:ext uri="{FF2B5EF4-FFF2-40B4-BE49-F238E27FC236}">
                    <a16:creationId xmlns:a16="http://schemas.microsoft.com/office/drawing/2014/main" id="{EB03318A-E689-47C9-ACB7-D9B06A386776}"/>
                  </a:ext>
                </a:extLst>
              </p:cNvPr>
              <p:cNvCxnSpPr>
                <a:cxnSpLocks/>
              </p:cNvCxnSpPr>
              <p:nvPr/>
            </p:nvCxnSpPr>
            <p:spPr>
              <a:xfrm>
                <a:off x="190738" y="2466975"/>
                <a:ext cx="3487644" cy="0"/>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2FAF1622-5E35-445A-9B70-FD7AD1CE3BD8}"/>
                  </a:ext>
                </a:extLst>
              </p:cNvPr>
              <p:cNvSpPr txBox="1"/>
              <p:nvPr/>
            </p:nvSpPr>
            <p:spPr>
              <a:xfrm>
                <a:off x="638864" y="1006289"/>
                <a:ext cx="1887376" cy="461665"/>
              </a:xfrm>
              <a:prstGeom prst="rect">
                <a:avLst/>
              </a:prstGeom>
              <a:noFill/>
            </p:spPr>
            <p:txBody>
              <a:bodyPr wrap="none" rtlCol="0">
                <a:spAutoFit/>
              </a:bodyPr>
              <a:lstStyle/>
              <a:p>
                <a:r>
                  <a:rPr lang="en-US" sz="2400" b="1" i="1" dirty="0">
                    <a:solidFill>
                      <a:schemeClr val="bg1">
                        <a:lumMod val="75000"/>
                      </a:schemeClr>
                    </a:solidFill>
                  </a:rPr>
                  <a:t>GPU Runtime</a:t>
                </a:r>
              </a:p>
            </p:txBody>
          </p:sp>
          <p:cxnSp>
            <p:nvCxnSpPr>
              <p:cNvPr id="64" name="Straight Arrow Connector 63">
                <a:extLst>
                  <a:ext uri="{FF2B5EF4-FFF2-40B4-BE49-F238E27FC236}">
                    <a16:creationId xmlns:a16="http://schemas.microsoft.com/office/drawing/2014/main" id="{5D16B481-26F3-4FB4-8205-2F400321AE33}"/>
                  </a:ext>
                </a:extLst>
              </p:cNvPr>
              <p:cNvCxnSpPr>
                <a:cxnSpLocks/>
              </p:cNvCxnSpPr>
              <p:nvPr/>
            </p:nvCxnSpPr>
            <p:spPr>
              <a:xfrm flipV="1">
                <a:off x="3678382" y="1827847"/>
                <a:ext cx="5398943" cy="25472"/>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310F016C-2882-45B0-A5FB-E40036B68871}"/>
                  </a:ext>
                </a:extLst>
              </p:cNvPr>
              <p:cNvCxnSpPr>
                <a:cxnSpLocks/>
              </p:cNvCxnSpPr>
              <p:nvPr/>
            </p:nvCxnSpPr>
            <p:spPr>
              <a:xfrm>
                <a:off x="3678382" y="1846897"/>
                <a:ext cx="0" cy="598598"/>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grpSp>
      </p:grpSp>
      <p:sp>
        <p:nvSpPr>
          <p:cNvPr id="66" name="TextBox 65">
            <a:extLst>
              <a:ext uri="{FF2B5EF4-FFF2-40B4-BE49-F238E27FC236}">
                <a16:creationId xmlns:a16="http://schemas.microsoft.com/office/drawing/2014/main" id="{E5A9EDD4-F0D4-46B3-9D49-200ED244C759}"/>
              </a:ext>
            </a:extLst>
          </p:cNvPr>
          <p:cNvSpPr txBox="1"/>
          <p:nvPr/>
        </p:nvSpPr>
        <p:spPr>
          <a:xfrm>
            <a:off x="1547977" y="2709499"/>
            <a:ext cx="1796710" cy="369332"/>
          </a:xfrm>
          <a:prstGeom prst="rect">
            <a:avLst/>
          </a:prstGeom>
          <a:noFill/>
        </p:spPr>
        <p:txBody>
          <a:bodyPr wrap="none" rtlCol="0">
            <a:spAutoFit/>
          </a:bodyPr>
          <a:lstStyle/>
          <a:p>
            <a:r>
              <a:rPr lang="en-US" dirty="0"/>
              <a:t>Allocate Memory</a:t>
            </a:r>
          </a:p>
        </p:txBody>
      </p:sp>
      <p:cxnSp>
        <p:nvCxnSpPr>
          <p:cNvPr id="67" name="Straight Arrow Connector 66">
            <a:extLst>
              <a:ext uri="{FF2B5EF4-FFF2-40B4-BE49-F238E27FC236}">
                <a16:creationId xmlns:a16="http://schemas.microsoft.com/office/drawing/2014/main" id="{73ADC51D-0669-4D22-BC26-4E5F809D26D6}"/>
              </a:ext>
            </a:extLst>
          </p:cNvPr>
          <p:cNvCxnSpPr>
            <a:cxnSpLocks/>
          </p:cNvCxnSpPr>
          <p:nvPr/>
        </p:nvCxnSpPr>
        <p:spPr>
          <a:xfrm>
            <a:off x="1525588" y="2306759"/>
            <a:ext cx="0" cy="1262112"/>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750189FF-0C98-4B72-9348-70B7E5209376}"/>
              </a:ext>
            </a:extLst>
          </p:cNvPr>
          <p:cNvSpPr/>
          <p:nvPr/>
        </p:nvSpPr>
        <p:spPr>
          <a:xfrm>
            <a:off x="976400" y="2784715"/>
            <a:ext cx="306198" cy="30619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2</a:t>
            </a:r>
          </a:p>
        </p:txBody>
      </p:sp>
      <p:grpSp>
        <p:nvGrpSpPr>
          <p:cNvPr id="69" name="Group 68">
            <a:extLst>
              <a:ext uri="{FF2B5EF4-FFF2-40B4-BE49-F238E27FC236}">
                <a16:creationId xmlns:a16="http://schemas.microsoft.com/office/drawing/2014/main" id="{AA680784-21A8-41D9-9E7C-84EB3C767A22}"/>
              </a:ext>
            </a:extLst>
          </p:cNvPr>
          <p:cNvGrpSpPr/>
          <p:nvPr/>
        </p:nvGrpSpPr>
        <p:grpSpPr>
          <a:xfrm>
            <a:off x="2456391" y="1013059"/>
            <a:ext cx="3313660" cy="454895"/>
            <a:chOff x="2456391" y="1013059"/>
            <a:chExt cx="3313660" cy="454895"/>
          </a:xfrm>
        </p:grpSpPr>
        <p:grpSp>
          <p:nvGrpSpPr>
            <p:cNvPr id="70" name="Group 69">
              <a:extLst>
                <a:ext uri="{FF2B5EF4-FFF2-40B4-BE49-F238E27FC236}">
                  <a16:creationId xmlns:a16="http://schemas.microsoft.com/office/drawing/2014/main" id="{5601AC09-1C97-4148-A1CD-EDB0F2E44FB3}"/>
                </a:ext>
              </a:extLst>
            </p:cNvPr>
            <p:cNvGrpSpPr/>
            <p:nvPr/>
          </p:nvGrpSpPr>
          <p:grpSpPr>
            <a:xfrm>
              <a:off x="2456391" y="1013059"/>
              <a:ext cx="3313660" cy="375797"/>
              <a:chOff x="2456391" y="1013059"/>
              <a:chExt cx="3313660" cy="375797"/>
            </a:xfrm>
          </p:grpSpPr>
          <p:sp>
            <p:nvSpPr>
              <p:cNvPr id="73" name="TextBox 72">
                <a:extLst>
                  <a:ext uri="{FF2B5EF4-FFF2-40B4-BE49-F238E27FC236}">
                    <a16:creationId xmlns:a16="http://schemas.microsoft.com/office/drawing/2014/main" id="{7403E89C-E2E1-4C95-BE9D-BB7D1B4D8A33}"/>
                  </a:ext>
                </a:extLst>
              </p:cNvPr>
              <p:cNvSpPr txBox="1"/>
              <p:nvPr/>
            </p:nvSpPr>
            <p:spPr>
              <a:xfrm>
                <a:off x="3096883" y="1013059"/>
                <a:ext cx="2673168" cy="369332"/>
              </a:xfrm>
              <a:prstGeom prst="rect">
                <a:avLst/>
              </a:prstGeom>
              <a:noFill/>
            </p:spPr>
            <p:txBody>
              <a:bodyPr wrap="none" rtlCol="0">
                <a:spAutoFit/>
              </a:bodyPr>
              <a:lstStyle/>
              <a:p>
                <a:r>
                  <a:rPr lang="en-US" dirty="0"/>
                  <a:t>Application Demands Data</a:t>
                </a:r>
              </a:p>
            </p:txBody>
          </p:sp>
          <p:sp>
            <p:nvSpPr>
              <p:cNvPr id="74" name="Oval 73">
                <a:extLst>
                  <a:ext uri="{FF2B5EF4-FFF2-40B4-BE49-F238E27FC236}">
                    <a16:creationId xmlns:a16="http://schemas.microsoft.com/office/drawing/2014/main" id="{4655EC74-C88F-40EB-89FD-D116DBD53C00}"/>
                  </a:ext>
                </a:extLst>
              </p:cNvPr>
              <p:cNvSpPr/>
              <p:nvPr/>
            </p:nvSpPr>
            <p:spPr>
              <a:xfrm>
                <a:off x="2456391" y="1082658"/>
                <a:ext cx="306198" cy="30619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a:t>
                </a:r>
              </a:p>
            </p:txBody>
          </p:sp>
        </p:grpSp>
        <p:cxnSp>
          <p:nvCxnSpPr>
            <p:cNvPr id="71" name="Straight Arrow Connector 70">
              <a:extLst>
                <a:ext uri="{FF2B5EF4-FFF2-40B4-BE49-F238E27FC236}">
                  <a16:creationId xmlns:a16="http://schemas.microsoft.com/office/drawing/2014/main" id="{CD987973-4CA6-4E45-85AA-5486312273DF}"/>
                </a:ext>
              </a:extLst>
            </p:cNvPr>
            <p:cNvCxnSpPr>
              <a:cxnSpLocks/>
            </p:cNvCxnSpPr>
            <p:nvPr/>
          </p:nvCxnSpPr>
          <p:spPr>
            <a:xfrm>
              <a:off x="2860534" y="1181099"/>
              <a:ext cx="0" cy="28685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4C9F8872-DD5E-4BAB-8020-949BE75BEFE7}"/>
                </a:ext>
              </a:extLst>
            </p:cNvPr>
            <p:cNvCxnSpPr>
              <a:cxnSpLocks/>
            </p:cNvCxnSpPr>
            <p:nvPr/>
          </p:nvCxnSpPr>
          <p:spPr>
            <a:xfrm flipH="1">
              <a:off x="2871300" y="1178520"/>
              <a:ext cx="270244"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995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randombar(horizontal)">
                                      <p:cBhvr>
                                        <p:cTn id="10" dur="500"/>
                                        <p:tgtEl>
                                          <p:spTgt spid="2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randombar(horizontal)">
                                      <p:cBhvr>
                                        <p:cTn id="13" dur="500"/>
                                        <p:tgtEl>
                                          <p:spTgt spid="2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randombar(horizontal)">
                                      <p:cBhvr>
                                        <p:cTn id="16" dur="500"/>
                                        <p:tgtEl>
                                          <p:spTgt spid="46"/>
                                        </p:tgtEl>
                                      </p:cBhvr>
                                    </p:animEffect>
                                  </p:childTnLst>
                                </p:cTn>
                              </p:par>
                              <p:par>
                                <p:cTn id="17" presetID="14" presetClass="entr" presetSubtype="1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randombar(horizontal)">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7">
                                            <p:txEl>
                                              <p:pRg st="10" end="10"/>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7">
                                            <p:txEl>
                                              <p:pRg st="11" end="1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randombar(horizontal)">
                                      <p:cBhvr>
                                        <p:cTn id="30" dur="500"/>
                                        <p:tgtEl>
                                          <p:spTgt spid="29"/>
                                        </p:tgtEl>
                                      </p:cBhvr>
                                    </p:animEffect>
                                  </p:childTnLst>
                                </p:cTn>
                              </p:par>
                            </p:childTnLst>
                          </p:cTn>
                        </p:par>
                        <p:par>
                          <p:cTn id="31" fill="hold">
                            <p:stCondLst>
                              <p:cond delay="500"/>
                            </p:stCondLst>
                            <p:childTnLst>
                              <p:par>
                                <p:cTn id="32" presetID="14" presetClass="entr" presetSubtype="10"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randombar(horizontal)">
                                      <p:cBhvr>
                                        <p:cTn id="34" dur="500"/>
                                        <p:tgtEl>
                                          <p:spTgt spid="39"/>
                                        </p:tgtEl>
                                      </p:cBhvr>
                                    </p:animEffect>
                                  </p:childTnLst>
                                </p:cTn>
                              </p:par>
                            </p:childTnLst>
                          </p:cTn>
                        </p:par>
                        <p:par>
                          <p:cTn id="35" fill="hold">
                            <p:stCondLst>
                              <p:cond delay="1000"/>
                            </p:stCondLst>
                            <p:childTnLst>
                              <p:par>
                                <p:cTn id="36" presetID="14" presetClass="entr" presetSubtype="10" fill="hold" grpId="0" nodeType="after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randombar(horizontal)">
                                      <p:cBhvr>
                                        <p:cTn id="38" dur="500"/>
                                        <p:tgtEl>
                                          <p:spTgt spid="40"/>
                                        </p:tgtEl>
                                      </p:cBhvr>
                                    </p:animEffect>
                                  </p:childTnLst>
                                </p:cTn>
                              </p:par>
                            </p:childTnLst>
                          </p:cTn>
                        </p:par>
                        <p:par>
                          <p:cTn id="39" fill="hold">
                            <p:stCondLst>
                              <p:cond delay="1500"/>
                            </p:stCondLst>
                            <p:childTnLst>
                              <p:par>
                                <p:cTn id="40" presetID="14" presetClass="entr" presetSubtype="10" fill="hold" grpId="0" nodeType="after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randombar(horizontal)">
                                      <p:cBhvr>
                                        <p:cTn id="42" dur="500"/>
                                        <p:tgtEl>
                                          <p:spTgt spid="41"/>
                                        </p:tgtEl>
                                      </p:cBhvr>
                                    </p:animEffect>
                                  </p:childTnLst>
                                </p:cTn>
                              </p:par>
                            </p:childTnLst>
                          </p:cTn>
                        </p:par>
                        <p:par>
                          <p:cTn id="43" fill="hold">
                            <p:stCondLst>
                              <p:cond delay="2000"/>
                            </p:stCondLst>
                            <p:childTnLst>
                              <p:par>
                                <p:cTn id="44" presetID="14" presetClass="entr" presetSubtype="10" fill="hold" grpId="0"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randombar(horizontal)">
                                      <p:cBhvr>
                                        <p:cTn id="46" dur="500"/>
                                        <p:tgtEl>
                                          <p:spTgt spid="42"/>
                                        </p:tgtEl>
                                      </p:cBhvr>
                                    </p:animEffect>
                                  </p:childTnLst>
                                </p:cTn>
                              </p:par>
                            </p:childTnLst>
                          </p:cTn>
                        </p:par>
                        <p:par>
                          <p:cTn id="47" fill="hold">
                            <p:stCondLst>
                              <p:cond delay="2500"/>
                            </p:stCondLst>
                            <p:childTnLst>
                              <p:par>
                                <p:cTn id="48" presetID="14" presetClass="entr" presetSubtype="10" fill="hold" grpId="0" nodeType="after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randombar(horizontal)">
                                      <p:cBhvr>
                                        <p:cTn id="50" dur="500"/>
                                        <p:tgtEl>
                                          <p:spTgt spid="43"/>
                                        </p:tgtEl>
                                      </p:cBhvr>
                                    </p:animEffect>
                                  </p:childTnLst>
                                </p:cTn>
                              </p:par>
                            </p:childTnLst>
                          </p:cTn>
                        </p:par>
                        <p:par>
                          <p:cTn id="51" fill="hold">
                            <p:stCondLst>
                              <p:cond delay="3000"/>
                            </p:stCondLst>
                            <p:childTnLst>
                              <p:par>
                                <p:cTn id="52" presetID="14" presetClass="entr" presetSubtype="10" fill="hold" grpId="0" nodeType="after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randombar(horizontal)">
                                      <p:cBhvr>
                                        <p:cTn id="54" dur="500"/>
                                        <p:tgtEl>
                                          <p:spTgt spid="44"/>
                                        </p:tgtEl>
                                      </p:cBhvr>
                                    </p:animEffect>
                                  </p:childTnLst>
                                </p:cTn>
                              </p:par>
                            </p:childTnLst>
                          </p:cTn>
                        </p:par>
                        <p:par>
                          <p:cTn id="55" fill="hold">
                            <p:stCondLst>
                              <p:cond delay="3500"/>
                            </p:stCondLst>
                            <p:childTnLst>
                              <p:par>
                                <p:cTn id="56" presetID="14" presetClass="entr" presetSubtype="10" fill="hold" grpId="0" nodeType="after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randombar(horizontal)">
                                      <p:cBhvr>
                                        <p:cTn id="5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uiExpand="1" build="p"/>
      <p:bldP spid="17" grpId="0"/>
      <p:bldP spid="28" grpId="0" animBg="1"/>
      <p:bldP spid="25" grpId="0"/>
      <p:bldP spid="46" grpId="0" animBg="1"/>
      <p:bldP spid="29" grpId="0" animBg="1"/>
      <p:bldP spid="39" grpId="0" animBg="1"/>
      <p:bldP spid="40" grpId="0" animBg="1"/>
      <p:bldP spid="41" grpId="0" animBg="1"/>
      <p:bldP spid="42" grpId="0" animBg="1"/>
      <p:bldP spid="43" grpId="0" animBg="1"/>
      <p:bldP spid="44" grpId="0" animBg="1"/>
      <p:bldP spid="4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lstStyle/>
          <a:p>
            <a:r>
              <a:rPr lang="en-US" dirty="0"/>
              <a:t>Mosaic: Data Allocation</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16</a:t>
            </a:fld>
            <a:endParaRPr lang="en-US" dirty="0"/>
          </a:p>
        </p:txBody>
      </p:sp>
      <p:pic>
        <p:nvPicPr>
          <p:cNvPr id="38" name="Picture 37" descr="safari.png"/>
          <p:cNvPicPr>
            <a:picLocks noChangeAspect="1"/>
          </p:cNvPicPr>
          <p:nvPr/>
        </p:nvPicPr>
        <p:blipFill>
          <a:blip r:embed="rId3" cstate="print"/>
          <a:stretch>
            <a:fillRect/>
          </a:stretch>
        </p:blipFill>
        <p:spPr>
          <a:xfrm>
            <a:off x="164139" y="6425519"/>
            <a:ext cx="1315038" cy="380494"/>
          </a:xfrm>
          <a:prstGeom prst="rect">
            <a:avLst/>
          </a:prstGeom>
        </p:spPr>
      </p:pic>
      <p:sp>
        <p:nvSpPr>
          <p:cNvPr id="8" name="Rectangle 7">
            <a:extLst>
              <a:ext uri="{FF2B5EF4-FFF2-40B4-BE49-F238E27FC236}">
                <a16:creationId xmlns:a16="http://schemas.microsoft.com/office/drawing/2014/main" id="{268BCE29-7D34-4D46-9184-FF20EFD368C3}"/>
              </a:ext>
            </a:extLst>
          </p:cNvPr>
          <p:cNvSpPr/>
          <p:nvPr/>
        </p:nvSpPr>
        <p:spPr>
          <a:xfrm>
            <a:off x="233633" y="1471288"/>
            <a:ext cx="3247322" cy="8402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Contiguity-Conserving</a:t>
            </a:r>
          </a:p>
          <a:p>
            <a:pPr algn="ctr"/>
            <a:r>
              <a:rPr lang="en-US" sz="2400" b="1" dirty="0"/>
              <a:t>Allocation</a:t>
            </a:r>
          </a:p>
        </p:txBody>
      </p:sp>
      <p:sp>
        <p:nvSpPr>
          <p:cNvPr id="10" name="Rectangle 9">
            <a:extLst>
              <a:ext uri="{FF2B5EF4-FFF2-40B4-BE49-F238E27FC236}">
                <a16:creationId xmlns:a16="http://schemas.microsoft.com/office/drawing/2014/main" id="{A4035134-745C-493C-8C2F-3FFEB8C74798}"/>
              </a:ext>
            </a:extLst>
          </p:cNvPr>
          <p:cNvSpPr/>
          <p:nvPr/>
        </p:nvSpPr>
        <p:spPr>
          <a:xfrm>
            <a:off x="3929081" y="1471288"/>
            <a:ext cx="1860760" cy="84026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In-Place</a:t>
            </a:r>
          </a:p>
          <a:p>
            <a:pPr algn="ctr"/>
            <a:r>
              <a:rPr lang="en-US" sz="2400" b="1" dirty="0"/>
              <a:t>Coalescer</a:t>
            </a:r>
          </a:p>
        </p:txBody>
      </p:sp>
      <p:sp>
        <p:nvSpPr>
          <p:cNvPr id="11" name="Rectangle 10">
            <a:extLst>
              <a:ext uri="{FF2B5EF4-FFF2-40B4-BE49-F238E27FC236}">
                <a16:creationId xmlns:a16="http://schemas.microsoft.com/office/drawing/2014/main" id="{851CD374-BD3A-48D5-BB0A-192C18ED0736}"/>
              </a:ext>
            </a:extLst>
          </p:cNvPr>
          <p:cNvSpPr/>
          <p:nvPr/>
        </p:nvSpPr>
        <p:spPr>
          <a:xfrm>
            <a:off x="6237967" y="1471288"/>
            <a:ext cx="2698215" cy="84026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Contiguity-Aware</a:t>
            </a:r>
          </a:p>
          <a:p>
            <a:pPr algn="ctr"/>
            <a:r>
              <a:rPr lang="en-US" sz="2400" b="1" dirty="0"/>
              <a:t>Compaction</a:t>
            </a:r>
          </a:p>
        </p:txBody>
      </p:sp>
      <p:sp>
        <p:nvSpPr>
          <p:cNvPr id="21" name="Rectangle 20">
            <a:extLst>
              <a:ext uri="{FF2B5EF4-FFF2-40B4-BE49-F238E27FC236}">
                <a16:creationId xmlns:a16="http://schemas.microsoft.com/office/drawing/2014/main" id="{310A04EE-DE06-4C14-B3C4-63949C43046A}"/>
              </a:ext>
            </a:extLst>
          </p:cNvPr>
          <p:cNvSpPr/>
          <p:nvPr/>
        </p:nvSpPr>
        <p:spPr>
          <a:xfrm>
            <a:off x="1039608" y="3564081"/>
            <a:ext cx="1225088" cy="858982"/>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i="1" dirty="0">
                <a:solidFill>
                  <a:schemeClr val="tx1"/>
                </a:solidFill>
              </a:rPr>
              <a:t>Page</a:t>
            </a:r>
          </a:p>
          <a:p>
            <a:pPr algn="ctr"/>
            <a:r>
              <a:rPr lang="en-US" sz="2200" b="1" i="1" dirty="0">
                <a:solidFill>
                  <a:schemeClr val="tx1"/>
                </a:solidFill>
              </a:rPr>
              <a:t>Table</a:t>
            </a:r>
          </a:p>
        </p:txBody>
      </p:sp>
      <p:sp>
        <p:nvSpPr>
          <p:cNvPr id="46" name="TextBox 45">
            <a:extLst>
              <a:ext uri="{FF2B5EF4-FFF2-40B4-BE49-F238E27FC236}">
                <a16:creationId xmlns:a16="http://schemas.microsoft.com/office/drawing/2014/main" id="{CF81F096-E598-40CB-A0BB-30EBC4335F7B}"/>
              </a:ext>
            </a:extLst>
          </p:cNvPr>
          <p:cNvSpPr txBox="1"/>
          <p:nvPr/>
        </p:nvSpPr>
        <p:spPr>
          <a:xfrm>
            <a:off x="1547977" y="2709499"/>
            <a:ext cx="1493037" cy="369332"/>
          </a:xfrm>
          <a:prstGeom prst="rect">
            <a:avLst/>
          </a:prstGeom>
          <a:noFill/>
        </p:spPr>
        <p:txBody>
          <a:bodyPr wrap="none" rtlCol="0">
            <a:spAutoFit/>
          </a:bodyPr>
          <a:lstStyle/>
          <a:p>
            <a:r>
              <a:rPr lang="en-US" dirty="0"/>
              <a:t>Transfer Done</a:t>
            </a:r>
          </a:p>
        </p:txBody>
      </p:sp>
      <p:cxnSp>
        <p:nvCxnSpPr>
          <p:cNvPr id="47" name="Straight Arrow Connector 46">
            <a:extLst>
              <a:ext uri="{FF2B5EF4-FFF2-40B4-BE49-F238E27FC236}">
                <a16:creationId xmlns:a16="http://schemas.microsoft.com/office/drawing/2014/main" id="{F422C68A-3BD4-46AF-81BC-B72C6798B37C}"/>
              </a:ext>
            </a:extLst>
          </p:cNvPr>
          <p:cNvCxnSpPr>
            <a:cxnSpLocks/>
          </p:cNvCxnSpPr>
          <p:nvPr/>
        </p:nvCxnSpPr>
        <p:spPr>
          <a:xfrm>
            <a:off x="1525588" y="2306759"/>
            <a:ext cx="0" cy="1262112"/>
          </a:xfrm>
          <a:prstGeom prst="straightConnector1">
            <a:avLst/>
          </a:prstGeom>
          <a:ln w="254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EB282267-6C01-41C4-95BB-8A775BDFC5BF}"/>
              </a:ext>
            </a:extLst>
          </p:cNvPr>
          <p:cNvSpPr/>
          <p:nvPr/>
        </p:nvSpPr>
        <p:spPr>
          <a:xfrm>
            <a:off x="976400" y="2784715"/>
            <a:ext cx="306198" cy="30619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4</a:t>
            </a:r>
          </a:p>
        </p:txBody>
      </p:sp>
      <p:sp>
        <p:nvSpPr>
          <p:cNvPr id="51" name="Rectangle 50">
            <a:extLst>
              <a:ext uri="{FF2B5EF4-FFF2-40B4-BE49-F238E27FC236}">
                <a16:creationId xmlns:a16="http://schemas.microsoft.com/office/drawing/2014/main" id="{020A1951-5789-4923-8D2C-F9FE07C1704C}"/>
              </a:ext>
            </a:extLst>
          </p:cNvPr>
          <p:cNvSpPr/>
          <p:nvPr/>
        </p:nvSpPr>
        <p:spPr>
          <a:xfrm>
            <a:off x="3819525" y="1188719"/>
            <a:ext cx="5257800" cy="1278256"/>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peech Bubble: Rectangle 51">
            <a:extLst>
              <a:ext uri="{FF2B5EF4-FFF2-40B4-BE49-F238E27FC236}">
                <a16:creationId xmlns:a16="http://schemas.microsoft.com/office/drawing/2014/main" id="{CAF4BF34-935C-4FBD-8CDD-DD7F8EBBAB5E}"/>
              </a:ext>
            </a:extLst>
          </p:cNvPr>
          <p:cNvSpPr/>
          <p:nvPr/>
        </p:nvSpPr>
        <p:spPr>
          <a:xfrm>
            <a:off x="2574554" y="3090913"/>
            <a:ext cx="2778496" cy="1014362"/>
          </a:xfrm>
          <a:prstGeom prst="wedgeRectCallout">
            <a:avLst>
              <a:gd name="adj1" fmla="val -60277"/>
              <a:gd name="adj2" fmla="val 101277"/>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76EFFBF4-6B66-41EE-802A-3CBC59B343A4}"/>
              </a:ext>
            </a:extLst>
          </p:cNvPr>
          <p:cNvSpPr/>
          <p:nvPr/>
        </p:nvSpPr>
        <p:spPr>
          <a:xfrm>
            <a:off x="2817544" y="3515734"/>
            <a:ext cx="2322080" cy="36909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5DE5F703-810D-43D2-9B73-F1EEDC3D7872}"/>
              </a:ext>
            </a:extLst>
          </p:cNvPr>
          <p:cNvSpPr/>
          <p:nvPr/>
        </p:nvSpPr>
        <p:spPr>
          <a:xfrm>
            <a:off x="2890280"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94197802-6660-48F0-A4EA-1E1FA1145807}"/>
              </a:ext>
            </a:extLst>
          </p:cNvPr>
          <p:cNvSpPr/>
          <p:nvPr/>
        </p:nvSpPr>
        <p:spPr>
          <a:xfrm>
            <a:off x="3168084"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753AAC24-9377-43DD-AAB9-2B9A6A21C405}"/>
              </a:ext>
            </a:extLst>
          </p:cNvPr>
          <p:cNvSpPr/>
          <p:nvPr/>
        </p:nvSpPr>
        <p:spPr>
          <a:xfrm>
            <a:off x="3445888"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C03FCA0-5143-4D9E-A44A-2CAC17782A1D}"/>
              </a:ext>
            </a:extLst>
          </p:cNvPr>
          <p:cNvSpPr/>
          <p:nvPr/>
        </p:nvSpPr>
        <p:spPr>
          <a:xfrm>
            <a:off x="3723692"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95EFE8A7-A202-4F0D-A934-36FD4A10D3C7}"/>
              </a:ext>
            </a:extLst>
          </p:cNvPr>
          <p:cNvSpPr/>
          <p:nvPr/>
        </p:nvSpPr>
        <p:spPr>
          <a:xfrm>
            <a:off x="4001496"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30DE9147-2EC8-4555-BF4C-AA247488B040}"/>
              </a:ext>
            </a:extLst>
          </p:cNvPr>
          <p:cNvSpPr/>
          <p:nvPr/>
        </p:nvSpPr>
        <p:spPr>
          <a:xfrm>
            <a:off x="4279300"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1F65F36D-4969-4AD9-ADFC-4AEFA7BB912E}"/>
              </a:ext>
            </a:extLst>
          </p:cNvPr>
          <p:cNvSpPr/>
          <p:nvPr/>
        </p:nvSpPr>
        <p:spPr>
          <a:xfrm>
            <a:off x="4557104"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33B33BF1-BC8D-4CB3-8BB1-887219ADFFBC}"/>
              </a:ext>
            </a:extLst>
          </p:cNvPr>
          <p:cNvSpPr/>
          <p:nvPr/>
        </p:nvSpPr>
        <p:spPr>
          <a:xfrm>
            <a:off x="4834908"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a:extLst>
              <a:ext uri="{FF2B5EF4-FFF2-40B4-BE49-F238E27FC236}">
                <a16:creationId xmlns:a16="http://schemas.microsoft.com/office/drawing/2014/main" id="{F3672915-4249-4AD1-B1F7-BE5CEC158C6D}"/>
              </a:ext>
            </a:extLst>
          </p:cNvPr>
          <p:cNvSpPr txBox="1"/>
          <p:nvPr/>
        </p:nvSpPr>
        <p:spPr>
          <a:xfrm>
            <a:off x="3065550" y="3124040"/>
            <a:ext cx="1836721" cy="369332"/>
          </a:xfrm>
          <a:prstGeom prst="rect">
            <a:avLst/>
          </a:prstGeom>
          <a:noFill/>
        </p:spPr>
        <p:txBody>
          <a:bodyPr wrap="none" rtlCol="0">
            <a:spAutoFit/>
          </a:bodyPr>
          <a:lstStyle/>
          <a:p>
            <a:r>
              <a:rPr lang="en-US" dirty="0"/>
              <a:t>Large Page Frame</a:t>
            </a:r>
          </a:p>
        </p:txBody>
      </p:sp>
      <p:sp>
        <p:nvSpPr>
          <p:cNvPr id="63" name="Rectangle 62">
            <a:extLst>
              <a:ext uri="{FF2B5EF4-FFF2-40B4-BE49-F238E27FC236}">
                <a16:creationId xmlns:a16="http://schemas.microsoft.com/office/drawing/2014/main" id="{471B32B8-46F4-46D6-A229-4B6B0DAF9C61}"/>
              </a:ext>
            </a:extLst>
          </p:cNvPr>
          <p:cNvSpPr/>
          <p:nvPr/>
        </p:nvSpPr>
        <p:spPr>
          <a:xfrm>
            <a:off x="2890280" y="35854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a:extLst>
              <a:ext uri="{FF2B5EF4-FFF2-40B4-BE49-F238E27FC236}">
                <a16:creationId xmlns:a16="http://schemas.microsoft.com/office/drawing/2014/main" id="{824567FF-D32A-4263-804A-623BFC1AA90E}"/>
              </a:ext>
            </a:extLst>
          </p:cNvPr>
          <p:cNvSpPr/>
          <p:nvPr/>
        </p:nvSpPr>
        <p:spPr>
          <a:xfrm>
            <a:off x="3168084" y="35854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DC6EE4EC-8D38-417C-AC12-6D2DCF2DE1BC}"/>
              </a:ext>
            </a:extLst>
          </p:cNvPr>
          <p:cNvSpPr/>
          <p:nvPr/>
        </p:nvSpPr>
        <p:spPr>
          <a:xfrm>
            <a:off x="3445888" y="35854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FC61E7E0-DE84-489C-8548-88920DB12D5F}"/>
              </a:ext>
            </a:extLst>
          </p:cNvPr>
          <p:cNvSpPr/>
          <p:nvPr/>
        </p:nvSpPr>
        <p:spPr>
          <a:xfrm>
            <a:off x="3723692" y="35854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45C0A64-5111-4813-A291-FB228CAC1AF1}"/>
              </a:ext>
            </a:extLst>
          </p:cNvPr>
          <p:cNvSpPr/>
          <p:nvPr/>
        </p:nvSpPr>
        <p:spPr>
          <a:xfrm>
            <a:off x="4001496" y="35854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F9B351FA-ADEE-48AB-96EB-880EA1E8D9B6}"/>
              </a:ext>
            </a:extLst>
          </p:cNvPr>
          <p:cNvSpPr/>
          <p:nvPr/>
        </p:nvSpPr>
        <p:spPr>
          <a:xfrm>
            <a:off x="4279300" y="35854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8AD0BE27-05ED-46DE-B61D-67C7AC17A1B5}"/>
              </a:ext>
            </a:extLst>
          </p:cNvPr>
          <p:cNvSpPr/>
          <p:nvPr/>
        </p:nvSpPr>
        <p:spPr>
          <a:xfrm>
            <a:off x="4557104" y="35854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9E86450A-22EF-4D2A-B9D4-AE92B77FA7F5}"/>
              </a:ext>
            </a:extLst>
          </p:cNvPr>
          <p:cNvSpPr/>
          <p:nvPr/>
        </p:nvSpPr>
        <p:spPr>
          <a:xfrm>
            <a:off x="4834908" y="35854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667890A-3AF7-400B-9B9B-FD27582E95DC}"/>
              </a:ext>
            </a:extLst>
          </p:cNvPr>
          <p:cNvSpPr/>
          <p:nvPr/>
        </p:nvSpPr>
        <p:spPr>
          <a:xfrm>
            <a:off x="1045856" y="4423063"/>
            <a:ext cx="1225088" cy="858982"/>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i="1" dirty="0">
                <a:solidFill>
                  <a:schemeClr val="tx1"/>
                </a:solidFill>
              </a:rPr>
              <a:t>Data</a:t>
            </a:r>
          </a:p>
        </p:txBody>
      </p:sp>
      <p:grpSp>
        <p:nvGrpSpPr>
          <p:cNvPr id="34" name="Group 33">
            <a:extLst>
              <a:ext uri="{FF2B5EF4-FFF2-40B4-BE49-F238E27FC236}">
                <a16:creationId xmlns:a16="http://schemas.microsoft.com/office/drawing/2014/main" id="{DC62332B-25DF-4C6F-B268-EF0E207B6D32}"/>
              </a:ext>
            </a:extLst>
          </p:cNvPr>
          <p:cNvGrpSpPr/>
          <p:nvPr/>
        </p:nvGrpSpPr>
        <p:grpSpPr>
          <a:xfrm>
            <a:off x="190738" y="1006289"/>
            <a:ext cx="8886587" cy="1716990"/>
            <a:chOff x="190738" y="1006289"/>
            <a:chExt cx="8886587" cy="1716990"/>
          </a:xfrm>
        </p:grpSpPr>
        <p:sp>
          <p:nvSpPr>
            <p:cNvPr id="35" name="TextBox 34">
              <a:extLst>
                <a:ext uri="{FF2B5EF4-FFF2-40B4-BE49-F238E27FC236}">
                  <a16:creationId xmlns:a16="http://schemas.microsoft.com/office/drawing/2014/main" id="{9CD32ABD-C0B7-4923-B9F9-5DE5AF5941F0}"/>
                </a:ext>
              </a:extLst>
            </p:cNvPr>
            <p:cNvSpPr txBox="1"/>
            <p:nvPr/>
          </p:nvSpPr>
          <p:spPr>
            <a:xfrm>
              <a:off x="7473922" y="2261614"/>
              <a:ext cx="1462260" cy="461665"/>
            </a:xfrm>
            <a:prstGeom prst="rect">
              <a:avLst/>
            </a:prstGeom>
            <a:noFill/>
          </p:spPr>
          <p:txBody>
            <a:bodyPr wrap="none" rtlCol="0">
              <a:spAutoFit/>
            </a:bodyPr>
            <a:lstStyle/>
            <a:p>
              <a:r>
                <a:rPr lang="en-US" sz="2400" b="1" i="1" dirty="0">
                  <a:solidFill>
                    <a:schemeClr val="bg1">
                      <a:lumMod val="75000"/>
                    </a:schemeClr>
                  </a:solidFill>
                </a:rPr>
                <a:t>Hardware</a:t>
              </a:r>
            </a:p>
          </p:txBody>
        </p:sp>
        <p:grpSp>
          <p:nvGrpSpPr>
            <p:cNvPr id="36" name="Group 35">
              <a:extLst>
                <a:ext uri="{FF2B5EF4-FFF2-40B4-BE49-F238E27FC236}">
                  <a16:creationId xmlns:a16="http://schemas.microsoft.com/office/drawing/2014/main" id="{260A9097-E341-4F52-B4C9-D7406B1BECF2}"/>
                </a:ext>
              </a:extLst>
            </p:cNvPr>
            <p:cNvGrpSpPr/>
            <p:nvPr/>
          </p:nvGrpSpPr>
          <p:grpSpPr>
            <a:xfrm>
              <a:off x="190738" y="1006289"/>
              <a:ext cx="8886587" cy="1460686"/>
              <a:chOff x="190738" y="1006289"/>
              <a:chExt cx="8886587" cy="1460686"/>
            </a:xfrm>
          </p:grpSpPr>
          <p:cxnSp>
            <p:nvCxnSpPr>
              <p:cNvPr id="37" name="Straight Arrow Connector 36">
                <a:extLst>
                  <a:ext uri="{FF2B5EF4-FFF2-40B4-BE49-F238E27FC236}">
                    <a16:creationId xmlns:a16="http://schemas.microsoft.com/office/drawing/2014/main" id="{7BAFF019-DAC0-4EB4-A503-5BCD72E1C3C3}"/>
                  </a:ext>
                </a:extLst>
              </p:cNvPr>
              <p:cNvCxnSpPr>
                <a:cxnSpLocks/>
              </p:cNvCxnSpPr>
              <p:nvPr/>
            </p:nvCxnSpPr>
            <p:spPr>
              <a:xfrm>
                <a:off x="190738" y="2466975"/>
                <a:ext cx="3487644" cy="0"/>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6812DF4-C1A4-4D85-8EA0-61976027FA64}"/>
                  </a:ext>
                </a:extLst>
              </p:cNvPr>
              <p:cNvSpPr txBox="1"/>
              <p:nvPr/>
            </p:nvSpPr>
            <p:spPr>
              <a:xfrm>
                <a:off x="638864" y="1006289"/>
                <a:ext cx="1887376" cy="461665"/>
              </a:xfrm>
              <a:prstGeom prst="rect">
                <a:avLst/>
              </a:prstGeom>
              <a:noFill/>
            </p:spPr>
            <p:txBody>
              <a:bodyPr wrap="none" rtlCol="0">
                <a:spAutoFit/>
              </a:bodyPr>
              <a:lstStyle/>
              <a:p>
                <a:r>
                  <a:rPr lang="en-US" sz="2400" b="1" i="1" dirty="0">
                    <a:solidFill>
                      <a:schemeClr val="bg1">
                        <a:lumMod val="75000"/>
                      </a:schemeClr>
                    </a:solidFill>
                  </a:rPr>
                  <a:t>GPU Runtime</a:t>
                </a:r>
              </a:p>
            </p:txBody>
          </p:sp>
          <p:cxnSp>
            <p:nvCxnSpPr>
              <p:cNvPr id="40" name="Straight Arrow Connector 39">
                <a:extLst>
                  <a:ext uri="{FF2B5EF4-FFF2-40B4-BE49-F238E27FC236}">
                    <a16:creationId xmlns:a16="http://schemas.microsoft.com/office/drawing/2014/main" id="{70E657EA-A839-4681-94A4-09AD7523CBE8}"/>
                  </a:ext>
                </a:extLst>
              </p:cNvPr>
              <p:cNvCxnSpPr>
                <a:cxnSpLocks/>
              </p:cNvCxnSpPr>
              <p:nvPr/>
            </p:nvCxnSpPr>
            <p:spPr>
              <a:xfrm flipV="1">
                <a:off x="3678382" y="1827847"/>
                <a:ext cx="5398943" cy="25472"/>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0D5EC9E-69E0-4AA5-852A-0DE62527332B}"/>
                  </a:ext>
                </a:extLst>
              </p:cNvPr>
              <p:cNvCxnSpPr>
                <a:cxnSpLocks/>
              </p:cNvCxnSpPr>
              <p:nvPr/>
            </p:nvCxnSpPr>
            <p:spPr>
              <a:xfrm>
                <a:off x="3678382" y="1846897"/>
                <a:ext cx="0" cy="598598"/>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grpSp>
      </p:grpSp>
      <p:grpSp>
        <p:nvGrpSpPr>
          <p:cNvPr id="3" name="Group 2">
            <a:extLst>
              <a:ext uri="{FF2B5EF4-FFF2-40B4-BE49-F238E27FC236}">
                <a16:creationId xmlns:a16="http://schemas.microsoft.com/office/drawing/2014/main" id="{FC792A2F-96B2-4A95-8D8B-5D12D91A59C9}"/>
              </a:ext>
            </a:extLst>
          </p:cNvPr>
          <p:cNvGrpSpPr/>
          <p:nvPr/>
        </p:nvGrpSpPr>
        <p:grpSpPr>
          <a:xfrm>
            <a:off x="2264696" y="4423063"/>
            <a:ext cx="4190916" cy="858982"/>
            <a:chOff x="2264696" y="4423063"/>
            <a:chExt cx="4190916" cy="858982"/>
          </a:xfrm>
        </p:grpSpPr>
        <p:sp>
          <p:nvSpPr>
            <p:cNvPr id="50" name="TextBox 49">
              <a:extLst>
                <a:ext uri="{FF2B5EF4-FFF2-40B4-BE49-F238E27FC236}">
                  <a16:creationId xmlns:a16="http://schemas.microsoft.com/office/drawing/2014/main" id="{604A670F-24F7-443F-9E54-F9AA81E14886}"/>
                </a:ext>
              </a:extLst>
            </p:cNvPr>
            <p:cNvSpPr txBox="1"/>
            <p:nvPr/>
          </p:nvSpPr>
          <p:spPr>
            <a:xfrm>
              <a:off x="3036480" y="4454685"/>
              <a:ext cx="1427186" cy="369332"/>
            </a:xfrm>
            <a:prstGeom prst="rect">
              <a:avLst/>
            </a:prstGeom>
            <a:noFill/>
          </p:spPr>
          <p:txBody>
            <a:bodyPr wrap="none" rtlCol="0">
              <a:spAutoFit/>
            </a:bodyPr>
            <a:lstStyle/>
            <a:p>
              <a:r>
                <a:rPr lang="en-US" dirty="0"/>
                <a:t>Transfer Data</a:t>
              </a:r>
            </a:p>
          </p:txBody>
        </p:sp>
        <p:cxnSp>
          <p:nvCxnSpPr>
            <p:cNvPr id="71" name="Straight Arrow Connector 70">
              <a:extLst>
                <a:ext uri="{FF2B5EF4-FFF2-40B4-BE49-F238E27FC236}">
                  <a16:creationId xmlns:a16="http://schemas.microsoft.com/office/drawing/2014/main" id="{0C7BE83D-7A65-47E2-B047-564FBEA90E41}"/>
                </a:ext>
              </a:extLst>
            </p:cNvPr>
            <p:cNvCxnSpPr>
              <a:cxnSpLocks/>
            </p:cNvCxnSpPr>
            <p:nvPr/>
          </p:nvCxnSpPr>
          <p:spPr>
            <a:xfrm>
              <a:off x="2264696" y="4810968"/>
              <a:ext cx="2965828" cy="0"/>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0CE0DCBB-7B45-4315-98BC-ED79C7182B96}"/>
                </a:ext>
              </a:extLst>
            </p:cNvPr>
            <p:cNvSpPr/>
            <p:nvPr/>
          </p:nvSpPr>
          <p:spPr>
            <a:xfrm>
              <a:off x="2592950" y="4902110"/>
              <a:ext cx="306198" cy="30619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3</a:t>
              </a:r>
            </a:p>
          </p:txBody>
        </p:sp>
        <p:sp>
          <p:nvSpPr>
            <p:cNvPr id="73" name="TextBox 72">
              <a:extLst>
                <a:ext uri="{FF2B5EF4-FFF2-40B4-BE49-F238E27FC236}">
                  <a16:creationId xmlns:a16="http://schemas.microsoft.com/office/drawing/2014/main" id="{5F890C41-FDC1-417C-804A-753F6C0081BA}"/>
                </a:ext>
              </a:extLst>
            </p:cNvPr>
            <p:cNvSpPr txBox="1"/>
            <p:nvPr/>
          </p:nvSpPr>
          <p:spPr>
            <a:xfrm>
              <a:off x="2952096" y="4838976"/>
              <a:ext cx="1593321" cy="369332"/>
            </a:xfrm>
            <a:prstGeom prst="rect">
              <a:avLst/>
            </a:prstGeom>
            <a:noFill/>
          </p:spPr>
          <p:txBody>
            <a:bodyPr wrap="none" rtlCol="0">
              <a:spAutoFit/>
            </a:bodyPr>
            <a:lstStyle/>
            <a:p>
              <a:r>
                <a:rPr lang="en-US" dirty="0"/>
                <a:t>System I/O Bus</a:t>
              </a:r>
            </a:p>
          </p:txBody>
        </p:sp>
        <p:sp>
          <p:nvSpPr>
            <p:cNvPr id="74" name="Rectangle 73">
              <a:extLst>
                <a:ext uri="{FF2B5EF4-FFF2-40B4-BE49-F238E27FC236}">
                  <a16:creationId xmlns:a16="http://schemas.microsoft.com/office/drawing/2014/main" id="{9D5679B8-F3C9-400B-83F7-232226D9A9B7}"/>
                </a:ext>
              </a:extLst>
            </p:cNvPr>
            <p:cNvSpPr/>
            <p:nvPr/>
          </p:nvSpPr>
          <p:spPr>
            <a:xfrm>
              <a:off x="5230524" y="4423063"/>
              <a:ext cx="1225088" cy="858982"/>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i="1" dirty="0">
                  <a:solidFill>
                    <a:schemeClr val="bg1"/>
                  </a:solidFill>
                </a:rPr>
                <a:t>CPU Memory</a:t>
              </a:r>
            </a:p>
          </p:txBody>
        </p:sp>
      </p:grpSp>
    </p:spTree>
    <p:extLst>
      <p:ext uri="{BB962C8B-B14F-4D97-AF65-F5344CB8AC3E}">
        <p14:creationId xmlns:p14="http://schemas.microsoft.com/office/powerpoint/2010/main" val="3684799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randombar(horizontal)">
                                      <p:cBhvr>
                                        <p:cTn id="7" dur="500"/>
                                        <p:tgtEl>
                                          <p:spTgt spid="46"/>
                                        </p:tgtEl>
                                      </p:cBhvr>
                                    </p:animEffect>
                                  </p:childTnLst>
                                </p:cTn>
                              </p:par>
                              <p:par>
                                <p:cTn id="8" presetID="14" presetClass="entr" presetSubtype="1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randombar(horizontal)">
                                      <p:cBhvr>
                                        <p:cTn id="10" dur="500"/>
                                        <p:tgtEl>
                                          <p:spTgt spid="4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randombar(horizontal)">
                                      <p:cBhvr>
                                        <p:cTn id="1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normAutofit/>
          </a:bodyPr>
          <a:lstStyle/>
          <a:p>
            <a:pPr algn="l"/>
            <a:r>
              <a:rPr lang="en-US" dirty="0"/>
              <a:t>Outline</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17</a:t>
            </a:fld>
            <a:endParaRPr lang="en-US" dirty="0"/>
          </a:p>
        </p:txBody>
      </p:sp>
      <p:pic>
        <p:nvPicPr>
          <p:cNvPr id="38" name="Picture 37" descr="safari.png"/>
          <p:cNvPicPr>
            <a:picLocks noChangeAspect="1"/>
          </p:cNvPicPr>
          <p:nvPr/>
        </p:nvPicPr>
        <p:blipFill>
          <a:blip r:embed="rId3" cstate="print"/>
          <a:stretch>
            <a:fillRect/>
          </a:stretch>
        </p:blipFill>
        <p:spPr>
          <a:xfrm>
            <a:off x="164139" y="6425519"/>
            <a:ext cx="1315038" cy="380494"/>
          </a:xfrm>
          <a:prstGeom prst="rect">
            <a:avLst/>
          </a:prstGeom>
        </p:spPr>
      </p:pic>
      <p:sp>
        <p:nvSpPr>
          <p:cNvPr id="6" name="Content Placeholder 2">
            <a:extLst>
              <a:ext uri="{FF2B5EF4-FFF2-40B4-BE49-F238E27FC236}">
                <a16:creationId xmlns:a16="http://schemas.microsoft.com/office/drawing/2014/main" id="{E135E0AA-DD92-4FD9-B5F0-E15616DFF299}"/>
              </a:ext>
            </a:extLst>
          </p:cNvPr>
          <p:cNvSpPr>
            <a:spLocks noGrp="1"/>
          </p:cNvSpPr>
          <p:nvPr>
            <p:ph idx="1"/>
          </p:nvPr>
        </p:nvSpPr>
        <p:spPr>
          <a:xfrm>
            <a:off x="457200" y="1094944"/>
            <a:ext cx="8686800" cy="5517543"/>
          </a:xfrm>
        </p:spPr>
        <p:txBody>
          <a:bodyPr>
            <a:normAutofit/>
          </a:bodyPr>
          <a:lstStyle/>
          <a:p>
            <a:r>
              <a:rPr lang="en-US" sz="3000" b="1" dirty="0">
                <a:solidFill>
                  <a:schemeClr val="bg1">
                    <a:lumMod val="75000"/>
                  </a:schemeClr>
                </a:solidFill>
              </a:rPr>
              <a:t>Background</a:t>
            </a:r>
          </a:p>
          <a:p>
            <a:r>
              <a:rPr lang="en-US" sz="3000" b="1" dirty="0">
                <a:solidFill>
                  <a:schemeClr val="bg1">
                    <a:lumMod val="75000"/>
                  </a:schemeClr>
                </a:solidFill>
              </a:rPr>
              <a:t>Key challenges and our goal</a:t>
            </a:r>
          </a:p>
          <a:p>
            <a:r>
              <a:rPr lang="en-US" sz="3000" b="1" dirty="0"/>
              <a:t>Mosaic</a:t>
            </a:r>
          </a:p>
          <a:p>
            <a:pPr lvl="1"/>
            <a:r>
              <a:rPr lang="en-US" sz="2600" b="1" dirty="0">
                <a:solidFill>
                  <a:schemeClr val="bg1">
                    <a:lumMod val="75000"/>
                  </a:schemeClr>
                </a:solidFill>
              </a:rPr>
              <a:t>Contiguity-Conserving Allocation</a:t>
            </a:r>
          </a:p>
          <a:p>
            <a:pPr lvl="1"/>
            <a:r>
              <a:rPr lang="en-US" sz="2600" b="1" dirty="0"/>
              <a:t>In-Place </a:t>
            </a:r>
            <a:r>
              <a:rPr lang="en-US" sz="2600" b="1" dirty="0" err="1"/>
              <a:t>Coalescer</a:t>
            </a:r>
            <a:endParaRPr lang="en-US" sz="2600" b="1" dirty="0"/>
          </a:p>
          <a:p>
            <a:pPr lvl="1"/>
            <a:r>
              <a:rPr lang="en-US" sz="2600" b="1" dirty="0">
                <a:solidFill>
                  <a:schemeClr val="bg1">
                    <a:lumMod val="75000"/>
                  </a:schemeClr>
                </a:solidFill>
              </a:rPr>
              <a:t>Contiguity-Aware Compaction</a:t>
            </a:r>
          </a:p>
          <a:p>
            <a:r>
              <a:rPr lang="en-US" sz="3000" b="1" dirty="0">
                <a:solidFill>
                  <a:schemeClr val="bg1">
                    <a:lumMod val="75000"/>
                  </a:schemeClr>
                </a:solidFill>
              </a:rPr>
              <a:t>Experimental evaluations</a:t>
            </a:r>
          </a:p>
          <a:p>
            <a:r>
              <a:rPr lang="en-US" sz="3000" b="1" dirty="0">
                <a:solidFill>
                  <a:schemeClr val="bg1">
                    <a:lumMod val="75000"/>
                  </a:schemeClr>
                </a:solidFill>
              </a:rPr>
              <a:t>Conclusions</a:t>
            </a:r>
          </a:p>
          <a:p>
            <a:endParaRPr lang="en-US" sz="3000" b="1" dirty="0"/>
          </a:p>
          <a:p>
            <a:endParaRPr lang="en-US" sz="3000" b="1" dirty="0"/>
          </a:p>
          <a:p>
            <a:endParaRPr lang="en-US" sz="3000" b="1" dirty="0"/>
          </a:p>
          <a:p>
            <a:endParaRPr lang="en-US" sz="3000" b="1" dirty="0"/>
          </a:p>
        </p:txBody>
      </p:sp>
    </p:spTree>
    <p:extLst>
      <p:ext uri="{BB962C8B-B14F-4D97-AF65-F5344CB8AC3E}">
        <p14:creationId xmlns:p14="http://schemas.microsoft.com/office/powerpoint/2010/main" val="881416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Content Placeholder 2">
            <a:extLst>
              <a:ext uri="{FF2B5EF4-FFF2-40B4-BE49-F238E27FC236}">
                <a16:creationId xmlns:a16="http://schemas.microsoft.com/office/drawing/2014/main" id="{54045E8C-EE5F-40D6-9C8D-9F010CAB649D}"/>
              </a:ext>
            </a:extLst>
          </p:cNvPr>
          <p:cNvSpPr>
            <a:spLocks noGrp="1"/>
          </p:cNvSpPr>
          <p:nvPr>
            <p:ph idx="1"/>
          </p:nvPr>
        </p:nvSpPr>
        <p:spPr>
          <a:xfrm>
            <a:off x="457199" y="1094944"/>
            <a:ext cx="8568267" cy="5517543"/>
          </a:xfrm>
        </p:spPr>
        <p:txBody>
          <a:bodyPr>
            <a:normAutofit/>
          </a:bodyPr>
          <a:lstStyle/>
          <a:p>
            <a:endParaRPr lang="en-US" b="1" dirty="0"/>
          </a:p>
          <a:p>
            <a:endParaRPr lang="en-US" b="1" dirty="0"/>
          </a:p>
          <a:p>
            <a:endParaRPr lang="en-US" b="1" dirty="0"/>
          </a:p>
          <a:p>
            <a:endParaRPr lang="en-US" b="1" dirty="0"/>
          </a:p>
          <a:p>
            <a:endParaRPr lang="en-US" b="1" dirty="0"/>
          </a:p>
          <a:p>
            <a:endParaRPr lang="en-US" b="1" dirty="0"/>
          </a:p>
          <a:p>
            <a:pPr marL="0" indent="0">
              <a:buNone/>
            </a:pPr>
            <a:endParaRPr lang="en-US" b="1" dirty="0"/>
          </a:p>
          <a:p>
            <a:r>
              <a:rPr lang="en-US" b="1" dirty="0">
                <a:solidFill>
                  <a:srgbClr val="0066FF"/>
                </a:solidFill>
              </a:rPr>
              <a:t>Fully-allocated large page frame </a:t>
            </a:r>
            <a:r>
              <a:rPr lang="en-US" b="1" dirty="0">
                <a:solidFill>
                  <a:srgbClr val="0066FF"/>
                </a:solidFill>
                <a:sym typeface="Wingdings" panose="05000000000000000000" pitchFamily="2" charset="2"/>
              </a:rPr>
              <a:t> </a:t>
            </a:r>
            <a:r>
              <a:rPr lang="en-US" b="1" dirty="0" err="1">
                <a:solidFill>
                  <a:srgbClr val="0066FF"/>
                </a:solidFill>
              </a:rPr>
              <a:t>Coalesceable</a:t>
            </a:r>
            <a:endParaRPr lang="en-US" b="1" dirty="0">
              <a:solidFill>
                <a:srgbClr val="0066FF"/>
              </a:solidFill>
            </a:endParaRPr>
          </a:p>
          <a:p>
            <a:r>
              <a:rPr lang="en-US" b="1" dirty="0"/>
              <a:t>Allocator sends </a:t>
            </a:r>
            <a:r>
              <a:rPr lang="en-US" b="1" dirty="0">
                <a:solidFill>
                  <a:srgbClr val="0066FF"/>
                </a:solidFill>
              </a:rPr>
              <a:t>the list of </a:t>
            </a:r>
            <a:r>
              <a:rPr lang="en-US" b="1" dirty="0" err="1">
                <a:solidFill>
                  <a:srgbClr val="0066FF"/>
                </a:solidFill>
              </a:rPr>
              <a:t>coalesceable</a:t>
            </a:r>
            <a:r>
              <a:rPr lang="en-US" b="1" dirty="0">
                <a:solidFill>
                  <a:srgbClr val="0066FF"/>
                </a:solidFill>
              </a:rPr>
              <a:t> pages</a:t>
            </a:r>
            <a:r>
              <a:rPr lang="en-US" b="1" dirty="0"/>
              <a:t> to the  In-Place </a:t>
            </a:r>
            <a:r>
              <a:rPr lang="en-US" b="1" dirty="0" err="1"/>
              <a:t>Coalescer</a:t>
            </a:r>
            <a:endParaRPr lang="en-US" b="1" dirty="0">
              <a:solidFill>
                <a:srgbClr val="0066FF"/>
              </a:solidFill>
            </a:endParaRPr>
          </a:p>
        </p:txBody>
      </p:sp>
      <p:sp>
        <p:nvSpPr>
          <p:cNvPr id="2" name="Title 1"/>
          <p:cNvSpPr>
            <a:spLocks noGrp="1"/>
          </p:cNvSpPr>
          <p:nvPr>
            <p:ph type="title"/>
          </p:nvPr>
        </p:nvSpPr>
        <p:spPr>
          <a:xfrm>
            <a:off x="457200" y="130604"/>
            <a:ext cx="8229600" cy="847546"/>
          </a:xfrm>
        </p:spPr>
        <p:txBody>
          <a:bodyPr/>
          <a:lstStyle/>
          <a:p>
            <a:r>
              <a:rPr lang="en-US" dirty="0"/>
              <a:t>Mosaic: Coalescing</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18</a:t>
            </a:fld>
            <a:endParaRPr lang="en-US" dirty="0"/>
          </a:p>
        </p:txBody>
      </p:sp>
      <p:pic>
        <p:nvPicPr>
          <p:cNvPr id="38" name="Picture 37" descr="safari.png"/>
          <p:cNvPicPr>
            <a:picLocks noChangeAspect="1"/>
          </p:cNvPicPr>
          <p:nvPr/>
        </p:nvPicPr>
        <p:blipFill>
          <a:blip r:embed="rId3" cstate="print"/>
          <a:stretch>
            <a:fillRect/>
          </a:stretch>
        </p:blipFill>
        <p:spPr>
          <a:xfrm>
            <a:off x="164139" y="6425519"/>
            <a:ext cx="1315038" cy="380494"/>
          </a:xfrm>
          <a:prstGeom prst="rect">
            <a:avLst/>
          </a:prstGeom>
        </p:spPr>
      </p:pic>
      <p:sp>
        <p:nvSpPr>
          <p:cNvPr id="8" name="Rectangle 7">
            <a:extLst>
              <a:ext uri="{FF2B5EF4-FFF2-40B4-BE49-F238E27FC236}">
                <a16:creationId xmlns:a16="http://schemas.microsoft.com/office/drawing/2014/main" id="{268BCE29-7D34-4D46-9184-FF20EFD368C3}"/>
              </a:ext>
            </a:extLst>
          </p:cNvPr>
          <p:cNvSpPr/>
          <p:nvPr/>
        </p:nvSpPr>
        <p:spPr>
          <a:xfrm>
            <a:off x="233633" y="1471288"/>
            <a:ext cx="3247322" cy="8402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Contiguity-Conserving</a:t>
            </a:r>
          </a:p>
          <a:p>
            <a:pPr algn="ctr"/>
            <a:r>
              <a:rPr lang="en-US" sz="2400" b="1" dirty="0"/>
              <a:t>Allocation</a:t>
            </a:r>
          </a:p>
        </p:txBody>
      </p:sp>
      <p:sp>
        <p:nvSpPr>
          <p:cNvPr id="10" name="Rectangle 9">
            <a:extLst>
              <a:ext uri="{FF2B5EF4-FFF2-40B4-BE49-F238E27FC236}">
                <a16:creationId xmlns:a16="http://schemas.microsoft.com/office/drawing/2014/main" id="{A4035134-745C-493C-8C2F-3FFEB8C74798}"/>
              </a:ext>
            </a:extLst>
          </p:cNvPr>
          <p:cNvSpPr/>
          <p:nvPr/>
        </p:nvSpPr>
        <p:spPr>
          <a:xfrm>
            <a:off x="3929081" y="1471288"/>
            <a:ext cx="1860760" cy="84026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In-Place</a:t>
            </a:r>
          </a:p>
          <a:p>
            <a:pPr algn="ctr"/>
            <a:r>
              <a:rPr lang="en-US" sz="2400" b="1" dirty="0"/>
              <a:t>Coalescer</a:t>
            </a:r>
          </a:p>
        </p:txBody>
      </p:sp>
      <p:sp>
        <p:nvSpPr>
          <p:cNvPr id="11" name="Rectangle 10">
            <a:extLst>
              <a:ext uri="{FF2B5EF4-FFF2-40B4-BE49-F238E27FC236}">
                <a16:creationId xmlns:a16="http://schemas.microsoft.com/office/drawing/2014/main" id="{851CD374-BD3A-48D5-BB0A-192C18ED0736}"/>
              </a:ext>
            </a:extLst>
          </p:cNvPr>
          <p:cNvSpPr/>
          <p:nvPr/>
        </p:nvSpPr>
        <p:spPr>
          <a:xfrm>
            <a:off x="6237967" y="1471288"/>
            <a:ext cx="2698215" cy="84026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Contiguity-Aware</a:t>
            </a:r>
          </a:p>
          <a:p>
            <a:pPr algn="ctr"/>
            <a:r>
              <a:rPr lang="en-US" sz="2400" b="1" dirty="0"/>
              <a:t>Compaction</a:t>
            </a:r>
          </a:p>
        </p:txBody>
      </p:sp>
      <p:sp>
        <p:nvSpPr>
          <p:cNvPr id="7" name="Rectangle 6">
            <a:extLst>
              <a:ext uri="{FF2B5EF4-FFF2-40B4-BE49-F238E27FC236}">
                <a16:creationId xmlns:a16="http://schemas.microsoft.com/office/drawing/2014/main" id="{79E10CE5-511C-42EC-8AC3-BD84765ECE5C}"/>
              </a:ext>
            </a:extLst>
          </p:cNvPr>
          <p:cNvSpPr/>
          <p:nvPr/>
        </p:nvSpPr>
        <p:spPr>
          <a:xfrm>
            <a:off x="944733" y="3525193"/>
            <a:ext cx="2322080" cy="36909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7B085CD7-66A4-4FFE-82F1-3F551C6DB90B}"/>
              </a:ext>
            </a:extLst>
          </p:cNvPr>
          <p:cNvGrpSpPr/>
          <p:nvPr/>
        </p:nvGrpSpPr>
        <p:grpSpPr>
          <a:xfrm>
            <a:off x="1017469" y="3594061"/>
            <a:ext cx="2177048" cy="236334"/>
            <a:chOff x="5217994" y="3655709"/>
            <a:chExt cx="2177048" cy="236334"/>
          </a:xfrm>
        </p:grpSpPr>
        <p:sp>
          <p:nvSpPr>
            <p:cNvPr id="30" name="Rectangle 29">
              <a:extLst>
                <a:ext uri="{FF2B5EF4-FFF2-40B4-BE49-F238E27FC236}">
                  <a16:creationId xmlns:a16="http://schemas.microsoft.com/office/drawing/2014/main" id="{DF6C93C6-B383-433D-A3AA-74C6694FD05A}"/>
                </a:ext>
              </a:extLst>
            </p:cNvPr>
            <p:cNvSpPr/>
            <p:nvPr/>
          </p:nvSpPr>
          <p:spPr>
            <a:xfrm>
              <a:off x="5217994"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19F61A8-3F50-4EF5-88CB-7AFD348F0D67}"/>
                </a:ext>
              </a:extLst>
            </p:cNvPr>
            <p:cNvSpPr/>
            <p:nvPr/>
          </p:nvSpPr>
          <p:spPr>
            <a:xfrm>
              <a:off x="5495798"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6218B15B-5780-4C86-9CCF-55247BFEC68C}"/>
                </a:ext>
              </a:extLst>
            </p:cNvPr>
            <p:cNvSpPr/>
            <p:nvPr/>
          </p:nvSpPr>
          <p:spPr>
            <a:xfrm>
              <a:off x="5773602"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D1B54DC5-A71F-450E-B14E-A53A4F19E317}"/>
                </a:ext>
              </a:extLst>
            </p:cNvPr>
            <p:cNvSpPr/>
            <p:nvPr/>
          </p:nvSpPr>
          <p:spPr>
            <a:xfrm>
              <a:off x="6051406"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B62DA77-5157-48DE-8C94-EB13D0DB5CB8}"/>
                </a:ext>
              </a:extLst>
            </p:cNvPr>
            <p:cNvSpPr/>
            <p:nvPr/>
          </p:nvSpPr>
          <p:spPr>
            <a:xfrm>
              <a:off x="6329210"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5BCCB3C9-500E-4035-8003-3E6A79113A07}"/>
                </a:ext>
              </a:extLst>
            </p:cNvPr>
            <p:cNvSpPr/>
            <p:nvPr/>
          </p:nvSpPr>
          <p:spPr>
            <a:xfrm>
              <a:off x="6607014"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C3A5DAA0-ABD2-4413-9C39-9FA224A65F66}"/>
                </a:ext>
              </a:extLst>
            </p:cNvPr>
            <p:cNvSpPr/>
            <p:nvPr/>
          </p:nvSpPr>
          <p:spPr>
            <a:xfrm>
              <a:off x="6884818"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81071840-9A53-4924-9575-D8955CC04D32}"/>
                </a:ext>
              </a:extLst>
            </p:cNvPr>
            <p:cNvSpPr/>
            <p:nvPr/>
          </p:nvSpPr>
          <p:spPr>
            <a:xfrm>
              <a:off x="7162622"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8" name="TextBox 47">
            <a:extLst>
              <a:ext uri="{FF2B5EF4-FFF2-40B4-BE49-F238E27FC236}">
                <a16:creationId xmlns:a16="http://schemas.microsoft.com/office/drawing/2014/main" id="{AA5A4ECF-2A84-4CC3-AB94-6FAC5CB9AA17}"/>
              </a:ext>
            </a:extLst>
          </p:cNvPr>
          <p:cNvSpPr txBox="1"/>
          <p:nvPr/>
        </p:nvSpPr>
        <p:spPr>
          <a:xfrm>
            <a:off x="1192739" y="3133499"/>
            <a:ext cx="1836721" cy="369332"/>
          </a:xfrm>
          <a:prstGeom prst="rect">
            <a:avLst/>
          </a:prstGeom>
          <a:noFill/>
        </p:spPr>
        <p:txBody>
          <a:bodyPr wrap="none" rtlCol="0">
            <a:spAutoFit/>
          </a:bodyPr>
          <a:lstStyle/>
          <a:p>
            <a:r>
              <a:rPr lang="en-US" dirty="0"/>
              <a:t>Large Page Frame</a:t>
            </a:r>
          </a:p>
        </p:txBody>
      </p:sp>
      <p:grpSp>
        <p:nvGrpSpPr>
          <p:cNvPr id="27" name="Group 26">
            <a:extLst>
              <a:ext uri="{FF2B5EF4-FFF2-40B4-BE49-F238E27FC236}">
                <a16:creationId xmlns:a16="http://schemas.microsoft.com/office/drawing/2014/main" id="{64452339-D396-4A1A-BCB0-03D123D35611}"/>
              </a:ext>
            </a:extLst>
          </p:cNvPr>
          <p:cNvGrpSpPr/>
          <p:nvPr/>
        </p:nvGrpSpPr>
        <p:grpSpPr>
          <a:xfrm>
            <a:off x="1017469" y="3591571"/>
            <a:ext cx="2177048" cy="236334"/>
            <a:chOff x="5217994" y="3655709"/>
            <a:chExt cx="2177048" cy="236334"/>
          </a:xfrm>
          <a:solidFill>
            <a:schemeClr val="accent6">
              <a:lumMod val="60000"/>
              <a:lumOff val="40000"/>
            </a:schemeClr>
          </a:solidFill>
        </p:grpSpPr>
        <p:sp>
          <p:nvSpPr>
            <p:cNvPr id="29" name="Rectangle 28">
              <a:extLst>
                <a:ext uri="{FF2B5EF4-FFF2-40B4-BE49-F238E27FC236}">
                  <a16:creationId xmlns:a16="http://schemas.microsoft.com/office/drawing/2014/main" id="{8B6C2BF5-F8D4-441C-A76A-D9B85A860786}"/>
                </a:ext>
              </a:extLst>
            </p:cNvPr>
            <p:cNvSpPr/>
            <p:nvPr/>
          </p:nvSpPr>
          <p:spPr>
            <a:xfrm>
              <a:off x="521799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9236CD2D-F89D-467B-B8E1-55F9821CF40A}"/>
                </a:ext>
              </a:extLst>
            </p:cNvPr>
            <p:cNvSpPr/>
            <p:nvPr/>
          </p:nvSpPr>
          <p:spPr>
            <a:xfrm>
              <a:off x="549579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30B4CB4-0DAC-4A0B-A5A2-24B785446148}"/>
                </a:ext>
              </a:extLst>
            </p:cNvPr>
            <p:cNvSpPr/>
            <p:nvPr/>
          </p:nvSpPr>
          <p:spPr>
            <a:xfrm>
              <a:off x="577360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1B2F11F-4C0D-46B3-AABC-78C362309DBA}"/>
                </a:ext>
              </a:extLst>
            </p:cNvPr>
            <p:cNvSpPr/>
            <p:nvPr/>
          </p:nvSpPr>
          <p:spPr>
            <a:xfrm>
              <a:off x="6051406"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35007520-B5A1-412D-BEB7-19B3C64028DA}"/>
                </a:ext>
              </a:extLst>
            </p:cNvPr>
            <p:cNvSpPr/>
            <p:nvPr/>
          </p:nvSpPr>
          <p:spPr>
            <a:xfrm>
              <a:off x="6329210"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62A6AF73-05A9-41D1-8947-E9D38402B619}"/>
                </a:ext>
              </a:extLst>
            </p:cNvPr>
            <p:cNvSpPr/>
            <p:nvPr/>
          </p:nvSpPr>
          <p:spPr>
            <a:xfrm>
              <a:off x="660701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B5599CB2-C684-446B-A565-84C0C09C5F2E}"/>
                </a:ext>
              </a:extLst>
            </p:cNvPr>
            <p:cNvSpPr/>
            <p:nvPr/>
          </p:nvSpPr>
          <p:spPr>
            <a:xfrm>
              <a:off x="688481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3778AD3A-BC77-412D-9A9B-9B4FA00D1B7A}"/>
                </a:ext>
              </a:extLst>
            </p:cNvPr>
            <p:cNvSpPr/>
            <p:nvPr/>
          </p:nvSpPr>
          <p:spPr>
            <a:xfrm>
              <a:off x="716262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TextBox 45">
            <a:extLst>
              <a:ext uri="{FF2B5EF4-FFF2-40B4-BE49-F238E27FC236}">
                <a16:creationId xmlns:a16="http://schemas.microsoft.com/office/drawing/2014/main" id="{CF81F096-E598-40CB-A0BB-30EBC4335F7B}"/>
              </a:ext>
            </a:extLst>
          </p:cNvPr>
          <p:cNvSpPr txBox="1"/>
          <p:nvPr/>
        </p:nvSpPr>
        <p:spPr>
          <a:xfrm>
            <a:off x="3380688" y="2504525"/>
            <a:ext cx="1858266" cy="369332"/>
          </a:xfrm>
          <a:prstGeom prst="rect">
            <a:avLst/>
          </a:prstGeom>
          <a:noFill/>
        </p:spPr>
        <p:txBody>
          <a:bodyPr wrap="none" rtlCol="0">
            <a:spAutoFit/>
          </a:bodyPr>
          <a:lstStyle/>
          <a:p>
            <a:r>
              <a:rPr lang="en-US" dirty="0"/>
              <a:t>List of large pages</a:t>
            </a:r>
          </a:p>
        </p:txBody>
      </p:sp>
      <p:cxnSp>
        <p:nvCxnSpPr>
          <p:cNvPr id="47" name="Straight Arrow Connector 46">
            <a:extLst>
              <a:ext uri="{FF2B5EF4-FFF2-40B4-BE49-F238E27FC236}">
                <a16:creationId xmlns:a16="http://schemas.microsoft.com/office/drawing/2014/main" id="{F422C68A-3BD4-46AF-81BC-B72C6798B37C}"/>
              </a:ext>
            </a:extLst>
          </p:cNvPr>
          <p:cNvCxnSpPr>
            <a:cxnSpLocks/>
          </p:cNvCxnSpPr>
          <p:nvPr/>
        </p:nvCxnSpPr>
        <p:spPr>
          <a:xfrm flipH="1">
            <a:off x="3480955" y="1681868"/>
            <a:ext cx="448126" cy="0"/>
          </a:xfrm>
          <a:prstGeom prst="straightConnector1">
            <a:avLst/>
          </a:prstGeom>
          <a:ln w="254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EB282267-6C01-41C4-95BB-8A775BDFC5BF}"/>
              </a:ext>
            </a:extLst>
          </p:cNvPr>
          <p:cNvSpPr/>
          <p:nvPr/>
        </p:nvSpPr>
        <p:spPr>
          <a:xfrm>
            <a:off x="3075837" y="2534809"/>
            <a:ext cx="306198" cy="30619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a:t>
            </a:r>
          </a:p>
        </p:txBody>
      </p:sp>
      <p:sp>
        <p:nvSpPr>
          <p:cNvPr id="51" name="Rectangle 50">
            <a:extLst>
              <a:ext uri="{FF2B5EF4-FFF2-40B4-BE49-F238E27FC236}">
                <a16:creationId xmlns:a16="http://schemas.microsoft.com/office/drawing/2014/main" id="{4211EF8D-9633-4285-B95A-C89BBF98E753}"/>
              </a:ext>
            </a:extLst>
          </p:cNvPr>
          <p:cNvSpPr/>
          <p:nvPr/>
        </p:nvSpPr>
        <p:spPr>
          <a:xfrm>
            <a:off x="5431699" y="3528024"/>
            <a:ext cx="2322080" cy="36909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2" name="Group 51">
            <a:extLst>
              <a:ext uri="{FF2B5EF4-FFF2-40B4-BE49-F238E27FC236}">
                <a16:creationId xmlns:a16="http://schemas.microsoft.com/office/drawing/2014/main" id="{C8CFDCA6-3419-4BE8-BF72-9A9B96DA6365}"/>
              </a:ext>
            </a:extLst>
          </p:cNvPr>
          <p:cNvGrpSpPr/>
          <p:nvPr/>
        </p:nvGrpSpPr>
        <p:grpSpPr>
          <a:xfrm>
            <a:off x="5504435" y="3596892"/>
            <a:ext cx="2177048" cy="236334"/>
            <a:chOff x="5217994" y="3655709"/>
            <a:chExt cx="2177048" cy="236334"/>
          </a:xfrm>
        </p:grpSpPr>
        <p:sp>
          <p:nvSpPr>
            <p:cNvPr id="53" name="Rectangle 52">
              <a:extLst>
                <a:ext uri="{FF2B5EF4-FFF2-40B4-BE49-F238E27FC236}">
                  <a16:creationId xmlns:a16="http://schemas.microsoft.com/office/drawing/2014/main" id="{0891B394-23E1-467C-B966-855521F6070C}"/>
                </a:ext>
              </a:extLst>
            </p:cNvPr>
            <p:cNvSpPr/>
            <p:nvPr/>
          </p:nvSpPr>
          <p:spPr>
            <a:xfrm>
              <a:off x="5217994"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4C91292B-7888-4AF5-8128-78C176FCCD6F}"/>
                </a:ext>
              </a:extLst>
            </p:cNvPr>
            <p:cNvSpPr/>
            <p:nvPr/>
          </p:nvSpPr>
          <p:spPr>
            <a:xfrm>
              <a:off x="5495798"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92DE1CB7-4903-4249-AD22-039EA39AD06C}"/>
                </a:ext>
              </a:extLst>
            </p:cNvPr>
            <p:cNvSpPr/>
            <p:nvPr/>
          </p:nvSpPr>
          <p:spPr>
            <a:xfrm>
              <a:off x="5773602"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F2F4E4CD-EFAB-4318-B3CB-EA1ACC8ED830}"/>
                </a:ext>
              </a:extLst>
            </p:cNvPr>
            <p:cNvSpPr/>
            <p:nvPr/>
          </p:nvSpPr>
          <p:spPr>
            <a:xfrm>
              <a:off x="6051406"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4745FED1-C9EB-49BE-9B0B-1821B7DA5E9A}"/>
                </a:ext>
              </a:extLst>
            </p:cNvPr>
            <p:cNvSpPr/>
            <p:nvPr/>
          </p:nvSpPr>
          <p:spPr>
            <a:xfrm>
              <a:off x="6329210"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B71A52FD-4786-4776-99DF-D55782FADA9B}"/>
                </a:ext>
              </a:extLst>
            </p:cNvPr>
            <p:cNvSpPr/>
            <p:nvPr/>
          </p:nvSpPr>
          <p:spPr>
            <a:xfrm>
              <a:off x="6607014"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6F159F59-A35E-4F6B-979E-0BA8A798B472}"/>
                </a:ext>
              </a:extLst>
            </p:cNvPr>
            <p:cNvSpPr/>
            <p:nvPr/>
          </p:nvSpPr>
          <p:spPr>
            <a:xfrm>
              <a:off x="6884818"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E18B0511-65D8-438D-9393-FFF4B6A8D657}"/>
                </a:ext>
              </a:extLst>
            </p:cNvPr>
            <p:cNvSpPr/>
            <p:nvPr/>
          </p:nvSpPr>
          <p:spPr>
            <a:xfrm>
              <a:off x="7162622"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1" name="TextBox 60">
            <a:extLst>
              <a:ext uri="{FF2B5EF4-FFF2-40B4-BE49-F238E27FC236}">
                <a16:creationId xmlns:a16="http://schemas.microsoft.com/office/drawing/2014/main" id="{58803A60-67C5-4F3F-9731-52C1ED4DC42F}"/>
              </a:ext>
            </a:extLst>
          </p:cNvPr>
          <p:cNvSpPr txBox="1"/>
          <p:nvPr/>
        </p:nvSpPr>
        <p:spPr>
          <a:xfrm>
            <a:off x="5679705" y="3136330"/>
            <a:ext cx="1836721" cy="369332"/>
          </a:xfrm>
          <a:prstGeom prst="rect">
            <a:avLst/>
          </a:prstGeom>
          <a:noFill/>
        </p:spPr>
        <p:txBody>
          <a:bodyPr wrap="none" rtlCol="0">
            <a:spAutoFit/>
          </a:bodyPr>
          <a:lstStyle/>
          <a:p>
            <a:r>
              <a:rPr lang="en-US" dirty="0"/>
              <a:t>Large Page Frame</a:t>
            </a:r>
          </a:p>
        </p:txBody>
      </p:sp>
      <p:grpSp>
        <p:nvGrpSpPr>
          <p:cNvPr id="62" name="Group 61">
            <a:extLst>
              <a:ext uri="{FF2B5EF4-FFF2-40B4-BE49-F238E27FC236}">
                <a16:creationId xmlns:a16="http://schemas.microsoft.com/office/drawing/2014/main" id="{2D4E86D0-4643-48F5-B4D2-8D454BCD8A19}"/>
              </a:ext>
            </a:extLst>
          </p:cNvPr>
          <p:cNvGrpSpPr/>
          <p:nvPr/>
        </p:nvGrpSpPr>
        <p:grpSpPr>
          <a:xfrm>
            <a:off x="5504435" y="3594402"/>
            <a:ext cx="2177048" cy="236334"/>
            <a:chOff x="5217994" y="3655709"/>
            <a:chExt cx="2177048" cy="236334"/>
          </a:xfrm>
          <a:solidFill>
            <a:schemeClr val="accent6">
              <a:lumMod val="60000"/>
              <a:lumOff val="40000"/>
            </a:schemeClr>
          </a:solidFill>
        </p:grpSpPr>
        <p:sp>
          <p:nvSpPr>
            <p:cNvPr id="63" name="Rectangle 62">
              <a:extLst>
                <a:ext uri="{FF2B5EF4-FFF2-40B4-BE49-F238E27FC236}">
                  <a16:creationId xmlns:a16="http://schemas.microsoft.com/office/drawing/2014/main" id="{1B65A28B-EF52-4762-AD51-A1F9F158A493}"/>
                </a:ext>
              </a:extLst>
            </p:cNvPr>
            <p:cNvSpPr/>
            <p:nvPr/>
          </p:nvSpPr>
          <p:spPr>
            <a:xfrm>
              <a:off x="521799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a:extLst>
                <a:ext uri="{FF2B5EF4-FFF2-40B4-BE49-F238E27FC236}">
                  <a16:creationId xmlns:a16="http://schemas.microsoft.com/office/drawing/2014/main" id="{C1EE13E0-F23F-440E-A5EC-090201AF5BB6}"/>
                </a:ext>
              </a:extLst>
            </p:cNvPr>
            <p:cNvSpPr/>
            <p:nvPr/>
          </p:nvSpPr>
          <p:spPr>
            <a:xfrm>
              <a:off x="549579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E4420EA-777B-4DB0-BA29-683A20C8FE69}"/>
                </a:ext>
              </a:extLst>
            </p:cNvPr>
            <p:cNvSpPr/>
            <p:nvPr/>
          </p:nvSpPr>
          <p:spPr>
            <a:xfrm>
              <a:off x="577360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6F88D978-E28C-4FFE-9D11-C1D22CD43B34}"/>
                </a:ext>
              </a:extLst>
            </p:cNvPr>
            <p:cNvSpPr/>
            <p:nvPr/>
          </p:nvSpPr>
          <p:spPr>
            <a:xfrm>
              <a:off x="6051406"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55705FAC-ACBF-420C-BCF0-1617B1E3E76C}"/>
                </a:ext>
              </a:extLst>
            </p:cNvPr>
            <p:cNvSpPr/>
            <p:nvPr/>
          </p:nvSpPr>
          <p:spPr>
            <a:xfrm>
              <a:off x="6329210"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CA233480-B6F5-45D7-86ED-A7F556E3EFCB}"/>
                </a:ext>
              </a:extLst>
            </p:cNvPr>
            <p:cNvSpPr/>
            <p:nvPr/>
          </p:nvSpPr>
          <p:spPr>
            <a:xfrm>
              <a:off x="6607014"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07B069CF-4D84-4F78-BCD4-7DDEE77736B3}"/>
                </a:ext>
              </a:extLst>
            </p:cNvPr>
            <p:cNvSpPr/>
            <p:nvPr/>
          </p:nvSpPr>
          <p:spPr>
            <a:xfrm>
              <a:off x="6884818"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AB5CEA8C-4301-435F-B9FE-FF9169C646E0}"/>
                </a:ext>
              </a:extLst>
            </p:cNvPr>
            <p:cNvSpPr/>
            <p:nvPr/>
          </p:nvSpPr>
          <p:spPr>
            <a:xfrm>
              <a:off x="7162622"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1" name="Picture 2" descr="Related image">
            <a:extLst>
              <a:ext uri="{FF2B5EF4-FFF2-40B4-BE49-F238E27FC236}">
                <a16:creationId xmlns:a16="http://schemas.microsoft.com/office/drawing/2014/main" id="{562DF7E6-3D15-4E97-8B90-ED770B323AFE}"/>
              </a:ext>
            </a:extLst>
          </p:cNvPr>
          <p:cNvPicPr>
            <a:picLocks noChangeAspect="1" noChangeArrowheads="1"/>
          </p:cNvPicPr>
          <p:nvPr/>
        </p:nvPicPr>
        <p:blipFill>
          <a:blip r:embed="rId4"/>
          <a:srcRect/>
          <a:stretch>
            <a:fillRect/>
          </a:stretch>
        </p:blipFill>
        <p:spPr bwMode="auto">
          <a:xfrm>
            <a:off x="7820253" y="3807045"/>
            <a:ext cx="319492" cy="333904"/>
          </a:xfrm>
          <a:prstGeom prst="rect">
            <a:avLst/>
          </a:prstGeom>
          <a:noFill/>
        </p:spPr>
      </p:pic>
      <p:pic>
        <p:nvPicPr>
          <p:cNvPr id="1026" name="Picture 2" descr="Image result for green check mark">
            <a:extLst>
              <a:ext uri="{FF2B5EF4-FFF2-40B4-BE49-F238E27FC236}">
                <a16:creationId xmlns:a16="http://schemas.microsoft.com/office/drawing/2014/main" id="{86BB31E4-72D7-49CB-93BF-1F9077AF23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1915" y="3745790"/>
            <a:ext cx="379410" cy="395385"/>
          </a:xfrm>
          <a:prstGeom prst="rect">
            <a:avLst/>
          </a:prstGeom>
          <a:noFill/>
          <a:extLst>
            <a:ext uri="{909E8E84-426E-40DD-AFC4-6F175D3DCCD1}">
              <a14:hiddenFill xmlns:a14="http://schemas.microsoft.com/office/drawing/2010/main">
                <a:solidFill>
                  <a:srgbClr val="FFFFFF"/>
                </a:solidFill>
              </a14:hiddenFill>
            </a:ext>
          </a:extLst>
        </p:spPr>
      </p:pic>
      <p:sp>
        <p:nvSpPr>
          <p:cNvPr id="72" name="Rectangle 71">
            <a:extLst>
              <a:ext uri="{FF2B5EF4-FFF2-40B4-BE49-F238E27FC236}">
                <a16:creationId xmlns:a16="http://schemas.microsoft.com/office/drawing/2014/main" id="{16125F87-FDA8-4AA7-AE65-CE94C191A379}"/>
              </a:ext>
            </a:extLst>
          </p:cNvPr>
          <p:cNvSpPr/>
          <p:nvPr/>
        </p:nvSpPr>
        <p:spPr>
          <a:xfrm>
            <a:off x="944733" y="3525193"/>
            <a:ext cx="2322080" cy="369091"/>
          </a:xfrm>
          <a:prstGeom prst="rect">
            <a:avLst/>
          </a:prstGeom>
          <a:solidFill>
            <a:schemeClr val="accent6">
              <a:lumMod val="60000"/>
              <a:lumOff val="40000"/>
              <a:alpha val="80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D14E943F-EDFE-40D1-9492-83EEE635A2F0}"/>
              </a:ext>
            </a:extLst>
          </p:cNvPr>
          <p:cNvSpPr/>
          <p:nvPr/>
        </p:nvSpPr>
        <p:spPr>
          <a:xfrm>
            <a:off x="3785806" y="1188719"/>
            <a:ext cx="2214867" cy="1236761"/>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5C85AD88-16DD-49E3-8ED3-DA2257958B97}"/>
              </a:ext>
            </a:extLst>
          </p:cNvPr>
          <p:cNvSpPr/>
          <p:nvPr/>
        </p:nvSpPr>
        <p:spPr>
          <a:xfrm>
            <a:off x="6051405" y="1240517"/>
            <a:ext cx="2974061" cy="1278256"/>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1" name="Group 80">
            <a:extLst>
              <a:ext uri="{FF2B5EF4-FFF2-40B4-BE49-F238E27FC236}">
                <a16:creationId xmlns:a16="http://schemas.microsoft.com/office/drawing/2014/main" id="{C4B3FCB5-6D2C-4E6E-AC60-020791E23735}"/>
              </a:ext>
            </a:extLst>
          </p:cNvPr>
          <p:cNvGrpSpPr/>
          <p:nvPr/>
        </p:nvGrpSpPr>
        <p:grpSpPr>
          <a:xfrm>
            <a:off x="190738" y="1006289"/>
            <a:ext cx="8886587" cy="1716990"/>
            <a:chOff x="190738" y="1006289"/>
            <a:chExt cx="8886587" cy="1716990"/>
          </a:xfrm>
        </p:grpSpPr>
        <p:sp>
          <p:nvSpPr>
            <p:cNvPr id="82" name="TextBox 81">
              <a:extLst>
                <a:ext uri="{FF2B5EF4-FFF2-40B4-BE49-F238E27FC236}">
                  <a16:creationId xmlns:a16="http://schemas.microsoft.com/office/drawing/2014/main" id="{E1501A91-3BAA-4F64-BAEF-D32A096192D5}"/>
                </a:ext>
              </a:extLst>
            </p:cNvPr>
            <p:cNvSpPr txBox="1"/>
            <p:nvPr/>
          </p:nvSpPr>
          <p:spPr>
            <a:xfrm>
              <a:off x="7473922" y="2261614"/>
              <a:ext cx="1462260" cy="461665"/>
            </a:xfrm>
            <a:prstGeom prst="rect">
              <a:avLst/>
            </a:prstGeom>
            <a:noFill/>
          </p:spPr>
          <p:txBody>
            <a:bodyPr wrap="none" rtlCol="0">
              <a:spAutoFit/>
            </a:bodyPr>
            <a:lstStyle/>
            <a:p>
              <a:r>
                <a:rPr lang="en-US" sz="2400" b="1" i="1" dirty="0">
                  <a:solidFill>
                    <a:schemeClr val="bg1">
                      <a:lumMod val="75000"/>
                    </a:schemeClr>
                  </a:solidFill>
                </a:rPr>
                <a:t>Hardware</a:t>
              </a:r>
            </a:p>
          </p:txBody>
        </p:sp>
        <p:grpSp>
          <p:nvGrpSpPr>
            <p:cNvPr id="83" name="Group 82">
              <a:extLst>
                <a:ext uri="{FF2B5EF4-FFF2-40B4-BE49-F238E27FC236}">
                  <a16:creationId xmlns:a16="http://schemas.microsoft.com/office/drawing/2014/main" id="{50704CF6-B0F1-4773-BD05-AE6C1B584A29}"/>
                </a:ext>
              </a:extLst>
            </p:cNvPr>
            <p:cNvGrpSpPr/>
            <p:nvPr/>
          </p:nvGrpSpPr>
          <p:grpSpPr>
            <a:xfrm>
              <a:off x="190738" y="1006289"/>
              <a:ext cx="8886587" cy="1460686"/>
              <a:chOff x="190738" y="1006289"/>
              <a:chExt cx="8886587" cy="1460686"/>
            </a:xfrm>
          </p:grpSpPr>
          <p:cxnSp>
            <p:nvCxnSpPr>
              <p:cNvPr id="84" name="Straight Arrow Connector 83">
                <a:extLst>
                  <a:ext uri="{FF2B5EF4-FFF2-40B4-BE49-F238E27FC236}">
                    <a16:creationId xmlns:a16="http://schemas.microsoft.com/office/drawing/2014/main" id="{76936218-A338-4F3E-BF37-4FB717D3518E}"/>
                  </a:ext>
                </a:extLst>
              </p:cNvPr>
              <p:cNvCxnSpPr>
                <a:cxnSpLocks/>
              </p:cNvCxnSpPr>
              <p:nvPr/>
            </p:nvCxnSpPr>
            <p:spPr>
              <a:xfrm>
                <a:off x="190738" y="2466975"/>
                <a:ext cx="3487644" cy="0"/>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E0B1EB94-665B-4232-A652-6F63004AED46}"/>
                  </a:ext>
                </a:extLst>
              </p:cNvPr>
              <p:cNvSpPr txBox="1"/>
              <p:nvPr/>
            </p:nvSpPr>
            <p:spPr>
              <a:xfrm>
                <a:off x="638864" y="1006289"/>
                <a:ext cx="1887376" cy="461665"/>
              </a:xfrm>
              <a:prstGeom prst="rect">
                <a:avLst/>
              </a:prstGeom>
              <a:noFill/>
            </p:spPr>
            <p:txBody>
              <a:bodyPr wrap="none" rtlCol="0">
                <a:spAutoFit/>
              </a:bodyPr>
              <a:lstStyle/>
              <a:p>
                <a:r>
                  <a:rPr lang="en-US" sz="2400" b="1" i="1" dirty="0">
                    <a:solidFill>
                      <a:schemeClr val="bg1">
                        <a:lumMod val="75000"/>
                      </a:schemeClr>
                    </a:solidFill>
                  </a:rPr>
                  <a:t>GPU Runtime</a:t>
                </a:r>
              </a:p>
            </p:txBody>
          </p:sp>
          <p:cxnSp>
            <p:nvCxnSpPr>
              <p:cNvPr id="86" name="Straight Arrow Connector 85">
                <a:extLst>
                  <a:ext uri="{FF2B5EF4-FFF2-40B4-BE49-F238E27FC236}">
                    <a16:creationId xmlns:a16="http://schemas.microsoft.com/office/drawing/2014/main" id="{8454987C-148D-4B4D-80F1-4CC8CCE7EF5D}"/>
                  </a:ext>
                </a:extLst>
              </p:cNvPr>
              <p:cNvCxnSpPr>
                <a:cxnSpLocks/>
              </p:cNvCxnSpPr>
              <p:nvPr/>
            </p:nvCxnSpPr>
            <p:spPr>
              <a:xfrm flipV="1">
                <a:off x="3678382" y="1827847"/>
                <a:ext cx="5398943" cy="25472"/>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BF8B167A-9740-4173-9FA6-0F6279739882}"/>
                  </a:ext>
                </a:extLst>
              </p:cNvPr>
              <p:cNvCxnSpPr>
                <a:cxnSpLocks/>
              </p:cNvCxnSpPr>
              <p:nvPr/>
            </p:nvCxnSpPr>
            <p:spPr>
              <a:xfrm>
                <a:off x="3678382" y="1846897"/>
                <a:ext cx="0" cy="598598"/>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615164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randombar(horizontal)">
                                      <p:cBhvr>
                                        <p:cTn id="10" dur="500"/>
                                        <p:tgtEl>
                                          <p:spTgt spid="2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randombar(horizontal)">
                                      <p:cBhvr>
                                        <p:cTn id="13" dur="500"/>
                                        <p:tgtEl>
                                          <p:spTgt spid="4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50">
                                            <p:txEl>
                                              <p:pRg st="7" end="7"/>
                                            </p:txEl>
                                          </p:spTgt>
                                        </p:tgtEl>
                                        <p:attrNameLst>
                                          <p:attrName>style.visibility</p:attrName>
                                        </p:attrNameLst>
                                      </p:cBhvr>
                                      <p:to>
                                        <p:strVal val="visible"/>
                                      </p:to>
                                    </p:set>
                                    <p:animEffect transition="in" filter="randombar(horizontal)">
                                      <p:cBhvr>
                                        <p:cTn id="21" dur="500"/>
                                        <p:tgtEl>
                                          <p:spTgt spid="50">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72"/>
                                        </p:tgtEl>
                                        <p:attrNameLst>
                                          <p:attrName>style.visibility</p:attrName>
                                        </p:attrNameLst>
                                      </p:cBhvr>
                                      <p:to>
                                        <p:strVal val="visible"/>
                                      </p:to>
                                    </p:set>
                                    <p:animEffect transition="in" filter="randombar(horizontal)">
                                      <p:cBhvr>
                                        <p:cTn id="26" dur="500"/>
                                        <p:tgtEl>
                                          <p:spTgt spid="72"/>
                                        </p:tgtEl>
                                      </p:cBhvr>
                                    </p:animEffect>
                                  </p:childTnLst>
                                </p:cTn>
                              </p:par>
                            </p:childTnLst>
                          </p:cTn>
                        </p:par>
                        <p:par>
                          <p:cTn id="27" fill="hold">
                            <p:stCondLst>
                              <p:cond delay="500"/>
                            </p:stCondLst>
                            <p:childTnLst>
                              <p:par>
                                <p:cTn id="28" presetID="14" presetClass="entr" presetSubtype="10" fill="hold" nodeType="afterEffect">
                                  <p:stCondLst>
                                    <p:cond delay="0"/>
                                  </p:stCondLst>
                                  <p:childTnLst>
                                    <p:set>
                                      <p:cBhvr>
                                        <p:cTn id="29" dur="1" fill="hold">
                                          <p:stCondLst>
                                            <p:cond delay="0"/>
                                          </p:stCondLst>
                                        </p:cTn>
                                        <p:tgtEl>
                                          <p:spTgt spid="1026"/>
                                        </p:tgtEl>
                                        <p:attrNameLst>
                                          <p:attrName>style.visibility</p:attrName>
                                        </p:attrNameLst>
                                      </p:cBhvr>
                                      <p:to>
                                        <p:strVal val="visible"/>
                                      </p:to>
                                    </p:set>
                                    <p:animEffect transition="in" filter="randombar(horizontal)">
                                      <p:cBhvr>
                                        <p:cTn id="30" dur="500"/>
                                        <p:tgtEl>
                                          <p:spTgt spid="1026"/>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randombar(horizontal)">
                                      <p:cBhvr>
                                        <p:cTn id="35" dur="500"/>
                                        <p:tgtEl>
                                          <p:spTgt spid="51"/>
                                        </p:tgtEl>
                                      </p:cBhvr>
                                    </p:animEffect>
                                  </p:childTnLst>
                                </p:cTn>
                              </p:par>
                              <p:par>
                                <p:cTn id="36" presetID="14" presetClass="entr" presetSubtype="10" fill="hold" nodeType="with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randombar(horizontal)">
                                      <p:cBhvr>
                                        <p:cTn id="38" dur="500"/>
                                        <p:tgtEl>
                                          <p:spTgt spid="52"/>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61"/>
                                        </p:tgtEl>
                                        <p:attrNameLst>
                                          <p:attrName>style.visibility</p:attrName>
                                        </p:attrNameLst>
                                      </p:cBhvr>
                                      <p:to>
                                        <p:strVal val="visible"/>
                                      </p:to>
                                    </p:set>
                                    <p:animEffect transition="in" filter="randombar(horizontal)">
                                      <p:cBhvr>
                                        <p:cTn id="41" dur="500"/>
                                        <p:tgtEl>
                                          <p:spTgt spid="61"/>
                                        </p:tgtEl>
                                      </p:cBhvr>
                                    </p:animEffect>
                                  </p:childTnLst>
                                </p:cTn>
                              </p:par>
                              <p:par>
                                <p:cTn id="42" presetID="14" presetClass="entr" presetSubtype="10" fill="hold" nodeType="with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randombar(horizontal)">
                                      <p:cBhvr>
                                        <p:cTn id="44" dur="500"/>
                                        <p:tgtEl>
                                          <p:spTgt spid="62"/>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71"/>
                                        </p:tgtEl>
                                        <p:attrNameLst>
                                          <p:attrName>style.visibility</p:attrName>
                                        </p:attrNameLst>
                                      </p:cBhvr>
                                      <p:to>
                                        <p:strVal val="visible"/>
                                      </p:to>
                                    </p:set>
                                    <p:animEffect transition="in" filter="randombar(horizontal)">
                                      <p:cBhvr>
                                        <p:cTn id="49" dur="500"/>
                                        <p:tgtEl>
                                          <p:spTgt spid="71"/>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50">
                                            <p:txEl>
                                              <p:pRg st="8" end="8"/>
                                            </p:txEl>
                                          </p:spTgt>
                                        </p:tgtEl>
                                        <p:attrNameLst>
                                          <p:attrName>style.visibility</p:attrName>
                                        </p:attrNameLst>
                                      </p:cBhvr>
                                      <p:to>
                                        <p:strVal val="visible"/>
                                      </p:to>
                                    </p:set>
                                    <p:animEffect transition="in" filter="randombar(horizontal)">
                                      <p:cBhvr>
                                        <p:cTn id="54" dur="500"/>
                                        <p:tgtEl>
                                          <p:spTgt spid="50">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0" nodeType="clickEffect">
                                  <p:stCondLst>
                                    <p:cond delay="0"/>
                                  </p:stCondLst>
                                  <p:childTnLst>
                                    <p:animEffect transition="out" filter="fade">
                                      <p:cBhvr>
                                        <p:cTn id="58" dur="500"/>
                                        <p:tgtEl>
                                          <p:spTgt spid="73"/>
                                        </p:tgtEl>
                                      </p:cBhvr>
                                    </p:animEffect>
                                    <p:set>
                                      <p:cBhvr>
                                        <p:cTn id="59" dur="1" fill="hold">
                                          <p:stCondLst>
                                            <p:cond delay="499"/>
                                          </p:stCondLst>
                                        </p:cTn>
                                        <p:tgtEl>
                                          <p:spTgt spid="73"/>
                                        </p:tgtEl>
                                        <p:attrNameLst>
                                          <p:attrName>style.visibility</p:attrName>
                                        </p:attrNameLst>
                                      </p:cBhvr>
                                      <p:to>
                                        <p:strVal val="hidden"/>
                                      </p:to>
                                    </p:set>
                                  </p:childTnLst>
                                </p:cTn>
                              </p:par>
                            </p:childTnLst>
                          </p:cTn>
                        </p:par>
                        <p:par>
                          <p:cTn id="60" fill="hold">
                            <p:stCondLst>
                              <p:cond delay="500"/>
                            </p:stCondLst>
                            <p:childTnLst>
                              <p:par>
                                <p:cTn id="61" presetID="14" presetClass="entr" presetSubtype="10" fill="hold" grpId="0" nodeType="after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randombar(horizontal)">
                                      <p:cBhvr>
                                        <p:cTn id="63" dur="500"/>
                                        <p:tgtEl>
                                          <p:spTgt spid="49"/>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randombar(horizontal)">
                                      <p:cBhvr>
                                        <p:cTn id="66" dur="500"/>
                                        <p:tgtEl>
                                          <p:spTgt spid="46"/>
                                        </p:tgtEl>
                                      </p:cBhvr>
                                    </p:animEffect>
                                  </p:childTnLst>
                                </p:cTn>
                              </p:par>
                              <p:par>
                                <p:cTn id="67" presetID="14" presetClass="entr" presetSubtype="10" fill="hold" nodeType="with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randombar(horizontal)">
                                      <p:cBhvr>
                                        <p:cTn id="69" dur="500"/>
                                        <p:tgtEl>
                                          <p:spTgt spid="47"/>
                                        </p:tgtEl>
                                      </p:cBhvr>
                                    </p:animEffect>
                                  </p:childTnLst>
                                </p:cTn>
                              </p:par>
                            </p:childTnLst>
                          </p:cTn>
                        </p:par>
                        <p:par>
                          <p:cTn id="70" fill="hold">
                            <p:stCondLst>
                              <p:cond delay="1000"/>
                            </p:stCondLst>
                            <p:childTnLst>
                              <p:par>
                                <p:cTn id="71" presetID="10" presetClass="exit" presetSubtype="0" fill="hold" grpId="1" nodeType="afterEffect">
                                  <p:stCondLst>
                                    <p:cond delay="0"/>
                                  </p:stCondLst>
                                  <p:childTnLst>
                                    <p:animEffect transition="out" filter="fade">
                                      <p:cBhvr>
                                        <p:cTn id="72" dur="500"/>
                                        <p:tgtEl>
                                          <p:spTgt spid="51"/>
                                        </p:tgtEl>
                                      </p:cBhvr>
                                    </p:animEffect>
                                    <p:set>
                                      <p:cBhvr>
                                        <p:cTn id="73" dur="1" fill="hold">
                                          <p:stCondLst>
                                            <p:cond delay="499"/>
                                          </p:stCondLst>
                                        </p:cTn>
                                        <p:tgtEl>
                                          <p:spTgt spid="51"/>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52"/>
                                        </p:tgtEl>
                                      </p:cBhvr>
                                    </p:animEffect>
                                    <p:set>
                                      <p:cBhvr>
                                        <p:cTn id="76" dur="1" fill="hold">
                                          <p:stCondLst>
                                            <p:cond delay="499"/>
                                          </p:stCondLst>
                                        </p:cTn>
                                        <p:tgtEl>
                                          <p:spTgt spid="52"/>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61"/>
                                        </p:tgtEl>
                                      </p:cBhvr>
                                    </p:animEffect>
                                    <p:set>
                                      <p:cBhvr>
                                        <p:cTn id="79" dur="1" fill="hold">
                                          <p:stCondLst>
                                            <p:cond delay="499"/>
                                          </p:stCondLst>
                                        </p:cTn>
                                        <p:tgtEl>
                                          <p:spTgt spid="61"/>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62"/>
                                        </p:tgtEl>
                                      </p:cBhvr>
                                    </p:animEffect>
                                    <p:set>
                                      <p:cBhvr>
                                        <p:cTn id="82" dur="1" fill="hold">
                                          <p:stCondLst>
                                            <p:cond delay="499"/>
                                          </p:stCondLst>
                                        </p:cTn>
                                        <p:tgtEl>
                                          <p:spTgt spid="62"/>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500"/>
                                        <p:tgtEl>
                                          <p:spTgt spid="71"/>
                                        </p:tgtEl>
                                      </p:cBhvr>
                                    </p:animEffect>
                                    <p:set>
                                      <p:cBhvr>
                                        <p:cTn id="85" dur="1" fill="hold">
                                          <p:stCondLst>
                                            <p:cond delay="499"/>
                                          </p:stCondLst>
                                        </p:cTn>
                                        <p:tgtEl>
                                          <p:spTgt spid="71"/>
                                        </p:tgtEl>
                                        <p:attrNameLst>
                                          <p:attrName>style.visibility</p:attrName>
                                        </p:attrNameLst>
                                      </p:cBhvr>
                                      <p:to>
                                        <p:strVal val="hidden"/>
                                      </p:to>
                                    </p:set>
                                  </p:childTnLst>
                                </p:cTn>
                              </p:par>
                              <p:par>
                                <p:cTn id="86" presetID="10" presetClass="exit" presetSubtype="0" fill="hold" nodeType="withEffect">
                                  <p:stCondLst>
                                    <p:cond delay="0"/>
                                  </p:stCondLst>
                                  <p:childTnLst>
                                    <p:animEffect transition="out" filter="fade">
                                      <p:cBhvr>
                                        <p:cTn id="87" dur="500"/>
                                        <p:tgtEl>
                                          <p:spTgt spid="50">
                                            <p:txEl>
                                              <p:pRg st="7" end="7"/>
                                            </p:txEl>
                                          </p:spTgt>
                                        </p:tgtEl>
                                      </p:cBhvr>
                                    </p:animEffect>
                                    <p:set>
                                      <p:cBhvr>
                                        <p:cTn id="88" dur="1" fill="hold">
                                          <p:stCondLst>
                                            <p:cond delay="499"/>
                                          </p:stCondLst>
                                        </p:cTn>
                                        <p:tgtEl>
                                          <p:spTgt spid="50">
                                            <p:txEl>
                                              <p:pRg st="7" end="7"/>
                                            </p:txEl>
                                          </p:spTgt>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500"/>
                                        <p:tgtEl>
                                          <p:spTgt spid="7"/>
                                        </p:tgtEl>
                                      </p:cBhvr>
                                    </p:animEffect>
                                    <p:set>
                                      <p:cBhvr>
                                        <p:cTn id="91" dur="1" fill="hold">
                                          <p:stCondLst>
                                            <p:cond delay="499"/>
                                          </p:stCondLst>
                                        </p:cTn>
                                        <p:tgtEl>
                                          <p:spTgt spid="7"/>
                                        </p:tgtEl>
                                        <p:attrNameLst>
                                          <p:attrName>style.visibility</p:attrName>
                                        </p:attrNameLst>
                                      </p:cBhvr>
                                      <p:to>
                                        <p:strVal val="hidden"/>
                                      </p:to>
                                    </p:set>
                                  </p:childTnLst>
                                </p:cTn>
                              </p:par>
                              <p:par>
                                <p:cTn id="92" presetID="10" presetClass="exit" presetSubtype="0" fill="hold" nodeType="withEffect">
                                  <p:stCondLst>
                                    <p:cond delay="0"/>
                                  </p:stCondLst>
                                  <p:childTnLst>
                                    <p:animEffect transition="out" filter="fade">
                                      <p:cBhvr>
                                        <p:cTn id="93" dur="500"/>
                                        <p:tgtEl>
                                          <p:spTgt spid="6"/>
                                        </p:tgtEl>
                                      </p:cBhvr>
                                    </p:animEffect>
                                    <p:set>
                                      <p:cBhvr>
                                        <p:cTn id="94" dur="1" fill="hold">
                                          <p:stCondLst>
                                            <p:cond delay="499"/>
                                          </p:stCondLst>
                                        </p:cTn>
                                        <p:tgtEl>
                                          <p:spTgt spid="6"/>
                                        </p:tgtEl>
                                        <p:attrNameLst>
                                          <p:attrName>style.visibility</p:attrName>
                                        </p:attrNameLst>
                                      </p:cBhvr>
                                      <p:to>
                                        <p:strVal val="hidden"/>
                                      </p:to>
                                    </p:set>
                                  </p:childTnLst>
                                </p:cTn>
                              </p:par>
                              <p:par>
                                <p:cTn id="95" presetID="10" presetClass="exit" presetSubtype="0" fill="hold" nodeType="withEffect">
                                  <p:stCondLst>
                                    <p:cond delay="0"/>
                                  </p:stCondLst>
                                  <p:childTnLst>
                                    <p:animEffect transition="out" filter="fade">
                                      <p:cBhvr>
                                        <p:cTn id="96" dur="500"/>
                                        <p:tgtEl>
                                          <p:spTgt spid="27"/>
                                        </p:tgtEl>
                                      </p:cBhvr>
                                    </p:animEffect>
                                    <p:set>
                                      <p:cBhvr>
                                        <p:cTn id="97" dur="1" fill="hold">
                                          <p:stCondLst>
                                            <p:cond delay="499"/>
                                          </p:stCondLst>
                                        </p:cTn>
                                        <p:tgtEl>
                                          <p:spTgt spid="27"/>
                                        </p:tgtEl>
                                        <p:attrNameLst>
                                          <p:attrName>style.visibility</p:attrName>
                                        </p:attrNameLst>
                                      </p:cBhvr>
                                      <p:to>
                                        <p:strVal val="hidden"/>
                                      </p:to>
                                    </p:set>
                                  </p:childTnLst>
                                </p:cTn>
                              </p:par>
                              <p:par>
                                <p:cTn id="98" presetID="10" presetClass="exit" presetSubtype="0" fill="hold" grpId="1" nodeType="withEffect">
                                  <p:stCondLst>
                                    <p:cond delay="0"/>
                                  </p:stCondLst>
                                  <p:childTnLst>
                                    <p:animEffect transition="out" filter="fade">
                                      <p:cBhvr>
                                        <p:cTn id="99" dur="500"/>
                                        <p:tgtEl>
                                          <p:spTgt spid="48"/>
                                        </p:tgtEl>
                                      </p:cBhvr>
                                    </p:animEffect>
                                    <p:set>
                                      <p:cBhvr>
                                        <p:cTn id="100" dur="1" fill="hold">
                                          <p:stCondLst>
                                            <p:cond delay="499"/>
                                          </p:stCondLst>
                                        </p:cTn>
                                        <p:tgtEl>
                                          <p:spTgt spid="48"/>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1026"/>
                                        </p:tgtEl>
                                      </p:cBhvr>
                                    </p:animEffect>
                                    <p:set>
                                      <p:cBhvr>
                                        <p:cTn id="103" dur="1" fill="hold">
                                          <p:stCondLst>
                                            <p:cond delay="499"/>
                                          </p:stCondLst>
                                        </p:cTn>
                                        <p:tgtEl>
                                          <p:spTgt spid="1026"/>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500"/>
                                        <p:tgtEl>
                                          <p:spTgt spid="72"/>
                                        </p:tgtEl>
                                      </p:cBhvr>
                                    </p:animEffect>
                                    <p:set>
                                      <p:cBhvr>
                                        <p:cTn id="106" dur="1" fill="hold">
                                          <p:stCondLst>
                                            <p:cond delay="499"/>
                                          </p:stCondLst>
                                        </p:cTn>
                                        <p:tgtEl>
                                          <p:spTgt spid="72"/>
                                        </p:tgtEl>
                                        <p:attrNameLst>
                                          <p:attrName>style.visibility</p:attrName>
                                        </p:attrNameLst>
                                      </p:cBhvr>
                                      <p:to>
                                        <p:strVal val="hidden"/>
                                      </p:to>
                                    </p:set>
                                  </p:childTnLst>
                                </p:cTn>
                              </p:par>
                              <p:par>
                                <p:cTn id="107" presetID="10" presetClass="exit" presetSubtype="0" fill="hold" nodeType="withEffect">
                                  <p:stCondLst>
                                    <p:cond delay="0"/>
                                  </p:stCondLst>
                                  <p:childTnLst>
                                    <p:animEffect transition="out" filter="fade">
                                      <p:cBhvr>
                                        <p:cTn id="108" dur="500"/>
                                        <p:tgtEl>
                                          <p:spTgt spid="50">
                                            <p:txEl>
                                              <p:pRg st="8" end="8"/>
                                            </p:txEl>
                                          </p:spTgt>
                                        </p:tgtEl>
                                      </p:cBhvr>
                                    </p:animEffect>
                                    <p:set>
                                      <p:cBhvr>
                                        <p:cTn id="109" dur="1" fill="hold">
                                          <p:stCondLst>
                                            <p:cond delay="499"/>
                                          </p:stCondLst>
                                        </p:cTn>
                                        <p:tgtEl>
                                          <p:spTgt spid="50">
                                            <p:txEl>
                                              <p:pRg st="8" end="8"/>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uiExpand="1" build="p"/>
      <p:bldP spid="7" grpId="0" animBg="1"/>
      <p:bldP spid="7" grpId="1" animBg="1"/>
      <p:bldP spid="48" grpId="0"/>
      <p:bldP spid="48" grpId="1"/>
      <p:bldP spid="46" grpId="0"/>
      <p:bldP spid="49" grpId="0" animBg="1"/>
      <p:bldP spid="51" grpId="0" animBg="1"/>
      <p:bldP spid="51" grpId="1" animBg="1"/>
      <p:bldP spid="61" grpId="0"/>
      <p:bldP spid="61" grpId="1"/>
      <p:bldP spid="72" grpId="0" animBg="1"/>
      <p:bldP spid="72" grpId="1" animBg="1"/>
      <p:bldP spid="7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Content Placeholder 2">
            <a:extLst>
              <a:ext uri="{FF2B5EF4-FFF2-40B4-BE49-F238E27FC236}">
                <a16:creationId xmlns:a16="http://schemas.microsoft.com/office/drawing/2014/main" id="{54045E8C-EE5F-40D6-9C8D-9F010CAB649D}"/>
              </a:ext>
            </a:extLst>
          </p:cNvPr>
          <p:cNvSpPr>
            <a:spLocks noGrp="1"/>
          </p:cNvSpPr>
          <p:nvPr>
            <p:ph idx="1"/>
          </p:nvPr>
        </p:nvSpPr>
        <p:spPr>
          <a:xfrm>
            <a:off x="457199" y="1321192"/>
            <a:ext cx="8568267" cy="5517543"/>
          </a:xfrm>
        </p:spPr>
        <p:txBody>
          <a:bodyPr>
            <a:normAutofit/>
          </a:bodyPr>
          <a:lstStyle/>
          <a:p>
            <a:endParaRPr lang="en-US" b="1" dirty="0"/>
          </a:p>
          <a:p>
            <a:endParaRPr lang="en-US" b="1" dirty="0"/>
          </a:p>
          <a:p>
            <a:endParaRPr lang="en-US" b="1" dirty="0">
              <a:solidFill>
                <a:srgbClr val="0066FF"/>
              </a:solidFill>
              <a:sym typeface="Wingdings" panose="05000000000000000000" pitchFamily="2" charset="2"/>
            </a:endParaRPr>
          </a:p>
          <a:p>
            <a:endParaRPr lang="en-US" sz="2000" b="1" dirty="0">
              <a:solidFill>
                <a:srgbClr val="0066FF"/>
              </a:solidFill>
              <a:sym typeface="Wingdings" panose="05000000000000000000" pitchFamily="2" charset="2"/>
            </a:endParaRPr>
          </a:p>
          <a:p>
            <a:r>
              <a:rPr lang="en-US" b="1" dirty="0">
                <a:solidFill>
                  <a:srgbClr val="0066FF"/>
                </a:solidFill>
                <a:sym typeface="Wingdings" panose="05000000000000000000" pitchFamily="2" charset="2"/>
              </a:rPr>
              <a:t>In-Place </a:t>
            </a:r>
            <a:r>
              <a:rPr lang="en-US" b="1" dirty="0" err="1">
                <a:solidFill>
                  <a:srgbClr val="0066FF"/>
                </a:solidFill>
                <a:sym typeface="Wingdings" panose="05000000000000000000" pitchFamily="2" charset="2"/>
              </a:rPr>
              <a:t>Coalescer</a:t>
            </a:r>
            <a:r>
              <a:rPr lang="en-US" b="1" dirty="0">
                <a:solidFill>
                  <a:srgbClr val="0066FF"/>
                </a:solidFill>
                <a:sym typeface="Wingdings" panose="05000000000000000000" pitchFamily="2" charset="2"/>
              </a:rPr>
              <a:t> has:</a:t>
            </a:r>
          </a:p>
          <a:p>
            <a:pPr lvl="1"/>
            <a:r>
              <a:rPr lang="en-US" sz="2800" b="1" dirty="0">
                <a:solidFill>
                  <a:srgbClr val="0066FF"/>
                </a:solidFill>
                <a:sym typeface="Wingdings" panose="05000000000000000000" pitchFamily="2" charset="2"/>
              </a:rPr>
              <a:t>List of </a:t>
            </a:r>
            <a:r>
              <a:rPr lang="en-US" sz="2800" b="1" dirty="0" err="1">
                <a:solidFill>
                  <a:srgbClr val="0066FF"/>
                </a:solidFill>
                <a:sym typeface="Wingdings" panose="05000000000000000000" pitchFamily="2" charset="2"/>
              </a:rPr>
              <a:t>coalesceable</a:t>
            </a:r>
            <a:r>
              <a:rPr lang="en-US" sz="2800" b="1" dirty="0">
                <a:solidFill>
                  <a:srgbClr val="0066FF"/>
                </a:solidFill>
                <a:sym typeface="Wingdings" panose="05000000000000000000" pitchFamily="2" charset="2"/>
              </a:rPr>
              <a:t> large pages</a:t>
            </a:r>
          </a:p>
          <a:p>
            <a:pPr lvl="1"/>
            <a:endParaRPr lang="en-US" b="1" dirty="0">
              <a:solidFill>
                <a:schemeClr val="accent6">
                  <a:lumMod val="75000"/>
                </a:schemeClr>
              </a:solidFill>
              <a:sym typeface="Wingdings" panose="05000000000000000000" pitchFamily="2" charset="2"/>
            </a:endParaRPr>
          </a:p>
          <a:p>
            <a:pPr lvl="1"/>
            <a:endParaRPr lang="en-US" b="1" dirty="0">
              <a:solidFill>
                <a:schemeClr val="accent6">
                  <a:lumMod val="75000"/>
                </a:schemeClr>
              </a:solidFill>
              <a:sym typeface="Wingdings" panose="05000000000000000000" pitchFamily="2" charset="2"/>
            </a:endParaRPr>
          </a:p>
          <a:p>
            <a:r>
              <a:rPr lang="en-US" b="1" dirty="0">
                <a:solidFill>
                  <a:schemeClr val="accent6">
                    <a:lumMod val="75000"/>
                  </a:schemeClr>
                </a:solidFill>
                <a:sym typeface="Wingdings" panose="05000000000000000000" pitchFamily="2" charset="2"/>
              </a:rPr>
              <a:t>Key Task: Perform coalescing without moving data</a:t>
            </a:r>
          </a:p>
          <a:p>
            <a:pPr lvl="1"/>
            <a:r>
              <a:rPr lang="en-US" sz="2800" b="1" dirty="0">
                <a:solidFill>
                  <a:schemeClr val="accent6">
                    <a:lumMod val="75000"/>
                  </a:schemeClr>
                </a:solidFill>
                <a:sym typeface="Wingdings" panose="05000000000000000000" pitchFamily="2" charset="2"/>
              </a:rPr>
              <a:t>Simply need to update the page tables</a:t>
            </a:r>
          </a:p>
          <a:p>
            <a:pPr lvl="1"/>
            <a:endParaRPr lang="en-US" b="1" dirty="0">
              <a:solidFill>
                <a:schemeClr val="accent6">
                  <a:lumMod val="75000"/>
                </a:schemeClr>
              </a:solidFill>
              <a:sym typeface="Wingdings" panose="05000000000000000000" pitchFamily="2" charset="2"/>
            </a:endParaRPr>
          </a:p>
          <a:p>
            <a:endParaRPr lang="en-US" b="1" dirty="0">
              <a:solidFill>
                <a:schemeClr val="accent6">
                  <a:lumMod val="75000"/>
                </a:schemeClr>
              </a:solidFill>
            </a:endParaRPr>
          </a:p>
        </p:txBody>
      </p:sp>
      <p:sp>
        <p:nvSpPr>
          <p:cNvPr id="2" name="Title 1"/>
          <p:cNvSpPr>
            <a:spLocks noGrp="1"/>
          </p:cNvSpPr>
          <p:nvPr>
            <p:ph type="title"/>
          </p:nvPr>
        </p:nvSpPr>
        <p:spPr>
          <a:xfrm>
            <a:off x="457200" y="130604"/>
            <a:ext cx="8229600" cy="847546"/>
          </a:xfrm>
        </p:spPr>
        <p:txBody>
          <a:bodyPr/>
          <a:lstStyle/>
          <a:p>
            <a:r>
              <a:rPr lang="en-US" dirty="0"/>
              <a:t>Mosaic: Coalescing</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19</a:t>
            </a:fld>
            <a:endParaRPr lang="en-US" dirty="0"/>
          </a:p>
        </p:txBody>
      </p:sp>
      <p:pic>
        <p:nvPicPr>
          <p:cNvPr id="38" name="Picture 37" descr="safari.png"/>
          <p:cNvPicPr>
            <a:picLocks noChangeAspect="1"/>
          </p:cNvPicPr>
          <p:nvPr/>
        </p:nvPicPr>
        <p:blipFill>
          <a:blip r:embed="rId3" cstate="print"/>
          <a:stretch>
            <a:fillRect/>
          </a:stretch>
        </p:blipFill>
        <p:spPr>
          <a:xfrm>
            <a:off x="164139" y="6425519"/>
            <a:ext cx="1315038" cy="380494"/>
          </a:xfrm>
          <a:prstGeom prst="rect">
            <a:avLst/>
          </a:prstGeom>
        </p:spPr>
      </p:pic>
      <p:sp>
        <p:nvSpPr>
          <p:cNvPr id="8" name="Rectangle 7">
            <a:extLst>
              <a:ext uri="{FF2B5EF4-FFF2-40B4-BE49-F238E27FC236}">
                <a16:creationId xmlns:a16="http://schemas.microsoft.com/office/drawing/2014/main" id="{268BCE29-7D34-4D46-9184-FF20EFD368C3}"/>
              </a:ext>
            </a:extLst>
          </p:cNvPr>
          <p:cNvSpPr/>
          <p:nvPr/>
        </p:nvSpPr>
        <p:spPr>
          <a:xfrm>
            <a:off x="233633" y="1471288"/>
            <a:ext cx="3247322" cy="8402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Contiguity-Conserving</a:t>
            </a:r>
          </a:p>
          <a:p>
            <a:pPr algn="ctr"/>
            <a:r>
              <a:rPr lang="en-US" sz="2400" b="1" dirty="0"/>
              <a:t>Allocation</a:t>
            </a:r>
          </a:p>
        </p:txBody>
      </p:sp>
      <p:sp>
        <p:nvSpPr>
          <p:cNvPr id="10" name="Rectangle 9">
            <a:extLst>
              <a:ext uri="{FF2B5EF4-FFF2-40B4-BE49-F238E27FC236}">
                <a16:creationId xmlns:a16="http://schemas.microsoft.com/office/drawing/2014/main" id="{A4035134-745C-493C-8C2F-3FFEB8C74798}"/>
              </a:ext>
            </a:extLst>
          </p:cNvPr>
          <p:cNvSpPr/>
          <p:nvPr/>
        </p:nvSpPr>
        <p:spPr>
          <a:xfrm>
            <a:off x="3929081" y="1471288"/>
            <a:ext cx="1860760" cy="84026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In-Place</a:t>
            </a:r>
          </a:p>
          <a:p>
            <a:pPr algn="ctr"/>
            <a:r>
              <a:rPr lang="en-US" sz="2400" b="1" dirty="0"/>
              <a:t>Coalescer</a:t>
            </a:r>
          </a:p>
        </p:txBody>
      </p:sp>
      <p:sp>
        <p:nvSpPr>
          <p:cNvPr id="11" name="Rectangle 10">
            <a:extLst>
              <a:ext uri="{FF2B5EF4-FFF2-40B4-BE49-F238E27FC236}">
                <a16:creationId xmlns:a16="http://schemas.microsoft.com/office/drawing/2014/main" id="{851CD374-BD3A-48D5-BB0A-192C18ED0736}"/>
              </a:ext>
            </a:extLst>
          </p:cNvPr>
          <p:cNvSpPr/>
          <p:nvPr/>
        </p:nvSpPr>
        <p:spPr>
          <a:xfrm>
            <a:off x="6237967" y="1471288"/>
            <a:ext cx="2698215" cy="84026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Contiguity-Aware</a:t>
            </a:r>
          </a:p>
          <a:p>
            <a:pPr algn="ctr"/>
            <a:r>
              <a:rPr lang="en-US" sz="2400" b="1" dirty="0"/>
              <a:t>Compaction</a:t>
            </a:r>
          </a:p>
        </p:txBody>
      </p:sp>
      <p:sp>
        <p:nvSpPr>
          <p:cNvPr id="74" name="Rectangle 73">
            <a:extLst>
              <a:ext uri="{FF2B5EF4-FFF2-40B4-BE49-F238E27FC236}">
                <a16:creationId xmlns:a16="http://schemas.microsoft.com/office/drawing/2014/main" id="{5C85AD88-16DD-49E3-8ED3-DA2257958B97}"/>
              </a:ext>
            </a:extLst>
          </p:cNvPr>
          <p:cNvSpPr/>
          <p:nvPr/>
        </p:nvSpPr>
        <p:spPr>
          <a:xfrm>
            <a:off x="6051405" y="1240517"/>
            <a:ext cx="2974061" cy="1278256"/>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C5FA9D7D-0B54-4F19-956E-BA4817C21DAA}"/>
              </a:ext>
            </a:extLst>
          </p:cNvPr>
          <p:cNvSpPr/>
          <p:nvPr/>
        </p:nvSpPr>
        <p:spPr>
          <a:xfrm>
            <a:off x="6765364" y="2997741"/>
            <a:ext cx="1225088" cy="858982"/>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i="1" dirty="0">
                <a:solidFill>
                  <a:schemeClr val="tx1"/>
                </a:solidFill>
              </a:rPr>
              <a:t>Page</a:t>
            </a:r>
          </a:p>
          <a:p>
            <a:pPr algn="ctr"/>
            <a:r>
              <a:rPr lang="en-US" sz="2200" b="1" i="1" dirty="0">
                <a:solidFill>
                  <a:schemeClr val="tx1"/>
                </a:solidFill>
              </a:rPr>
              <a:t>Table</a:t>
            </a:r>
          </a:p>
        </p:txBody>
      </p:sp>
      <p:sp>
        <p:nvSpPr>
          <p:cNvPr id="76" name="Rectangle 75">
            <a:extLst>
              <a:ext uri="{FF2B5EF4-FFF2-40B4-BE49-F238E27FC236}">
                <a16:creationId xmlns:a16="http://schemas.microsoft.com/office/drawing/2014/main" id="{EC3437CE-6F0C-4ED6-9335-A7AB53B19BD4}"/>
              </a:ext>
            </a:extLst>
          </p:cNvPr>
          <p:cNvSpPr/>
          <p:nvPr/>
        </p:nvSpPr>
        <p:spPr>
          <a:xfrm>
            <a:off x="6765364" y="3842242"/>
            <a:ext cx="1225088" cy="858982"/>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i="1" dirty="0">
                <a:solidFill>
                  <a:schemeClr val="tx1"/>
                </a:solidFill>
              </a:rPr>
              <a:t>Data</a:t>
            </a:r>
          </a:p>
        </p:txBody>
      </p:sp>
      <p:cxnSp>
        <p:nvCxnSpPr>
          <p:cNvPr id="78" name="Straight Arrow Connector 77">
            <a:extLst>
              <a:ext uri="{FF2B5EF4-FFF2-40B4-BE49-F238E27FC236}">
                <a16:creationId xmlns:a16="http://schemas.microsoft.com/office/drawing/2014/main" id="{7CC45D55-6EFD-42C5-A2E4-253CE7202F54}"/>
              </a:ext>
            </a:extLst>
          </p:cNvPr>
          <p:cNvCxnSpPr>
            <a:cxnSpLocks/>
          </p:cNvCxnSpPr>
          <p:nvPr/>
        </p:nvCxnSpPr>
        <p:spPr>
          <a:xfrm flipV="1">
            <a:off x="5403328" y="2329414"/>
            <a:ext cx="0" cy="840260"/>
          </a:xfrm>
          <a:prstGeom prst="straightConnector1">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E7A02791-4AFA-44F2-9E60-D85F3B8CCB5A}"/>
              </a:ext>
            </a:extLst>
          </p:cNvPr>
          <p:cNvCxnSpPr>
            <a:cxnSpLocks/>
          </p:cNvCxnSpPr>
          <p:nvPr/>
        </p:nvCxnSpPr>
        <p:spPr>
          <a:xfrm flipH="1">
            <a:off x="5403328" y="3152549"/>
            <a:ext cx="1362036" cy="0"/>
          </a:xfrm>
          <a:prstGeom prst="straightConnector1">
            <a:avLst/>
          </a:prstGeom>
          <a:ln w="254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C4B3FCB5-6D2C-4E6E-AC60-020791E23735}"/>
              </a:ext>
            </a:extLst>
          </p:cNvPr>
          <p:cNvGrpSpPr/>
          <p:nvPr/>
        </p:nvGrpSpPr>
        <p:grpSpPr>
          <a:xfrm>
            <a:off x="190738" y="1006289"/>
            <a:ext cx="8886587" cy="1716990"/>
            <a:chOff x="190738" y="1006289"/>
            <a:chExt cx="8886587" cy="1716990"/>
          </a:xfrm>
        </p:grpSpPr>
        <p:sp>
          <p:nvSpPr>
            <p:cNvPr id="82" name="TextBox 81">
              <a:extLst>
                <a:ext uri="{FF2B5EF4-FFF2-40B4-BE49-F238E27FC236}">
                  <a16:creationId xmlns:a16="http://schemas.microsoft.com/office/drawing/2014/main" id="{E1501A91-3BAA-4F64-BAEF-D32A096192D5}"/>
                </a:ext>
              </a:extLst>
            </p:cNvPr>
            <p:cNvSpPr txBox="1"/>
            <p:nvPr/>
          </p:nvSpPr>
          <p:spPr>
            <a:xfrm>
              <a:off x="7473922" y="2261614"/>
              <a:ext cx="1462260" cy="461665"/>
            </a:xfrm>
            <a:prstGeom prst="rect">
              <a:avLst/>
            </a:prstGeom>
            <a:noFill/>
          </p:spPr>
          <p:txBody>
            <a:bodyPr wrap="none" rtlCol="0">
              <a:spAutoFit/>
            </a:bodyPr>
            <a:lstStyle/>
            <a:p>
              <a:r>
                <a:rPr lang="en-US" sz="2400" b="1" i="1" dirty="0">
                  <a:solidFill>
                    <a:schemeClr val="bg1">
                      <a:lumMod val="75000"/>
                    </a:schemeClr>
                  </a:solidFill>
                </a:rPr>
                <a:t>Hardware</a:t>
              </a:r>
            </a:p>
          </p:txBody>
        </p:sp>
        <p:grpSp>
          <p:nvGrpSpPr>
            <p:cNvPr id="83" name="Group 82">
              <a:extLst>
                <a:ext uri="{FF2B5EF4-FFF2-40B4-BE49-F238E27FC236}">
                  <a16:creationId xmlns:a16="http://schemas.microsoft.com/office/drawing/2014/main" id="{50704CF6-B0F1-4773-BD05-AE6C1B584A29}"/>
                </a:ext>
              </a:extLst>
            </p:cNvPr>
            <p:cNvGrpSpPr/>
            <p:nvPr/>
          </p:nvGrpSpPr>
          <p:grpSpPr>
            <a:xfrm>
              <a:off x="190738" y="1006289"/>
              <a:ext cx="8886587" cy="1460686"/>
              <a:chOff x="190738" y="1006289"/>
              <a:chExt cx="8886587" cy="1460686"/>
            </a:xfrm>
          </p:grpSpPr>
          <p:cxnSp>
            <p:nvCxnSpPr>
              <p:cNvPr id="84" name="Straight Arrow Connector 83">
                <a:extLst>
                  <a:ext uri="{FF2B5EF4-FFF2-40B4-BE49-F238E27FC236}">
                    <a16:creationId xmlns:a16="http://schemas.microsoft.com/office/drawing/2014/main" id="{76936218-A338-4F3E-BF37-4FB717D3518E}"/>
                  </a:ext>
                </a:extLst>
              </p:cNvPr>
              <p:cNvCxnSpPr>
                <a:cxnSpLocks/>
              </p:cNvCxnSpPr>
              <p:nvPr/>
            </p:nvCxnSpPr>
            <p:spPr>
              <a:xfrm>
                <a:off x="190738" y="2466975"/>
                <a:ext cx="3487644" cy="0"/>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E0B1EB94-665B-4232-A652-6F63004AED46}"/>
                  </a:ext>
                </a:extLst>
              </p:cNvPr>
              <p:cNvSpPr txBox="1"/>
              <p:nvPr/>
            </p:nvSpPr>
            <p:spPr>
              <a:xfrm>
                <a:off x="638864" y="1006289"/>
                <a:ext cx="1887376" cy="461665"/>
              </a:xfrm>
              <a:prstGeom prst="rect">
                <a:avLst/>
              </a:prstGeom>
              <a:noFill/>
            </p:spPr>
            <p:txBody>
              <a:bodyPr wrap="none" rtlCol="0">
                <a:spAutoFit/>
              </a:bodyPr>
              <a:lstStyle/>
              <a:p>
                <a:r>
                  <a:rPr lang="en-US" sz="2400" b="1" i="1" dirty="0">
                    <a:solidFill>
                      <a:schemeClr val="bg1">
                        <a:lumMod val="75000"/>
                      </a:schemeClr>
                    </a:solidFill>
                  </a:rPr>
                  <a:t>GPU Runtime</a:t>
                </a:r>
              </a:p>
            </p:txBody>
          </p:sp>
          <p:cxnSp>
            <p:nvCxnSpPr>
              <p:cNvPr id="86" name="Straight Arrow Connector 85">
                <a:extLst>
                  <a:ext uri="{FF2B5EF4-FFF2-40B4-BE49-F238E27FC236}">
                    <a16:creationId xmlns:a16="http://schemas.microsoft.com/office/drawing/2014/main" id="{8454987C-148D-4B4D-80F1-4CC8CCE7EF5D}"/>
                  </a:ext>
                </a:extLst>
              </p:cNvPr>
              <p:cNvCxnSpPr>
                <a:cxnSpLocks/>
              </p:cNvCxnSpPr>
              <p:nvPr/>
            </p:nvCxnSpPr>
            <p:spPr>
              <a:xfrm flipV="1">
                <a:off x="3678382" y="1827847"/>
                <a:ext cx="5398943" cy="25472"/>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BF8B167A-9740-4173-9FA6-0F6279739882}"/>
                  </a:ext>
                </a:extLst>
              </p:cNvPr>
              <p:cNvCxnSpPr>
                <a:cxnSpLocks/>
              </p:cNvCxnSpPr>
              <p:nvPr/>
            </p:nvCxnSpPr>
            <p:spPr>
              <a:xfrm>
                <a:off x="3678382" y="1846897"/>
                <a:ext cx="0" cy="598598"/>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grpSp>
      </p:grpSp>
      <p:sp>
        <p:nvSpPr>
          <p:cNvPr id="77" name="TextBox 76">
            <a:extLst>
              <a:ext uri="{FF2B5EF4-FFF2-40B4-BE49-F238E27FC236}">
                <a16:creationId xmlns:a16="http://schemas.microsoft.com/office/drawing/2014/main" id="{448856B4-DB8A-4D9C-A6C4-88FB0C268227}"/>
              </a:ext>
            </a:extLst>
          </p:cNvPr>
          <p:cNvSpPr txBox="1"/>
          <p:nvPr/>
        </p:nvSpPr>
        <p:spPr>
          <a:xfrm>
            <a:off x="5857605" y="2571375"/>
            <a:ext cx="1999522" cy="369332"/>
          </a:xfrm>
          <a:prstGeom prst="rect">
            <a:avLst/>
          </a:prstGeom>
          <a:noFill/>
        </p:spPr>
        <p:txBody>
          <a:bodyPr wrap="none" rtlCol="0">
            <a:spAutoFit/>
          </a:bodyPr>
          <a:lstStyle/>
          <a:p>
            <a:r>
              <a:rPr lang="en-US" dirty="0"/>
              <a:t>Update page tables</a:t>
            </a:r>
          </a:p>
        </p:txBody>
      </p:sp>
      <p:sp>
        <p:nvSpPr>
          <p:cNvPr id="79" name="Oval 78">
            <a:extLst>
              <a:ext uri="{FF2B5EF4-FFF2-40B4-BE49-F238E27FC236}">
                <a16:creationId xmlns:a16="http://schemas.microsoft.com/office/drawing/2014/main" id="{A3990220-9B9F-4790-9908-14711FE92FC5}"/>
              </a:ext>
            </a:extLst>
          </p:cNvPr>
          <p:cNvSpPr/>
          <p:nvPr/>
        </p:nvSpPr>
        <p:spPr>
          <a:xfrm>
            <a:off x="5543805" y="2621012"/>
            <a:ext cx="306198" cy="30619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2</a:t>
            </a:r>
          </a:p>
        </p:txBody>
      </p:sp>
      <p:sp>
        <p:nvSpPr>
          <p:cNvPr id="24" name="TextBox 23">
            <a:extLst>
              <a:ext uri="{FF2B5EF4-FFF2-40B4-BE49-F238E27FC236}">
                <a16:creationId xmlns:a16="http://schemas.microsoft.com/office/drawing/2014/main" id="{B42AC2EC-B323-4914-80FE-264E07F6AEA2}"/>
              </a:ext>
            </a:extLst>
          </p:cNvPr>
          <p:cNvSpPr txBox="1"/>
          <p:nvPr/>
        </p:nvSpPr>
        <p:spPr>
          <a:xfrm>
            <a:off x="3380688" y="2504525"/>
            <a:ext cx="1858266" cy="369332"/>
          </a:xfrm>
          <a:prstGeom prst="rect">
            <a:avLst/>
          </a:prstGeom>
          <a:noFill/>
        </p:spPr>
        <p:txBody>
          <a:bodyPr wrap="none" rtlCol="0">
            <a:spAutoFit/>
          </a:bodyPr>
          <a:lstStyle/>
          <a:p>
            <a:r>
              <a:rPr lang="en-US" dirty="0"/>
              <a:t>List of large pages</a:t>
            </a:r>
          </a:p>
        </p:txBody>
      </p:sp>
      <p:sp>
        <p:nvSpPr>
          <p:cNvPr id="25" name="Oval 24">
            <a:extLst>
              <a:ext uri="{FF2B5EF4-FFF2-40B4-BE49-F238E27FC236}">
                <a16:creationId xmlns:a16="http://schemas.microsoft.com/office/drawing/2014/main" id="{322FDC42-6A1D-46E8-BFF4-C2B1501EAF44}"/>
              </a:ext>
            </a:extLst>
          </p:cNvPr>
          <p:cNvSpPr/>
          <p:nvPr/>
        </p:nvSpPr>
        <p:spPr>
          <a:xfrm>
            <a:off x="3075837" y="2534809"/>
            <a:ext cx="306198" cy="30619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a:t>
            </a:r>
          </a:p>
        </p:txBody>
      </p:sp>
      <p:cxnSp>
        <p:nvCxnSpPr>
          <p:cNvPr id="28" name="Straight Arrow Connector 27">
            <a:extLst>
              <a:ext uri="{FF2B5EF4-FFF2-40B4-BE49-F238E27FC236}">
                <a16:creationId xmlns:a16="http://schemas.microsoft.com/office/drawing/2014/main" id="{C2A6CE8E-9A66-4FAD-B676-4A059FDE7606}"/>
              </a:ext>
            </a:extLst>
          </p:cNvPr>
          <p:cNvCxnSpPr>
            <a:cxnSpLocks/>
          </p:cNvCxnSpPr>
          <p:nvPr/>
        </p:nvCxnSpPr>
        <p:spPr>
          <a:xfrm flipH="1">
            <a:off x="3480955" y="1681868"/>
            <a:ext cx="448126" cy="0"/>
          </a:xfrm>
          <a:prstGeom prst="straightConnector1">
            <a:avLst/>
          </a:prstGeom>
          <a:ln w="25400">
            <a:solidFill>
              <a:schemeClr val="tx1"/>
            </a:solidFill>
            <a:headEnd type="triangle" w="lg" len="lg"/>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433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0">
                                            <p:txEl>
                                              <p:pRg st="4" end="4"/>
                                            </p:txEl>
                                          </p:spTgt>
                                        </p:tgtEl>
                                        <p:attrNameLst>
                                          <p:attrName>style.visibility</p:attrName>
                                        </p:attrNameLst>
                                      </p:cBhvr>
                                      <p:to>
                                        <p:strVal val="visible"/>
                                      </p:to>
                                    </p:set>
                                    <p:animEffect transition="in" filter="randombar(horizontal)">
                                      <p:cBhvr>
                                        <p:cTn id="7" dur="500"/>
                                        <p:tgtEl>
                                          <p:spTgt spid="50">
                                            <p:txEl>
                                              <p:pRg st="4" end="4"/>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0">
                                            <p:txEl>
                                              <p:pRg st="5" end="5"/>
                                            </p:txEl>
                                          </p:spTgt>
                                        </p:tgtEl>
                                        <p:attrNameLst>
                                          <p:attrName>style.visibility</p:attrName>
                                        </p:attrNameLst>
                                      </p:cBhvr>
                                      <p:to>
                                        <p:strVal val="visible"/>
                                      </p:to>
                                    </p:set>
                                    <p:animEffect transition="in" filter="randombar(horizontal)">
                                      <p:cBhvr>
                                        <p:cTn id="10" dur="500"/>
                                        <p:tgtEl>
                                          <p:spTgt spid="50">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50">
                                            <p:txEl>
                                              <p:pRg st="8" end="8"/>
                                            </p:txEl>
                                          </p:spTgt>
                                        </p:tgtEl>
                                        <p:attrNameLst>
                                          <p:attrName>style.visibility</p:attrName>
                                        </p:attrNameLst>
                                      </p:cBhvr>
                                      <p:to>
                                        <p:strVal val="visible"/>
                                      </p:to>
                                    </p:set>
                                    <p:animEffect transition="in" filter="randombar(horizontal)">
                                      <p:cBhvr>
                                        <p:cTn id="15" dur="500"/>
                                        <p:tgtEl>
                                          <p:spTgt spid="50">
                                            <p:txEl>
                                              <p:pRg st="8" end="8"/>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50">
                                            <p:txEl>
                                              <p:pRg st="9" end="9"/>
                                            </p:txEl>
                                          </p:spTgt>
                                        </p:tgtEl>
                                        <p:attrNameLst>
                                          <p:attrName>style.visibility</p:attrName>
                                        </p:attrNameLst>
                                      </p:cBhvr>
                                      <p:to>
                                        <p:strVal val="visible"/>
                                      </p:to>
                                    </p:set>
                                    <p:animEffect transition="in" filter="randombar(horizontal)">
                                      <p:cBhvr>
                                        <p:cTn id="20" dur="500"/>
                                        <p:tgtEl>
                                          <p:spTgt spid="50">
                                            <p:txEl>
                                              <p:pRg st="9" end="9"/>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75"/>
                                        </p:tgtEl>
                                        <p:attrNameLst>
                                          <p:attrName>style.visibility</p:attrName>
                                        </p:attrNameLst>
                                      </p:cBhvr>
                                      <p:to>
                                        <p:strVal val="visible"/>
                                      </p:to>
                                    </p:set>
                                    <p:animEffect transition="in" filter="randombar(horizontal)">
                                      <p:cBhvr>
                                        <p:cTn id="25" dur="500"/>
                                        <p:tgtEl>
                                          <p:spTgt spid="75"/>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randombar(horizontal)">
                                      <p:cBhvr>
                                        <p:cTn id="28" dur="500"/>
                                        <p:tgtEl>
                                          <p:spTgt spid="76"/>
                                        </p:tgtEl>
                                      </p:cBhvr>
                                    </p:animEffect>
                                  </p:childTnLst>
                                </p:cTn>
                              </p:par>
                            </p:childTnLst>
                          </p:cTn>
                        </p:par>
                        <p:par>
                          <p:cTn id="29" fill="hold">
                            <p:stCondLst>
                              <p:cond delay="500"/>
                            </p:stCondLst>
                            <p:childTnLst>
                              <p:par>
                                <p:cTn id="30" presetID="14" presetClass="entr" presetSubtype="10" fill="hold" nodeType="afterEffect">
                                  <p:stCondLst>
                                    <p:cond delay="0"/>
                                  </p:stCondLst>
                                  <p:childTnLst>
                                    <p:set>
                                      <p:cBhvr>
                                        <p:cTn id="31" dur="1" fill="hold">
                                          <p:stCondLst>
                                            <p:cond delay="0"/>
                                          </p:stCondLst>
                                        </p:cTn>
                                        <p:tgtEl>
                                          <p:spTgt spid="80"/>
                                        </p:tgtEl>
                                        <p:attrNameLst>
                                          <p:attrName>style.visibility</p:attrName>
                                        </p:attrNameLst>
                                      </p:cBhvr>
                                      <p:to>
                                        <p:strVal val="visible"/>
                                      </p:to>
                                    </p:set>
                                    <p:animEffect transition="in" filter="randombar(horizontal)">
                                      <p:cBhvr>
                                        <p:cTn id="32" dur="500"/>
                                        <p:tgtEl>
                                          <p:spTgt spid="80"/>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79"/>
                                        </p:tgtEl>
                                        <p:attrNameLst>
                                          <p:attrName>style.visibility</p:attrName>
                                        </p:attrNameLst>
                                      </p:cBhvr>
                                      <p:to>
                                        <p:strVal val="visible"/>
                                      </p:to>
                                    </p:set>
                                    <p:animEffect transition="in" filter="randombar(horizontal)">
                                      <p:cBhvr>
                                        <p:cTn id="35" dur="500"/>
                                        <p:tgtEl>
                                          <p:spTgt spid="79"/>
                                        </p:tgtEl>
                                      </p:cBhvr>
                                    </p:animEffect>
                                  </p:childTnLst>
                                </p:cTn>
                              </p:par>
                              <p:par>
                                <p:cTn id="36" presetID="14" presetClass="entr" presetSubtype="10" fill="hold" nodeType="withEffect">
                                  <p:stCondLst>
                                    <p:cond delay="0"/>
                                  </p:stCondLst>
                                  <p:childTnLst>
                                    <p:set>
                                      <p:cBhvr>
                                        <p:cTn id="37" dur="1" fill="hold">
                                          <p:stCondLst>
                                            <p:cond delay="0"/>
                                          </p:stCondLst>
                                        </p:cTn>
                                        <p:tgtEl>
                                          <p:spTgt spid="78"/>
                                        </p:tgtEl>
                                        <p:attrNameLst>
                                          <p:attrName>style.visibility</p:attrName>
                                        </p:attrNameLst>
                                      </p:cBhvr>
                                      <p:to>
                                        <p:strVal val="visible"/>
                                      </p:to>
                                    </p:set>
                                    <p:animEffect transition="in" filter="randombar(horizontal)">
                                      <p:cBhvr>
                                        <p:cTn id="38" dur="500"/>
                                        <p:tgtEl>
                                          <p:spTgt spid="78"/>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77"/>
                                        </p:tgtEl>
                                        <p:attrNameLst>
                                          <p:attrName>style.visibility</p:attrName>
                                        </p:attrNameLst>
                                      </p:cBhvr>
                                      <p:to>
                                        <p:strVal val="visible"/>
                                      </p:to>
                                    </p:set>
                                    <p:animEffect transition="in" filter="randombar(horizontal)">
                                      <p:cBhvr>
                                        <p:cTn id="41"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uiExpand="1" build="p"/>
      <p:bldP spid="75" grpId="0" animBg="1"/>
      <p:bldP spid="76" grpId="0" animBg="1"/>
      <p:bldP spid="77" grpId="0"/>
      <p:bldP spid="7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lstStyle/>
          <a:p>
            <a:pPr algn="l"/>
            <a:r>
              <a:rPr lang="en-US" dirty="0"/>
              <a:t>Executive Summary</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2</a:t>
            </a:fld>
            <a:endParaRPr lang="en-US" dirty="0"/>
          </a:p>
        </p:txBody>
      </p:sp>
      <p:pic>
        <p:nvPicPr>
          <p:cNvPr id="38" name="Picture 37" descr="safari.png"/>
          <p:cNvPicPr>
            <a:picLocks noChangeAspect="1"/>
          </p:cNvPicPr>
          <p:nvPr/>
        </p:nvPicPr>
        <p:blipFill>
          <a:blip r:embed="rId4" cstate="print"/>
          <a:stretch>
            <a:fillRect/>
          </a:stretch>
        </p:blipFill>
        <p:spPr>
          <a:xfrm>
            <a:off x="164139" y="6425519"/>
            <a:ext cx="1315038" cy="380494"/>
          </a:xfrm>
          <a:prstGeom prst="rect">
            <a:avLst/>
          </a:prstGeom>
        </p:spPr>
      </p:pic>
      <p:sp>
        <p:nvSpPr>
          <p:cNvPr id="6" name="Content Placeholder 2">
            <a:extLst>
              <a:ext uri="{FF2B5EF4-FFF2-40B4-BE49-F238E27FC236}">
                <a16:creationId xmlns:a16="http://schemas.microsoft.com/office/drawing/2014/main" id="{2D01FADF-E6B7-47C9-B636-6EE697B7A93D}"/>
              </a:ext>
            </a:extLst>
          </p:cNvPr>
          <p:cNvSpPr>
            <a:spLocks noGrp="1"/>
          </p:cNvSpPr>
          <p:nvPr>
            <p:ph idx="1"/>
          </p:nvPr>
        </p:nvSpPr>
        <p:spPr>
          <a:xfrm>
            <a:off x="457200" y="1094944"/>
            <a:ext cx="8556171" cy="5517543"/>
          </a:xfrm>
        </p:spPr>
        <p:txBody>
          <a:bodyPr>
            <a:normAutofit fontScale="85000" lnSpcReduction="20000"/>
          </a:bodyPr>
          <a:lstStyle/>
          <a:p>
            <a:pPr>
              <a:lnSpc>
                <a:spcPct val="95000"/>
              </a:lnSpc>
            </a:pPr>
            <a:r>
              <a:rPr lang="en-US" b="1" dirty="0"/>
              <a:t>Problem:</a:t>
            </a:r>
            <a:r>
              <a:rPr lang="en-US" dirty="0"/>
              <a:t> </a:t>
            </a:r>
            <a:r>
              <a:rPr lang="en-US" b="1" dirty="0">
                <a:solidFill>
                  <a:srgbClr val="FF0000"/>
                </a:solidFill>
              </a:rPr>
              <a:t>No single best page size </a:t>
            </a:r>
            <a:r>
              <a:rPr lang="en-US" dirty="0"/>
              <a:t>for GPU virtual memory</a:t>
            </a:r>
            <a:endParaRPr lang="en-US" b="1" dirty="0">
              <a:solidFill>
                <a:srgbClr val="FF0000"/>
              </a:solidFill>
            </a:endParaRPr>
          </a:p>
          <a:p>
            <a:pPr lvl="1">
              <a:lnSpc>
                <a:spcPct val="95000"/>
              </a:lnSpc>
            </a:pPr>
            <a:r>
              <a:rPr lang="en-US" b="1" dirty="0">
                <a:solidFill>
                  <a:schemeClr val="accent6">
                    <a:lumMod val="75000"/>
                  </a:schemeClr>
                </a:solidFill>
              </a:rPr>
              <a:t>Large pages: Better TLB reach</a:t>
            </a:r>
          </a:p>
          <a:p>
            <a:pPr lvl="1">
              <a:lnSpc>
                <a:spcPct val="95000"/>
              </a:lnSpc>
            </a:pPr>
            <a:r>
              <a:rPr lang="en-US" b="1" dirty="0">
                <a:solidFill>
                  <a:schemeClr val="accent6">
                    <a:lumMod val="75000"/>
                  </a:schemeClr>
                </a:solidFill>
              </a:rPr>
              <a:t>Small pages: Lower demand paging latency</a:t>
            </a:r>
            <a:endParaRPr lang="en-US" dirty="0">
              <a:solidFill>
                <a:schemeClr val="accent6">
                  <a:lumMod val="75000"/>
                </a:schemeClr>
              </a:solidFill>
            </a:endParaRPr>
          </a:p>
          <a:p>
            <a:pPr>
              <a:lnSpc>
                <a:spcPct val="95000"/>
              </a:lnSpc>
            </a:pPr>
            <a:r>
              <a:rPr lang="en-US" b="1" dirty="0"/>
              <a:t>Our goal: </a:t>
            </a:r>
            <a:r>
              <a:rPr lang="en-US" b="1" dirty="0">
                <a:solidFill>
                  <a:srgbClr val="0066FF"/>
                </a:solidFill>
              </a:rPr>
              <a:t>Transparently enable both page sizes</a:t>
            </a:r>
          </a:p>
          <a:p>
            <a:pPr>
              <a:lnSpc>
                <a:spcPct val="95000"/>
              </a:lnSpc>
              <a:spcBef>
                <a:spcPts val="2200"/>
              </a:spcBef>
            </a:pPr>
            <a:r>
              <a:rPr lang="en-US" b="1" dirty="0"/>
              <a:t>Key observations</a:t>
            </a:r>
          </a:p>
          <a:p>
            <a:pPr lvl="1">
              <a:lnSpc>
                <a:spcPct val="95000"/>
              </a:lnSpc>
            </a:pPr>
            <a:r>
              <a:rPr lang="en-US" dirty="0"/>
              <a:t>Can </a:t>
            </a:r>
            <a:r>
              <a:rPr lang="en-US" b="1" dirty="0">
                <a:solidFill>
                  <a:schemeClr val="accent6">
                    <a:lumMod val="75000"/>
                  </a:schemeClr>
                </a:solidFill>
              </a:rPr>
              <a:t>easily coalesce</a:t>
            </a:r>
            <a:r>
              <a:rPr lang="en-US" dirty="0"/>
              <a:t> an application’s contiguously-allocated small pages into a large page</a:t>
            </a:r>
          </a:p>
          <a:p>
            <a:pPr lvl="1">
              <a:lnSpc>
                <a:spcPct val="95000"/>
              </a:lnSpc>
            </a:pPr>
            <a:r>
              <a:rPr lang="en-US" dirty="0"/>
              <a:t>Interleaved memory allocation across applications </a:t>
            </a:r>
            <a:r>
              <a:rPr lang="en-US" b="1" dirty="0">
                <a:solidFill>
                  <a:srgbClr val="FF0000"/>
                </a:solidFill>
              </a:rPr>
              <a:t>breaks page contiguity</a:t>
            </a:r>
          </a:p>
          <a:p>
            <a:pPr>
              <a:lnSpc>
                <a:spcPct val="95000"/>
              </a:lnSpc>
              <a:spcBef>
                <a:spcPts val="2200"/>
              </a:spcBef>
            </a:pPr>
            <a:r>
              <a:rPr lang="en-US" b="1" dirty="0"/>
              <a:t>Key idea: </a:t>
            </a:r>
            <a:r>
              <a:rPr lang="en-US" b="1" dirty="0">
                <a:solidFill>
                  <a:schemeClr val="accent6">
                    <a:lumMod val="75000"/>
                  </a:schemeClr>
                </a:solidFill>
              </a:rPr>
              <a:t>Preserve virtual address contiguity</a:t>
            </a:r>
            <a:r>
              <a:rPr lang="en-US" b="1" dirty="0"/>
              <a:t> </a:t>
            </a:r>
            <a:r>
              <a:rPr lang="en-US" dirty="0"/>
              <a:t>of small pages when allocating physical memory to simplify coalescing</a:t>
            </a:r>
            <a:endParaRPr lang="en-US" dirty="0">
              <a:solidFill>
                <a:srgbClr val="0066FF"/>
              </a:solidFill>
            </a:endParaRPr>
          </a:p>
          <a:p>
            <a:pPr>
              <a:lnSpc>
                <a:spcPct val="95000"/>
              </a:lnSpc>
            </a:pPr>
            <a:r>
              <a:rPr lang="en-US" b="1" dirty="0">
                <a:sym typeface="Wingdings"/>
              </a:rPr>
              <a:t>Mosaic </a:t>
            </a:r>
            <a:r>
              <a:rPr lang="en-US" dirty="0">
                <a:sym typeface="Wingdings"/>
              </a:rPr>
              <a:t>is a </a:t>
            </a:r>
            <a:r>
              <a:rPr lang="en-US" b="1" dirty="0">
                <a:solidFill>
                  <a:srgbClr val="0066FF"/>
                </a:solidFill>
                <a:sym typeface="Wingdings"/>
              </a:rPr>
              <a:t>hardware/software cooperative framework </a:t>
            </a:r>
            <a:r>
              <a:rPr lang="en-US" dirty="0">
                <a:sym typeface="Wingdings"/>
              </a:rPr>
              <a:t>that:</a:t>
            </a:r>
          </a:p>
          <a:p>
            <a:pPr lvl="1">
              <a:lnSpc>
                <a:spcPct val="95000"/>
              </a:lnSpc>
            </a:pPr>
            <a:r>
              <a:rPr lang="en-US" dirty="0">
                <a:sym typeface="Wingdings"/>
              </a:rPr>
              <a:t>Coalesces small pages into a large page without data movement</a:t>
            </a:r>
          </a:p>
          <a:p>
            <a:pPr lvl="1">
              <a:lnSpc>
                <a:spcPct val="95000"/>
              </a:lnSpc>
            </a:pPr>
            <a:r>
              <a:rPr lang="en-US" dirty="0">
                <a:sym typeface="Wingdings"/>
              </a:rPr>
              <a:t>Enables </a:t>
            </a:r>
            <a:r>
              <a:rPr lang="en-US" dirty="0"/>
              <a:t>the benefits of </a:t>
            </a:r>
            <a:r>
              <a:rPr lang="en-US" b="1" dirty="0">
                <a:solidFill>
                  <a:schemeClr val="accent6">
                    <a:lumMod val="75000"/>
                  </a:schemeClr>
                </a:solidFill>
              </a:rPr>
              <a:t>both small and large pages</a:t>
            </a:r>
          </a:p>
          <a:p>
            <a:pPr>
              <a:lnSpc>
                <a:spcPct val="95000"/>
              </a:lnSpc>
              <a:spcBef>
                <a:spcPts val="2200"/>
              </a:spcBef>
            </a:pPr>
            <a:r>
              <a:rPr lang="en-US" b="1" dirty="0"/>
              <a:t>Key result: </a:t>
            </a:r>
            <a:r>
              <a:rPr lang="en-US" b="1" dirty="0">
                <a:solidFill>
                  <a:schemeClr val="accent6">
                    <a:lumMod val="75000"/>
                  </a:schemeClr>
                </a:solidFill>
              </a:rPr>
              <a:t>55% average performance improvement </a:t>
            </a:r>
            <a:r>
              <a:rPr lang="en-US" dirty="0"/>
              <a:t>over</a:t>
            </a:r>
            <a:br>
              <a:rPr lang="en-US" dirty="0"/>
            </a:br>
            <a:r>
              <a:rPr lang="en-US" dirty="0"/>
              <a:t>state-of-the-art GPU memory management mechanism</a:t>
            </a:r>
          </a:p>
        </p:txBody>
      </p:sp>
    </p:spTree>
    <p:custDataLst>
      <p:tags r:id="rId1"/>
    </p:custDataLst>
    <p:extLst>
      <p:ext uri="{BB962C8B-B14F-4D97-AF65-F5344CB8AC3E}">
        <p14:creationId xmlns:p14="http://schemas.microsoft.com/office/powerpoint/2010/main" val="4224578100"/>
      </p:ext>
    </p:extLst>
  </p:cSld>
  <p:clrMapOvr>
    <a:masterClrMapping/>
  </p:clrMapOvr>
  <mc:AlternateContent xmlns:mc="http://schemas.openxmlformats.org/markup-compatibility/2006" xmlns:p14="http://schemas.microsoft.com/office/powerpoint/2010/main">
    <mc:Choice Requires="p14">
      <p:transition spd="slow" p14:dur="2000" advTm="100250"/>
    </mc:Choice>
    <mc:Fallback xmlns="">
      <p:transition spd="slow" advTm="1002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lstStyle/>
          <a:p>
            <a:r>
              <a:rPr lang="en-US" dirty="0"/>
              <a:t>Mosaic: Coalescing</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20</a:t>
            </a:fld>
            <a:endParaRPr lang="en-US" dirty="0"/>
          </a:p>
        </p:txBody>
      </p:sp>
      <p:pic>
        <p:nvPicPr>
          <p:cNvPr id="38" name="Picture 37" descr="safari.png"/>
          <p:cNvPicPr>
            <a:picLocks noChangeAspect="1"/>
          </p:cNvPicPr>
          <p:nvPr/>
        </p:nvPicPr>
        <p:blipFill>
          <a:blip r:embed="rId3" cstate="print"/>
          <a:stretch>
            <a:fillRect/>
          </a:stretch>
        </p:blipFill>
        <p:spPr>
          <a:xfrm>
            <a:off x="164139" y="6425519"/>
            <a:ext cx="1315038" cy="380494"/>
          </a:xfrm>
          <a:prstGeom prst="rect">
            <a:avLst/>
          </a:prstGeom>
        </p:spPr>
      </p:pic>
      <p:sp>
        <p:nvSpPr>
          <p:cNvPr id="8" name="Rectangle 7">
            <a:extLst>
              <a:ext uri="{FF2B5EF4-FFF2-40B4-BE49-F238E27FC236}">
                <a16:creationId xmlns:a16="http://schemas.microsoft.com/office/drawing/2014/main" id="{268BCE29-7D34-4D46-9184-FF20EFD368C3}"/>
              </a:ext>
            </a:extLst>
          </p:cNvPr>
          <p:cNvSpPr/>
          <p:nvPr/>
        </p:nvSpPr>
        <p:spPr>
          <a:xfrm>
            <a:off x="233633" y="1471288"/>
            <a:ext cx="3247322" cy="8402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Contiguity-Conserving</a:t>
            </a:r>
          </a:p>
          <a:p>
            <a:pPr algn="ctr"/>
            <a:r>
              <a:rPr lang="en-US" sz="2400" b="1" dirty="0"/>
              <a:t>Allocation</a:t>
            </a:r>
          </a:p>
        </p:txBody>
      </p:sp>
      <p:sp>
        <p:nvSpPr>
          <p:cNvPr id="10" name="Rectangle 9">
            <a:extLst>
              <a:ext uri="{FF2B5EF4-FFF2-40B4-BE49-F238E27FC236}">
                <a16:creationId xmlns:a16="http://schemas.microsoft.com/office/drawing/2014/main" id="{A4035134-745C-493C-8C2F-3FFEB8C74798}"/>
              </a:ext>
            </a:extLst>
          </p:cNvPr>
          <p:cNvSpPr/>
          <p:nvPr/>
        </p:nvSpPr>
        <p:spPr>
          <a:xfrm>
            <a:off x="3929081" y="1471288"/>
            <a:ext cx="1860760" cy="84026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In-Place</a:t>
            </a:r>
          </a:p>
          <a:p>
            <a:pPr algn="ctr"/>
            <a:r>
              <a:rPr lang="en-US" sz="2400" b="1" dirty="0"/>
              <a:t>Coalescer</a:t>
            </a:r>
          </a:p>
        </p:txBody>
      </p:sp>
      <p:sp>
        <p:nvSpPr>
          <p:cNvPr id="11" name="Rectangle 10">
            <a:extLst>
              <a:ext uri="{FF2B5EF4-FFF2-40B4-BE49-F238E27FC236}">
                <a16:creationId xmlns:a16="http://schemas.microsoft.com/office/drawing/2014/main" id="{851CD374-BD3A-48D5-BB0A-192C18ED0736}"/>
              </a:ext>
            </a:extLst>
          </p:cNvPr>
          <p:cNvSpPr/>
          <p:nvPr/>
        </p:nvSpPr>
        <p:spPr>
          <a:xfrm>
            <a:off x="6237967" y="1471288"/>
            <a:ext cx="2698215" cy="84026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Contiguity-Aware</a:t>
            </a:r>
          </a:p>
          <a:p>
            <a:pPr algn="ctr"/>
            <a:r>
              <a:rPr lang="en-US" sz="2400" b="1" dirty="0"/>
              <a:t>Compaction</a:t>
            </a:r>
          </a:p>
        </p:txBody>
      </p:sp>
      <p:sp>
        <p:nvSpPr>
          <p:cNvPr id="74" name="Rectangle 73">
            <a:extLst>
              <a:ext uri="{FF2B5EF4-FFF2-40B4-BE49-F238E27FC236}">
                <a16:creationId xmlns:a16="http://schemas.microsoft.com/office/drawing/2014/main" id="{5C85AD88-16DD-49E3-8ED3-DA2257958B97}"/>
              </a:ext>
            </a:extLst>
          </p:cNvPr>
          <p:cNvSpPr/>
          <p:nvPr/>
        </p:nvSpPr>
        <p:spPr>
          <a:xfrm>
            <a:off x="6051405" y="1240517"/>
            <a:ext cx="2974061" cy="1278256"/>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C5FA9D7D-0B54-4F19-956E-BA4817C21DAA}"/>
              </a:ext>
            </a:extLst>
          </p:cNvPr>
          <p:cNvSpPr/>
          <p:nvPr/>
        </p:nvSpPr>
        <p:spPr>
          <a:xfrm>
            <a:off x="6765364" y="2997741"/>
            <a:ext cx="1225088" cy="858982"/>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i="1" dirty="0">
                <a:solidFill>
                  <a:schemeClr val="tx1"/>
                </a:solidFill>
              </a:rPr>
              <a:t>Page</a:t>
            </a:r>
          </a:p>
          <a:p>
            <a:pPr algn="ctr"/>
            <a:r>
              <a:rPr lang="en-US" sz="2200" b="1" i="1" dirty="0">
                <a:solidFill>
                  <a:schemeClr val="tx1"/>
                </a:solidFill>
              </a:rPr>
              <a:t>Table</a:t>
            </a:r>
          </a:p>
        </p:txBody>
      </p:sp>
      <p:sp>
        <p:nvSpPr>
          <p:cNvPr id="76" name="Rectangle 75">
            <a:extLst>
              <a:ext uri="{FF2B5EF4-FFF2-40B4-BE49-F238E27FC236}">
                <a16:creationId xmlns:a16="http://schemas.microsoft.com/office/drawing/2014/main" id="{EC3437CE-6F0C-4ED6-9335-A7AB53B19BD4}"/>
              </a:ext>
            </a:extLst>
          </p:cNvPr>
          <p:cNvSpPr/>
          <p:nvPr/>
        </p:nvSpPr>
        <p:spPr>
          <a:xfrm>
            <a:off x="6765364" y="3842242"/>
            <a:ext cx="1225088" cy="858982"/>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i="1" dirty="0">
                <a:solidFill>
                  <a:schemeClr val="tx1"/>
                </a:solidFill>
              </a:rPr>
              <a:t>Data</a:t>
            </a:r>
          </a:p>
        </p:txBody>
      </p:sp>
      <p:cxnSp>
        <p:nvCxnSpPr>
          <p:cNvPr id="78" name="Straight Arrow Connector 77">
            <a:extLst>
              <a:ext uri="{FF2B5EF4-FFF2-40B4-BE49-F238E27FC236}">
                <a16:creationId xmlns:a16="http://schemas.microsoft.com/office/drawing/2014/main" id="{7CC45D55-6EFD-42C5-A2E4-253CE7202F54}"/>
              </a:ext>
            </a:extLst>
          </p:cNvPr>
          <p:cNvCxnSpPr>
            <a:cxnSpLocks/>
          </p:cNvCxnSpPr>
          <p:nvPr/>
        </p:nvCxnSpPr>
        <p:spPr>
          <a:xfrm flipV="1">
            <a:off x="5403328" y="2329414"/>
            <a:ext cx="0" cy="840260"/>
          </a:xfrm>
          <a:prstGeom prst="straightConnector1">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E7A02791-4AFA-44F2-9E60-D85F3B8CCB5A}"/>
              </a:ext>
            </a:extLst>
          </p:cNvPr>
          <p:cNvCxnSpPr>
            <a:cxnSpLocks/>
          </p:cNvCxnSpPr>
          <p:nvPr/>
        </p:nvCxnSpPr>
        <p:spPr>
          <a:xfrm flipH="1">
            <a:off x="5403328" y="3152549"/>
            <a:ext cx="1362036" cy="0"/>
          </a:xfrm>
          <a:prstGeom prst="straightConnector1">
            <a:avLst/>
          </a:prstGeom>
          <a:ln w="25400">
            <a:solidFill>
              <a:schemeClr val="tx1"/>
            </a:solidFill>
            <a:headEnd type="triangle" w="lg" len="lg"/>
            <a:tailEnd type="none"/>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C4B3FCB5-6D2C-4E6E-AC60-020791E23735}"/>
              </a:ext>
            </a:extLst>
          </p:cNvPr>
          <p:cNvGrpSpPr/>
          <p:nvPr/>
        </p:nvGrpSpPr>
        <p:grpSpPr>
          <a:xfrm>
            <a:off x="190738" y="1006289"/>
            <a:ext cx="8886587" cy="1716990"/>
            <a:chOff x="190738" y="1006289"/>
            <a:chExt cx="8886587" cy="1716990"/>
          </a:xfrm>
        </p:grpSpPr>
        <p:sp>
          <p:nvSpPr>
            <p:cNvPr id="82" name="TextBox 81">
              <a:extLst>
                <a:ext uri="{FF2B5EF4-FFF2-40B4-BE49-F238E27FC236}">
                  <a16:creationId xmlns:a16="http://schemas.microsoft.com/office/drawing/2014/main" id="{E1501A91-3BAA-4F64-BAEF-D32A096192D5}"/>
                </a:ext>
              </a:extLst>
            </p:cNvPr>
            <p:cNvSpPr txBox="1"/>
            <p:nvPr/>
          </p:nvSpPr>
          <p:spPr>
            <a:xfrm>
              <a:off x="7473922" y="2261614"/>
              <a:ext cx="1462260" cy="461665"/>
            </a:xfrm>
            <a:prstGeom prst="rect">
              <a:avLst/>
            </a:prstGeom>
            <a:noFill/>
          </p:spPr>
          <p:txBody>
            <a:bodyPr wrap="none" rtlCol="0">
              <a:spAutoFit/>
            </a:bodyPr>
            <a:lstStyle/>
            <a:p>
              <a:r>
                <a:rPr lang="en-US" sz="2400" b="1" i="1" dirty="0">
                  <a:solidFill>
                    <a:schemeClr val="bg1">
                      <a:lumMod val="75000"/>
                    </a:schemeClr>
                  </a:solidFill>
                </a:rPr>
                <a:t>Hardware</a:t>
              </a:r>
            </a:p>
          </p:txBody>
        </p:sp>
        <p:grpSp>
          <p:nvGrpSpPr>
            <p:cNvPr id="83" name="Group 82">
              <a:extLst>
                <a:ext uri="{FF2B5EF4-FFF2-40B4-BE49-F238E27FC236}">
                  <a16:creationId xmlns:a16="http://schemas.microsoft.com/office/drawing/2014/main" id="{50704CF6-B0F1-4773-BD05-AE6C1B584A29}"/>
                </a:ext>
              </a:extLst>
            </p:cNvPr>
            <p:cNvGrpSpPr/>
            <p:nvPr/>
          </p:nvGrpSpPr>
          <p:grpSpPr>
            <a:xfrm>
              <a:off x="190738" y="1006289"/>
              <a:ext cx="8886587" cy="1460686"/>
              <a:chOff x="190738" y="1006289"/>
              <a:chExt cx="8886587" cy="1460686"/>
            </a:xfrm>
          </p:grpSpPr>
          <p:cxnSp>
            <p:nvCxnSpPr>
              <p:cNvPr id="84" name="Straight Arrow Connector 83">
                <a:extLst>
                  <a:ext uri="{FF2B5EF4-FFF2-40B4-BE49-F238E27FC236}">
                    <a16:creationId xmlns:a16="http://schemas.microsoft.com/office/drawing/2014/main" id="{76936218-A338-4F3E-BF37-4FB717D3518E}"/>
                  </a:ext>
                </a:extLst>
              </p:cNvPr>
              <p:cNvCxnSpPr>
                <a:cxnSpLocks/>
              </p:cNvCxnSpPr>
              <p:nvPr/>
            </p:nvCxnSpPr>
            <p:spPr>
              <a:xfrm>
                <a:off x="190738" y="2466975"/>
                <a:ext cx="3487644" cy="0"/>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E0B1EB94-665B-4232-A652-6F63004AED46}"/>
                  </a:ext>
                </a:extLst>
              </p:cNvPr>
              <p:cNvSpPr txBox="1"/>
              <p:nvPr/>
            </p:nvSpPr>
            <p:spPr>
              <a:xfrm>
                <a:off x="638864" y="1006289"/>
                <a:ext cx="1887376" cy="461665"/>
              </a:xfrm>
              <a:prstGeom prst="rect">
                <a:avLst/>
              </a:prstGeom>
              <a:noFill/>
            </p:spPr>
            <p:txBody>
              <a:bodyPr wrap="none" rtlCol="0">
                <a:spAutoFit/>
              </a:bodyPr>
              <a:lstStyle/>
              <a:p>
                <a:r>
                  <a:rPr lang="en-US" sz="2400" b="1" i="1" dirty="0">
                    <a:solidFill>
                      <a:schemeClr val="bg1">
                        <a:lumMod val="75000"/>
                      </a:schemeClr>
                    </a:solidFill>
                  </a:rPr>
                  <a:t>GPU Runtime</a:t>
                </a:r>
              </a:p>
            </p:txBody>
          </p:sp>
          <p:cxnSp>
            <p:nvCxnSpPr>
              <p:cNvPr id="86" name="Straight Arrow Connector 85">
                <a:extLst>
                  <a:ext uri="{FF2B5EF4-FFF2-40B4-BE49-F238E27FC236}">
                    <a16:creationId xmlns:a16="http://schemas.microsoft.com/office/drawing/2014/main" id="{8454987C-148D-4B4D-80F1-4CC8CCE7EF5D}"/>
                  </a:ext>
                </a:extLst>
              </p:cNvPr>
              <p:cNvCxnSpPr>
                <a:cxnSpLocks/>
              </p:cNvCxnSpPr>
              <p:nvPr/>
            </p:nvCxnSpPr>
            <p:spPr>
              <a:xfrm flipV="1">
                <a:off x="3678382" y="1827847"/>
                <a:ext cx="5398943" cy="25472"/>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BF8B167A-9740-4173-9FA6-0F6279739882}"/>
                  </a:ext>
                </a:extLst>
              </p:cNvPr>
              <p:cNvCxnSpPr>
                <a:cxnSpLocks/>
              </p:cNvCxnSpPr>
              <p:nvPr/>
            </p:nvCxnSpPr>
            <p:spPr>
              <a:xfrm>
                <a:off x="3678382" y="1846897"/>
                <a:ext cx="0" cy="598598"/>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grpSp>
      </p:grpSp>
      <p:sp>
        <p:nvSpPr>
          <p:cNvPr id="77" name="TextBox 76">
            <a:extLst>
              <a:ext uri="{FF2B5EF4-FFF2-40B4-BE49-F238E27FC236}">
                <a16:creationId xmlns:a16="http://schemas.microsoft.com/office/drawing/2014/main" id="{448856B4-DB8A-4D9C-A6C4-88FB0C268227}"/>
              </a:ext>
            </a:extLst>
          </p:cNvPr>
          <p:cNvSpPr txBox="1"/>
          <p:nvPr/>
        </p:nvSpPr>
        <p:spPr>
          <a:xfrm>
            <a:off x="5857605" y="2571375"/>
            <a:ext cx="1999522" cy="369332"/>
          </a:xfrm>
          <a:prstGeom prst="rect">
            <a:avLst/>
          </a:prstGeom>
          <a:noFill/>
        </p:spPr>
        <p:txBody>
          <a:bodyPr wrap="none" rtlCol="0">
            <a:spAutoFit/>
          </a:bodyPr>
          <a:lstStyle/>
          <a:p>
            <a:r>
              <a:rPr lang="en-US" dirty="0"/>
              <a:t>Update page tables</a:t>
            </a:r>
          </a:p>
        </p:txBody>
      </p:sp>
      <p:sp>
        <p:nvSpPr>
          <p:cNvPr id="79" name="Oval 78">
            <a:extLst>
              <a:ext uri="{FF2B5EF4-FFF2-40B4-BE49-F238E27FC236}">
                <a16:creationId xmlns:a16="http://schemas.microsoft.com/office/drawing/2014/main" id="{A3990220-9B9F-4790-9908-14711FE92FC5}"/>
              </a:ext>
            </a:extLst>
          </p:cNvPr>
          <p:cNvSpPr/>
          <p:nvPr/>
        </p:nvSpPr>
        <p:spPr>
          <a:xfrm>
            <a:off x="5543805" y="2621012"/>
            <a:ext cx="306198" cy="30619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2</a:t>
            </a:r>
          </a:p>
        </p:txBody>
      </p:sp>
      <p:sp>
        <p:nvSpPr>
          <p:cNvPr id="24" name="TextBox 23">
            <a:extLst>
              <a:ext uri="{FF2B5EF4-FFF2-40B4-BE49-F238E27FC236}">
                <a16:creationId xmlns:a16="http://schemas.microsoft.com/office/drawing/2014/main" id="{B42AC2EC-B323-4914-80FE-264E07F6AEA2}"/>
              </a:ext>
            </a:extLst>
          </p:cNvPr>
          <p:cNvSpPr txBox="1"/>
          <p:nvPr/>
        </p:nvSpPr>
        <p:spPr>
          <a:xfrm>
            <a:off x="3380688" y="2504525"/>
            <a:ext cx="1858266" cy="369332"/>
          </a:xfrm>
          <a:prstGeom prst="rect">
            <a:avLst/>
          </a:prstGeom>
          <a:noFill/>
        </p:spPr>
        <p:txBody>
          <a:bodyPr wrap="none" rtlCol="0">
            <a:spAutoFit/>
          </a:bodyPr>
          <a:lstStyle/>
          <a:p>
            <a:r>
              <a:rPr lang="en-US" dirty="0"/>
              <a:t>List of large pages</a:t>
            </a:r>
          </a:p>
        </p:txBody>
      </p:sp>
      <p:sp>
        <p:nvSpPr>
          <p:cNvPr id="25" name="Oval 24">
            <a:extLst>
              <a:ext uri="{FF2B5EF4-FFF2-40B4-BE49-F238E27FC236}">
                <a16:creationId xmlns:a16="http://schemas.microsoft.com/office/drawing/2014/main" id="{322FDC42-6A1D-46E8-BFF4-C2B1501EAF44}"/>
              </a:ext>
            </a:extLst>
          </p:cNvPr>
          <p:cNvSpPr/>
          <p:nvPr/>
        </p:nvSpPr>
        <p:spPr>
          <a:xfrm>
            <a:off x="3075837" y="2534809"/>
            <a:ext cx="306198" cy="30619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a:t>
            </a:r>
          </a:p>
        </p:txBody>
      </p:sp>
      <p:cxnSp>
        <p:nvCxnSpPr>
          <p:cNvPr id="28" name="Straight Arrow Connector 27">
            <a:extLst>
              <a:ext uri="{FF2B5EF4-FFF2-40B4-BE49-F238E27FC236}">
                <a16:creationId xmlns:a16="http://schemas.microsoft.com/office/drawing/2014/main" id="{C2A6CE8E-9A66-4FAD-B676-4A059FDE7606}"/>
              </a:ext>
            </a:extLst>
          </p:cNvPr>
          <p:cNvCxnSpPr>
            <a:cxnSpLocks/>
          </p:cNvCxnSpPr>
          <p:nvPr/>
        </p:nvCxnSpPr>
        <p:spPr>
          <a:xfrm flipH="1">
            <a:off x="3480955" y="1681868"/>
            <a:ext cx="448126" cy="0"/>
          </a:xfrm>
          <a:prstGeom prst="straightConnector1">
            <a:avLst/>
          </a:prstGeom>
          <a:ln w="254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695933" y="3811392"/>
            <a:ext cx="1441420" cy="735528"/>
            <a:chOff x="1115033" y="3811392"/>
            <a:chExt cx="1441420" cy="735528"/>
          </a:xfrm>
        </p:grpSpPr>
        <p:sp>
          <p:nvSpPr>
            <p:cNvPr id="35" name="Rectangle 34"/>
            <p:cNvSpPr/>
            <p:nvPr/>
          </p:nvSpPr>
          <p:spPr>
            <a:xfrm>
              <a:off x="1704663" y="3811392"/>
              <a:ext cx="237153" cy="370840"/>
            </a:xfrm>
            <a:prstGeom prst="rect">
              <a:avLst/>
            </a:prstGeom>
            <a:solidFill>
              <a:schemeClr val="bg1">
                <a:lumMod val="8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i="1" dirty="0">
                  <a:solidFill>
                    <a:schemeClr val="tx1"/>
                  </a:solidFill>
                </a:rPr>
                <a:t>0</a:t>
              </a:r>
            </a:p>
          </p:txBody>
        </p:sp>
        <p:sp>
          <p:nvSpPr>
            <p:cNvPr id="36" name="TextBox 35">
              <a:extLst>
                <a:ext uri="{FF2B5EF4-FFF2-40B4-BE49-F238E27FC236}">
                  <a16:creationId xmlns:a16="http://schemas.microsoft.com/office/drawing/2014/main" id="{B42AC2EC-B323-4914-80FE-264E07F6AEA2}"/>
                </a:ext>
              </a:extLst>
            </p:cNvPr>
            <p:cNvSpPr txBox="1"/>
            <p:nvPr/>
          </p:nvSpPr>
          <p:spPr>
            <a:xfrm>
              <a:off x="1115033" y="4177588"/>
              <a:ext cx="1441420" cy="369332"/>
            </a:xfrm>
            <a:prstGeom prst="rect">
              <a:avLst/>
            </a:prstGeom>
            <a:noFill/>
          </p:spPr>
          <p:txBody>
            <a:bodyPr wrap="none" rtlCol="0">
              <a:spAutoFit/>
            </a:bodyPr>
            <a:lstStyle/>
            <a:p>
              <a:r>
                <a:rPr lang="en-US" dirty="0"/>
                <a:t>Coalesced Bit</a:t>
              </a:r>
            </a:p>
          </p:txBody>
        </p:sp>
      </p:grpSp>
      <p:sp>
        <p:nvSpPr>
          <p:cNvPr id="37" name="Rectangle 36"/>
          <p:cNvSpPr/>
          <p:nvPr/>
        </p:nvSpPr>
        <p:spPr>
          <a:xfrm>
            <a:off x="1284585" y="3810638"/>
            <a:ext cx="237153" cy="370840"/>
          </a:xfrm>
          <a:prstGeom prst="rect">
            <a:avLst/>
          </a:prstGeom>
          <a:solidFill>
            <a:schemeClr val="bg1">
              <a:lumMod val="8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i="1" dirty="0">
                <a:solidFill>
                  <a:schemeClr val="tx1"/>
                </a:solidFill>
              </a:rPr>
              <a:t>1</a:t>
            </a:r>
          </a:p>
        </p:txBody>
      </p:sp>
      <p:grpSp>
        <p:nvGrpSpPr>
          <p:cNvPr id="17" name="Group 16"/>
          <p:cNvGrpSpPr/>
          <p:nvPr/>
        </p:nvGrpSpPr>
        <p:grpSpPr>
          <a:xfrm>
            <a:off x="219764" y="3349375"/>
            <a:ext cx="3933136" cy="2589088"/>
            <a:chOff x="638864" y="3349375"/>
            <a:chExt cx="3933136" cy="2589088"/>
          </a:xfrm>
        </p:grpSpPr>
        <p:sp>
          <p:nvSpPr>
            <p:cNvPr id="29" name="Speech Bubble: Rectangle 51">
              <a:extLst>
                <a:ext uri="{FF2B5EF4-FFF2-40B4-BE49-F238E27FC236}">
                  <a16:creationId xmlns:a16="http://schemas.microsoft.com/office/drawing/2014/main" id="{CAF4BF34-935C-4FBD-8CDD-DD7F8EBBAB5E}"/>
                </a:ext>
              </a:extLst>
            </p:cNvPr>
            <p:cNvSpPr/>
            <p:nvPr/>
          </p:nvSpPr>
          <p:spPr>
            <a:xfrm>
              <a:off x="638864" y="3349375"/>
              <a:ext cx="3933136" cy="2589088"/>
            </a:xfrm>
            <a:prstGeom prst="wedgeRectCallout">
              <a:avLst>
                <a:gd name="adj1" fmla="val 115990"/>
                <a:gd name="adj2" fmla="val -38622"/>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821658" y="3811392"/>
              <a:ext cx="1524273" cy="370840"/>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48" name="TextBox 47">
              <a:extLst>
                <a:ext uri="{FF2B5EF4-FFF2-40B4-BE49-F238E27FC236}">
                  <a16:creationId xmlns:a16="http://schemas.microsoft.com/office/drawing/2014/main" id="{B42AC2EC-B323-4914-80FE-264E07F6AEA2}"/>
                </a:ext>
              </a:extLst>
            </p:cNvPr>
            <p:cNvSpPr txBox="1"/>
            <p:nvPr/>
          </p:nvSpPr>
          <p:spPr>
            <a:xfrm>
              <a:off x="712345" y="3402953"/>
              <a:ext cx="1740413" cy="369332"/>
            </a:xfrm>
            <a:prstGeom prst="rect">
              <a:avLst/>
            </a:prstGeom>
            <a:noFill/>
          </p:spPr>
          <p:txBody>
            <a:bodyPr wrap="none" rtlCol="0">
              <a:spAutoFit/>
            </a:bodyPr>
            <a:lstStyle/>
            <a:p>
              <a:r>
                <a:rPr lang="en-US" dirty="0"/>
                <a:t>Large Page Table</a:t>
              </a:r>
            </a:p>
          </p:txBody>
        </p:sp>
      </p:grpSp>
      <p:grpSp>
        <p:nvGrpSpPr>
          <p:cNvPr id="16" name="Group 15"/>
          <p:cNvGrpSpPr/>
          <p:nvPr/>
        </p:nvGrpSpPr>
        <p:grpSpPr>
          <a:xfrm>
            <a:off x="2191647" y="3400317"/>
            <a:ext cx="1738874" cy="1892093"/>
            <a:chOff x="2610747" y="3400317"/>
            <a:chExt cx="1738874" cy="1892093"/>
          </a:xfrm>
        </p:grpSpPr>
        <p:sp>
          <p:nvSpPr>
            <p:cNvPr id="31" name="Rectangle 30"/>
            <p:cNvSpPr/>
            <p:nvPr/>
          </p:nvSpPr>
          <p:spPr>
            <a:xfrm>
              <a:off x="2718818" y="3811392"/>
              <a:ext cx="1524273" cy="370840"/>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32" name="Rectangle 31"/>
            <p:cNvSpPr/>
            <p:nvPr/>
          </p:nvSpPr>
          <p:spPr>
            <a:xfrm>
              <a:off x="2718818" y="4182232"/>
              <a:ext cx="1524273" cy="370840"/>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33" name="Rectangle 32"/>
            <p:cNvSpPr/>
            <p:nvPr/>
          </p:nvSpPr>
          <p:spPr>
            <a:xfrm>
              <a:off x="2718818" y="4550730"/>
              <a:ext cx="1524273" cy="370840"/>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34" name="Rectangle 33"/>
            <p:cNvSpPr/>
            <p:nvPr/>
          </p:nvSpPr>
          <p:spPr>
            <a:xfrm>
              <a:off x="2718818" y="4921570"/>
              <a:ext cx="1524273" cy="370840"/>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49" name="TextBox 48">
              <a:extLst>
                <a:ext uri="{FF2B5EF4-FFF2-40B4-BE49-F238E27FC236}">
                  <a16:creationId xmlns:a16="http://schemas.microsoft.com/office/drawing/2014/main" id="{B42AC2EC-B323-4914-80FE-264E07F6AEA2}"/>
                </a:ext>
              </a:extLst>
            </p:cNvPr>
            <p:cNvSpPr txBox="1"/>
            <p:nvPr/>
          </p:nvSpPr>
          <p:spPr>
            <a:xfrm>
              <a:off x="2610747" y="3400317"/>
              <a:ext cx="1738874" cy="369332"/>
            </a:xfrm>
            <a:prstGeom prst="rect">
              <a:avLst/>
            </a:prstGeom>
            <a:noFill/>
          </p:spPr>
          <p:txBody>
            <a:bodyPr wrap="none" rtlCol="0">
              <a:spAutoFit/>
            </a:bodyPr>
            <a:lstStyle/>
            <a:p>
              <a:r>
                <a:rPr lang="en-US" dirty="0"/>
                <a:t>Small Page Table</a:t>
              </a:r>
            </a:p>
          </p:txBody>
        </p:sp>
      </p:grpSp>
      <p:grpSp>
        <p:nvGrpSpPr>
          <p:cNvPr id="15" name="Group 14"/>
          <p:cNvGrpSpPr/>
          <p:nvPr/>
        </p:nvGrpSpPr>
        <p:grpSpPr>
          <a:xfrm>
            <a:off x="1917306" y="3994470"/>
            <a:ext cx="382412" cy="1112520"/>
            <a:chOff x="2336406" y="3994470"/>
            <a:chExt cx="382412" cy="1112520"/>
          </a:xfrm>
        </p:grpSpPr>
        <p:cxnSp>
          <p:nvCxnSpPr>
            <p:cNvPr id="51" name="Straight Arrow Connector 50">
              <a:extLst>
                <a:ext uri="{FF2B5EF4-FFF2-40B4-BE49-F238E27FC236}">
                  <a16:creationId xmlns:a16="http://schemas.microsoft.com/office/drawing/2014/main" id="{C2A6CE8E-9A66-4FAD-B676-4A059FDE7606}"/>
                </a:ext>
              </a:extLst>
            </p:cNvPr>
            <p:cNvCxnSpPr>
              <a:cxnSpLocks/>
              <a:stCxn id="31" idx="1"/>
              <a:endCxn id="30" idx="3"/>
            </p:cNvCxnSpPr>
            <p:nvPr/>
          </p:nvCxnSpPr>
          <p:spPr>
            <a:xfrm flipH="1">
              <a:off x="2336406" y="3996812"/>
              <a:ext cx="372887" cy="0"/>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2A6CE8E-9A66-4FAD-B676-4A059FDE7606}"/>
                </a:ext>
              </a:extLst>
            </p:cNvPr>
            <p:cNvCxnSpPr>
              <a:cxnSpLocks/>
            </p:cNvCxnSpPr>
            <p:nvPr/>
          </p:nvCxnSpPr>
          <p:spPr>
            <a:xfrm flipH="1">
              <a:off x="2569236" y="4362254"/>
              <a:ext cx="149582" cy="0"/>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7CC45D55-6EFD-42C5-A2E4-253CE7202F54}"/>
                </a:ext>
              </a:extLst>
            </p:cNvPr>
            <p:cNvCxnSpPr>
              <a:cxnSpLocks/>
            </p:cNvCxnSpPr>
            <p:nvPr/>
          </p:nvCxnSpPr>
          <p:spPr>
            <a:xfrm flipV="1">
              <a:off x="2556453" y="3994470"/>
              <a:ext cx="0" cy="1112520"/>
            </a:xfrm>
            <a:prstGeom prst="straightConnector1">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2A6CE8E-9A66-4FAD-B676-4A059FDE7606}"/>
                </a:ext>
              </a:extLst>
            </p:cNvPr>
            <p:cNvCxnSpPr>
              <a:cxnSpLocks/>
            </p:cNvCxnSpPr>
            <p:nvPr/>
          </p:nvCxnSpPr>
          <p:spPr>
            <a:xfrm flipH="1">
              <a:off x="2567526" y="4750956"/>
              <a:ext cx="149582" cy="0"/>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C2A6CE8E-9A66-4FAD-B676-4A059FDE7606}"/>
                </a:ext>
              </a:extLst>
            </p:cNvPr>
            <p:cNvCxnSpPr>
              <a:cxnSpLocks/>
            </p:cNvCxnSpPr>
            <p:nvPr/>
          </p:nvCxnSpPr>
          <p:spPr>
            <a:xfrm flipH="1">
              <a:off x="2567526" y="5100276"/>
              <a:ext cx="149582" cy="0"/>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20" name="Rectangle 19"/>
          <p:cNvSpPr/>
          <p:nvPr/>
        </p:nvSpPr>
        <p:spPr>
          <a:xfrm>
            <a:off x="4358826" y="4743910"/>
            <a:ext cx="5098142" cy="2554545"/>
          </a:xfrm>
          <a:prstGeom prst="rect">
            <a:avLst/>
          </a:prstGeom>
        </p:spPr>
        <p:txBody>
          <a:bodyPr wrap="square">
            <a:spAutoFit/>
          </a:bodyPr>
          <a:lstStyle/>
          <a:p>
            <a:pPr marL="457200" indent="-457200">
              <a:buFont typeface="Arial" charset="0"/>
              <a:buChar char="•"/>
            </a:pPr>
            <a:r>
              <a:rPr lang="en-US" sz="3200" b="1" dirty="0">
                <a:solidFill>
                  <a:schemeClr val="accent6">
                    <a:lumMod val="75000"/>
                  </a:schemeClr>
                </a:solidFill>
                <a:sym typeface="Wingdings" panose="05000000000000000000" pitchFamily="2" charset="2"/>
              </a:rPr>
              <a:t>Application-transparent</a:t>
            </a:r>
          </a:p>
          <a:p>
            <a:pPr marL="457200" indent="-457200">
              <a:buFont typeface="Arial" charset="0"/>
              <a:buChar char="•"/>
            </a:pPr>
            <a:r>
              <a:rPr lang="en-US" sz="3200" b="1" dirty="0">
                <a:solidFill>
                  <a:schemeClr val="accent6">
                    <a:lumMod val="75000"/>
                  </a:schemeClr>
                </a:solidFill>
                <a:sym typeface="Wingdings" panose="05000000000000000000" pitchFamily="2" charset="2"/>
              </a:rPr>
              <a:t>Data can be accessed using either page size</a:t>
            </a:r>
          </a:p>
          <a:p>
            <a:pPr marL="457200" indent="-457200">
              <a:buFont typeface="Arial" charset="0"/>
              <a:buChar char="•"/>
            </a:pPr>
            <a:r>
              <a:rPr lang="en-US" sz="3200" b="1" dirty="0">
                <a:solidFill>
                  <a:schemeClr val="accent6">
                    <a:lumMod val="75000"/>
                  </a:schemeClr>
                </a:solidFill>
                <a:sym typeface="Wingdings" panose="05000000000000000000" pitchFamily="2" charset="2"/>
              </a:rPr>
              <a:t>No TLB flush</a:t>
            </a:r>
          </a:p>
          <a:p>
            <a:pPr marL="457200" indent="-457200">
              <a:buFont typeface="Arial" charset="0"/>
              <a:buChar char="•"/>
            </a:pPr>
            <a:endParaRPr lang="en-US" sz="3200" b="1" dirty="0">
              <a:solidFill>
                <a:schemeClr val="accent6">
                  <a:lumMod val="75000"/>
                </a:schemeClr>
              </a:solidFill>
              <a:sym typeface="Wingdings" panose="05000000000000000000" pitchFamily="2" charset="2"/>
            </a:endParaRPr>
          </a:p>
        </p:txBody>
      </p:sp>
    </p:spTree>
    <p:extLst>
      <p:ext uri="{BB962C8B-B14F-4D97-AF65-F5344CB8AC3E}">
        <p14:creationId xmlns:p14="http://schemas.microsoft.com/office/powerpoint/2010/main" val="234228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par>
                                <p:cTn id="13" presetID="3" presetClass="entr" presetSubtype="1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blinds(horizontal)">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blinds(horizontal)">
                                      <p:cBhvr>
                                        <p:cTn id="25" dur="500"/>
                                        <p:tgtEl>
                                          <p:spTgt spid="3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0">
                                            <p:txEl>
                                              <p:pRg st="0" end="0"/>
                                            </p:txEl>
                                          </p:spTgt>
                                        </p:tgtEl>
                                        <p:attrNameLst>
                                          <p:attrName>style.visibility</p:attrName>
                                        </p:attrNameLst>
                                      </p:cBhvr>
                                      <p:to>
                                        <p:strVal val="visible"/>
                                      </p:to>
                                    </p:set>
                                    <p:animEffect transition="in" filter="blinds(horizontal)">
                                      <p:cBhvr>
                                        <p:cTn id="30" dur="500"/>
                                        <p:tgtEl>
                                          <p:spTgt spid="20">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0">
                                            <p:txEl>
                                              <p:pRg st="1" end="1"/>
                                            </p:txEl>
                                          </p:spTgt>
                                        </p:tgtEl>
                                        <p:attrNameLst>
                                          <p:attrName>style.visibility</p:attrName>
                                        </p:attrNameLst>
                                      </p:cBhvr>
                                      <p:to>
                                        <p:strVal val="visible"/>
                                      </p:to>
                                    </p:set>
                                    <p:animEffect transition="in" filter="blinds(horizontal)">
                                      <p:cBhvr>
                                        <p:cTn id="35" dur="500"/>
                                        <p:tgtEl>
                                          <p:spTgt spid="20">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0">
                                            <p:txEl>
                                              <p:pRg st="2" end="2"/>
                                            </p:txEl>
                                          </p:spTgt>
                                        </p:tgtEl>
                                        <p:attrNameLst>
                                          <p:attrName>style.visibility</p:attrName>
                                        </p:attrNameLst>
                                      </p:cBhvr>
                                      <p:to>
                                        <p:strVal val="visible"/>
                                      </p:to>
                                    </p:set>
                                    <p:animEffect transition="in" filter="blinds(horizontal)">
                                      <p:cBhvr>
                                        <p:cTn id="40" dur="500"/>
                                        <p:tgtEl>
                                          <p:spTgt spid="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normAutofit/>
          </a:bodyPr>
          <a:lstStyle/>
          <a:p>
            <a:pPr algn="l"/>
            <a:r>
              <a:rPr lang="en-US" dirty="0"/>
              <a:t>Outline</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21</a:t>
            </a:fld>
            <a:endParaRPr lang="en-US" dirty="0"/>
          </a:p>
        </p:txBody>
      </p:sp>
      <p:pic>
        <p:nvPicPr>
          <p:cNvPr id="38" name="Picture 37" descr="safari.png"/>
          <p:cNvPicPr>
            <a:picLocks noChangeAspect="1"/>
          </p:cNvPicPr>
          <p:nvPr/>
        </p:nvPicPr>
        <p:blipFill>
          <a:blip r:embed="rId3" cstate="print"/>
          <a:stretch>
            <a:fillRect/>
          </a:stretch>
        </p:blipFill>
        <p:spPr>
          <a:xfrm>
            <a:off x="164139" y="6425519"/>
            <a:ext cx="1315038" cy="380494"/>
          </a:xfrm>
          <a:prstGeom prst="rect">
            <a:avLst/>
          </a:prstGeom>
        </p:spPr>
      </p:pic>
      <p:sp>
        <p:nvSpPr>
          <p:cNvPr id="6" name="Content Placeholder 2">
            <a:extLst>
              <a:ext uri="{FF2B5EF4-FFF2-40B4-BE49-F238E27FC236}">
                <a16:creationId xmlns:a16="http://schemas.microsoft.com/office/drawing/2014/main" id="{E135E0AA-DD92-4FD9-B5F0-E15616DFF299}"/>
              </a:ext>
            </a:extLst>
          </p:cNvPr>
          <p:cNvSpPr>
            <a:spLocks noGrp="1"/>
          </p:cNvSpPr>
          <p:nvPr>
            <p:ph idx="1"/>
          </p:nvPr>
        </p:nvSpPr>
        <p:spPr>
          <a:xfrm>
            <a:off x="457200" y="1094944"/>
            <a:ext cx="8686800" cy="5517543"/>
          </a:xfrm>
        </p:spPr>
        <p:txBody>
          <a:bodyPr>
            <a:normAutofit/>
          </a:bodyPr>
          <a:lstStyle/>
          <a:p>
            <a:r>
              <a:rPr lang="en-US" sz="3000" b="1" dirty="0">
                <a:solidFill>
                  <a:schemeClr val="bg1">
                    <a:lumMod val="75000"/>
                  </a:schemeClr>
                </a:solidFill>
              </a:rPr>
              <a:t>Background</a:t>
            </a:r>
          </a:p>
          <a:p>
            <a:r>
              <a:rPr lang="en-US" sz="3000" b="1" dirty="0">
                <a:solidFill>
                  <a:schemeClr val="bg1">
                    <a:lumMod val="75000"/>
                  </a:schemeClr>
                </a:solidFill>
              </a:rPr>
              <a:t>Key challenges and our goal</a:t>
            </a:r>
          </a:p>
          <a:p>
            <a:r>
              <a:rPr lang="en-US" sz="3000" b="1" dirty="0"/>
              <a:t>Mosaic</a:t>
            </a:r>
          </a:p>
          <a:p>
            <a:pPr lvl="1"/>
            <a:r>
              <a:rPr lang="en-US" sz="2600" b="1" dirty="0">
                <a:solidFill>
                  <a:schemeClr val="bg1">
                    <a:lumMod val="75000"/>
                  </a:schemeClr>
                </a:solidFill>
              </a:rPr>
              <a:t>Contiguity-Conserving Allocation</a:t>
            </a:r>
          </a:p>
          <a:p>
            <a:pPr lvl="1"/>
            <a:r>
              <a:rPr lang="en-US" sz="2600" b="1" dirty="0">
                <a:solidFill>
                  <a:schemeClr val="bg1">
                    <a:lumMod val="75000"/>
                  </a:schemeClr>
                </a:solidFill>
              </a:rPr>
              <a:t>In-Place </a:t>
            </a:r>
            <a:r>
              <a:rPr lang="en-US" sz="2600" b="1" dirty="0" err="1">
                <a:solidFill>
                  <a:schemeClr val="bg1">
                    <a:lumMod val="75000"/>
                  </a:schemeClr>
                </a:solidFill>
              </a:rPr>
              <a:t>Coalescer</a:t>
            </a:r>
            <a:endParaRPr lang="en-US" sz="2600" b="1" dirty="0">
              <a:solidFill>
                <a:schemeClr val="bg1">
                  <a:lumMod val="75000"/>
                </a:schemeClr>
              </a:solidFill>
            </a:endParaRPr>
          </a:p>
          <a:p>
            <a:pPr lvl="1"/>
            <a:r>
              <a:rPr lang="en-US" sz="2600" b="1" dirty="0"/>
              <a:t>Contiguity-Aware Compaction</a:t>
            </a:r>
          </a:p>
          <a:p>
            <a:r>
              <a:rPr lang="en-US" sz="3000" b="1" dirty="0">
                <a:solidFill>
                  <a:schemeClr val="bg1">
                    <a:lumMod val="75000"/>
                  </a:schemeClr>
                </a:solidFill>
              </a:rPr>
              <a:t>Experimental evaluations</a:t>
            </a:r>
          </a:p>
          <a:p>
            <a:r>
              <a:rPr lang="en-US" sz="3000" b="1" dirty="0">
                <a:solidFill>
                  <a:schemeClr val="bg1">
                    <a:lumMod val="75000"/>
                  </a:schemeClr>
                </a:solidFill>
              </a:rPr>
              <a:t>Conclusions</a:t>
            </a:r>
          </a:p>
          <a:p>
            <a:endParaRPr lang="en-US" sz="3000" b="1" dirty="0"/>
          </a:p>
          <a:p>
            <a:endParaRPr lang="en-US" sz="3000" b="1" dirty="0"/>
          </a:p>
          <a:p>
            <a:endParaRPr lang="en-US" sz="3000" b="1" dirty="0"/>
          </a:p>
          <a:p>
            <a:endParaRPr lang="en-US" sz="3000" b="1" dirty="0"/>
          </a:p>
        </p:txBody>
      </p:sp>
    </p:spTree>
    <p:extLst>
      <p:ext uri="{BB962C8B-B14F-4D97-AF65-F5344CB8AC3E}">
        <p14:creationId xmlns:p14="http://schemas.microsoft.com/office/powerpoint/2010/main" val="48498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a:extLst>
              <a:ext uri="{FF2B5EF4-FFF2-40B4-BE49-F238E27FC236}">
                <a16:creationId xmlns:a16="http://schemas.microsoft.com/office/drawing/2014/main" id="{77692DA6-B92A-479B-B9F8-631372C66FF8}"/>
              </a:ext>
            </a:extLst>
          </p:cNvPr>
          <p:cNvSpPr>
            <a:spLocks noGrp="1"/>
          </p:cNvSpPr>
          <p:nvPr>
            <p:ph idx="1"/>
          </p:nvPr>
        </p:nvSpPr>
        <p:spPr>
          <a:xfrm>
            <a:off x="457200" y="1094944"/>
            <a:ext cx="8566856" cy="5517543"/>
          </a:xfrm>
        </p:spPr>
        <p:txBody>
          <a:bodyPr>
            <a:normAutofit/>
          </a:bodyPr>
          <a:lstStyle/>
          <a:p>
            <a:endParaRPr lang="en-US" b="1" dirty="0"/>
          </a:p>
          <a:p>
            <a:endParaRPr lang="en-US" b="1" dirty="0"/>
          </a:p>
          <a:p>
            <a:pPr marL="0" indent="0">
              <a:buNone/>
            </a:pPr>
            <a:endParaRPr lang="en-US" b="1" dirty="0">
              <a:solidFill>
                <a:srgbClr val="0066FF"/>
              </a:solidFill>
              <a:sym typeface="Wingdings" panose="05000000000000000000" pitchFamily="2" charset="2"/>
            </a:endParaRPr>
          </a:p>
          <a:p>
            <a:endParaRPr lang="en-US" sz="1100" b="1" dirty="0">
              <a:solidFill>
                <a:srgbClr val="0066FF"/>
              </a:solidFill>
              <a:sym typeface="Wingdings" panose="05000000000000000000" pitchFamily="2" charset="2"/>
            </a:endParaRPr>
          </a:p>
          <a:p>
            <a:r>
              <a:rPr lang="en-US" sz="3200" b="1" dirty="0">
                <a:sym typeface="Wingdings" panose="05000000000000000000" pitchFamily="2" charset="2"/>
              </a:rPr>
              <a:t>Key Task: </a:t>
            </a:r>
            <a:r>
              <a:rPr lang="en-US" sz="3200" dirty="0">
                <a:sym typeface="Wingdings" panose="05000000000000000000" pitchFamily="2" charset="2"/>
              </a:rPr>
              <a:t>Free up not-fully-used                         large page frames</a:t>
            </a:r>
          </a:p>
          <a:p>
            <a:pPr lvl="1"/>
            <a:endParaRPr lang="en-US" b="1" dirty="0">
              <a:sym typeface="Wingdings" panose="05000000000000000000" pitchFamily="2" charset="2"/>
            </a:endParaRPr>
          </a:p>
          <a:p>
            <a:pPr lvl="1"/>
            <a:r>
              <a:rPr lang="en-US" dirty="0">
                <a:sym typeface="Wingdings" panose="05000000000000000000" pitchFamily="2" charset="2"/>
              </a:rPr>
              <a:t>Splinter pages </a:t>
            </a:r>
            <a:r>
              <a:rPr lang="en-US" dirty="0">
                <a:sym typeface="Wingdings"/>
              </a:rPr>
              <a:t> </a:t>
            </a:r>
            <a:r>
              <a:rPr lang="en-US" b="1" dirty="0">
                <a:solidFill>
                  <a:srgbClr val="0066FF"/>
                </a:solidFill>
                <a:sym typeface="Wingdings"/>
              </a:rPr>
              <a:t>Break down a large page </a:t>
            </a:r>
            <a:r>
              <a:rPr lang="en-US" dirty="0">
                <a:sym typeface="Wingdings"/>
              </a:rPr>
              <a:t>into small pages</a:t>
            </a:r>
            <a:endParaRPr lang="en-US" dirty="0">
              <a:sym typeface="Wingdings" panose="05000000000000000000" pitchFamily="2" charset="2"/>
            </a:endParaRPr>
          </a:p>
          <a:p>
            <a:pPr lvl="1"/>
            <a:endParaRPr lang="en-US" dirty="0">
              <a:sym typeface="Wingdings" panose="05000000000000000000" pitchFamily="2" charset="2"/>
            </a:endParaRPr>
          </a:p>
          <a:p>
            <a:pPr lvl="1"/>
            <a:r>
              <a:rPr lang="en-US" dirty="0">
                <a:sym typeface="Wingdings" panose="05000000000000000000" pitchFamily="2" charset="2"/>
              </a:rPr>
              <a:t>Compaction </a:t>
            </a:r>
            <a:r>
              <a:rPr lang="en-US" dirty="0">
                <a:sym typeface="Wingdings"/>
              </a:rPr>
              <a:t> </a:t>
            </a:r>
            <a:r>
              <a:rPr lang="en-US" b="1" dirty="0">
                <a:solidFill>
                  <a:srgbClr val="0066FF"/>
                </a:solidFill>
                <a:sym typeface="Wingdings" panose="05000000000000000000" pitchFamily="2" charset="2"/>
              </a:rPr>
              <a:t>Combine fragmented large page frames</a:t>
            </a:r>
          </a:p>
          <a:p>
            <a:endParaRPr lang="en-US" b="1" dirty="0">
              <a:solidFill>
                <a:schemeClr val="accent6">
                  <a:lumMod val="75000"/>
                </a:schemeClr>
              </a:solidFill>
            </a:endParaRPr>
          </a:p>
        </p:txBody>
      </p:sp>
      <p:sp>
        <p:nvSpPr>
          <p:cNvPr id="2" name="Title 1"/>
          <p:cNvSpPr>
            <a:spLocks noGrp="1"/>
          </p:cNvSpPr>
          <p:nvPr>
            <p:ph type="title"/>
          </p:nvPr>
        </p:nvSpPr>
        <p:spPr>
          <a:xfrm>
            <a:off x="457200" y="130604"/>
            <a:ext cx="8229600" cy="847546"/>
          </a:xfrm>
        </p:spPr>
        <p:txBody>
          <a:bodyPr/>
          <a:lstStyle/>
          <a:p>
            <a:r>
              <a:rPr lang="en-US" dirty="0"/>
              <a:t>Mosaic: Data Deallocation</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22</a:t>
            </a:fld>
            <a:endParaRPr lang="en-US" dirty="0"/>
          </a:p>
        </p:txBody>
      </p:sp>
      <p:pic>
        <p:nvPicPr>
          <p:cNvPr id="38" name="Picture 37" descr="safari.png"/>
          <p:cNvPicPr>
            <a:picLocks noChangeAspect="1"/>
          </p:cNvPicPr>
          <p:nvPr/>
        </p:nvPicPr>
        <p:blipFill>
          <a:blip r:embed="rId3" cstate="print"/>
          <a:stretch>
            <a:fillRect/>
          </a:stretch>
        </p:blipFill>
        <p:spPr>
          <a:xfrm>
            <a:off x="164139" y="6425519"/>
            <a:ext cx="1315038" cy="380494"/>
          </a:xfrm>
          <a:prstGeom prst="rect">
            <a:avLst/>
          </a:prstGeom>
        </p:spPr>
      </p:pic>
      <p:sp>
        <p:nvSpPr>
          <p:cNvPr id="8" name="Rectangle 7">
            <a:extLst>
              <a:ext uri="{FF2B5EF4-FFF2-40B4-BE49-F238E27FC236}">
                <a16:creationId xmlns:a16="http://schemas.microsoft.com/office/drawing/2014/main" id="{268BCE29-7D34-4D46-9184-FF20EFD368C3}"/>
              </a:ext>
            </a:extLst>
          </p:cNvPr>
          <p:cNvSpPr/>
          <p:nvPr/>
        </p:nvSpPr>
        <p:spPr>
          <a:xfrm>
            <a:off x="233633" y="1471288"/>
            <a:ext cx="3247322" cy="8402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Contiguity-Conserving</a:t>
            </a:r>
          </a:p>
          <a:p>
            <a:pPr algn="ctr"/>
            <a:r>
              <a:rPr lang="en-US" sz="2400" b="1" dirty="0"/>
              <a:t>Allocation</a:t>
            </a:r>
          </a:p>
        </p:txBody>
      </p:sp>
      <p:sp>
        <p:nvSpPr>
          <p:cNvPr id="10" name="Rectangle 9">
            <a:extLst>
              <a:ext uri="{FF2B5EF4-FFF2-40B4-BE49-F238E27FC236}">
                <a16:creationId xmlns:a16="http://schemas.microsoft.com/office/drawing/2014/main" id="{A4035134-745C-493C-8C2F-3FFEB8C74798}"/>
              </a:ext>
            </a:extLst>
          </p:cNvPr>
          <p:cNvSpPr/>
          <p:nvPr/>
        </p:nvSpPr>
        <p:spPr>
          <a:xfrm>
            <a:off x="3929081" y="1471288"/>
            <a:ext cx="1860760" cy="84026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In-Place</a:t>
            </a:r>
          </a:p>
          <a:p>
            <a:pPr algn="ctr"/>
            <a:r>
              <a:rPr lang="en-US" sz="2400" b="1" dirty="0"/>
              <a:t>Coalescer</a:t>
            </a:r>
          </a:p>
        </p:txBody>
      </p:sp>
      <p:sp>
        <p:nvSpPr>
          <p:cNvPr id="11" name="Rectangle 10">
            <a:extLst>
              <a:ext uri="{FF2B5EF4-FFF2-40B4-BE49-F238E27FC236}">
                <a16:creationId xmlns:a16="http://schemas.microsoft.com/office/drawing/2014/main" id="{851CD374-BD3A-48D5-BB0A-192C18ED0736}"/>
              </a:ext>
            </a:extLst>
          </p:cNvPr>
          <p:cNvSpPr/>
          <p:nvPr/>
        </p:nvSpPr>
        <p:spPr>
          <a:xfrm>
            <a:off x="6237967" y="1471288"/>
            <a:ext cx="2698215" cy="84026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Contiguity-Aware</a:t>
            </a:r>
          </a:p>
          <a:p>
            <a:pPr algn="ctr"/>
            <a:r>
              <a:rPr lang="en-US" sz="2400" b="1" dirty="0"/>
              <a:t>Compaction</a:t>
            </a:r>
          </a:p>
        </p:txBody>
      </p:sp>
      <p:sp>
        <p:nvSpPr>
          <p:cNvPr id="79" name="Rectangle 78">
            <a:extLst>
              <a:ext uri="{FF2B5EF4-FFF2-40B4-BE49-F238E27FC236}">
                <a16:creationId xmlns:a16="http://schemas.microsoft.com/office/drawing/2014/main" id="{3CD53B2C-C005-40C5-A550-E81742BB4F96}"/>
              </a:ext>
            </a:extLst>
          </p:cNvPr>
          <p:cNvSpPr/>
          <p:nvPr/>
        </p:nvSpPr>
        <p:spPr>
          <a:xfrm>
            <a:off x="164139" y="1252290"/>
            <a:ext cx="5903286" cy="1278256"/>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2F80C4F2-F206-4B81-8E78-FD1AD1E9C5FE}"/>
              </a:ext>
            </a:extLst>
          </p:cNvPr>
          <p:cNvGrpSpPr/>
          <p:nvPr/>
        </p:nvGrpSpPr>
        <p:grpSpPr>
          <a:xfrm>
            <a:off x="190738" y="1006289"/>
            <a:ext cx="8886587" cy="1716990"/>
            <a:chOff x="190738" y="1006289"/>
            <a:chExt cx="8886587" cy="1716990"/>
          </a:xfrm>
        </p:grpSpPr>
        <p:sp>
          <p:nvSpPr>
            <p:cNvPr id="14" name="TextBox 13">
              <a:extLst>
                <a:ext uri="{FF2B5EF4-FFF2-40B4-BE49-F238E27FC236}">
                  <a16:creationId xmlns:a16="http://schemas.microsoft.com/office/drawing/2014/main" id="{8239FEF3-8579-424A-B57B-0EB78BD6DD93}"/>
                </a:ext>
              </a:extLst>
            </p:cNvPr>
            <p:cNvSpPr txBox="1"/>
            <p:nvPr/>
          </p:nvSpPr>
          <p:spPr>
            <a:xfrm>
              <a:off x="7473922" y="2261614"/>
              <a:ext cx="1462260" cy="461665"/>
            </a:xfrm>
            <a:prstGeom prst="rect">
              <a:avLst/>
            </a:prstGeom>
            <a:noFill/>
          </p:spPr>
          <p:txBody>
            <a:bodyPr wrap="none" rtlCol="0">
              <a:spAutoFit/>
            </a:bodyPr>
            <a:lstStyle/>
            <a:p>
              <a:r>
                <a:rPr lang="en-US" sz="2400" b="1" i="1" dirty="0">
                  <a:solidFill>
                    <a:schemeClr val="bg1">
                      <a:lumMod val="75000"/>
                    </a:schemeClr>
                  </a:solidFill>
                </a:rPr>
                <a:t>Hardware</a:t>
              </a:r>
            </a:p>
          </p:txBody>
        </p:sp>
        <p:grpSp>
          <p:nvGrpSpPr>
            <p:cNvPr id="15" name="Group 14">
              <a:extLst>
                <a:ext uri="{FF2B5EF4-FFF2-40B4-BE49-F238E27FC236}">
                  <a16:creationId xmlns:a16="http://schemas.microsoft.com/office/drawing/2014/main" id="{D84EDB1B-197D-4F71-95D7-9CBA6716372B}"/>
                </a:ext>
              </a:extLst>
            </p:cNvPr>
            <p:cNvGrpSpPr/>
            <p:nvPr/>
          </p:nvGrpSpPr>
          <p:grpSpPr>
            <a:xfrm>
              <a:off x="190738" y="1006289"/>
              <a:ext cx="8886587" cy="1460686"/>
              <a:chOff x="190738" y="1006289"/>
              <a:chExt cx="8886587" cy="1460686"/>
            </a:xfrm>
          </p:grpSpPr>
          <p:cxnSp>
            <p:nvCxnSpPr>
              <p:cNvPr id="16" name="Straight Arrow Connector 15">
                <a:extLst>
                  <a:ext uri="{FF2B5EF4-FFF2-40B4-BE49-F238E27FC236}">
                    <a16:creationId xmlns:a16="http://schemas.microsoft.com/office/drawing/2014/main" id="{453DEAC7-E852-4C36-AD5E-4B287E25C0BA}"/>
                  </a:ext>
                </a:extLst>
              </p:cNvPr>
              <p:cNvCxnSpPr>
                <a:cxnSpLocks/>
              </p:cNvCxnSpPr>
              <p:nvPr/>
            </p:nvCxnSpPr>
            <p:spPr>
              <a:xfrm>
                <a:off x="190738" y="2466975"/>
                <a:ext cx="3487644" cy="0"/>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5B0CD17-78A4-42B8-85FB-C1AC69DEB21C}"/>
                  </a:ext>
                </a:extLst>
              </p:cNvPr>
              <p:cNvSpPr txBox="1"/>
              <p:nvPr/>
            </p:nvSpPr>
            <p:spPr>
              <a:xfrm>
                <a:off x="638864" y="1006289"/>
                <a:ext cx="1887376" cy="461665"/>
              </a:xfrm>
              <a:prstGeom prst="rect">
                <a:avLst/>
              </a:prstGeom>
              <a:noFill/>
            </p:spPr>
            <p:txBody>
              <a:bodyPr wrap="none" rtlCol="0">
                <a:spAutoFit/>
              </a:bodyPr>
              <a:lstStyle/>
              <a:p>
                <a:r>
                  <a:rPr lang="en-US" sz="2400" b="1" i="1" dirty="0">
                    <a:solidFill>
                      <a:schemeClr val="bg1">
                        <a:lumMod val="75000"/>
                      </a:schemeClr>
                    </a:solidFill>
                  </a:rPr>
                  <a:t>GPU Runtime</a:t>
                </a:r>
              </a:p>
            </p:txBody>
          </p:sp>
          <p:cxnSp>
            <p:nvCxnSpPr>
              <p:cNvPr id="18" name="Straight Arrow Connector 17">
                <a:extLst>
                  <a:ext uri="{FF2B5EF4-FFF2-40B4-BE49-F238E27FC236}">
                    <a16:creationId xmlns:a16="http://schemas.microsoft.com/office/drawing/2014/main" id="{B1EA1B83-5DFC-4D0A-BE6C-C77F0DF1C067}"/>
                  </a:ext>
                </a:extLst>
              </p:cNvPr>
              <p:cNvCxnSpPr>
                <a:cxnSpLocks/>
              </p:cNvCxnSpPr>
              <p:nvPr/>
            </p:nvCxnSpPr>
            <p:spPr>
              <a:xfrm flipV="1">
                <a:off x="3678382" y="1827847"/>
                <a:ext cx="5398943" cy="25472"/>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E709480-F61C-46A9-BC38-ACD04DC90960}"/>
                  </a:ext>
                </a:extLst>
              </p:cNvPr>
              <p:cNvCxnSpPr>
                <a:cxnSpLocks/>
              </p:cNvCxnSpPr>
              <p:nvPr/>
            </p:nvCxnSpPr>
            <p:spPr>
              <a:xfrm>
                <a:off x="3678382" y="1846897"/>
                <a:ext cx="0" cy="598598"/>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grpSp>
      </p:grpSp>
      <p:sp>
        <p:nvSpPr>
          <p:cNvPr id="23" name="Rectangle 22">
            <a:extLst>
              <a:ext uri="{FF2B5EF4-FFF2-40B4-BE49-F238E27FC236}">
                <a16:creationId xmlns:a16="http://schemas.microsoft.com/office/drawing/2014/main" id="{D5B6DC59-B43C-4BE3-B421-45B5B4C3324A}"/>
              </a:ext>
            </a:extLst>
          </p:cNvPr>
          <p:cNvSpPr/>
          <p:nvPr/>
        </p:nvSpPr>
        <p:spPr>
          <a:xfrm>
            <a:off x="5987268" y="1236851"/>
            <a:ext cx="3036787" cy="1365695"/>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5B6DC59-B43C-4BE3-B421-45B5B4C3324A}"/>
              </a:ext>
            </a:extLst>
          </p:cNvPr>
          <p:cNvSpPr/>
          <p:nvPr/>
        </p:nvSpPr>
        <p:spPr>
          <a:xfrm>
            <a:off x="605311" y="4881667"/>
            <a:ext cx="8270634" cy="1365695"/>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1301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23"/>
                                        </p:tgtEl>
                                      </p:cBhvr>
                                    </p:animEffect>
                                    <p:set>
                                      <p:cBhvr>
                                        <p:cTn id="7" dur="1" fill="hold">
                                          <p:stCondLst>
                                            <p:cond delay="499"/>
                                          </p:stCondLst>
                                        </p:cTn>
                                        <p:tgtEl>
                                          <p:spTgt spid="2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2">
                                            <p:txEl>
                                              <p:pRg st="4" end="4"/>
                                            </p:txEl>
                                          </p:spTgt>
                                        </p:tgtEl>
                                        <p:attrNameLst>
                                          <p:attrName>style.visibility</p:attrName>
                                        </p:attrNameLst>
                                      </p:cBhvr>
                                      <p:to>
                                        <p:strVal val="visible"/>
                                      </p:to>
                                    </p:set>
                                    <p:animEffect transition="in" filter="randombar(horizontal)">
                                      <p:cBhvr>
                                        <p:cTn id="12" dur="500"/>
                                        <p:tgtEl>
                                          <p:spTgt spid="22">
                                            <p:txEl>
                                              <p:pRg st="4" end="4"/>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22">
                                            <p:txEl>
                                              <p:pRg st="6" end="6"/>
                                            </p:txEl>
                                          </p:spTgt>
                                        </p:tgtEl>
                                        <p:attrNameLst>
                                          <p:attrName>style.visibility</p:attrName>
                                        </p:attrNameLst>
                                      </p:cBhvr>
                                      <p:to>
                                        <p:strVal val="visible"/>
                                      </p:to>
                                    </p:set>
                                    <p:animEffect transition="in" filter="randombar(horizontal)">
                                      <p:cBhvr>
                                        <p:cTn id="15" dur="500"/>
                                        <p:tgtEl>
                                          <p:spTgt spid="22">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22">
                                            <p:txEl>
                                              <p:pRg st="8" end="8"/>
                                            </p:txEl>
                                          </p:spTgt>
                                        </p:tgtEl>
                                        <p:attrNameLst>
                                          <p:attrName>style.visibility</p:attrName>
                                        </p:attrNameLst>
                                      </p:cBhvr>
                                      <p:to>
                                        <p:strVal val="visible"/>
                                      </p:to>
                                    </p:set>
                                    <p:animEffect transition="in" filter="randombar(horizontal)">
                                      <p:cBhvr>
                                        <p:cTn id="20" dur="500"/>
                                        <p:tgtEl>
                                          <p:spTgt spid="22">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uiExpand="1" build="p"/>
      <p:bldP spid="23" grpId="0" animBg="1"/>
      <p:bldP spid="24"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2">
            <a:extLst>
              <a:ext uri="{FF2B5EF4-FFF2-40B4-BE49-F238E27FC236}">
                <a16:creationId xmlns:a16="http://schemas.microsoft.com/office/drawing/2014/main" id="{F8D91385-0AC3-482B-8D75-FB5687566E61}"/>
              </a:ext>
            </a:extLst>
          </p:cNvPr>
          <p:cNvSpPr>
            <a:spLocks noGrp="1"/>
          </p:cNvSpPr>
          <p:nvPr>
            <p:ph idx="1"/>
          </p:nvPr>
        </p:nvSpPr>
        <p:spPr>
          <a:xfrm>
            <a:off x="457199" y="1094944"/>
            <a:ext cx="8568267" cy="5517543"/>
          </a:xfrm>
        </p:spPr>
        <p:txBody>
          <a:bodyPr>
            <a:normAutofit/>
          </a:bodyPr>
          <a:lstStyle/>
          <a:p>
            <a:endParaRPr lang="en-US" b="1" dirty="0"/>
          </a:p>
          <a:p>
            <a:endParaRPr lang="en-US" b="1" dirty="0"/>
          </a:p>
          <a:p>
            <a:pPr marL="0" indent="0">
              <a:buNone/>
            </a:pPr>
            <a:endParaRPr lang="en-US" b="1" dirty="0">
              <a:solidFill>
                <a:srgbClr val="0066FF"/>
              </a:solidFill>
              <a:sym typeface="Wingdings" panose="05000000000000000000" pitchFamily="2" charset="2"/>
            </a:endParaRPr>
          </a:p>
          <a:p>
            <a:endParaRPr lang="en-US" sz="1100" b="1" dirty="0">
              <a:solidFill>
                <a:srgbClr val="0066FF"/>
              </a:solidFill>
              <a:sym typeface="Wingdings" panose="05000000000000000000" pitchFamily="2" charset="2"/>
            </a:endParaRPr>
          </a:p>
          <a:p>
            <a:endParaRPr lang="en-US" b="1" dirty="0">
              <a:sym typeface="Wingdings" panose="05000000000000000000" pitchFamily="2" charset="2"/>
            </a:endParaRPr>
          </a:p>
          <a:p>
            <a:endParaRPr lang="en-US" b="1" dirty="0">
              <a:sym typeface="Wingdings" panose="05000000000000000000" pitchFamily="2" charset="2"/>
            </a:endParaRPr>
          </a:p>
          <a:p>
            <a:endParaRPr lang="en-US" b="1" dirty="0">
              <a:sym typeface="Wingdings" panose="05000000000000000000" pitchFamily="2" charset="2"/>
            </a:endParaRPr>
          </a:p>
          <a:p>
            <a:endParaRPr lang="en-US" b="1" dirty="0">
              <a:sym typeface="Wingdings" panose="05000000000000000000" pitchFamily="2" charset="2"/>
            </a:endParaRPr>
          </a:p>
          <a:p>
            <a:endParaRPr lang="en-US" b="1" dirty="0">
              <a:sym typeface="Wingdings" panose="05000000000000000000" pitchFamily="2" charset="2"/>
            </a:endParaRPr>
          </a:p>
          <a:p>
            <a:r>
              <a:rPr lang="en-US" sz="3200" b="1" dirty="0">
                <a:sym typeface="Wingdings" panose="05000000000000000000" pitchFamily="2" charset="2"/>
              </a:rPr>
              <a:t>Splinter only frames with deallocated pages</a:t>
            </a:r>
          </a:p>
        </p:txBody>
      </p:sp>
      <p:sp>
        <p:nvSpPr>
          <p:cNvPr id="2" name="Title 1"/>
          <p:cNvSpPr>
            <a:spLocks noGrp="1"/>
          </p:cNvSpPr>
          <p:nvPr>
            <p:ph type="title"/>
          </p:nvPr>
        </p:nvSpPr>
        <p:spPr>
          <a:xfrm>
            <a:off x="457200" y="130604"/>
            <a:ext cx="8229600" cy="847546"/>
          </a:xfrm>
        </p:spPr>
        <p:txBody>
          <a:bodyPr/>
          <a:lstStyle/>
          <a:p>
            <a:r>
              <a:rPr lang="en-US" dirty="0"/>
              <a:t>Mosaic: Data Deallocation</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23</a:t>
            </a:fld>
            <a:endParaRPr lang="en-US" dirty="0"/>
          </a:p>
        </p:txBody>
      </p:sp>
      <p:pic>
        <p:nvPicPr>
          <p:cNvPr id="38" name="Picture 37" descr="safari.png"/>
          <p:cNvPicPr>
            <a:picLocks noChangeAspect="1"/>
          </p:cNvPicPr>
          <p:nvPr/>
        </p:nvPicPr>
        <p:blipFill>
          <a:blip r:embed="rId3" cstate="print"/>
          <a:stretch>
            <a:fillRect/>
          </a:stretch>
        </p:blipFill>
        <p:spPr>
          <a:xfrm>
            <a:off x="164139" y="6425519"/>
            <a:ext cx="1315038" cy="380494"/>
          </a:xfrm>
          <a:prstGeom prst="rect">
            <a:avLst/>
          </a:prstGeom>
        </p:spPr>
      </p:pic>
      <p:sp>
        <p:nvSpPr>
          <p:cNvPr id="8" name="Rectangle 7">
            <a:extLst>
              <a:ext uri="{FF2B5EF4-FFF2-40B4-BE49-F238E27FC236}">
                <a16:creationId xmlns:a16="http://schemas.microsoft.com/office/drawing/2014/main" id="{268BCE29-7D34-4D46-9184-FF20EFD368C3}"/>
              </a:ext>
            </a:extLst>
          </p:cNvPr>
          <p:cNvSpPr/>
          <p:nvPr/>
        </p:nvSpPr>
        <p:spPr>
          <a:xfrm>
            <a:off x="233633" y="1471288"/>
            <a:ext cx="3247322" cy="8402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Contiguity-Conserving</a:t>
            </a:r>
          </a:p>
          <a:p>
            <a:pPr algn="ctr"/>
            <a:r>
              <a:rPr lang="en-US" sz="2400" b="1" dirty="0"/>
              <a:t>Allocation</a:t>
            </a:r>
          </a:p>
        </p:txBody>
      </p:sp>
      <p:sp>
        <p:nvSpPr>
          <p:cNvPr id="10" name="Rectangle 9">
            <a:extLst>
              <a:ext uri="{FF2B5EF4-FFF2-40B4-BE49-F238E27FC236}">
                <a16:creationId xmlns:a16="http://schemas.microsoft.com/office/drawing/2014/main" id="{A4035134-745C-493C-8C2F-3FFEB8C74798}"/>
              </a:ext>
            </a:extLst>
          </p:cNvPr>
          <p:cNvSpPr/>
          <p:nvPr/>
        </p:nvSpPr>
        <p:spPr>
          <a:xfrm>
            <a:off x="3929081" y="1471288"/>
            <a:ext cx="1860760" cy="84026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In-Place</a:t>
            </a:r>
          </a:p>
          <a:p>
            <a:pPr algn="ctr"/>
            <a:r>
              <a:rPr lang="en-US" sz="2400" b="1" dirty="0"/>
              <a:t>Coalescer</a:t>
            </a:r>
          </a:p>
        </p:txBody>
      </p:sp>
      <p:sp>
        <p:nvSpPr>
          <p:cNvPr id="11" name="Rectangle 10">
            <a:extLst>
              <a:ext uri="{FF2B5EF4-FFF2-40B4-BE49-F238E27FC236}">
                <a16:creationId xmlns:a16="http://schemas.microsoft.com/office/drawing/2014/main" id="{851CD374-BD3A-48D5-BB0A-192C18ED0736}"/>
              </a:ext>
            </a:extLst>
          </p:cNvPr>
          <p:cNvSpPr/>
          <p:nvPr/>
        </p:nvSpPr>
        <p:spPr>
          <a:xfrm>
            <a:off x="6237967" y="1471288"/>
            <a:ext cx="2698215" cy="84026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Contiguity-Aware</a:t>
            </a:r>
          </a:p>
          <a:p>
            <a:pPr algn="ctr"/>
            <a:r>
              <a:rPr lang="en-US" sz="2400" b="1" dirty="0"/>
              <a:t>Compaction</a:t>
            </a:r>
          </a:p>
        </p:txBody>
      </p:sp>
      <p:cxnSp>
        <p:nvCxnSpPr>
          <p:cNvPr id="77" name="Straight Arrow Connector 76">
            <a:extLst>
              <a:ext uri="{FF2B5EF4-FFF2-40B4-BE49-F238E27FC236}">
                <a16:creationId xmlns:a16="http://schemas.microsoft.com/office/drawing/2014/main" id="{7FF33258-B62F-4A27-AAE1-77059EA22CB7}"/>
              </a:ext>
            </a:extLst>
          </p:cNvPr>
          <p:cNvCxnSpPr>
            <a:cxnSpLocks/>
          </p:cNvCxnSpPr>
          <p:nvPr/>
        </p:nvCxnSpPr>
        <p:spPr>
          <a:xfrm>
            <a:off x="7284486" y="2311548"/>
            <a:ext cx="0" cy="1585698"/>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65FF698-85F2-4F75-A3A8-22AE2B0AE40F}"/>
              </a:ext>
            </a:extLst>
          </p:cNvPr>
          <p:cNvSpPr/>
          <p:nvPr/>
        </p:nvSpPr>
        <p:spPr>
          <a:xfrm>
            <a:off x="1039608" y="3564081"/>
            <a:ext cx="1225088" cy="858982"/>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i="1" dirty="0">
                <a:solidFill>
                  <a:schemeClr val="tx1"/>
                </a:solidFill>
              </a:rPr>
              <a:t>Page</a:t>
            </a:r>
          </a:p>
          <a:p>
            <a:pPr algn="ctr"/>
            <a:r>
              <a:rPr lang="en-US" sz="2200" b="1" i="1" dirty="0">
                <a:solidFill>
                  <a:schemeClr val="tx1"/>
                </a:solidFill>
              </a:rPr>
              <a:t>Table</a:t>
            </a:r>
          </a:p>
        </p:txBody>
      </p:sp>
      <p:sp>
        <p:nvSpPr>
          <p:cNvPr id="14" name="TextBox 13">
            <a:extLst>
              <a:ext uri="{FF2B5EF4-FFF2-40B4-BE49-F238E27FC236}">
                <a16:creationId xmlns:a16="http://schemas.microsoft.com/office/drawing/2014/main" id="{C2FE28F5-A3EE-4182-9D42-F27F110040B6}"/>
              </a:ext>
            </a:extLst>
          </p:cNvPr>
          <p:cNvSpPr txBox="1"/>
          <p:nvPr/>
        </p:nvSpPr>
        <p:spPr>
          <a:xfrm>
            <a:off x="3410194" y="3457304"/>
            <a:ext cx="3811172" cy="369332"/>
          </a:xfrm>
          <a:prstGeom prst="rect">
            <a:avLst/>
          </a:prstGeom>
          <a:noFill/>
        </p:spPr>
        <p:txBody>
          <a:bodyPr wrap="none" rtlCol="0">
            <a:spAutoFit/>
          </a:bodyPr>
          <a:lstStyle/>
          <a:p>
            <a:r>
              <a:rPr lang="en-US" dirty="0"/>
              <a:t>Splinter Pages (reset the coalesced bit)</a:t>
            </a:r>
          </a:p>
        </p:txBody>
      </p:sp>
      <p:cxnSp>
        <p:nvCxnSpPr>
          <p:cNvPr id="15" name="Straight Arrow Connector 14">
            <a:extLst>
              <a:ext uri="{FF2B5EF4-FFF2-40B4-BE49-F238E27FC236}">
                <a16:creationId xmlns:a16="http://schemas.microsoft.com/office/drawing/2014/main" id="{CAFCEE7C-9995-4EFA-818B-C2EA97E084C9}"/>
              </a:ext>
            </a:extLst>
          </p:cNvPr>
          <p:cNvCxnSpPr>
            <a:cxnSpLocks/>
          </p:cNvCxnSpPr>
          <p:nvPr/>
        </p:nvCxnSpPr>
        <p:spPr>
          <a:xfrm>
            <a:off x="2274221" y="3887721"/>
            <a:ext cx="5016679" cy="0"/>
          </a:xfrm>
          <a:prstGeom prst="straightConnector1">
            <a:avLst/>
          </a:prstGeom>
          <a:ln w="254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11A2F4C6-CB16-4F8A-9380-69AEDFB33A86}"/>
              </a:ext>
            </a:extLst>
          </p:cNvPr>
          <p:cNvSpPr/>
          <p:nvPr/>
        </p:nvSpPr>
        <p:spPr>
          <a:xfrm>
            <a:off x="3097583" y="3483769"/>
            <a:ext cx="306198" cy="30619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2</a:t>
            </a:r>
          </a:p>
        </p:txBody>
      </p:sp>
      <p:sp>
        <p:nvSpPr>
          <p:cNvPr id="40" name="Rectangle 39">
            <a:extLst>
              <a:ext uri="{FF2B5EF4-FFF2-40B4-BE49-F238E27FC236}">
                <a16:creationId xmlns:a16="http://schemas.microsoft.com/office/drawing/2014/main" id="{59719F02-3FE0-49AA-ADC8-869B4AA08ADB}"/>
              </a:ext>
            </a:extLst>
          </p:cNvPr>
          <p:cNvSpPr/>
          <p:nvPr/>
        </p:nvSpPr>
        <p:spPr>
          <a:xfrm>
            <a:off x="3232949" y="4615669"/>
            <a:ext cx="2322080" cy="36909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a:extLst>
              <a:ext uri="{FF2B5EF4-FFF2-40B4-BE49-F238E27FC236}">
                <a16:creationId xmlns:a16="http://schemas.microsoft.com/office/drawing/2014/main" id="{40D268C2-3F3E-4D3F-A5CF-956535E120C5}"/>
              </a:ext>
            </a:extLst>
          </p:cNvPr>
          <p:cNvGrpSpPr/>
          <p:nvPr/>
        </p:nvGrpSpPr>
        <p:grpSpPr>
          <a:xfrm>
            <a:off x="3305685" y="4684537"/>
            <a:ext cx="2177048" cy="236334"/>
            <a:chOff x="5217994" y="3655709"/>
            <a:chExt cx="2177048" cy="236334"/>
          </a:xfrm>
        </p:grpSpPr>
        <p:sp>
          <p:nvSpPr>
            <p:cNvPr id="42" name="Rectangle 41">
              <a:extLst>
                <a:ext uri="{FF2B5EF4-FFF2-40B4-BE49-F238E27FC236}">
                  <a16:creationId xmlns:a16="http://schemas.microsoft.com/office/drawing/2014/main" id="{0240211F-168F-484B-BFB1-A3C7D6BB8124}"/>
                </a:ext>
              </a:extLst>
            </p:cNvPr>
            <p:cNvSpPr/>
            <p:nvPr/>
          </p:nvSpPr>
          <p:spPr>
            <a:xfrm>
              <a:off x="5217994"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AC3E734D-67B1-4082-856D-8CFAA3183FDD}"/>
                </a:ext>
              </a:extLst>
            </p:cNvPr>
            <p:cNvSpPr/>
            <p:nvPr/>
          </p:nvSpPr>
          <p:spPr>
            <a:xfrm>
              <a:off x="5495798"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CEFA66F3-6927-4152-B1A1-E03F32D64834}"/>
                </a:ext>
              </a:extLst>
            </p:cNvPr>
            <p:cNvSpPr/>
            <p:nvPr/>
          </p:nvSpPr>
          <p:spPr>
            <a:xfrm>
              <a:off x="5773602"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A67EE9EB-C310-4D85-ABFF-CDE1FE687DCE}"/>
                </a:ext>
              </a:extLst>
            </p:cNvPr>
            <p:cNvSpPr/>
            <p:nvPr/>
          </p:nvSpPr>
          <p:spPr>
            <a:xfrm>
              <a:off x="6051406"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DC5EFD4C-BE55-42A1-870D-A56C84B7A515}"/>
                </a:ext>
              </a:extLst>
            </p:cNvPr>
            <p:cNvSpPr/>
            <p:nvPr/>
          </p:nvSpPr>
          <p:spPr>
            <a:xfrm>
              <a:off x="6329210"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FE9D1E57-8BCA-4650-B0D7-7B0B79189245}"/>
                </a:ext>
              </a:extLst>
            </p:cNvPr>
            <p:cNvSpPr/>
            <p:nvPr/>
          </p:nvSpPr>
          <p:spPr>
            <a:xfrm>
              <a:off x="6607014"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64458DED-57FB-4649-BC3C-004C0A96085E}"/>
                </a:ext>
              </a:extLst>
            </p:cNvPr>
            <p:cNvSpPr/>
            <p:nvPr/>
          </p:nvSpPr>
          <p:spPr>
            <a:xfrm>
              <a:off x="6884818"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21BD1708-A544-4320-B7A6-5B8887153706}"/>
                </a:ext>
              </a:extLst>
            </p:cNvPr>
            <p:cNvSpPr/>
            <p:nvPr/>
          </p:nvSpPr>
          <p:spPr>
            <a:xfrm>
              <a:off x="7162622"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0" name="TextBox 49">
            <a:extLst>
              <a:ext uri="{FF2B5EF4-FFF2-40B4-BE49-F238E27FC236}">
                <a16:creationId xmlns:a16="http://schemas.microsoft.com/office/drawing/2014/main" id="{02019DF8-E1D2-43A1-AF16-A4083B9804D9}"/>
              </a:ext>
            </a:extLst>
          </p:cNvPr>
          <p:cNvSpPr txBox="1"/>
          <p:nvPr/>
        </p:nvSpPr>
        <p:spPr>
          <a:xfrm>
            <a:off x="3480955" y="4223975"/>
            <a:ext cx="1836721" cy="369332"/>
          </a:xfrm>
          <a:prstGeom prst="rect">
            <a:avLst/>
          </a:prstGeom>
          <a:noFill/>
        </p:spPr>
        <p:txBody>
          <a:bodyPr wrap="none" rtlCol="0">
            <a:spAutoFit/>
          </a:bodyPr>
          <a:lstStyle/>
          <a:p>
            <a:r>
              <a:rPr lang="en-US" dirty="0"/>
              <a:t>Large Page Frame</a:t>
            </a:r>
          </a:p>
        </p:txBody>
      </p:sp>
      <p:grpSp>
        <p:nvGrpSpPr>
          <p:cNvPr id="51" name="Group 50">
            <a:extLst>
              <a:ext uri="{FF2B5EF4-FFF2-40B4-BE49-F238E27FC236}">
                <a16:creationId xmlns:a16="http://schemas.microsoft.com/office/drawing/2014/main" id="{C874921E-A337-439F-ABBC-51475CD80F5E}"/>
              </a:ext>
            </a:extLst>
          </p:cNvPr>
          <p:cNvGrpSpPr/>
          <p:nvPr/>
        </p:nvGrpSpPr>
        <p:grpSpPr>
          <a:xfrm>
            <a:off x="3305685" y="4682047"/>
            <a:ext cx="2177048" cy="236334"/>
            <a:chOff x="5217994" y="3655709"/>
            <a:chExt cx="2177048" cy="236334"/>
          </a:xfrm>
          <a:solidFill>
            <a:schemeClr val="accent6">
              <a:lumMod val="60000"/>
              <a:lumOff val="40000"/>
            </a:schemeClr>
          </a:solidFill>
        </p:grpSpPr>
        <p:sp>
          <p:nvSpPr>
            <p:cNvPr id="52" name="Rectangle 51">
              <a:extLst>
                <a:ext uri="{FF2B5EF4-FFF2-40B4-BE49-F238E27FC236}">
                  <a16:creationId xmlns:a16="http://schemas.microsoft.com/office/drawing/2014/main" id="{4C998781-F476-4E1C-AD07-2C3C51F6537F}"/>
                </a:ext>
              </a:extLst>
            </p:cNvPr>
            <p:cNvSpPr/>
            <p:nvPr/>
          </p:nvSpPr>
          <p:spPr>
            <a:xfrm>
              <a:off x="521799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ACEF6B36-00FC-4ED8-89AC-59B2D46C5880}"/>
                </a:ext>
              </a:extLst>
            </p:cNvPr>
            <p:cNvSpPr/>
            <p:nvPr/>
          </p:nvSpPr>
          <p:spPr>
            <a:xfrm>
              <a:off x="549579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E57AB8D4-5AEC-4DF9-9C46-F60EE7BB8A0B}"/>
                </a:ext>
              </a:extLst>
            </p:cNvPr>
            <p:cNvSpPr/>
            <p:nvPr/>
          </p:nvSpPr>
          <p:spPr>
            <a:xfrm>
              <a:off x="577360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3EEBA6B5-FF66-4372-A209-BBC5E9BED9C6}"/>
                </a:ext>
              </a:extLst>
            </p:cNvPr>
            <p:cNvSpPr/>
            <p:nvPr/>
          </p:nvSpPr>
          <p:spPr>
            <a:xfrm>
              <a:off x="6051406"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09301912-4D14-481C-9236-290ECC45AF9E}"/>
                </a:ext>
              </a:extLst>
            </p:cNvPr>
            <p:cNvSpPr/>
            <p:nvPr/>
          </p:nvSpPr>
          <p:spPr>
            <a:xfrm>
              <a:off x="6329210"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F3386CEE-98CA-480A-8E2F-3CB3092BDCAF}"/>
                </a:ext>
              </a:extLst>
            </p:cNvPr>
            <p:cNvSpPr/>
            <p:nvPr/>
          </p:nvSpPr>
          <p:spPr>
            <a:xfrm>
              <a:off x="660701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E2E1C66A-A25D-4698-8E59-CA6DF6B83B40}"/>
                </a:ext>
              </a:extLst>
            </p:cNvPr>
            <p:cNvSpPr/>
            <p:nvPr/>
          </p:nvSpPr>
          <p:spPr>
            <a:xfrm>
              <a:off x="688481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941D367D-7585-4DF2-A63D-906D1DA303A6}"/>
                </a:ext>
              </a:extLst>
            </p:cNvPr>
            <p:cNvSpPr/>
            <p:nvPr/>
          </p:nvSpPr>
          <p:spPr>
            <a:xfrm>
              <a:off x="716262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Rectangle 66">
            <a:extLst>
              <a:ext uri="{FF2B5EF4-FFF2-40B4-BE49-F238E27FC236}">
                <a16:creationId xmlns:a16="http://schemas.microsoft.com/office/drawing/2014/main" id="{33EDE7A7-21C3-4BC7-8A5A-55E14257A5BE}"/>
              </a:ext>
            </a:extLst>
          </p:cNvPr>
          <p:cNvSpPr/>
          <p:nvPr/>
        </p:nvSpPr>
        <p:spPr>
          <a:xfrm>
            <a:off x="4416901" y="4682048"/>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85FE8CC8-2F11-4A8D-8904-3EB985AE6783}"/>
              </a:ext>
            </a:extLst>
          </p:cNvPr>
          <p:cNvSpPr/>
          <p:nvPr/>
        </p:nvSpPr>
        <p:spPr>
          <a:xfrm>
            <a:off x="4694705" y="4682048"/>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97DC8370-E5E9-42BE-9887-07F13E2F5E33}"/>
              </a:ext>
            </a:extLst>
          </p:cNvPr>
          <p:cNvSpPr/>
          <p:nvPr/>
        </p:nvSpPr>
        <p:spPr>
          <a:xfrm>
            <a:off x="4972509" y="4682048"/>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588D9AE8-CE10-45CF-A471-C2DDE055C02B}"/>
              </a:ext>
            </a:extLst>
          </p:cNvPr>
          <p:cNvSpPr/>
          <p:nvPr/>
        </p:nvSpPr>
        <p:spPr>
          <a:xfrm>
            <a:off x="5250313" y="4682048"/>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4E2CF94B-CBFC-4EA9-B7DC-2FBD4DCBB789}"/>
              </a:ext>
            </a:extLst>
          </p:cNvPr>
          <p:cNvSpPr/>
          <p:nvPr/>
        </p:nvSpPr>
        <p:spPr>
          <a:xfrm>
            <a:off x="164139" y="1252290"/>
            <a:ext cx="5903286" cy="1278256"/>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Speech Bubble: Rectangle 78">
            <a:extLst>
              <a:ext uri="{FF2B5EF4-FFF2-40B4-BE49-F238E27FC236}">
                <a16:creationId xmlns:a16="http://schemas.microsoft.com/office/drawing/2014/main" id="{FCFB8323-7FE7-4A2B-8F53-8426A394B78F}"/>
              </a:ext>
            </a:extLst>
          </p:cNvPr>
          <p:cNvSpPr/>
          <p:nvPr/>
        </p:nvSpPr>
        <p:spPr>
          <a:xfrm flipV="1">
            <a:off x="2976309" y="4250735"/>
            <a:ext cx="2813531" cy="845823"/>
          </a:xfrm>
          <a:prstGeom prst="wedgeRectCallout">
            <a:avLst>
              <a:gd name="adj1" fmla="val -76732"/>
              <a:gd name="adj2" fmla="val -12978"/>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5BEBE75-DEFD-468A-B26E-B9A07EA38952}"/>
              </a:ext>
            </a:extLst>
          </p:cNvPr>
          <p:cNvSpPr/>
          <p:nvPr/>
        </p:nvSpPr>
        <p:spPr>
          <a:xfrm>
            <a:off x="1038726" y="4423063"/>
            <a:ext cx="1225088" cy="858982"/>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i="1" dirty="0">
                <a:solidFill>
                  <a:schemeClr val="tx1"/>
                </a:solidFill>
              </a:rPr>
              <a:t>Data</a:t>
            </a:r>
          </a:p>
        </p:txBody>
      </p:sp>
      <p:sp>
        <p:nvSpPr>
          <p:cNvPr id="60" name="Rectangle 59">
            <a:extLst>
              <a:ext uri="{FF2B5EF4-FFF2-40B4-BE49-F238E27FC236}">
                <a16:creationId xmlns:a16="http://schemas.microsoft.com/office/drawing/2014/main" id="{EF4F952E-F60C-431B-A9AA-0CE3F1A39284}"/>
              </a:ext>
            </a:extLst>
          </p:cNvPr>
          <p:cNvSpPr/>
          <p:nvPr/>
        </p:nvSpPr>
        <p:spPr>
          <a:xfrm>
            <a:off x="3232949" y="4615668"/>
            <a:ext cx="2322080" cy="369091"/>
          </a:xfrm>
          <a:prstGeom prst="rect">
            <a:avLst/>
          </a:prstGeom>
          <a:solidFill>
            <a:schemeClr val="accent6">
              <a:lumMod val="60000"/>
              <a:lumOff val="40000"/>
              <a:alpha val="80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1" name="Group 60">
            <a:extLst>
              <a:ext uri="{FF2B5EF4-FFF2-40B4-BE49-F238E27FC236}">
                <a16:creationId xmlns:a16="http://schemas.microsoft.com/office/drawing/2014/main" id="{70CDC49F-5CD6-4C3C-9175-F41E63B267BD}"/>
              </a:ext>
            </a:extLst>
          </p:cNvPr>
          <p:cNvGrpSpPr/>
          <p:nvPr/>
        </p:nvGrpSpPr>
        <p:grpSpPr>
          <a:xfrm>
            <a:off x="190738" y="1006289"/>
            <a:ext cx="8886587" cy="1716990"/>
            <a:chOff x="190738" y="1006289"/>
            <a:chExt cx="8886587" cy="1716990"/>
          </a:xfrm>
        </p:grpSpPr>
        <p:sp>
          <p:nvSpPr>
            <p:cNvPr id="63" name="TextBox 62">
              <a:extLst>
                <a:ext uri="{FF2B5EF4-FFF2-40B4-BE49-F238E27FC236}">
                  <a16:creationId xmlns:a16="http://schemas.microsoft.com/office/drawing/2014/main" id="{237CDD13-0FD4-4D5E-AA9E-E111A26AF315}"/>
                </a:ext>
              </a:extLst>
            </p:cNvPr>
            <p:cNvSpPr txBox="1"/>
            <p:nvPr/>
          </p:nvSpPr>
          <p:spPr>
            <a:xfrm>
              <a:off x="7473922" y="2261614"/>
              <a:ext cx="1462260" cy="461665"/>
            </a:xfrm>
            <a:prstGeom prst="rect">
              <a:avLst/>
            </a:prstGeom>
            <a:noFill/>
          </p:spPr>
          <p:txBody>
            <a:bodyPr wrap="none" rtlCol="0">
              <a:spAutoFit/>
            </a:bodyPr>
            <a:lstStyle/>
            <a:p>
              <a:r>
                <a:rPr lang="en-US" sz="2400" b="1" i="1" dirty="0">
                  <a:solidFill>
                    <a:schemeClr val="bg1">
                      <a:lumMod val="75000"/>
                    </a:schemeClr>
                  </a:solidFill>
                </a:rPr>
                <a:t>Hardware</a:t>
              </a:r>
            </a:p>
          </p:txBody>
        </p:sp>
        <p:grpSp>
          <p:nvGrpSpPr>
            <p:cNvPr id="64" name="Group 63">
              <a:extLst>
                <a:ext uri="{FF2B5EF4-FFF2-40B4-BE49-F238E27FC236}">
                  <a16:creationId xmlns:a16="http://schemas.microsoft.com/office/drawing/2014/main" id="{A63FF632-EADE-408F-95F9-328F2EE4EAA4}"/>
                </a:ext>
              </a:extLst>
            </p:cNvPr>
            <p:cNvGrpSpPr/>
            <p:nvPr/>
          </p:nvGrpSpPr>
          <p:grpSpPr>
            <a:xfrm>
              <a:off x="190738" y="1006289"/>
              <a:ext cx="8886587" cy="1460686"/>
              <a:chOff x="190738" y="1006289"/>
              <a:chExt cx="8886587" cy="1460686"/>
            </a:xfrm>
          </p:grpSpPr>
          <p:cxnSp>
            <p:nvCxnSpPr>
              <p:cNvPr id="65" name="Straight Arrow Connector 64">
                <a:extLst>
                  <a:ext uri="{FF2B5EF4-FFF2-40B4-BE49-F238E27FC236}">
                    <a16:creationId xmlns:a16="http://schemas.microsoft.com/office/drawing/2014/main" id="{A2708E45-DC40-44C6-AA64-9F2F8F893AA5}"/>
                  </a:ext>
                </a:extLst>
              </p:cNvPr>
              <p:cNvCxnSpPr>
                <a:cxnSpLocks/>
              </p:cNvCxnSpPr>
              <p:nvPr/>
            </p:nvCxnSpPr>
            <p:spPr>
              <a:xfrm>
                <a:off x="190738" y="2466975"/>
                <a:ext cx="3487644" cy="0"/>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EF7A3798-8E62-4C2A-880C-EC4667AA9B0B}"/>
                  </a:ext>
                </a:extLst>
              </p:cNvPr>
              <p:cNvSpPr txBox="1"/>
              <p:nvPr/>
            </p:nvSpPr>
            <p:spPr>
              <a:xfrm>
                <a:off x="638864" y="1006289"/>
                <a:ext cx="1887376" cy="461665"/>
              </a:xfrm>
              <a:prstGeom prst="rect">
                <a:avLst/>
              </a:prstGeom>
              <a:noFill/>
            </p:spPr>
            <p:txBody>
              <a:bodyPr wrap="none" rtlCol="0">
                <a:spAutoFit/>
              </a:bodyPr>
              <a:lstStyle/>
              <a:p>
                <a:r>
                  <a:rPr lang="en-US" sz="2400" b="1" i="1" dirty="0">
                    <a:solidFill>
                      <a:schemeClr val="bg1">
                        <a:lumMod val="75000"/>
                      </a:schemeClr>
                    </a:solidFill>
                  </a:rPr>
                  <a:t>GPU Runtime</a:t>
                </a:r>
              </a:p>
            </p:txBody>
          </p:sp>
          <p:cxnSp>
            <p:nvCxnSpPr>
              <p:cNvPr id="71" name="Straight Arrow Connector 70">
                <a:extLst>
                  <a:ext uri="{FF2B5EF4-FFF2-40B4-BE49-F238E27FC236}">
                    <a16:creationId xmlns:a16="http://schemas.microsoft.com/office/drawing/2014/main" id="{A6907636-FAD7-4F3D-B200-2CD531679293}"/>
                  </a:ext>
                </a:extLst>
              </p:cNvPr>
              <p:cNvCxnSpPr>
                <a:cxnSpLocks/>
              </p:cNvCxnSpPr>
              <p:nvPr/>
            </p:nvCxnSpPr>
            <p:spPr>
              <a:xfrm flipV="1">
                <a:off x="3678382" y="1827847"/>
                <a:ext cx="5398943" cy="25472"/>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32FDCEBC-0794-4DF6-859E-73864168AF8E}"/>
                  </a:ext>
                </a:extLst>
              </p:cNvPr>
              <p:cNvCxnSpPr>
                <a:cxnSpLocks/>
              </p:cNvCxnSpPr>
              <p:nvPr/>
            </p:nvCxnSpPr>
            <p:spPr>
              <a:xfrm>
                <a:off x="3678382" y="1846897"/>
                <a:ext cx="0" cy="598598"/>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grpSp>
      </p:grpSp>
      <p:grpSp>
        <p:nvGrpSpPr>
          <p:cNvPr id="3" name="Group 2">
            <a:extLst>
              <a:ext uri="{FF2B5EF4-FFF2-40B4-BE49-F238E27FC236}">
                <a16:creationId xmlns:a16="http://schemas.microsoft.com/office/drawing/2014/main" id="{01BD3F8A-9877-45C6-A750-7F63B6596CFD}"/>
              </a:ext>
            </a:extLst>
          </p:cNvPr>
          <p:cNvGrpSpPr/>
          <p:nvPr/>
        </p:nvGrpSpPr>
        <p:grpSpPr>
          <a:xfrm>
            <a:off x="4191337" y="975813"/>
            <a:ext cx="3561899" cy="492142"/>
            <a:chOff x="4178274" y="975813"/>
            <a:chExt cx="3561899" cy="492142"/>
          </a:xfrm>
        </p:grpSpPr>
        <p:sp>
          <p:nvSpPr>
            <p:cNvPr id="73" name="TextBox 72">
              <a:extLst>
                <a:ext uri="{FF2B5EF4-FFF2-40B4-BE49-F238E27FC236}">
                  <a16:creationId xmlns:a16="http://schemas.microsoft.com/office/drawing/2014/main" id="{D7CBEB98-9B32-4A8F-824F-99DD680721C7}"/>
                </a:ext>
              </a:extLst>
            </p:cNvPr>
            <p:cNvSpPr txBox="1"/>
            <p:nvPr/>
          </p:nvSpPr>
          <p:spPr>
            <a:xfrm>
              <a:off x="4178274" y="975813"/>
              <a:ext cx="2867580" cy="369332"/>
            </a:xfrm>
            <a:prstGeom prst="rect">
              <a:avLst/>
            </a:prstGeom>
            <a:noFill/>
          </p:spPr>
          <p:txBody>
            <a:bodyPr wrap="none" rtlCol="0">
              <a:spAutoFit/>
            </a:bodyPr>
            <a:lstStyle/>
            <a:p>
              <a:r>
                <a:rPr lang="en-US" dirty="0"/>
                <a:t>Application Deallocates Data</a:t>
              </a:r>
            </a:p>
          </p:txBody>
        </p:sp>
        <p:cxnSp>
          <p:nvCxnSpPr>
            <p:cNvPr id="74" name="Straight Arrow Connector 73">
              <a:extLst>
                <a:ext uri="{FF2B5EF4-FFF2-40B4-BE49-F238E27FC236}">
                  <a16:creationId xmlns:a16="http://schemas.microsoft.com/office/drawing/2014/main" id="{ADED525F-48B5-4D1B-9E9E-F6528C6D7079}"/>
                </a:ext>
              </a:extLst>
            </p:cNvPr>
            <p:cNvCxnSpPr>
              <a:cxnSpLocks/>
            </p:cNvCxnSpPr>
            <p:nvPr/>
          </p:nvCxnSpPr>
          <p:spPr>
            <a:xfrm>
              <a:off x="7280134" y="1181100"/>
              <a:ext cx="0" cy="28685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BED6AAFE-0864-4544-B05A-CE02A5A9FF03}"/>
                </a:ext>
              </a:extLst>
            </p:cNvPr>
            <p:cNvSpPr/>
            <p:nvPr/>
          </p:nvSpPr>
          <p:spPr>
            <a:xfrm>
              <a:off x="7433975" y="1063420"/>
              <a:ext cx="306198" cy="30619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a:t>
              </a:r>
            </a:p>
          </p:txBody>
        </p:sp>
        <p:cxnSp>
          <p:nvCxnSpPr>
            <p:cNvPr id="76" name="Straight Arrow Connector 75">
              <a:extLst>
                <a:ext uri="{FF2B5EF4-FFF2-40B4-BE49-F238E27FC236}">
                  <a16:creationId xmlns:a16="http://schemas.microsoft.com/office/drawing/2014/main" id="{ED5D0392-A08C-40DF-96BD-C1D2624214FC}"/>
                </a:ext>
              </a:extLst>
            </p:cNvPr>
            <p:cNvCxnSpPr>
              <a:cxnSpLocks/>
            </p:cNvCxnSpPr>
            <p:nvPr/>
          </p:nvCxnSpPr>
          <p:spPr>
            <a:xfrm>
              <a:off x="6974449" y="1178521"/>
              <a:ext cx="316451"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1302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77"/>
                                        </p:tgtEl>
                                        <p:attrNameLst>
                                          <p:attrName>style.visibility</p:attrName>
                                        </p:attrNameLst>
                                      </p:cBhvr>
                                      <p:to>
                                        <p:strVal val="visible"/>
                                      </p:to>
                                    </p:set>
                                    <p:animEffect transition="in" filter="randombar(horizontal)">
                                      <p:cBhvr>
                                        <p:cTn id="11" dur="500"/>
                                        <p:tgtEl>
                                          <p:spTgt spid="7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randombar(horizontal)">
                                      <p:cBhvr>
                                        <p:cTn id="14" dur="500"/>
                                        <p:tgtEl>
                                          <p:spTgt spid="16"/>
                                        </p:tgtEl>
                                      </p:cBhvr>
                                    </p:animEffect>
                                  </p:childTnLst>
                                </p:cTn>
                              </p:par>
                              <p:par>
                                <p:cTn id="15" presetID="14" presetClass="entr" presetSubtype="10" fill="hold" grpId="1"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randombar(horizontal)">
                                      <p:cBhvr>
                                        <p:cTn id="17" dur="500"/>
                                        <p:tgtEl>
                                          <p:spTgt spid="14"/>
                                        </p:tgtEl>
                                      </p:cBhvr>
                                    </p:animEffect>
                                  </p:childTnLst>
                                </p:cTn>
                              </p:par>
                              <p:par>
                                <p:cTn id="18" presetID="14" presetClass="entr" presetSubtype="1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randombar(horizontal)">
                                      <p:cBhvr>
                                        <p:cTn id="20" dur="500"/>
                                        <p:tgtEl>
                                          <p:spTgt spid="15"/>
                                        </p:tgtEl>
                                      </p:cBhvr>
                                    </p:animEffect>
                                  </p:childTnLst>
                                </p:cTn>
                              </p:par>
                            </p:childTnLst>
                          </p:cTn>
                        </p:par>
                        <p:par>
                          <p:cTn id="21" fill="hold">
                            <p:stCondLst>
                              <p:cond delay="1000"/>
                            </p:stCondLst>
                            <p:childTnLst>
                              <p:par>
                                <p:cTn id="22" presetID="14" presetClass="entr" presetSubtype="1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randombar(horizontal)">
                                      <p:cBhvr>
                                        <p:cTn id="24" dur="500"/>
                                        <p:tgtEl>
                                          <p:spTgt spid="12"/>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randombar(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randombar(horizontal)">
                                      <p:cBhvr>
                                        <p:cTn id="32" dur="500"/>
                                        <p:tgtEl>
                                          <p:spTgt spid="60"/>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randombar(horizontal)">
                                      <p:cBhvr>
                                        <p:cTn id="35" dur="500"/>
                                        <p:tgtEl>
                                          <p:spTgt spid="40"/>
                                        </p:tgtEl>
                                      </p:cBhvr>
                                    </p:animEffect>
                                  </p:childTnLst>
                                </p:cTn>
                              </p:par>
                              <p:par>
                                <p:cTn id="36" presetID="14" presetClass="entr" presetSubtype="10" fill="hold"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randombar(horizontal)">
                                      <p:cBhvr>
                                        <p:cTn id="38" dur="500"/>
                                        <p:tgtEl>
                                          <p:spTgt spid="41"/>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randombar(horizontal)">
                                      <p:cBhvr>
                                        <p:cTn id="41" dur="500"/>
                                        <p:tgtEl>
                                          <p:spTgt spid="50"/>
                                        </p:tgtEl>
                                      </p:cBhvr>
                                    </p:animEffect>
                                  </p:childTnLst>
                                </p:cTn>
                              </p:par>
                              <p:par>
                                <p:cTn id="42" presetID="14" presetClass="entr" presetSubtype="10" fill="hold" nodeType="with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randombar(horizontal)">
                                      <p:cBhvr>
                                        <p:cTn id="44" dur="500"/>
                                        <p:tgtEl>
                                          <p:spTgt spid="51"/>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randombar(horizontal)">
                                      <p:cBhvr>
                                        <p:cTn id="47" dur="500"/>
                                        <p:tgtEl>
                                          <p:spTgt spid="79"/>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78">
                                            <p:txEl>
                                              <p:pRg st="9" end="9"/>
                                            </p:txEl>
                                          </p:spTgt>
                                        </p:tgtEl>
                                        <p:attrNameLst>
                                          <p:attrName>style.visibility</p:attrName>
                                        </p:attrNameLst>
                                      </p:cBhvr>
                                      <p:to>
                                        <p:strVal val="visible"/>
                                      </p:to>
                                    </p:set>
                                    <p:animEffect transition="in" filter="randombar(horizontal)">
                                      <p:cBhvr>
                                        <p:cTn id="52" dur="500"/>
                                        <p:tgtEl>
                                          <p:spTgt spid="7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60"/>
                                        </p:tgtEl>
                                      </p:cBhvr>
                                    </p:animEffect>
                                    <p:set>
                                      <p:cBhvr>
                                        <p:cTn id="57" dur="1" fill="hold">
                                          <p:stCondLst>
                                            <p:cond delay="499"/>
                                          </p:stCondLst>
                                        </p:cTn>
                                        <p:tgtEl>
                                          <p:spTgt spid="60"/>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67"/>
                                        </p:tgtEl>
                                        <p:attrNameLst>
                                          <p:attrName>style.visibility</p:attrName>
                                        </p:attrNameLst>
                                      </p:cBhvr>
                                      <p:to>
                                        <p:strVal val="visible"/>
                                      </p:to>
                                    </p:set>
                                    <p:animEffect transition="in" filter="randombar(horizontal)">
                                      <p:cBhvr>
                                        <p:cTn id="62" dur="500"/>
                                        <p:tgtEl>
                                          <p:spTgt spid="67"/>
                                        </p:tgtEl>
                                      </p:cBhvr>
                                    </p:animEffect>
                                  </p:childTnLst>
                                </p:cTn>
                              </p:par>
                            </p:childTnLst>
                          </p:cTn>
                        </p:par>
                        <p:par>
                          <p:cTn id="63" fill="hold">
                            <p:stCondLst>
                              <p:cond delay="500"/>
                            </p:stCondLst>
                            <p:childTnLst>
                              <p:par>
                                <p:cTn id="64" presetID="14" presetClass="entr" presetSubtype="10" fill="hold" grpId="0" nodeType="afterEffect">
                                  <p:stCondLst>
                                    <p:cond delay="0"/>
                                  </p:stCondLst>
                                  <p:childTnLst>
                                    <p:set>
                                      <p:cBhvr>
                                        <p:cTn id="65" dur="1" fill="hold">
                                          <p:stCondLst>
                                            <p:cond delay="0"/>
                                          </p:stCondLst>
                                        </p:cTn>
                                        <p:tgtEl>
                                          <p:spTgt spid="68"/>
                                        </p:tgtEl>
                                        <p:attrNameLst>
                                          <p:attrName>style.visibility</p:attrName>
                                        </p:attrNameLst>
                                      </p:cBhvr>
                                      <p:to>
                                        <p:strVal val="visible"/>
                                      </p:to>
                                    </p:set>
                                    <p:animEffect transition="in" filter="randombar(horizontal)">
                                      <p:cBhvr>
                                        <p:cTn id="66" dur="500"/>
                                        <p:tgtEl>
                                          <p:spTgt spid="68"/>
                                        </p:tgtEl>
                                      </p:cBhvr>
                                    </p:animEffect>
                                  </p:childTnLst>
                                </p:cTn>
                              </p:par>
                            </p:childTnLst>
                          </p:cTn>
                        </p:par>
                        <p:par>
                          <p:cTn id="67" fill="hold">
                            <p:stCondLst>
                              <p:cond delay="1000"/>
                            </p:stCondLst>
                            <p:childTnLst>
                              <p:par>
                                <p:cTn id="68" presetID="14" presetClass="entr" presetSubtype="10" fill="hold" grpId="0" nodeType="afterEffect">
                                  <p:stCondLst>
                                    <p:cond delay="0"/>
                                  </p:stCondLst>
                                  <p:childTnLst>
                                    <p:set>
                                      <p:cBhvr>
                                        <p:cTn id="69" dur="1" fill="hold">
                                          <p:stCondLst>
                                            <p:cond delay="0"/>
                                          </p:stCondLst>
                                        </p:cTn>
                                        <p:tgtEl>
                                          <p:spTgt spid="69"/>
                                        </p:tgtEl>
                                        <p:attrNameLst>
                                          <p:attrName>style.visibility</p:attrName>
                                        </p:attrNameLst>
                                      </p:cBhvr>
                                      <p:to>
                                        <p:strVal val="visible"/>
                                      </p:to>
                                    </p:set>
                                    <p:animEffect transition="in" filter="randombar(horizontal)">
                                      <p:cBhvr>
                                        <p:cTn id="70" dur="500"/>
                                        <p:tgtEl>
                                          <p:spTgt spid="69"/>
                                        </p:tgtEl>
                                      </p:cBhvr>
                                    </p:animEffect>
                                  </p:childTnLst>
                                </p:cTn>
                              </p:par>
                            </p:childTnLst>
                          </p:cTn>
                        </p:par>
                        <p:par>
                          <p:cTn id="71" fill="hold">
                            <p:stCondLst>
                              <p:cond delay="1500"/>
                            </p:stCondLst>
                            <p:childTnLst>
                              <p:par>
                                <p:cTn id="72" presetID="14" presetClass="entr" presetSubtype="10" fill="hold" grpId="0" nodeType="afterEffect">
                                  <p:stCondLst>
                                    <p:cond delay="0"/>
                                  </p:stCondLst>
                                  <p:childTnLst>
                                    <p:set>
                                      <p:cBhvr>
                                        <p:cTn id="73" dur="1" fill="hold">
                                          <p:stCondLst>
                                            <p:cond delay="0"/>
                                          </p:stCondLst>
                                        </p:cTn>
                                        <p:tgtEl>
                                          <p:spTgt spid="70"/>
                                        </p:tgtEl>
                                        <p:attrNameLst>
                                          <p:attrName>style.visibility</p:attrName>
                                        </p:attrNameLst>
                                      </p:cBhvr>
                                      <p:to>
                                        <p:strVal val="visible"/>
                                      </p:to>
                                    </p:set>
                                    <p:animEffect transition="in" filter="randombar(horizontal)">
                                      <p:cBhvr>
                                        <p:cTn id="7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uiExpand="1" build="p"/>
      <p:bldP spid="12" grpId="0" animBg="1"/>
      <p:bldP spid="14" grpId="1"/>
      <p:bldP spid="16" grpId="0" animBg="1"/>
      <p:bldP spid="40" grpId="0" animBg="1"/>
      <p:bldP spid="50" grpId="0"/>
      <p:bldP spid="67" grpId="0" animBg="1"/>
      <p:bldP spid="68" grpId="0" animBg="1"/>
      <p:bldP spid="69" grpId="0" animBg="1"/>
      <p:bldP spid="70" grpId="0" animBg="1"/>
      <p:bldP spid="79" grpId="0" animBg="1"/>
      <p:bldP spid="13" grpId="0" animBg="1"/>
      <p:bldP spid="60" grpId="0" animBg="1"/>
      <p:bldP spid="60"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lstStyle/>
          <a:p>
            <a:r>
              <a:rPr lang="en-US" dirty="0"/>
              <a:t>Mosaic: Compaction</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24</a:t>
            </a:fld>
            <a:endParaRPr lang="en-US" dirty="0"/>
          </a:p>
        </p:txBody>
      </p:sp>
      <p:pic>
        <p:nvPicPr>
          <p:cNvPr id="38" name="Picture 37" descr="safari.png"/>
          <p:cNvPicPr>
            <a:picLocks noChangeAspect="1"/>
          </p:cNvPicPr>
          <p:nvPr/>
        </p:nvPicPr>
        <p:blipFill>
          <a:blip r:embed="rId3" cstate="print"/>
          <a:stretch>
            <a:fillRect/>
          </a:stretch>
        </p:blipFill>
        <p:spPr>
          <a:xfrm>
            <a:off x="164139" y="6425519"/>
            <a:ext cx="1315038" cy="380494"/>
          </a:xfrm>
          <a:prstGeom prst="rect">
            <a:avLst/>
          </a:prstGeom>
        </p:spPr>
      </p:pic>
      <p:sp>
        <p:nvSpPr>
          <p:cNvPr id="8" name="Rectangle 7">
            <a:extLst>
              <a:ext uri="{FF2B5EF4-FFF2-40B4-BE49-F238E27FC236}">
                <a16:creationId xmlns:a16="http://schemas.microsoft.com/office/drawing/2014/main" id="{268BCE29-7D34-4D46-9184-FF20EFD368C3}"/>
              </a:ext>
            </a:extLst>
          </p:cNvPr>
          <p:cNvSpPr/>
          <p:nvPr/>
        </p:nvSpPr>
        <p:spPr>
          <a:xfrm>
            <a:off x="233633" y="1471288"/>
            <a:ext cx="3247322" cy="8402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Contiguity-Conserving</a:t>
            </a:r>
          </a:p>
          <a:p>
            <a:pPr algn="ctr"/>
            <a:r>
              <a:rPr lang="en-US" sz="2400" b="1" dirty="0"/>
              <a:t>Allocation</a:t>
            </a:r>
          </a:p>
        </p:txBody>
      </p:sp>
      <p:sp>
        <p:nvSpPr>
          <p:cNvPr id="10" name="Rectangle 9">
            <a:extLst>
              <a:ext uri="{FF2B5EF4-FFF2-40B4-BE49-F238E27FC236}">
                <a16:creationId xmlns:a16="http://schemas.microsoft.com/office/drawing/2014/main" id="{A4035134-745C-493C-8C2F-3FFEB8C74798}"/>
              </a:ext>
            </a:extLst>
          </p:cNvPr>
          <p:cNvSpPr/>
          <p:nvPr/>
        </p:nvSpPr>
        <p:spPr>
          <a:xfrm>
            <a:off x="3929081" y="1471288"/>
            <a:ext cx="1860760" cy="84026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In-Place</a:t>
            </a:r>
          </a:p>
          <a:p>
            <a:pPr algn="ctr"/>
            <a:r>
              <a:rPr lang="en-US" sz="2400" b="1" dirty="0"/>
              <a:t>Coalescer</a:t>
            </a:r>
          </a:p>
        </p:txBody>
      </p:sp>
      <p:sp>
        <p:nvSpPr>
          <p:cNvPr id="11" name="Rectangle 10">
            <a:extLst>
              <a:ext uri="{FF2B5EF4-FFF2-40B4-BE49-F238E27FC236}">
                <a16:creationId xmlns:a16="http://schemas.microsoft.com/office/drawing/2014/main" id="{851CD374-BD3A-48D5-BB0A-192C18ED0736}"/>
              </a:ext>
            </a:extLst>
          </p:cNvPr>
          <p:cNvSpPr/>
          <p:nvPr/>
        </p:nvSpPr>
        <p:spPr>
          <a:xfrm>
            <a:off x="6237967" y="1471288"/>
            <a:ext cx="2698215" cy="84026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Contiguity-Aware</a:t>
            </a:r>
          </a:p>
          <a:p>
            <a:pPr algn="ctr"/>
            <a:r>
              <a:rPr lang="en-US" sz="2400" b="1" dirty="0"/>
              <a:t>Compaction</a:t>
            </a:r>
          </a:p>
        </p:txBody>
      </p:sp>
      <p:sp>
        <p:nvSpPr>
          <p:cNvPr id="79" name="Rectangle 78">
            <a:extLst>
              <a:ext uri="{FF2B5EF4-FFF2-40B4-BE49-F238E27FC236}">
                <a16:creationId xmlns:a16="http://schemas.microsoft.com/office/drawing/2014/main" id="{3CD53B2C-C005-40C5-A550-E81742BB4F96}"/>
              </a:ext>
            </a:extLst>
          </p:cNvPr>
          <p:cNvSpPr/>
          <p:nvPr/>
        </p:nvSpPr>
        <p:spPr>
          <a:xfrm>
            <a:off x="164139" y="1252290"/>
            <a:ext cx="5903286" cy="1278256"/>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2F80C4F2-F206-4B81-8E78-FD1AD1E9C5FE}"/>
              </a:ext>
            </a:extLst>
          </p:cNvPr>
          <p:cNvGrpSpPr/>
          <p:nvPr/>
        </p:nvGrpSpPr>
        <p:grpSpPr>
          <a:xfrm>
            <a:off x="190738" y="1006289"/>
            <a:ext cx="8886587" cy="1716990"/>
            <a:chOff x="190738" y="1006289"/>
            <a:chExt cx="8886587" cy="1716990"/>
          </a:xfrm>
        </p:grpSpPr>
        <p:sp>
          <p:nvSpPr>
            <p:cNvPr id="14" name="TextBox 13">
              <a:extLst>
                <a:ext uri="{FF2B5EF4-FFF2-40B4-BE49-F238E27FC236}">
                  <a16:creationId xmlns:a16="http://schemas.microsoft.com/office/drawing/2014/main" id="{8239FEF3-8579-424A-B57B-0EB78BD6DD93}"/>
                </a:ext>
              </a:extLst>
            </p:cNvPr>
            <p:cNvSpPr txBox="1"/>
            <p:nvPr/>
          </p:nvSpPr>
          <p:spPr>
            <a:xfrm>
              <a:off x="7473922" y="2261614"/>
              <a:ext cx="1462260" cy="461665"/>
            </a:xfrm>
            <a:prstGeom prst="rect">
              <a:avLst/>
            </a:prstGeom>
            <a:noFill/>
          </p:spPr>
          <p:txBody>
            <a:bodyPr wrap="none" rtlCol="0">
              <a:spAutoFit/>
            </a:bodyPr>
            <a:lstStyle/>
            <a:p>
              <a:r>
                <a:rPr lang="en-US" sz="2400" b="1" i="1" dirty="0">
                  <a:solidFill>
                    <a:schemeClr val="bg1">
                      <a:lumMod val="75000"/>
                    </a:schemeClr>
                  </a:solidFill>
                </a:rPr>
                <a:t>Hardware</a:t>
              </a:r>
            </a:p>
          </p:txBody>
        </p:sp>
        <p:grpSp>
          <p:nvGrpSpPr>
            <p:cNvPr id="15" name="Group 14">
              <a:extLst>
                <a:ext uri="{FF2B5EF4-FFF2-40B4-BE49-F238E27FC236}">
                  <a16:creationId xmlns:a16="http://schemas.microsoft.com/office/drawing/2014/main" id="{D84EDB1B-197D-4F71-95D7-9CBA6716372B}"/>
                </a:ext>
              </a:extLst>
            </p:cNvPr>
            <p:cNvGrpSpPr/>
            <p:nvPr/>
          </p:nvGrpSpPr>
          <p:grpSpPr>
            <a:xfrm>
              <a:off x="190738" y="1006289"/>
              <a:ext cx="8886587" cy="1460686"/>
              <a:chOff x="190738" y="1006289"/>
              <a:chExt cx="8886587" cy="1460686"/>
            </a:xfrm>
          </p:grpSpPr>
          <p:cxnSp>
            <p:nvCxnSpPr>
              <p:cNvPr id="16" name="Straight Arrow Connector 15">
                <a:extLst>
                  <a:ext uri="{FF2B5EF4-FFF2-40B4-BE49-F238E27FC236}">
                    <a16:creationId xmlns:a16="http://schemas.microsoft.com/office/drawing/2014/main" id="{453DEAC7-E852-4C36-AD5E-4B287E25C0BA}"/>
                  </a:ext>
                </a:extLst>
              </p:cNvPr>
              <p:cNvCxnSpPr>
                <a:cxnSpLocks/>
              </p:cNvCxnSpPr>
              <p:nvPr/>
            </p:nvCxnSpPr>
            <p:spPr>
              <a:xfrm>
                <a:off x="190738" y="2466975"/>
                <a:ext cx="3487644" cy="0"/>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5B0CD17-78A4-42B8-85FB-C1AC69DEB21C}"/>
                  </a:ext>
                </a:extLst>
              </p:cNvPr>
              <p:cNvSpPr txBox="1"/>
              <p:nvPr/>
            </p:nvSpPr>
            <p:spPr>
              <a:xfrm>
                <a:off x="638864" y="1006289"/>
                <a:ext cx="1887376" cy="461665"/>
              </a:xfrm>
              <a:prstGeom prst="rect">
                <a:avLst/>
              </a:prstGeom>
              <a:noFill/>
            </p:spPr>
            <p:txBody>
              <a:bodyPr wrap="none" rtlCol="0">
                <a:spAutoFit/>
              </a:bodyPr>
              <a:lstStyle/>
              <a:p>
                <a:r>
                  <a:rPr lang="en-US" sz="2400" b="1" i="1" dirty="0">
                    <a:solidFill>
                      <a:schemeClr val="bg1">
                        <a:lumMod val="75000"/>
                      </a:schemeClr>
                    </a:solidFill>
                  </a:rPr>
                  <a:t>GPU Runtime</a:t>
                </a:r>
              </a:p>
            </p:txBody>
          </p:sp>
          <p:cxnSp>
            <p:nvCxnSpPr>
              <p:cNvPr id="18" name="Straight Arrow Connector 17">
                <a:extLst>
                  <a:ext uri="{FF2B5EF4-FFF2-40B4-BE49-F238E27FC236}">
                    <a16:creationId xmlns:a16="http://schemas.microsoft.com/office/drawing/2014/main" id="{B1EA1B83-5DFC-4D0A-BE6C-C77F0DF1C067}"/>
                  </a:ext>
                </a:extLst>
              </p:cNvPr>
              <p:cNvCxnSpPr>
                <a:cxnSpLocks/>
              </p:cNvCxnSpPr>
              <p:nvPr/>
            </p:nvCxnSpPr>
            <p:spPr>
              <a:xfrm flipV="1">
                <a:off x="3678382" y="1827847"/>
                <a:ext cx="5398943" cy="25472"/>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E709480-F61C-46A9-BC38-ACD04DC90960}"/>
                  </a:ext>
                </a:extLst>
              </p:cNvPr>
              <p:cNvCxnSpPr>
                <a:cxnSpLocks/>
              </p:cNvCxnSpPr>
              <p:nvPr/>
            </p:nvCxnSpPr>
            <p:spPr>
              <a:xfrm>
                <a:off x="3678382" y="1846897"/>
                <a:ext cx="0" cy="598598"/>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grpSp>
      </p:grpSp>
      <p:sp>
        <p:nvSpPr>
          <p:cNvPr id="20" name="Content Placeholder 2">
            <a:extLst>
              <a:ext uri="{FF2B5EF4-FFF2-40B4-BE49-F238E27FC236}">
                <a16:creationId xmlns:a16="http://schemas.microsoft.com/office/drawing/2014/main" id="{77692DA6-B92A-479B-B9F8-631372C66FF8}"/>
              </a:ext>
            </a:extLst>
          </p:cNvPr>
          <p:cNvSpPr>
            <a:spLocks noGrp="1"/>
          </p:cNvSpPr>
          <p:nvPr>
            <p:ph idx="1"/>
          </p:nvPr>
        </p:nvSpPr>
        <p:spPr>
          <a:xfrm>
            <a:off x="457200" y="1094944"/>
            <a:ext cx="8566856" cy="5517543"/>
          </a:xfrm>
        </p:spPr>
        <p:txBody>
          <a:bodyPr>
            <a:normAutofit/>
          </a:bodyPr>
          <a:lstStyle/>
          <a:p>
            <a:endParaRPr lang="en-US" b="1" dirty="0"/>
          </a:p>
          <a:p>
            <a:endParaRPr lang="en-US" b="1" dirty="0"/>
          </a:p>
          <a:p>
            <a:pPr marL="0" indent="0">
              <a:buNone/>
            </a:pPr>
            <a:endParaRPr lang="en-US" b="1" dirty="0">
              <a:solidFill>
                <a:srgbClr val="0066FF"/>
              </a:solidFill>
              <a:sym typeface="Wingdings" panose="05000000000000000000" pitchFamily="2" charset="2"/>
            </a:endParaRPr>
          </a:p>
          <a:p>
            <a:endParaRPr lang="en-US" sz="1100" b="1" dirty="0">
              <a:solidFill>
                <a:srgbClr val="0066FF"/>
              </a:solidFill>
              <a:sym typeface="Wingdings" panose="05000000000000000000" pitchFamily="2" charset="2"/>
            </a:endParaRPr>
          </a:p>
          <a:p>
            <a:r>
              <a:rPr lang="en-US" sz="3200" b="1" dirty="0">
                <a:sym typeface="Wingdings" panose="05000000000000000000" pitchFamily="2" charset="2"/>
              </a:rPr>
              <a:t>Key Task: </a:t>
            </a:r>
            <a:r>
              <a:rPr lang="en-US" sz="3200" dirty="0">
                <a:sym typeface="Wingdings" panose="05000000000000000000" pitchFamily="2" charset="2"/>
              </a:rPr>
              <a:t>Free up not-fully-used                         large page frames</a:t>
            </a:r>
          </a:p>
          <a:p>
            <a:endParaRPr lang="en-US" sz="3200" b="1" dirty="0">
              <a:sym typeface="Wingdings" panose="05000000000000000000" pitchFamily="2" charset="2"/>
            </a:endParaRPr>
          </a:p>
          <a:p>
            <a:pPr lvl="1"/>
            <a:r>
              <a:rPr lang="en-US" dirty="0">
                <a:solidFill>
                  <a:schemeClr val="bg1">
                    <a:lumMod val="85000"/>
                  </a:schemeClr>
                </a:solidFill>
                <a:sym typeface="Wingdings" panose="05000000000000000000" pitchFamily="2" charset="2"/>
              </a:rPr>
              <a:t>Splinter pages </a:t>
            </a:r>
            <a:r>
              <a:rPr lang="en-US" dirty="0">
                <a:solidFill>
                  <a:schemeClr val="bg1">
                    <a:lumMod val="85000"/>
                  </a:schemeClr>
                </a:solidFill>
                <a:sym typeface="Wingdings"/>
              </a:rPr>
              <a:t> </a:t>
            </a:r>
            <a:r>
              <a:rPr lang="en-US" b="1" dirty="0">
                <a:solidFill>
                  <a:schemeClr val="bg1">
                    <a:lumMod val="85000"/>
                  </a:schemeClr>
                </a:solidFill>
                <a:sym typeface="Wingdings"/>
              </a:rPr>
              <a:t>Break down a large page </a:t>
            </a:r>
            <a:r>
              <a:rPr lang="en-US" dirty="0">
                <a:solidFill>
                  <a:schemeClr val="bg1">
                    <a:lumMod val="85000"/>
                  </a:schemeClr>
                </a:solidFill>
                <a:sym typeface="Wingdings"/>
              </a:rPr>
              <a:t>into small pages</a:t>
            </a:r>
            <a:endParaRPr lang="en-US" dirty="0">
              <a:solidFill>
                <a:schemeClr val="bg1">
                  <a:lumMod val="85000"/>
                </a:schemeClr>
              </a:solidFill>
              <a:sym typeface="Wingdings" panose="05000000000000000000" pitchFamily="2" charset="2"/>
            </a:endParaRPr>
          </a:p>
          <a:p>
            <a:pPr lvl="1"/>
            <a:endParaRPr lang="en-US" dirty="0">
              <a:sym typeface="Wingdings" panose="05000000000000000000" pitchFamily="2" charset="2"/>
            </a:endParaRPr>
          </a:p>
          <a:p>
            <a:pPr lvl="1"/>
            <a:r>
              <a:rPr lang="en-US" dirty="0">
                <a:sym typeface="Wingdings" panose="05000000000000000000" pitchFamily="2" charset="2"/>
              </a:rPr>
              <a:t>Compaction </a:t>
            </a:r>
            <a:r>
              <a:rPr lang="en-US" dirty="0">
                <a:sym typeface="Wingdings"/>
              </a:rPr>
              <a:t> </a:t>
            </a:r>
            <a:r>
              <a:rPr lang="en-US" b="1" dirty="0">
                <a:solidFill>
                  <a:srgbClr val="0066FF"/>
                </a:solidFill>
                <a:sym typeface="Wingdings"/>
              </a:rPr>
              <a:t>Combine fragmented large page frames</a:t>
            </a:r>
            <a:endParaRPr lang="en-US" b="1" dirty="0">
              <a:solidFill>
                <a:srgbClr val="0066FF"/>
              </a:solidFill>
              <a:sym typeface="Wingdings" panose="05000000000000000000" pitchFamily="2" charset="2"/>
            </a:endParaRPr>
          </a:p>
          <a:p>
            <a:endParaRPr lang="en-US" b="1" dirty="0">
              <a:solidFill>
                <a:srgbClr val="0066FF"/>
              </a:solidFill>
            </a:endParaRPr>
          </a:p>
        </p:txBody>
      </p:sp>
    </p:spTree>
    <p:extLst>
      <p:ext uri="{BB962C8B-B14F-4D97-AF65-F5344CB8AC3E}">
        <p14:creationId xmlns:p14="http://schemas.microsoft.com/office/powerpoint/2010/main" val="1090693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ontent Placeholder 2">
            <a:extLst>
              <a:ext uri="{FF2B5EF4-FFF2-40B4-BE49-F238E27FC236}">
                <a16:creationId xmlns:a16="http://schemas.microsoft.com/office/drawing/2014/main" id="{5A1880BC-1402-460F-9CFC-76B40F198BA4}"/>
              </a:ext>
            </a:extLst>
          </p:cNvPr>
          <p:cNvSpPr>
            <a:spLocks noGrp="1"/>
          </p:cNvSpPr>
          <p:nvPr>
            <p:ph idx="1"/>
          </p:nvPr>
        </p:nvSpPr>
        <p:spPr>
          <a:xfrm>
            <a:off x="457200" y="1094944"/>
            <a:ext cx="8686800" cy="5517543"/>
          </a:xfrm>
        </p:spPr>
        <p:txBody>
          <a:bodyPr>
            <a:normAutofit fontScale="92500" lnSpcReduction="10000"/>
          </a:bodyPr>
          <a:lstStyle/>
          <a:p>
            <a:endParaRPr lang="en-US" b="1" dirty="0"/>
          </a:p>
          <a:p>
            <a:endParaRPr lang="en-US" b="1" dirty="0"/>
          </a:p>
          <a:p>
            <a:endParaRPr lang="en-US" b="1" dirty="0"/>
          </a:p>
          <a:p>
            <a:endParaRPr lang="en-US" b="1" dirty="0"/>
          </a:p>
          <a:p>
            <a:pPr marL="0" indent="0">
              <a:buNone/>
            </a:pPr>
            <a:endParaRPr lang="en-US" sz="1900" b="1" dirty="0"/>
          </a:p>
          <a:p>
            <a:endParaRPr lang="en-US" b="1" dirty="0">
              <a:solidFill>
                <a:srgbClr val="0066FF"/>
              </a:solidFill>
            </a:endParaRPr>
          </a:p>
          <a:p>
            <a:endParaRPr lang="en-US" b="1" dirty="0">
              <a:solidFill>
                <a:srgbClr val="0066FF"/>
              </a:solidFill>
            </a:endParaRPr>
          </a:p>
          <a:p>
            <a:endParaRPr lang="en-US" b="1" dirty="0">
              <a:solidFill>
                <a:srgbClr val="0066FF"/>
              </a:solidFill>
            </a:endParaRPr>
          </a:p>
          <a:p>
            <a:endParaRPr lang="en-US" b="1" dirty="0">
              <a:solidFill>
                <a:srgbClr val="0066FF"/>
              </a:solidFill>
            </a:endParaRPr>
          </a:p>
          <a:p>
            <a:endParaRPr lang="en-US" b="1" dirty="0">
              <a:solidFill>
                <a:srgbClr val="0066FF"/>
              </a:solidFill>
            </a:endParaRPr>
          </a:p>
          <a:p>
            <a:r>
              <a:rPr lang="en-US" sz="3200" b="1" dirty="0"/>
              <a:t>Compaction</a:t>
            </a:r>
            <a:r>
              <a:rPr lang="en-US" sz="3200" b="1" dirty="0">
                <a:sym typeface="Wingdings"/>
              </a:rPr>
              <a:t> </a:t>
            </a:r>
            <a:r>
              <a:rPr lang="en-US" sz="3200" b="1" dirty="0">
                <a:solidFill>
                  <a:schemeClr val="accent6">
                    <a:lumMod val="75000"/>
                  </a:schemeClr>
                </a:solidFill>
              </a:rPr>
              <a:t>decreases memory bloat</a:t>
            </a:r>
          </a:p>
          <a:p>
            <a:pPr lvl="1"/>
            <a:r>
              <a:rPr lang="en-US" sz="3000" dirty="0"/>
              <a:t>Happens only when memory is highly fragmented</a:t>
            </a:r>
          </a:p>
        </p:txBody>
      </p:sp>
      <p:sp>
        <p:nvSpPr>
          <p:cNvPr id="2" name="Title 1"/>
          <p:cNvSpPr>
            <a:spLocks noGrp="1"/>
          </p:cNvSpPr>
          <p:nvPr>
            <p:ph type="title"/>
          </p:nvPr>
        </p:nvSpPr>
        <p:spPr>
          <a:xfrm>
            <a:off x="457200" y="130604"/>
            <a:ext cx="8229600" cy="847546"/>
          </a:xfrm>
        </p:spPr>
        <p:txBody>
          <a:bodyPr/>
          <a:lstStyle/>
          <a:p>
            <a:r>
              <a:rPr lang="en-US" dirty="0"/>
              <a:t>Mosaic: Compaction</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25</a:t>
            </a:fld>
            <a:endParaRPr lang="en-US" dirty="0"/>
          </a:p>
        </p:txBody>
      </p:sp>
      <p:pic>
        <p:nvPicPr>
          <p:cNvPr id="38" name="Picture 37" descr="safari.png"/>
          <p:cNvPicPr>
            <a:picLocks noChangeAspect="1"/>
          </p:cNvPicPr>
          <p:nvPr/>
        </p:nvPicPr>
        <p:blipFill>
          <a:blip r:embed="rId3" cstate="print"/>
          <a:stretch>
            <a:fillRect/>
          </a:stretch>
        </p:blipFill>
        <p:spPr>
          <a:xfrm>
            <a:off x="164139" y="6425519"/>
            <a:ext cx="1315038" cy="380494"/>
          </a:xfrm>
          <a:prstGeom prst="rect">
            <a:avLst/>
          </a:prstGeom>
        </p:spPr>
      </p:pic>
      <p:sp>
        <p:nvSpPr>
          <p:cNvPr id="8" name="Rectangle 7">
            <a:extLst>
              <a:ext uri="{FF2B5EF4-FFF2-40B4-BE49-F238E27FC236}">
                <a16:creationId xmlns:a16="http://schemas.microsoft.com/office/drawing/2014/main" id="{268BCE29-7D34-4D46-9184-FF20EFD368C3}"/>
              </a:ext>
            </a:extLst>
          </p:cNvPr>
          <p:cNvSpPr/>
          <p:nvPr/>
        </p:nvSpPr>
        <p:spPr>
          <a:xfrm>
            <a:off x="233633" y="1471288"/>
            <a:ext cx="3247322" cy="8402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Contiguity-Conserving</a:t>
            </a:r>
          </a:p>
          <a:p>
            <a:pPr algn="ctr"/>
            <a:r>
              <a:rPr lang="en-US" sz="2400" b="1" dirty="0"/>
              <a:t>Allocation</a:t>
            </a:r>
          </a:p>
        </p:txBody>
      </p:sp>
      <p:sp>
        <p:nvSpPr>
          <p:cNvPr id="10" name="Rectangle 9">
            <a:extLst>
              <a:ext uri="{FF2B5EF4-FFF2-40B4-BE49-F238E27FC236}">
                <a16:creationId xmlns:a16="http://schemas.microsoft.com/office/drawing/2014/main" id="{A4035134-745C-493C-8C2F-3FFEB8C74798}"/>
              </a:ext>
            </a:extLst>
          </p:cNvPr>
          <p:cNvSpPr/>
          <p:nvPr/>
        </p:nvSpPr>
        <p:spPr>
          <a:xfrm>
            <a:off x="3929081" y="1471288"/>
            <a:ext cx="1860760" cy="84026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In-Place</a:t>
            </a:r>
          </a:p>
          <a:p>
            <a:pPr algn="ctr"/>
            <a:r>
              <a:rPr lang="en-US" sz="2400" b="1" dirty="0"/>
              <a:t>Coalescer</a:t>
            </a:r>
          </a:p>
        </p:txBody>
      </p:sp>
      <p:sp>
        <p:nvSpPr>
          <p:cNvPr id="11" name="Rectangle 10">
            <a:extLst>
              <a:ext uri="{FF2B5EF4-FFF2-40B4-BE49-F238E27FC236}">
                <a16:creationId xmlns:a16="http://schemas.microsoft.com/office/drawing/2014/main" id="{851CD374-BD3A-48D5-BB0A-192C18ED0736}"/>
              </a:ext>
            </a:extLst>
          </p:cNvPr>
          <p:cNvSpPr/>
          <p:nvPr/>
        </p:nvSpPr>
        <p:spPr>
          <a:xfrm>
            <a:off x="6237967" y="1471288"/>
            <a:ext cx="2698215" cy="84026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Contiguity-Aware</a:t>
            </a:r>
          </a:p>
          <a:p>
            <a:pPr algn="ctr"/>
            <a:r>
              <a:rPr lang="en-US" sz="2400" b="1" dirty="0"/>
              <a:t>Compaction</a:t>
            </a:r>
          </a:p>
        </p:txBody>
      </p:sp>
      <p:cxnSp>
        <p:nvCxnSpPr>
          <p:cNvPr id="77" name="Straight Arrow Connector 76">
            <a:extLst>
              <a:ext uri="{FF2B5EF4-FFF2-40B4-BE49-F238E27FC236}">
                <a16:creationId xmlns:a16="http://schemas.microsoft.com/office/drawing/2014/main" id="{7FF33258-B62F-4A27-AAE1-77059EA22CB7}"/>
              </a:ext>
            </a:extLst>
          </p:cNvPr>
          <p:cNvCxnSpPr>
            <a:cxnSpLocks/>
          </p:cNvCxnSpPr>
          <p:nvPr/>
        </p:nvCxnSpPr>
        <p:spPr>
          <a:xfrm>
            <a:off x="7458656" y="2311548"/>
            <a:ext cx="0" cy="2531167"/>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65FF698-85F2-4F75-A3A8-22AE2B0AE40F}"/>
              </a:ext>
            </a:extLst>
          </p:cNvPr>
          <p:cNvSpPr/>
          <p:nvPr/>
        </p:nvSpPr>
        <p:spPr>
          <a:xfrm>
            <a:off x="1039608" y="3564081"/>
            <a:ext cx="1225088" cy="858982"/>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i="1" dirty="0">
                <a:solidFill>
                  <a:schemeClr val="tx1"/>
                </a:solidFill>
              </a:rPr>
              <a:t>Page</a:t>
            </a:r>
          </a:p>
          <a:p>
            <a:pPr algn="ctr"/>
            <a:r>
              <a:rPr lang="en-US" sz="2200" b="1" i="1" dirty="0">
                <a:solidFill>
                  <a:schemeClr val="tx1"/>
                </a:solidFill>
              </a:rPr>
              <a:t>Table</a:t>
            </a:r>
          </a:p>
        </p:txBody>
      </p:sp>
      <p:sp>
        <p:nvSpPr>
          <p:cNvPr id="14" name="TextBox 13">
            <a:extLst>
              <a:ext uri="{FF2B5EF4-FFF2-40B4-BE49-F238E27FC236}">
                <a16:creationId xmlns:a16="http://schemas.microsoft.com/office/drawing/2014/main" id="{C2FE28F5-A3EE-4182-9D42-F27F110040B6}"/>
              </a:ext>
            </a:extLst>
          </p:cNvPr>
          <p:cNvSpPr txBox="1"/>
          <p:nvPr/>
        </p:nvSpPr>
        <p:spPr>
          <a:xfrm>
            <a:off x="4114526" y="4879671"/>
            <a:ext cx="1610890" cy="369332"/>
          </a:xfrm>
          <a:prstGeom prst="rect">
            <a:avLst/>
          </a:prstGeom>
          <a:noFill/>
        </p:spPr>
        <p:txBody>
          <a:bodyPr wrap="none" rtlCol="0">
            <a:spAutoFit/>
          </a:bodyPr>
          <a:lstStyle/>
          <a:p>
            <a:r>
              <a:rPr lang="en-US" dirty="0"/>
              <a:t>Compact Pages</a:t>
            </a:r>
          </a:p>
        </p:txBody>
      </p:sp>
      <p:cxnSp>
        <p:nvCxnSpPr>
          <p:cNvPr id="15" name="Straight Arrow Connector 14">
            <a:extLst>
              <a:ext uri="{FF2B5EF4-FFF2-40B4-BE49-F238E27FC236}">
                <a16:creationId xmlns:a16="http://schemas.microsoft.com/office/drawing/2014/main" id="{CAFCEE7C-9995-4EFA-818B-C2EA97E084C9}"/>
              </a:ext>
            </a:extLst>
          </p:cNvPr>
          <p:cNvCxnSpPr>
            <a:cxnSpLocks/>
          </p:cNvCxnSpPr>
          <p:nvPr/>
        </p:nvCxnSpPr>
        <p:spPr>
          <a:xfrm>
            <a:off x="2264696" y="4842715"/>
            <a:ext cx="5193960" cy="0"/>
          </a:xfrm>
          <a:prstGeom prst="straightConnector1">
            <a:avLst/>
          </a:prstGeom>
          <a:ln w="25400">
            <a:solidFill>
              <a:schemeClr val="tx1"/>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11A2F4C6-CB16-4F8A-9380-69AEDFB33A86}"/>
              </a:ext>
            </a:extLst>
          </p:cNvPr>
          <p:cNvSpPr/>
          <p:nvPr/>
        </p:nvSpPr>
        <p:spPr>
          <a:xfrm>
            <a:off x="3752187" y="4911238"/>
            <a:ext cx="306198" cy="30619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a:t>
            </a:r>
          </a:p>
        </p:txBody>
      </p:sp>
      <p:sp>
        <p:nvSpPr>
          <p:cNvPr id="84" name="Rectangle 83">
            <a:extLst>
              <a:ext uri="{FF2B5EF4-FFF2-40B4-BE49-F238E27FC236}">
                <a16:creationId xmlns:a16="http://schemas.microsoft.com/office/drawing/2014/main" id="{7CEFB19D-1A04-4E76-8E34-BA133D02DA8C}"/>
              </a:ext>
            </a:extLst>
          </p:cNvPr>
          <p:cNvSpPr/>
          <p:nvPr/>
        </p:nvSpPr>
        <p:spPr>
          <a:xfrm>
            <a:off x="164139" y="1252290"/>
            <a:ext cx="3582074" cy="1278256"/>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4" name="Group 113">
            <a:extLst>
              <a:ext uri="{FF2B5EF4-FFF2-40B4-BE49-F238E27FC236}">
                <a16:creationId xmlns:a16="http://schemas.microsoft.com/office/drawing/2014/main" id="{F3EF6ABB-AE5F-46A9-9A87-B884841073A0}"/>
              </a:ext>
            </a:extLst>
          </p:cNvPr>
          <p:cNvGrpSpPr/>
          <p:nvPr/>
        </p:nvGrpSpPr>
        <p:grpSpPr>
          <a:xfrm>
            <a:off x="3609044" y="2964348"/>
            <a:ext cx="2177048" cy="236334"/>
            <a:chOff x="5217994" y="3655709"/>
            <a:chExt cx="2177048" cy="236334"/>
          </a:xfrm>
        </p:grpSpPr>
        <p:sp>
          <p:nvSpPr>
            <p:cNvPr id="115" name="Rectangle 114">
              <a:extLst>
                <a:ext uri="{FF2B5EF4-FFF2-40B4-BE49-F238E27FC236}">
                  <a16:creationId xmlns:a16="http://schemas.microsoft.com/office/drawing/2014/main" id="{39033E25-ACF1-4C4A-B305-4CE059295AAA}"/>
                </a:ext>
              </a:extLst>
            </p:cNvPr>
            <p:cNvSpPr/>
            <p:nvPr/>
          </p:nvSpPr>
          <p:spPr>
            <a:xfrm>
              <a:off x="5217994"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115">
              <a:extLst>
                <a:ext uri="{FF2B5EF4-FFF2-40B4-BE49-F238E27FC236}">
                  <a16:creationId xmlns:a16="http://schemas.microsoft.com/office/drawing/2014/main" id="{CC6CD4CB-78D9-413E-ADD7-F504F5AF28CD}"/>
                </a:ext>
              </a:extLst>
            </p:cNvPr>
            <p:cNvSpPr/>
            <p:nvPr/>
          </p:nvSpPr>
          <p:spPr>
            <a:xfrm>
              <a:off x="5495798"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116">
              <a:extLst>
                <a:ext uri="{FF2B5EF4-FFF2-40B4-BE49-F238E27FC236}">
                  <a16:creationId xmlns:a16="http://schemas.microsoft.com/office/drawing/2014/main" id="{1C996AF7-B432-482C-A9E6-B8548126D330}"/>
                </a:ext>
              </a:extLst>
            </p:cNvPr>
            <p:cNvSpPr/>
            <p:nvPr/>
          </p:nvSpPr>
          <p:spPr>
            <a:xfrm>
              <a:off x="5773602"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id="{C4BEA6F6-471C-4659-9A68-1F37D12C5C02}"/>
                </a:ext>
              </a:extLst>
            </p:cNvPr>
            <p:cNvSpPr/>
            <p:nvPr/>
          </p:nvSpPr>
          <p:spPr>
            <a:xfrm>
              <a:off x="6051406"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a:extLst>
                <a:ext uri="{FF2B5EF4-FFF2-40B4-BE49-F238E27FC236}">
                  <a16:creationId xmlns:a16="http://schemas.microsoft.com/office/drawing/2014/main" id="{1C288455-057F-4691-A2E1-4DA72B48D028}"/>
                </a:ext>
              </a:extLst>
            </p:cNvPr>
            <p:cNvSpPr/>
            <p:nvPr/>
          </p:nvSpPr>
          <p:spPr>
            <a:xfrm>
              <a:off x="6329210"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C0F3ED7F-A563-4F57-B056-98203B15FBD4}"/>
                </a:ext>
              </a:extLst>
            </p:cNvPr>
            <p:cNvSpPr/>
            <p:nvPr/>
          </p:nvSpPr>
          <p:spPr>
            <a:xfrm>
              <a:off x="6607014"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a:extLst>
                <a:ext uri="{FF2B5EF4-FFF2-40B4-BE49-F238E27FC236}">
                  <a16:creationId xmlns:a16="http://schemas.microsoft.com/office/drawing/2014/main" id="{D2D2A5D8-C46F-422E-BF76-76F9ADC70239}"/>
                </a:ext>
              </a:extLst>
            </p:cNvPr>
            <p:cNvSpPr/>
            <p:nvPr/>
          </p:nvSpPr>
          <p:spPr>
            <a:xfrm>
              <a:off x="6884818"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a:extLst>
                <a:ext uri="{FF2B5EF4-FFF2-40B4-BE49-F238E27FC236}">
                  <a16:creationId xmlns:a16="http://schemas.microsoft.com/office/drawing/2014/main" id="{13A4C7C9-5F75-4353-9D89-74B7CC9B29E6}"/>
                </a:ext>
              </a:extLst>
            </p:cNvPr>
            <p:cNvSpPr/>
            <p:nvPr/>
          </p:nvSpPr>
          <p:spPr>
            <a:xfrm>
              <a:off x="7162622"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3" name="TextBox 122">
            <a:extLst>
              <a:ext uri="{FF2B5EF4-FFF2-40B4-BE49-F238E27FC236}">
                <a16:creationId xmlns:a16="http://schemas.microsoft.com/office/drawing/2014/main" id="{70404DFF-40FC-47D1-B265-566B6BA18173}"/>
              </a:ext>
            </a:extLst>
          </p:cNvPr>
          <p:cNvSpPr txBox="1"/>
          <p:nvPr/>
        </p:nvSpPr>
        <p:spPr>
          <a:xfrm>
            <a:off x="3746214" y="2503786"/>
            <a:ext cx="1926489" cy="369332"/>
          </a:xfrm>
          <a:prstGeom prst="rect">
            <a:avLst/>
          </a:prstGeom>
          <a:noFill/>
        </p:spPr>
        <p:txBody>
          <a:bodyPr wrap="none" rtlCol="0">
            <a:spAutoFit/>
          </a:bodyPr>
          <a:lstStyle/>
          <a:p>
            <a:r>
              <a:rPr lang="en-US" dirty="0"/>
              <a:t>Large Page Frames</a:t>
            </a:r>
          </a:p>
        </p:txBody>
      </p:sp>
      <p:grpSp>
        <p:nvGrpSpPr>
          <p:cNvPr id="124" name="Group 123">
            <a:extLst>
              <a:ext uri="{FF2B5EF4-FFF2-40B4-BE49-F238E27FC236}">
                <a16:creationId xmlns:a16="http://schemas.microsoft.com/office/drawing/2014/main" id="{2AB17475-53B8-4815-8A34-D72CC6117528}"/>
              </a:ext>
            </a:extLst>
          </p:cNvPr>
          <p:cNvGrpSpPr/>
          <p:nvPr/>
        </p:nvGrpSpPr>
        <p:grpSpPr>
          <a:xfrm>
            <a:off x="3609044" y="2961858"/>
            <a:ext cx="2177048" cy="236334"/>
            <a:chOff x="5217994" y="3655709"/>
            <a:chExt cx="2177048" cy="236334"/>
          </a:xfrm>
          <a:solidFill>
            <a:schemeClr val="accent6">
              <a:lumMod val="60000"/>
              <a:lumOff val="40000"/>
            </a:schemeClr>
          </a:solidFill>
        </p:grpSpPr>
        <p:sp>
          <p:nvSpPr>
            <p:cNvPr id="125" name="Rectangle 124">
              <a:extLst>
                <a:ext uri="{FF2B5EF4-FFF2-40B4-BE49-F238E27FC236}">
                  <a16:creationId xmlns:a16="http://schemas.microsoft.com/office/drawing/2014/main" id="{8429045E-21FF-4ED5-ABEA-D57CD515FD1C}"/>
                </a:ext>
              </a:extLst>
            </p:cNvPr>
            <p:cNvSpPr/>
            <p:nvPr/>
          </p:nvSpPr>
          <p:spPr>
            <a:xfrm>
              <a:off x="521799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a:extLst>
                <a:ext uri="{FF2B5EF4-FFF2-40B4-BE49-F238E27FC236}">
                  <a16:creationId xmlns:a16="http://schemas.microsoft.com/office/drawing/2014/main" id="{71382420-9271-40C3-9868-CE0F3B300901}"/>
                </a:ext>
              </a:extLst>
            </p:cNvPr>
            <p:cNvSpPr/>
            <p:nvPr/>
          </p:nvSpPr>
          <p:spPr>
            <a:xfrm>
              <a:off x="549579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126">
              <a:extLst>
                <a:ext uri="{FF2B5EF4-FFF2-40B4-BE49-F238E27FC236}">
                  <a16:creationId xmlns:a16="http://schemas.microsoft.com/office/drawing/2014/main" id="{D89D7179-225D-4DA8-9C83-2E66FE759F08}"/>
                </a:ext>
              </a:extLst>
            </p:cNvPr>
            <p:cNvSpPr/>
            <p:nvPr/>
          </p:nvSpPr>
          <p:spPr>
            <a:xfrm>
              <a:off x="577360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ectangle 127">
              <a:extLst>
                <a:ext uri="{FF2B5EF4-FFF2-40B4-BE49-F238E27FC236}">
                  <a16:creationId xmlns:a16="http://schemas.microsoft.com/office/drawing/2014/main" id="{6B9035A3-71B4-4CB4-803D-BA03FF29D963}"/>
                </a:ext>
              </a:extLst>
            </p:cNvPr>
            <p:cNvSpPr/>
            <p:nvPr/>
          </p:nvSpPr>
          <p:spPr>
            <a:xfrm>
              <a:off x="6051406"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Rectangle 128">
              <a:extLst>
                <a:ext uri="{FF2B5EF4-FFF2-40B4-BE49-F238E27FC236}">
                  <a16:creationId xmlns:a16="http://schemas.microsoft.com/office/drawing/2014/main" id="{C91B94BA-8316-419A-BCCC-748701BBBB10}"/>
                </a:ext>
              </a:extLst>
            </p:cNvPr>
            <p:cNvSpPr/>
            <p:nvPr/>
          </p:nvSpPr>
          <p:spPr>
            <a:xfrm>
              <a:off x="6329210"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ectangle 129">
              <a:extLst>
                <a:ext uri="{FF2B5EF4-FFF2-40B4-BE49-F238E27FC236}">
                  <a16:creationId xmlns:a16="http://schemas.microsoft.com/office/drawing/2014/main" id="{3A070821-E450-4FF7-8096-A019279C41C1}"/>
                </a:ext>
              </a:extLst>
            </p:cNvPr>
            <p:cNvSpPr/>
            <p:nvPr/>
          </p:nvSpPr>
          <p:spPr>
            <a:xfrm>
              <a:off x="660701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Rectangle 130">
              <a:extLst>
                <a:ext uri="{FF2B5EF4-FFF2-40B4-BE49-F238E27FC236}">
                  <a16:creationId xmlns:a16="http://schemas.microsoft.com/office/drawing/2014/main" id="{374149C6-3DF7-47D8-8BE1-2AEDF318F512}"/>
                </a:ext>
              </a:extLst>
            </p:cNvPr>
            <p:cNvSpPr/>
            <p:nvPr/>
          </p:nvSpPr>
          <p:spPr>
            <a:xfrm>
              <a:off x="688481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ectangle 131">
              <a:extLst>
                <a:ext uri="{FF2B5EF4-FFF2-40B4-BE49-F238E27FC236}">
                  <a16:creationId xmlns:a16="http://schemas.microsoft.com/office/drawing/2014/main" id="{F6B99244-251C-4514-825F-7A8B91DABB10}"/>
                </a:ext>
              </a:extLst>
            </p:cNvPr>
            <p:cNvSpPr/>
            <p:nvPr/>
          </p:nvSpPr>
          <p:spPr>
            <a:xfrm>
              <a:off x="716262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3" name="Rectangle 132">
            <a:extLst>
              <a:ext uri="{FF2B5EF4-FFF2-40B4-BE49-F238E27FC236}">
                <a16:creationId xmlns:a16="http://schemas.microsoft.com/office/drawing/2014/main" id="{6C579AAC-C6FB-49FB-9E1E-EB8F3D98FCAD}"/>
              </a:ext>
            </a:extLst>
          </p:cNvPr>
          <p:cNvSpPr/>
          <p:nvPr/>
        </p:nvSpPr>
        <p:spPr>
          <a:xfrm>
            <a:off x="4720260" y="296185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ectangle 133">
            <a:extLst>
              <a:ext uri="{FF2B5EF4-FFF2-40B4-BE49-F238E27FC236}">
                <a16:creationId xmlns:a16="http://schemas.microsoft.com/office/drawing/2014/main" id="{5FF370F5-52AC-458F-B904-38AF0EF26FFE}"/>
              </a:ext>
            </a:extLst>
          </p:cNvPr>
          <p:cNvSpPr/>
          <p:nvPr/>
        </p:nvSpPr>
        <p:spPr>
          <a:xfrm>
            <a:off x="4998064" y="296185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Rectangle 134">
            <a:extLst>
              <a:ext uri="{FF2B5EF4-FFF2-40B4-BE49-F238E27FC236}">
                <a16:creationId xmlns:a16="http://schemas.microsoft.com/office/drawing/2014/main" id="{7FC0A6D1-3698-4F5C-AE28-B2A63A48BCA0}"/>
              </a:ext>
            </a:extLst>
          </p:cNvPr>
          <p:cNvSpPr/>
          <p:nvPr/>
        </p:nvSpPr>
        <p:spPr>
          <a:xfrm>
            <a:off x="5279254" y="2961858"/>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ectangle 135">
            <a:extLst>
              <a:ext uri="{FF2B5EF4-FFF2-40B4-BE49-F238E27FC236}">
                <a16:creationId xmlns:a16="http://schemas.microsoft.com/office/drawing/2014/main" id="{2BA4DDF2-5459-4A27-B138-0603DC42890A}"/>
              </a:ext>
            </a:extLst>
          </p:cNvPr>
          <p:cNvSpPr/>
          <p:nvPr/>
        </p:nvSpPr>
        <p:spPr>
          <a:xfrm>
            <a:off x="5553672" y="296185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Speech Bubble: Rectangle 136">
            <a:extLst>
              <a:ext uri="{FF2B5EF4-FFF2-40B4-BE49-F238E27FC236}">
                <a16:creationId xmlns:a16="http://schemas.microsoft.com/office/drawing/2014/main" id="{3399D035-FA80-4A0A-97D5-2596DA6A54AB}"/>
              </a:ext>
            </a:extLst>
          </p:cNvPr>
          <p:cNvSpPr/>
          <p:nvPr/>
        </p:nvSpPr>
        <p:spPr>
          <a:xfrm flipV="1">
            <a:off x="3279668" y="2530544"/>
            <a:ext cx="2813531" cy="1892518"/>
          </a:xfrm>
          <a:prstGeom prst="wedgeRectCallout">
            <a:avLst>
              <a:gd name="adj1" fmla="val -90996"/>
              <a:gd name="adj2" fmla="val -67619"/>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5BEBE75-DEFD-468A-B26E-B9A07EA38952}"/>
              </a:ext>
            </a:extLst>
          </p:cNvPr>
          <p:cNvSpPr/>
          <p:nvPr/>
        </p:nvSpPr>
        <p:spPr>
          <a:xfrm>
            <a:off x="1040631" y="4423063"/>
            <a:ext cx="1225088" cy="858982"/>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i="1" dirty="0">
                <a:solidFill>
                  <a:schemeClr val="tx1"/>
                </a:solidFill>
              </a:rPr>
              <a:t>Data</a:t>
            </a:r>
          </a:p>
        </p:txBody>
      </p:sp>
      <p:sp>
        <p:nvSpPr>
          <p:cNvPr id="138" name="Rectangle 137">
            <a:extLst>
              <a:ext uri="{FF2B5EF4-FFF2-40B4-BE49-F238E27FC236}">
                <a16:creationId xmlns:a16="http://schemas.microsoft.com/office/drawing/2014/main" id="{9F130BBF-1AC0-4510-A23B-8D441647400D}"/>
              </a:ext>
            </a:extLst>
          </p:cNvPr>
          <p:cNvSpPr/>
          <p:nvPr/>
        </p:nvSpPr>
        <p:spPr>
          <a:xfrm>
            <a:off x="3535831" y="2894265"/>
            <a:ext cx="2322080" cy="36909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9" name="Group 138">
            <a:extLst>
              <a:ext uri="{FF2B5EF4-FFF2-40B4-BE49-F238E27FC236}">
                <a16:creationId xmlns:a16="http://schemas.microsoft.com/office/drawing/2014/main" id="{41E17118-6388-49EE-BD87-78C4373AADC7}"/>
              </a:ext>
            </a:extLst>
          </p:cNvPr>
          <p:cNvGrpSpPr/>
          <p:nvPr/>
        </p:nvGrpSpPr>
        <p:grpSpPr>
          <a:xfrm>
            <a:off x="3609044" y="3439003"/>
            <a:ext cx="2177048" cy="236334"/>
            <a:chOff x="5217994" y="3655709"/>
            <a:chExt cx="2177048" cy="236334"/>
          </a:xfrm>
        </p:grpSpPr>
        <p:sp>
          <p:nvSpPr>
            <p:cNvPr id="140" name="Rectangle 139">
              <a:extLst>
                <a:ext uri="{FF2B5EF4-FFF2-40B4-BE49-F238E27FC236}">
                  <a16:creationId xmlns:a16="http://schemas.microsoft.com/office/drawing/2014/main" id="{C4D385F6-C92C-4C6E-9492-B5C65F86E68F}"/>
                </a:ext>
              </a:extLst>
            </p:cNvPr>
            <p:cNvSpPr/>
            <p:nvPr/>
          </p:nvSpPr>
          <p:spPr>
            <a:xfrm>
              <a:off x="5217994"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Rectangle 140">
              <a:extLst>
                <a:ext uri="{FF2B5EF4-FFF2-40B4-BE49-F238E27FC236}">
                  <a16:creationId xmlns:a16="http://schemas.microsoft.com/office/drawing/2014/main" id="{D2777239-31FE-4CF5-BC7B-C9B540630907}"/>
                </a:ext>
              </a:extLst>
            </p:cNvPr>
            <p:cNvSpPr/>
            <p:nvPr/>
          </p:nvSpPr>
          <p:spPr>
            <a:xfrm>
              <a:off x="5495798"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Rectangle 141">
              <a:extLst>
                <a:ext uri="{FF2B5EF4-FFF2-40B4-BE49-F238E27FC236}">
                  <a16:creationId xmlns:a16="http://schemas.microsoft.com/office/drawing/2014/main" id="{E8883515-096A-4EF6-9F68-18D6B814659D}"/>
                </a:ext>
              </a:extLst>
            </p:cNvPr>
            <p:cNvSpPr/>
            <p:nvPr/>
          </p:nvSpPr>
          <p:spPr>
            <a:xfrm>
              <a:off x="5773602"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ectangle 142">
              <a:extLst>
                <a:ext uri="{FF2B5EF4-FFF2-40B4-BE49-F238E27FC236}">
                  <a16:creationId xmlns:a16="http://schemas.microsoft.com/office/drawing/2014/main" id="{CB71CE8A-FE3F-4326-A94D-07B4ED24559E}"/>
                </a:ext>
              </a:extLst>
            </p:cNvPr>
            <p:cNvSpPr/>
            <p:nvPr/>
          </p:nvSpPr>
          <p:spPr>
            <a:xfrm>
              <a:off x="6051406"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Rectangle 143">
              <a:extLst>
                <a:ext uri="{FF2B5EF4-FFF2-40B4-BE49-F238E27FC236}">
                  <a16:creationId xmlns:a16="http://schemas.microsoft.com/office/drawing/2014/main" id="{9463ABAA-10B8-4C50-AA47-036C587FB4D6}"/>
                </a:ext>
              </a:extLst>
            </p:cNvPr>
            <p:cNvSpPr/>
            <p:nvPr/>
          </p:nvSpPr>
          <p:spPr>
            <a:xfrm>
              <a:off x="6329210"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Rectangle 144">
              <a:extLst>
                <a:ext uri="{FF2B5EF4-FFF2-40B4-BE49-F238E27FC236}">
                  <a16:creationId xmlns:a16="http://schemas.microsoft.com/office/drawing/2014/main" id="{920E7C14-DA20-4CD1-8E1F-ECABBD553639}"/>
                </a:ext>
              </a:extLst>
            </p:cNvPr>
            <p:cNvSpPr/>
            <p:nvPr/>
          </p:nvSpPr>
          <p:spPr>
            <a:xfrm>
              <a:off x="6607014"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Rectangle 145">
              <a:extLst>
                <a:ext uri="{FF2B5EF4-FFF2-40B4-BE49-F238E27FC236}">
                  <a16:creationId xmlns:a16="http://schemas.microsoft.com/office/drawing/2014/main" id="{8BFA82D4-5518-49A4-BC22-722CD17A9580}"/>
                </a:ext>
              </a:extLst>
            </p:cNvPr>
            <p:cNvSpPr/>
            <p:nvPr/>
          </p:nvSpPr>
          <p:spPr>
            <a:xfrm>
              <a:off x="6884818"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46">
              <a:extLst>
                <a:ext uri="{FF2B5EF4-FFF2-40B4-BE49-F238E27FC236}">
                  <a16:creationId xmlns:a16="http://schemas.microsoft.com/office/drawing/2014/main" id="{63EF8809-D6D2-41B7-9909-640B98478D84}"/>
                </a:ext>
              </a:extLst>
            </p:cNvPr>
            <p:cNvSpPr/>
            <p:nvPr/>
          </p:nvSpPr>
          <p:spPr>
            <a:xfrm>
              <a:off x="7162622"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8" name="Group 147">
            <a:extLst>
              <a:ext uri="{FF2B5EF4-FFF2-40B4-BE49-F238E27FC236}">
                <a16:creationId xmlns:a16="http://schemas.microsoft.com/office/drawing/2014/main" id="{2B3B80C3-6810-4688-B5C5-D40E63169277}"/>
              </a:ext>
            </a:extLst>
          </p:cNvPr>
          <p:cNvGrpSpPr/>
          <p:nvPr/>
        </p:nvGrpSpPr>
        <p:grpSpPr>
          <a:xfrm>
            <a:off x="3609044" y="3436513"/>
            <a:ext cx="2177048" cy="236334"/>
            <a:chOff x="5217994" y="3655709"/>
            <a:chExt cx="2177048" cy="236334"/>
          </a:xfrm>
          <a:solidFill>
            <a:schemeClr val="accent6">
              <a:lumMod val="60000"/>
              <a:lumOff val="40000"/>
            </a:schemeClr>
          </a:solidFill>
        </p:grpSpPr>
        <p:sp>
          <p:nvSpPr>
            <p:cNvPr id="149" name="Rectangle 148">
              <a:extLst>
                <a:ext uri="{FF2B5EF4-FFF2-40B4-BE49-F238E27FC236}">
                  <a16:creationId xmlns:a16="http://schemas.microsoft.com/office/drawing/2014/main" id="{283406B2-52E2-4712-B8F5-79EAE9C3035D}"/>
                </a:ext>
              </a:extLst>
            </p:cNvPr>
            <p:cNvSpPr/>
            <p:nvPr/>
          </p:nvSpPr>
          <p:spPr>
            <a:xfrm>
              <a:off x="5217994"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Rectangle 149">
              <a:extLst>
                <a:ext uri="{FF2B5EF4-FFF2-40B4-BE49-F238E27FC236}">
                  <a16:creationId xmlns:a16="http://schemas.microsoft.com/office/drawing/2014/main" id="{27F45F4A-F2EA-480A-A801-03945F44E876}"/>
                </a:ext>
              </a:extLst>
            </p:cNvPr>
            <p:cNvSpPr/>
            <p:nvPr/>
          </p:nvSpPr>
          <p:spPr>
            <a:xfrm>
              <a:off x="5495798"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Rectangle 150">
              <a:extLst>
                <a:ext uri="{FF2B5EF4-FFF2-40B4-BE49-F238E27FC236}">
                  <a16:creationId xmlns:a16="http://schemas.microsoft.com/office/drawing/2014/main" id="{F494CCCE-5E36-4142-9A03-70D8F6E54303}"/>
                </a:ext>
              </a:extLst>
            </p:cNvPr>
            <p:cNvSpPr/>
            <p:nvPr/>
          </p:nvSpPr>
          <p:spPr>
            <a:xfrm>
              <a:off x="5773602"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Rectangle 151">
              <a:extLst>
                <a:ext uri="{FF2B5EF4-FFF2-40B4-BE49-F238E27FC236}">
                  <a16:creationId xmlns:a16="http://schemas.microsoft.com/office/drawing/2014/main" id="{ECFE1F0D-E179-41E3-AB3A-BCDFA0F187EB}"/>
                </a:ext>
              </a:extLst>
            </p:cNvPr>
            <p:cNvSpPr/>
            <p:nvPr/>
          </p:nvSpPr>
          <p:spPr>
            <a:xfrm>
              <a:off x="6051406"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Rectangle 152">
              <a:extLst>
                <a:ext uri="{FF2B5EF4-FFF2-40B4-BE49-F238E27FC236}">
                  <a16:creationId xmlns:a16="http://schemas.microsoft.com/office/drawing/2014/main" id="{E0BD1F8E-03B8-4569-9853-A3658E5A87AF}"/>
                </a:ext>
              </a:extLst>
            </p:cNvPr>
            <p:cNvSpPr/>
            <p:nvPr/>
          </p:nvSpPr>
          <p:spPr>
            <a:xfrm>
              <a:off x="6329210"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Rectangle 153">
              <a:extLst>
                <a:ext uri="{FF2B5EF4-FFF2-40B4-BE49-F238E27FC236}">
                  <a16:creationId xmlns:a16="http://schemas.microsoft.com/office/drawing/2014/main" id="{64CB0237-489E-4670-8830-0218ED2B2AD8}"/>
                </a:ext>
              </a:extLst>
            </p:cNvPr>
            <p:cNvSpPr/>
            <p:nvPr/>
          </p:nvSpPr>
          <p:spPr>
            <a:xfrm>
              <a:off x="660701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154">
              <a:extLst>
                <a:ext uri="{FF2B5EF4-FFF2-40B4-BE49-F238E27FC236}">
                  <a16:creationId xmlns:a16="http://schemas.microsoft.com/office/drawing/2014/main" id="{569EF943-72DE-4C64-A4A2-3A1B5605C0B6}"/>
                </a:ext>
              </a:extLst>
            </p:cNvPr>
            <p:cNvSpPr/>
            <p:nvPr/>
          </p:nvSpPr>
          <p:spPr>
            <a:xfrm>
              <a:off x="688481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Rectangle 155">
              <a:extLst>
                <a:ext uri="{FF2B5EF4-FFF2-40B4-BE49-F238E27FC236}">
                  <a16:creationId xmlns:a16="http://schemas.microsoft.com/office/drawing/2014/main" id="{109F82C9-5D95-472B-B3DD-A2F4766589F4}"/>
                </a:ext>
              </a:extLst>
            </p:cNvPr>
            <p:cNvSpPr/>
            <p:nvPr/>
          </p:nvSpPr>
          <p:spPr>
            <a:xfrm>
              <a:off x="716262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7" name="Rectangle 156">
            <a:extLst>
              <a:ext uri="{FF2B5EF4-FFF2-40B4-BE49-F238E27FC236}">
                <a16:creationId xmlns:a16="http://schemas.microsoft.com/office/drawing/2014/main" id="{18B7A49C-4000-4363-8FEB-ABB6D7E706B7}"/>
              </a:ext>
            </a:extLst>
          </p:cNvPr>
          <p:cNvSpPr/>
          <p:nvPr/>
        </p:nvSpPr>
        <p:spPr>
          <a:xfrm>
            <a:off x="4720260" y="3436514"/>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Rectangle 157">
            <a:extLst>
              <a:ext uri="{FF2B5EF4-FFF2-40B4-BE49-F238E27FC236}">
                <a16:creationId xmlns:a16="http://schemas.microsoft.com/office/drawing/2014/main" id="{65DB0DCB-0ADB-4F8B-8D66-A1590BFBCE9C}"/>
              </a:ext>
            </a:extLst>
          </p:cNvPr>
          <p:cNvSpPr/>
          <p:nvPr/>
        </p:nvSpPr>
        <p:spPr>
          <a:xfrm>
            <a:off x="4998064" y="3436514"/>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Rectangle 158">
            <a:extLst>
              <a:ext uri="{FF2B5EF4-FFF2-40B4-BE49-F238E27FC236}">
                <a16:creationId xmlns:a16="http://schemas.microsoft.com/office/drawing/2014/main" id="{C2DBF4C8-FDA5-4CC0-88CA-C377022765D6}"/>
              </a:ext>
            </a:extLst>
          </p:cNvPr>
          <p:cNvSpPr/>
          <p:nvPr/>
        </p:nvSpPr>
        <p:spPr>
          <a:xfrm>
            <a:off x="5275868" y="3436514"/>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Rectangle 159">
            <a:extLst>
              <a:ext uri="{FF2B5EF4-FFF2-40B4-BE49-F238E27FC236}">
                <a16:creationId xmlns:a16="http://schemas.microsoft.com/office/drawing/2014/main" id="{1FFF8DD0-D334-4349-AA50-517A43E2C081}"/>
              </a:ext>
            </a:extLst>
          </p:cNvPr>
          <p:cNvSpPr/>
          <p:nvPr/>
        </p:nvSpPr>
        <p:spPr>
          <a:xfrm>
            <a:off x="5553672" y="3436514"/>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Rectangle 160">
            <a:extLst>
              <a:ext uri="{FF2B5EF4-FFF2-40B4-BE49-F238E27FC236}">
                <a16:creationId xmlns:a16="http://schemas.microsoft.com/office/drawing/2014/main" id="{FEE43105-4E5D-4E80-9142-BC0217B7C07A}"/>
              </a:ext>
            </a:extLst>
          </p:cNvPr>
          <p:cNvSpPr/>
          <p:nvPr/>
        </p:nvSpPr>
        <p:spPr>
          <a:xfrm>
            <a:off x="3535831" y="3368920"/>
            <a:ext cx="2322080" cy="36909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2" name="Group 161">
            <a:extLst>
              <a:ext uri="{FF2B5EF4-FFF2-40B4-BE49-F238E27FC236}">
                <a16:creationId xmlns:a16="http://schemas.microsoft.com/office/drawing/2014/main" id="{656745F2-A9FB-472A-AED5-329344095BEE}"/>
              </a:ext>
            </a:extLst>
          </p:cNvPr>
          <p:cNvGrpSpPr/>
          <p:nvPr/>
        </p:nvGrpSpPr>
        <p:grpSpPr>
          <a:xfrm>
            <a:off x="3604302" y="3934027"/>
            <a:ext cx="2177048" cy="236334"/>
            <a:chOff x="5217994" y="3655709"/>
            <a:chExt cx="2177048" cy="236334"/>
          </a:xfrm>
        </p:grpSpPr>
        <p:sp>
          <p:nvSpPr>
            <p:cNvPr id="163" name="Rectangle 162">
              <a:extLst>
                <a:ext uri="{FF2B5EF4-FFF2-40B4-BE49-F238E27FC236}">
                  <a16:creationId xmlns:a16="http://schemas.microsoft.com/office/drawing/2014/main" id="{3CD289B9-EBF1-49A1-952E-57CF2D9D5363}"/>
                </a:ext>
              </a:extLst>
            </p:cNvPr>
            <p:cNvSpPr/>
            <p:nvPr/>
          </p:nvSpPr>
          <p:spPr>
            <a:xfrm>
              <a:off x="5217994"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Rectangle 163">
              <a:extLst>
                <a:ext uri="{FF2B5EF4-FFF2-40B4-BE49-F238E27FC236}">
                  <a16:creationId xmlns:a16="http://schemas.microsoft.com/office/drawing/2014/main" id="{844F4506-03DB-4908-8FAE-0420EB8937BA}"/>
                </a:ext>
              </a:extLst>
            </p:cNvPr>
            <p:cNvSpPr/>
            <p:nvPr/>
          </p:nvSpPr>
          <p:spPr>
            <a:xfrm>
              <a:off x="5495798"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Rectangle 164">
              <a:extLst>
                <a:ext uri="{FF2B5EF4-FFF2-40B4-BE49-F238E27FC236}">
                  <a16:creationId xmlns:a16="http://schemas.microsoft.com/office/drawing/2014/main" id="{0B7D9BFA-A908-40F4-9F2C-AE652863066C}"/>
                </a:ext>
              </a:extLst>
            </p:cNvPr>
            <p:cNvSpPr/>
            <p:nvPr/>
          </p:nvSpPr>
          <p:spPr>
            <a:xfrm>
              <a:off x="5773602"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Rectangle 165">
              <a:extLst>
                <a:ext uri="{FF2B5EF4-FFF2-40B4-BE49-F238E27FC236}">
                  <a16:creationId xmlns:a16="http://schemas.microsoft.com/office/drawing/2014/main" id="{EEDFE9D5-4D60-4C4C-A91A-8F9970A1ACA7}"/>
                </a:ext>
              </a:extLst>
            </p:cNvPr>
            <p:cNvSpPr/>
            <p:nvPr/>
          </p:nvSpPr>
          <p:spPr>
            <a:xfrm>
              <a:off x="6051406"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Rectangle 166">
              <a:extLst>
                <a:ext uri="{FF2B5EF4-FFF2-40B4-BE49-F238E27FC236}">
                  <a16:creationId xmlns:a16="http://schemas.microsoft.com/office/drawing/2014/main" id="{C3F7A57F-5F7A-4E44-99DB-E3A7CCFEFD10}"/>
                </a:ext>
              </a:extLst>
            </p:cNvPr>
            <p:cNvSpPr/>
            <p:nvPr/>
          </p:nvSpPr>
          <p:spPr>
            <a:xfrm>
              <a:off x="6329210"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Rectangle 167">
              <a:extLst>
                <a:ext uri="{FF2B5EF4-FFF2-40B4-BE49-F238E27FC236}">
                  <a16:creationId xmlns:a16="http://schemas.microsoft.com/office/drawing/2014/main" id="{2D236F4D-02CA-4E75-AFB0-7740A0BCF7FB}"/>
                </a:ext>
              </a:extLst>
            </p:cNvPr>
            <p:cNvSpPr/>
            <p:nvPr/>
          </p:nvSpPr>
          <p:spPr>
            <a:xfrm>
              <a:off x="6607014"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Rectangle 168">
              <a:extLst>
                <a:ext uri="{FF2B5EF4-FFF2-40B4-BE49-F238E27FC236}">
                  <a16:creationId xmlns:a16="http://schemas.microsoft.com/office/drawing/2014/main" id="{8A724349-A6FD-4E7B-88BC-7A508EE03DE3}"/>
                </a:ext>
              </a:extLst>
            </p:cNvPr>
            <p:cNvSpPr/>
            <p:nvPr/>
          </p:nvSpPr>
          <p:spPr>
            <a:xfrm>
              <a:off x="6884818"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Rectangle 169">
              <a:extLst>
                <a:ext uri="{FF2B5EF4-FFF2-40B4-BE49-F238E27FC236}">
                  <a16:creationId xmlns:a16="http://schemas.microsoft.com/office/drawing/2014/main" id="{A767F4A9-D5F3-40C6-A593-1070290466A3}"/>
                </a:ext>
              </a:extLst>
            </p:cNvPr>
            <p:cNvSpPr/>
            <p:nvPr/>
          </p:nvSpPr>
          <p:spPr>
            <a:xfrm>
              <a:off x="7162622"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1" name="Group 170">
            <a:extLst>
              <a:ext uri="{FF2B5EF4-FFF2-40B4-BE49-F238E27FC236}">
                <a16:creationId xmlns:a16="http://schemas.microsoft.com/office/drawing/2014/main" id="{4247E3B1-F736-4D4F-AF68-7F692D6E74EC}"/>
              </a:ext>
            </a:extLst>
          </p:cNvPr>
          <p:cNvGrpSpPr/>
          <p:nvPr/>
        </p:nvGrpSpPr>
        <p:grpSpPr>
          <a:xfrm>
            <a:off x="3604302" y="3931537"/>
            <a:ext cx="2177048" cy="236334"/>
            <a:chOff x="5217994" y="3655709"/>
            <a:chExt cx="2177048" cy="236334"/>
          </a:xfrm>
          <a:solidFill>
            <a:schemeClr val="accent6">
              <a:lumMod val="60000"/>
              <a:lumOff val="40000"/>
            </a:schemeClr>
          </a:solidFill>
        </p:grpSpPr>
        <p:sp>
          <p:nvSpPr>
            <p:cNvPr id="172" name="Rectangle 171">
              <a:extLst>
                <a:ext uri="{FF2B5EF4-FFF2-40B4-BE49-F238E27FC236}">
                  <a16:creationId xmlns:a16="http://schemas.microsoft.com/office/drawing/2014/main" id="{3DA2AA40-0D6E-4BBC-82E8-4C16F1C8255F}"/>
                </a:ext>
              </a:extLst>
            </p:cNvPr>
            <p:cNvSpPr/>
            <p:nvPr/>
          </p:nvSpPr>
          <p:spPr>
            <a:xfrm>
              <a:off x="5217994"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Rectangle 172">
              <a:extLst>
                <a:ext uri="{FF2B5EF4-FFF2-40B4-BE49-F238E27FC236}">
                  <a16:creationId xmlns:a16="http://schemas.microsoft.com/office/drawing/2014/main" id="{FC627691-5B95-4EEE-B7E9-798C37D82E06}"/>
                </a:ext>
              </a:extLst>
            </p:cNvPr>
            <p:cNvSpPr/>
            <p:nvPr/>
          </p:nvSpPr>
          <p:spPr>
            <a:xfrm>
              <a:off x="5495798"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Rectangle 173">
              <a:extLst>
                <a:ext uri="{FF2B5EF4-FFF2-40B4-BE49-F238E27FC236}">
                  <a16:creationId xmlns:a16="http://schemas.microsoft.com/office/drawing/2014/main" id="{08CC4A5D-2802-413B-A8DE-5BCEA1A11748}"/>
                </a:ext>
              </a:extLst>
            </p:cNvPr>
            <p:cNvSpPr/>
            <p:nvPr/>
          </p:nvSpPr>
          <p:spPr>
            <a:xfrm>
              <a:off x="5773602"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Rectangle 174">
              <a:extLst>
                <a:ext uri="{FF2B5EF4-FFF2-40B4-BE49-F238E27FC236}">
                  <a16:creationId xmlns:a16="http://schemas.microsoft.com/office/drawing/2014/main" id="{2A856158-9B67-4A63-8CF2-83EAF4BD3BE2}"/>
                </a:ext>
              </a:extLst>
            </p:cNvPr>
            <p:cNvSpPr/>
            <p:nvPr/>
          </p:nvSpPr>
          <p:spPr>
            <a:xfrm>
              <a:off x="6051406"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Rectangle 175">
              <a:extLst>
                <a:ext uri="{FF2B5EF4-FFF2-40B4-BE49-F238E27FC236}">
                  <a16:creationId xmlns:a16="http://schemas.microsoft.com/office/drawing/2014/main" id="{85064D7A-974B-41DD-8351-9769717A7C45}"/>
                </a:ext>
              </a:extLst>
            </p:cNvPr>
            <p:cNvSpPr/>
            <p:nvPr/>
          </p:nvSpPr>
          <p:spPr>
            <a:xfrm>
              <a:off x="6329210"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Rectangle 176">
              <a:extLst>
                <a:ext uri="{FF2B5EF4-FFF2-40B4-BE49-F238E27FC236}">
                  <a16:creationId xmlns:a16="http://schemas.microsoft.com/office/drawing/2014/main" id="{AFCCE487-B05F-4240-94FF-61103381F1A4}"/>
                </a:ext>
              </a:extLst>
            </p:cNvPr>
            <p:cNvSpPr/>
            <p:nvPr/>
          </p:nvSpPr>
          <p:spPr>
            <a:xfrm>
              <a:off x="660701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Rectangle 177">
              <a:extLst>
                <a:ext uri="{FF2B5EF4-FFF2-40B4-BE49-F238E27FC236}">
                  <a16:creationId xmlns:a16="http://schemas.microsoft.com/office/drawing/2014/main" id="{C5AA803B-911B-4658-B789-682CD722CBF8}"/>
                </a:ext>
              </a:extLst>
            </p:cNvPr>
            <p:cNvSpPr/>
            <p:nvPr/>
          </p:nvSpPr>
          <p:spPr>
            <a:xfrm>
              <a:off x="688481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Rectangle 178">
              <a:extLst>
                <a:ext uri="{FF2B5EF4-FFF2-40B4-BE49-F238E27FC236}">
                  <a16:creationId xmlns:a16="http://schemas.microsoft.com/office/drawing/2014/main" id="{0BC978A2-B306-49DB-B655-F56D1DF9513B}"/>
                </a:ext>
              </a:extLst>
            </p:cNvPr>
            <p:cNvSpPr/>
            <p:nvPr/>
          </p:nvSpPr>
          <p:spPr>
            <a:xfrm>
              <a:off x="716262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0" name="Rectangle 179">
            <a:extLst>
              <a:ext uri="{FF2B5EF4-FFF2-40B4-BE49-F238E27FC236}">
                <a16:creationId xmlns:a16="http://schemas.microsoft.com/office/drawing/2014/main" id="{D655B794-F0DB-44F8-9F39-158B2648F28E}"/>
              </a:ext>
            </a:extLst>
          </p:cNvPr>
          <p:cNvSpPr/>
          <p:nvPr/>
        </p:nvSpPr>
        <p:spPr>
          <a:xfrm>
            <a:off x="4715518" y="3931538"/>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Rectangle 180">
            <a:extLst>
              <a:ext uri="{FF2B5EF4-FFF2-40B4-BE49-F238E27FC236}">
                <a16:creationId xmlns:a16="http://schemas.microsoft.com/office/drawing/2014/main" id="{1EA91F44-FE7A-4ADE-9E07-B58F178C59F3}"/>
              </a:ext>
            </a:extLst>
          </p:cNvPr>
          <p:cNvSpPr/>
          <p:nvPr/>
        </p:nvSpPr>
        <p:spPr>
          <a:xfrm>
            <a:off x="4993322" y="3931538"/>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Rectangle 181">
            <a:extLst>
              <a:ext uri="{FF2B5EF4-FFF2-40B4-BE49-F238E27FC236}">
                <a16:creationId xmlns:a16="http://schemas.microsoft.com/office/drawing/2014/main" id="{B4CA81EC-86F2-447B-99E8-F94A14865C97}"/>
              </a:ext>
            </a:extLst>
          </p:cNvPr>
          <p:cNvSpPr/>
          <p:nvPr/>
        </p:nvSpPr>
        <p:spPr>
          <a:xfrm>
            <a:off x="5271126" y="3931538"/>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Rectangle 182">
            <a:extLst>
              <a:ext uri="{FF2B5EF4-FFF2-40B4-BE49-F238E27FC236}">
                <a16:creationId xmlns:a16="http://schemas.microsoft.com/office/drawing/2014/main" id="{4B009F04-6EDD-4ABE-8F14-B4E8D457ADF3}"/>
              </a:ext>
            </a:extLst>
          </p:cNvPr>
          <p:cNvSpPr/>
          <p:nvPr/>
        </p:nvSpPr>
        <p:spPr>
          <a:xfrm>
            <a:off x="5548930" y="3931538"/>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Rectangle 183">
            <a:extLst>
              <a:ext uri="{FF2B5EF4-FFF2-40B4-BE49-F238E27FC236}">
                <a16:creationId xmlns:a16="http://schemas.microsoft.com/office/drawing/2014/main" id="{C5717606-D017-4009-A6A4-A3FFED173474}"/>
              </a:ext>
            </a:extLst>
          </p:cNvPr>
          <p:cNvSpPr/>
          <p:nvPr/>
        </p:nvSpPr>
        <p:spPr>
          <a:xfrm>
            <a:off x="3531089" y="3863944"/>
            <a:ext cx="2322080" cy="36909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p:cNvGrpSpPr/>
          <p:nvPr/>
        </p:nvGrpSpPr>
        <p:grpSpPr>
          <a:xfrm>
            <a:off x="3613729" y="3439003"/>
            <a:ext cx="510224" cy="236334"/>
            <a:chOff x="3604302" y="3434131"/>
            <a:chExt cx="510224" cy="236334"/>
          </a:xfrm>
          <a:solidFill>
            <a:schemeClr val="accent6">
              <a:lumMod val="60000"/>
              <a:lumOff val="40000"/>
            </a:schemeClr>
          </a:solidFill>
        </p:grpSpPr>
        <p:sp>
          <p:nvSpPr>
            <p:cNvPr id="185" name="Rectangle 184">
              <a:extLst>
                <a:ext uri="{FF2B5EF4-FFF2-40B4-BE49-F238E27FC236}">
                  <a16:creationId xmlns:a16="http://schemas.microsoft.com/office/drawing/2014/main" id="{B81F7E52-794D-4EAA-AE29-E101F4133E12}"/>
                </a:ext>
              </a:extLst>
            </p:cNvPr>
            <p:cNvSpPr/>
            <p:nvPr/>
          </p:nvSpPr>
          <p:spPr>
            <a:xfrm>
              <a:off x="3604302" y="3434131"/>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Rectangle 185">
              <a:extLst>
                <a:ext uri="{FF2B5EF4-FFF2-40B4-BE49-F238E27FC236}">
                  <a16:creationId xmlns:a16="http://schemas.microsoft.com/office/drawing/2014/main" id="{9C0FBC34-401E-47F3-9EC6-AF92ECB16382}"/>
                </a:ext>
              </a:extLst>
            </p:cNvPr>
            <p:cNvSpPr/>
            <p:nvPr/>
          </p:nvSpPr>
          <p:spPr>
            <a:xfrm>
              <a:off x="3882106" y="3434131"/>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7" name="Rectangle 186">
            <a:extLst>
              <a:ext uri="{FF2B5EF4-FFF2-40B4-BE49-F238E27FC236}">
                <a16:creationId xmlns:a16="http://schemas.microsoft.com/office/drawing/2014/main" id="{55A12E1F-63DA-4A76-9EAC-77FE2E93618C}"/>
              </a:ext>
            </a:extLst>
          </p:cNvPr>
          <p:cNvSpPr/>
          <p:nvPr/>
        </p:nvSpPr>
        <p:spPr>
          <a:xfrm>
            <a:off x="3602240" y="3930560"/>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TextBox 190">
            <a:extLst>
              <a:ext uri="{FF2B5EF4-FFF2-40B4-BE49-F238E27FC236}">
                <a16:creationId xmlns:a16="http://schemas.microsoft.com/office/drawing/2014/main" id="{58CC251D-FA6B-4A96-BDB9-F4309BB3DEE2}"/>
              </a:ext>
            </a:extLst>
          </p:cNvPr>
          <p:cNvSpPr txBox="1"/>
          <p:nvPr/>
        </p:nvSpPr>
        <p:spPr>
          <a:xfrm>
            <a:off x="3571953" y="3394804"/>
            <a:ext cx="2261208" cy="338554"/>
          </a:xfrm>
          <a:prstGeom prst="rect">
            <a:avLst/>
          </a:prstGeom>
          <a:solidFill>
            <a:schemeClr val="bg1"/>
          </a:solidFill>
        </p:spPr>
        <p:txBody>
          <a:bodyPr wrap="square" rtlCol="0">
            <a:spAutoFit/>
          </a:bodyPr>
          <a:lstStyle/>
          <a:p>
            <a:pPr algn="ctr"/>
            <a:r>
              <a:rPr lang="en-US" sz="1600" dirty="0"/>
              <a:t>Free large page</a:t>
            </a:r>
          </a:p>
        </p:txBody>
      </p:sp>
      <p:grpSp>
        <p:nvGrpSpPr>
          <p:cNvPr id="96" name="Group 95">
            <a:extLst>
              <a:ext uri="{FF2B5EF4-FFF2-40B4-BE49-F238E27FC236}">
                <a16:creationId xmlns:a16="http://schemas.microsoft.com/office/drawing/2014/main" id="{94623E17-A8CE-4717-B120-B46423A1FA96}"/>
              </a:ext>
            </a:extLst>
          </p:cNvPr>
          <p:cNvGrpSpPr/>
          <p:nvPr/>
        </p:nvGrpSpPr>
        <p:grpSpPr>
          <a:xfrm>
            <a:off x="190738" y="1006289"/>
            <a:ext cx="8886587" cy="1716990"/>
            <a:chOff x="190738" y="1006289"/>
            <a:chExt cx="8886587" cy="1716990"/>
          </a:xfrm>
        </p:grpSpPr>
        <p:sp>
          <p:nvSpPr>
            <p:cNvPr id="97" name="TextBox 96">
              <a:extLst>
                <a:ext uri="{FF2B5EF4-FFF2-40B4-BE49-F238E27FC236}">
                  <a16:creationId xmlns:a16="http://schemas.microsoft.com/office/drawing/2014/main" id="{F9E09B57-410A-4C4F-A0BA-C650DE8864A0}"/>
                </a:ext>
              </a:extLst>
            </p:cNvPr>
            <p:cNvSpPr txBox="1"/>
            <p:nvPr/>
          </p:nvSpPr>
          <p:spPr>
            <a:xfrm>
              <a:off x="7473922" y="2261614"/>
              <a:ext cx="1462260" cy="461665"/>
            </a:xfrm>
            <a:prstGeom prst="rect">
              <a:avLst/>
            </a:prstGeom>
            <a:noFill/>
          </p:spPr>
          <p:txBody>
            <a:bodyPr wrap="none" rtlCol="0">
              <a:spAutoFit/>
            </a:bodyPr>
            <a:lstStyle/>
            <a:p>
              <a:r>
                <a:rPr lang="en-US" sz="2400" b="1" i="1" dirty="0">
                  <a:solidFill>
                    <a:schemeClr val="bg1">
                      <a:lumMod val="75000"/>
                    </a:schemeClr>
                  </a:solidFill>
                </a:rPr>
                <a:t>Hardware</a:t>
              </a:r>
            </a:p>
          </p:txBody>
        </p:sp>
        <p:grpSp>
          <p:nvGrpSpPr>
            <p:cNvPr id="98" name="Group 97">
              <a:extLst>
                <a:ext uri="{FF2B5EF4-FFF2-40B4-BE49-F238E27FC236}">
                  <a16:creationId xmlns:a16="http://schemas.microsoft.com/office/drawing/2014/main" id="{83F0AF04-1889-4372-9D34-A1CD131A12AC}"/>
                </a:ext>
              </a:extLst>
            </p:cNvPr>
            <p:cNvGrpSpPr/>
            <p:nvPr/>
          </p:nvGrpSpPr>
          <p:grpSpPr>
            <a:xfrm>
              <a:off x="190738" y="1006289"/>
              <a:ext cx="8886587" cy="1460686"/>
              <a:chOff x="190738" y="1006289"/>
              <a:chExt cx="8886587" cy="1460686"/>
            </a:xfrm>
          </p:grpSpPr>
          <p:cxnSp>
            <p:nvCxnSpPr>
              <p:cNvPr id="99" name="Straight Arrow Connector 98">
                <a:extLst>
                  <a:ext uri="{FF2B5EF4-FFF2-40B4-BE49-F238E27FC236}">
                    <a16:creationId xmlns:a16="http://schemas.microsoft.com/office/drawing/2014/main" id="{E05AAAF2-ECF4-46BA-9B58-F5FB2FD3F1CF}"/>
                  </a:ext>
                </a:extLst>
              </p:cNvPr>
              <p:cNvCxnSpPr>
                <a:cxnSpLocks/>
              </p:cNvCxnSpPr>
              <p:nvPr/>
            </p:nvCxnSpPr>
            <p:spPr>
              <a:xfrm>
                <a:off x="190738" y="2466975"/>
                <a:ext cx="3487644" cy="0"/>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C55B2EC0-6870-446D-94A2-47C7916F6C8F}"/>
                  </a:ext>
                </a:extLst>
              </p:cNvPr>
              <p:cNvSpPr txBox="1"/>
              <p:nvPr/>
            </p:nvSpPr>
            <p:spPr>
              <a:xfrm>
                <a:off x="638864" y="1006289"/>
                <a:ext cx="1887376" cy="461665"/>
              </a:xfrm>
              <a:prstGeom prst="rect">
                <a:avLst/>
              </a:prstGeom>
              <a:noFill/>
            </p:spPr>
            <p:txBody>
              <a:bodyPr wrap="none" rtlCol="0">
                <a:spAutoFit/>
              </a:bodyPr>
              <a:lstStyle/>
              <a:p>
                <a:r>
                  <a:rPr lang="en-US" sz="2400" b="1" i="1" dirty="0">
                    <a:solidFill>
                      <a:schemeClr val="bg1">
                        <a:lumMod val="75000"/>
                      </a:schemeClr>
                    </a:solidFill>
                  </a:rPr>
                  <a:t>GPU Runtime</a:t>
                </a:r>
              </a:p>
            </p:txBody>
          </p:sp>
          <p:cxnSp>
            <p:nvCxnSpPr>
              <p:cNvPr id="101" name="Straight Arrow Connector 100">
                <a:extLst>
                  <a:ext uri="{FF2B5EF4-FFF2-40B4-BE49-F238E27FC236}">
                    <a16:creationId xmlns:a16="http://schemas.microsoft.com/office/drawing/2014/main" id="{001245CD-7FBA-47EA-88DC-97E29782B26D}"/>
                  </a:ext>
                </a:extLst>
              </p:cNvPr>
              <p:cNvCxnSpPr>
                <a:cxnSpLocks/>
              </p:cNvCxnSpPr>
              <p:nvPr/>
            </p:nvCxnSpPr>
            <p:spPr>
              <a:xfrm flipV="1">
                <a:off x="3678382" y="1827847"/>
                <a:ext cx="5398943" cy="25472"/>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7DAA9236-5334-4BAE-A09D-4F7DD70DA327}"/>
                  </a:ext>
                </a:extLst>
              </p:cNvPr>
              <p:cNvCxnSpPr>
                <a:cxnSpLocks/>
              </p:cNvCxnSpPr>
              <p:nvPr/>
            </p:nvCxnSpPr>
            <p:spPr>
              <a:xfrm>
                <a:off x="3678382" y="1846897"/>
                <a:ext cx="0" cy="598598"/>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grpSp>
      </p:grpSp>
      <p:cxnSp>
        <p:nvCxnSpPr>
          <p:cNvPr id="103" name="Straight Arrow Connector 102">
            <a:extLst>
              <a:ext uri="{FF2B5EF4-FFF2-40B4-BE49-F238E27FC236}">
                <a16:creationId xmlns:a16="http://schemas.microsoft.com/office/drawing/2014/main" id="{7FF33258-B62F-4A27-AAE1-77059EA22CB7}"/>
              </a:ext>
            </a:extLst>
          </p:cNvPr>
          <p:cNvCxnSpPr>
            <a:cxnSpLocks/>
          </p:cNvCxnSpPr>
          <p:nvPr/>
        </p:nvCxnSpPr>
        <p:spPr>
          <a:xfrm flipH="1">
            <a:off x="6359590" y="1235671"/>
            <a:ext cx="894" cy="246543"/>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77445439-FF46-4F30-B0BC-E71D31CCC602}"/>
              </a:ext>
            </a:extLst>
          </p:cNvPr>
          <p:cNvCxnSpPr>
            <a:cxnSpLocks/>
          </p:cNvCxnSpPr>
          <p:nvPr/>
        </p:nvCxnSpPr>
        <p:spPr>
          <a:xfrm flipH="1">
            <a:off x="2526242" y="1252290"/>
            <a:ext cx="3855508"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D53DE05A-2FA0-4739-948D-C61877165133}"/>
              </a:ext>
            </a:extLst>
          </p:cNvPr>
          <p:cNvCxnSpPr>
            <a:cxnSpLocks/>
          </p:cNvCxnSpPr>
          <p:nvPr/>
        </p:nvCxnSpPr>
        <p:spPr>
          <a:xfrm flipV="1">
            <a:off x="2526240" y="1252290"/>
            <a:ext cx="0" cy="215664"/>
          </a:xfrm>
          <a:prstGeom prst="straightConnector1">
            <a:avLst/>
          </a:prstGeom>
          <a:ln w="25400">
            <a:solidFill>
              <a:schemeClr val="tx1"/>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59DD98B6-F752-42A5-937B-9CFACE2FEC18}"/>
              </a:ext>
            </a:extLst>
          </p:cNvPr>
          <p:cNvSpPr txBox="1"/>
          <p:nvPr/>
        </p:nvSpPr>
        <p:spPr>
          <a:xfrm>
            <a:off x="6886913" y="1059557"/>
            <a:ext cx="1773755" cy="369332"/>
          </a:xfrm>
          <a:prstGeom prst="rect">
            <a:avLst/>
          </a:prstGeom>
          <a:noFill/>
        </p:spPr>
        <p:txBody>
          <a:bodyPr wrap="none" rtlCol="0">
            <a:spAutoFit/>
          </a:bodyPr>
          <a:lstStyle/>
          <a:p>
            <a:r>
              <a:rPr lang="en-US" dirty="0"/>
              <a:t>List of free pages</a:t>
            </a:r>
          </a:p>
        </p:txBody>
      </p:sp>
      <p:sp>
        <p:nvSpPr>
          <p:cNvPr id="107" name="Oval 106">
            <a:extLst>
              <a:ext uri="{FF2B5EF4-FFF2-40B4-BE49-F238E27FC236}">
                <a16:creationId xmlns:a16="http://schemas.microsoft.com/office/drawing/2014/main" id="{820B99B7-C2DE-400F-8684-21FCC880E281}"/>
              </a:ext>
            </a:extLst>
          </p:cNvPr>
          <p:cNvSpPr/>
          <p:nvPr/>
        </p:nvSpPr>
        <p:spPr>
          <a:xfrm>
            <a:off x="6524574" y="1091124"/>
            <a:ext cx="306198" cy="30619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2</a:t>
            </a:r>
          </a:p>
        </p:txBody>
      </p:sp>
      <p:sp>
        <p:nvSpPr>
          <p:cNvPr id="108" name="Rectangle 107">
            <a:extLst>
              <a:ext uri="{FF2B5EF4-FFF2-40B4-BE49-F238E27FC236}">
                <a16:creationId xmlns:a16="http://schemas.microsoft.com/office/drawing/2014/main" id="{7CEFB19D-1A04-4E76-8E34-BA133D02DA8C}"/>
              </a:ext>
            </a:extLst>
          </p:cNvPr>
          <p:cNvSpPr/>
          <p:nvPr/>
        </p:nvSpPr>
        <p:spPr>
          <a:xfrm>
            <a:off x="3927876" y="1315858"/>
            <a:ext cx="1905285" cy="1139077"/>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TextBox 109">
            <a:extLst>
              <a:ext uri="{FF2B5EF4-FFF2-40B4-BE49-F238E27FC236}">
                <a16:creationId xmlns:a16="http://schemas.microsoft.com/office/drawing/2014/main" id="{58CC251D-FA6B-4A96-BDB9-F4309BB3DEE2}"/>
              </a:ext>
            </a:extLst>
          </p:cNvPr>
          <p:cNvSpPr txBox="1"/>
          <p:nvPr/>
        </p:nvSpPr>
        <p:spPr>
          <a:xfrm>
            <a:off x="3560307" y="3885165"/>
            <a:ext cx="2261208" cy="338554"/>
          </a:xfrm>
          <a:prstGeom prst="rect">
            <a:avLst/>
          </a:prstGeom>
          <a:solidFill>
            <a:schemeClr val="bg1"/>
          </a:solidFill>
        </p:spPr>
        <p:txBody>
          <a:bodyPr wrap="square" rtlCol="0">
            <a:spAutoFit/>
          </a:bodyPr>
          <a:lstStyle/>
          <a:p>
            <a:pPr algn="ctr"/>
            <a:r>
              <a:rPr lang="en-US" sz="1600" dirty="0"/>
              <a:t>Free large page</a:t>
            </a:r>
          </a:p>
        </p:txBody>
      </p:sp>
    </p:spTree>
    <p:extLst>
      <p:ext uri="{BB962C8B-B14F-4D97-AF65-F5344CB8AC3E}">
        <p14:creationId xmlns:p14="http://schemas.microsoft.com/office/powerpoint/2010/main" val="97953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par>
                                <p:cTn id="11" presetID="14" presetClass="entr" presetSubtype="1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par>
                                <p:cTn id="14" presetID="14" presetClass="entr" presetSubtype="10" fill="hold" nodeType="with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randombar(horizontal)">
                                      <p:cBhvr>
                                        <p:cTn id="16" dur="500"/>
                                        <p:tgtEl>
                                          <p:spTgt spid="77"/>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137"/>
                                        </p:tgtEl>
                                        <p:attrNameLst>
                                          <p:attrName>style.visibility</p:attrName>
                                        </p:attrNameLst>
                                      </p:cBhvr>
                                      <p:to>
                                        <p:strVal val="visible"/>
                                      </p:to>
                                    </p:set>
                                    <p:animEffect transition="in" filter="randombar(horizontal)">
                                      <p:cBhvr>
                                        <p:cTn id="21" dur="500"/>
                                        <p:tgtEl>
                                          <p:spTgt spid="137"/>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23"/>
                                        </p:tgtEl>
                                        <p:attrNameLst>
                                          <p:attrName>style.visibility</p:attrName>
                                        </p:attrNameLst>
                                      </p:cBhvr>
                                      <p:to>
                                        <p:strVal val="visible"/>
                                      </p:to>
                                    </p:set>
                                    <p:animEffect transition="in" filter="randombar(horizontal)">
                                      <p:cBhvr>
                                        <p:cTn id="24" dur="500"/>
                                        <p:tgtEl>
                                          <p:spTgt spid="123"/>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138"/>
                                        </p:tgtEl>
                                        <p:attrNameLst>
                                          <p:attrName>style.visibility</p:attrName>
                                        </p:attrNameLst>
                                      </p:cBhvr>
                                      <p:to>
                                        <p:strVal val="visible"/>
                                      </p:to>
                                    </p:set>
                                    <p:animEffect transition="in" filter="randombar(horizontal)">
                                      <p:cBhvr>
                                        <p:cTn id="27" dur="500"/>
                                        <p:tgtEl>
                                          <p:spTgt spid="138"/>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161"/>
                                        </p:tgtEl>
                                        <p:attrNameLst>
                                          <p:attrName>style.visibility</p:attrName>
                                        </p:attrNameLst>
                                      </p:cBhvr>
                                      <p:to>
                                        <p:strVal val="visible"/>
                                      </p:to>
                                    </p:set>
                                    <p:animEffect transition="in" filter="randombar(horizontal)">
                                      <p:cBhvr>
                                        <p:cTn id="30" dur="500"/>
                                        <p:tgtEl>
                                          <p:spTgt spid="161"/>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84"/>
                                        </p:tgtEl>
                                        <p:attrNameLst>
                                          <p:attrName>style.visibility</p:attrName>
                                        </p:attrNameLst>
                                      </p:cBhvr>
                                      <p:to>
                                        <p:strVal val="visible"/>
                                      </p:to>
                                    </p:set>
                                    <p:animEffect transition="in" filter="randombar(horizontal)">
                                      <p:cBhvr>
                                        <p:cTn id="33" dur="500"/>
                                        <p:tgtEl>
                                          <p:spTgt spid="184"/>
                                        </p:tgtEl>
                                      </p:cBhvr>
                                    </p:animEffect>
                                  </p:childTnLst>
                                </p:cTn>
                              </p:par>
                            </p:childTnLst>
                          </p:cTn>
                        </p:par>
                        <p:par>
                          <p:cTn id="34" fill="hold">
                            <p:stCondLst>
                              <p:cond delay="500"/>
                            </p:stCondLst>
                            <p:childTnLst>
                              <p:par>
                                <p:cTn id="35" presetID="14" presetClass="entr" presetSubtype="10" fill="hold" nodeType="afterEffect">
                                  <p:stCondLst>
                                    <p:cond delay="0"/>
                                  </p:stCondLst>
                                  <p:childTnLst>
                                    <p:set>
                                      <p:cBhvr>
                                        <p:cTn id="36" dur="1" fill="hold">
                                          <p:stCondLst>
                                            <p:cond delay="0"/>
                                          </p:stCondLst>
                                        </p:cTn>
                                        <p:tgtEl>
                                          <p:spTgt spid="114"/>
                                        </p:tgtEl>
                                        <p:attrNameLst>
                                          <p:attrName>style.visibility</p:attrName>
                                        </p:attrNameLst>
                                      </p:cBhvr>
                                      <p:to>
                                        <p:strVal val="visible"/>
                                      </p:to>
                                    </p:set>
                                    <p:animEffect transition="in" filter="randombar(horizontal)">
                                      <p:cBhvr>
                                        <p:cTn id="37" dur="500"/>
                                        <p:tgtEl>
                                          <p:spTgt spid="1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33"/>
                                        </p:tgtEl>
                                        <p:attrNameLst>
                                          <p:attrName>style.visibility</p:attrName>
                                        </p:attrNameLst>
                                      </p:cBhvr>
                                      <p:to>
                                        <p:strVal val="visible"/>
                                      </p:to>
                                    </p:set>
                                    <p:animEffect transition="in" filter="randombar(horizontal)">
                                      <p:cBhvr>
                                        <p:cTn id="40" dur="500"/>
                                        <p:tgtEl>
                                          <p:spTgt spid="133"/>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34"/>
                                        </p:tgtEl>
                                        <p:attrNameLst>
                                          <p:attrName>style.visibility</p:attrName>
                                        </p:attrNameLst>
                                      </p:cBhvr>
                                      <p:to>
                                        <p:strVal val="visible"/>
                                      </p:to>
                                    </p:set>
                                    <p:animEffect transition="in" filter="randombar(horizontal)">
                                      <p:cBhvr>
                                        <p:cTn id="43" dur="500"/>
                                        <p:tgtEl>
                                          <p:spTgt spid="134"/>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35"/>
                                        </p:tgtEl>
                                        <p:attrNameLst>
                                          <p:attrName>style.visibility</p:attrName>
                                        </p:attrNameLst>
                                      </p:cBhvr>
                                      <p:to>
                                        <p:strVal val="visible"/>
                                      </p:to>
                                    </p:set>
                                    <p:animEffect transition="in" filter="randombar(horizontal)">
                                      <p:cBhvr>
                                        <p:cTn id="46" dur="500"/>
                                        <p:tgtEl>
                                          <p:spTgt spid="135"/>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136"/>
                                        </p:tgtEl>
                                        <p:attrNameLst>
                                          <p:attrName>style.visibility</p:attrName>
                                        </p:attrNameLst>
                                      </p:cBhvr>
                                      <p:to>
                                        <p:strVal val="visible"/>
                                      </p:to>
                                    </p:set>
                                    <p:animEffect transition="in" filter="randombar(horizontal)">
                                      <p:cBhvr>
                                        <p:cTn id="49" dur="500"/>
                                        <p:tgtEl>
                                          <p:spTgt spid="136"/>
                                        </p:tgtEl>
                                      </p:cBhvr>
                                    </p:animEffect>
                                  </p:childTnLst>
                                </p:cTn>
                              </p:par>
                              <p:par>
                                <p:cTn id="50" presetID="14" presetClass="entr" presetSubtype="10" fill="hold" nodeType="withEffect">
                                  <p:stCondLst>
                                    <p:cond delay="0"/>
                                  </p:stCondLst>
                                  <p:childTnLst>
                                    <p:set>
                                      <p:cBhvr>
                                        <p:cTn id="51" dur="1" fill="hold">
                                          <p:stCondLst>
                                            <p:cond delay="0"/>
                                          </p:stCondLst>
                                        </p:cTn>
                                        <p:tgtEl>
                                          <p:spTgt spid="139"/>
                                        </p:tgtEl>
                                        <p:attrNameLst>
                                          <p:attrName>style.visibility</p:attrName>
                                        </p:attrNameLst>
                                      </p:cBhvr>
                                      <p:to>
                                        <p:strVal val="visible"/>
                                      </p:to>
                                    </p:set>
                                    <p:animEffect transition="in" filter="randombar(horizontal)">
                                      <p:cBhvr>
                                        <p:cTn id="52" dur="500"/>
                                        <p:tgtEl>
                                          <p:spTgt spid="139"/>
                                        </p:tgtEl>
                                      </p:cBhvr>
                                    </p:animEffect>
                                  </p:childTnLst>
                                </p:cTn>
                              </p:par>
                              <p:par>
                                <p:cTn id="53" presetID="14" presetClass="entr" presetSubtype="10" fill="hold" nodeType="withEffect">
                                  <p:stCondLst>
                                    <p:cond delay="0"/>
                                  </p:stCondLst>
                                  <p:childTnLst>
                                    <p:set>
                                      <p:cBhvr>
                                        <p:cTn id="54" dur="1" fill="hold">
                                          <p:stCondLst>
                                            <p:cond delay="0"/>
                                          </p:stCondLst>
                                        </p:cTn>
                                        <p:tgtEl>
                                          <p:spTgt spid="148"/>
                                        </p:tgtEl>
                                        <p:attrNameLst>
                                          <p:attrName>style.visibility</p:attrName>
                                        </p:attrNameLst>
                                      </p:cBhvr>
                                      <p:to>
                                        <p:strVal val="visible"/>
                                      </p:to>
                                    </p:set>
                                    <p:animEffect transition="in" filter="randombar(horizontal)">
                                      <p:cBhvr>
                                        <p:cTn id="55" dur="500"/>
                                        <p:tgtEl>
                                          <p:spTgt spid="148"/>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157"/>
                                        </p:tgtEl>
                                        <p:attrNameLst>
                                          <p:attrName>style.visibility</p:attrName>
                                        </p:attrNameLst>
                                      </p:cBhvr>
                                      <p:to>
                                        <p:strVal val="visible"/>
                                      </p:to>
                                    </p:set>
                                    <p:animEffect transition="in" filter="randombar(horizontal)">
                                      <p:cBhvr>
                                        <p:cTn id="58" dur="500"/>
                                        <p:tgtEl>
                                          <p:spTgt spid="157"/>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158"/>
                                        </p:tgtEl>
                                        <p:attrNameLst>
                                          <p:attrName>style.visibility</p:attrName>
                                        </p:attrNameLst>
                                      </p:cBhvr>
                                      <p:to>
                                        <p:strVal val="visible"/>
                                      </p:to>
                                    </p:set>
                                    <p:animEffect transition="in" filter="randombar(horizontal)">
                                      <p:cBhvr>
                                        <p:cTn id="61" dur="500"/>
                                        <p:tgtEl>
                                          <p:spTgt spid="158"/>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159"/>
                                        </p:tgtEl>
                                        <p:attrNameLst>
                                          <p:attrName>style.visibility</p:attrName>
                                        </p:attrNameLst>
                                      </p:cBhvr>
                                      <p:to>
                                        <p:strVal val="visible"/>
                                      </p:to>
                                    </p:set>
                                    <p:animEffect transition="in" filter="randombar(horizontal)">
                                      <p:cBhvr>
                                        <p:cTn id="64" dur="500"/>
                                        <p:tgtEl>
                                          <p:spTgt spid="159"/>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160"/>
                                        </p:tgtEl>
                                        <p:attrNameLst>
                                          <p:attrName>style.visibility</p:attrName>
                                        </p:attrNameLst>
                                      </p:cBhvr>
                                      <p:to>
                                        <p:strVal val="visible"/>
                                      </p:to>
                                    </p:set>
                                    <p:animEffect transition="in" filter="randombar(horizontal)">
                                      <p:cBhvr>
                                        <p:cTn id="67" dur="500"/>
                                        <p:tgtEl>
                                          <p:spTgt spid="160"/>
                                        </p:tgtEl>
                                      </p:cBhvr>
                                    </p:animEffect>
                                  </p:childTnLst>
                                </p:cTn>
                              </p:par>
                              <p:par>
                                <p:cTn id="68" presetID="14" presetClass="entr" presetSubtype="10" fill="hold" nodeType="withEffect">
                                  <p:stCondLst>
                                    <p:cond delay="0"/>
                                  </p:stCondLst>
                                  <p:childTnLst>
                                    <p:set>
                                      <p:cBhvr>
                                        <p:cTn id="69" dur="1" fill="hold">
                                          <p:stCondLst>
                                            <p:cond delay="0"/>
                                          </p:stCondLst>
                                        </p:cTn>
                                        <p:tgtEl>
                                          <p:spTgt spid="162"/>
                                        </p:tgtEl>
                                        <p:attrNameLst>
                                          <p:attrName>style.visibility</p:attrName>
                                        </p:attrNameLst>
                                      </p:cBhvr>
                                      <p:to>
                                        <p:strVal val="visible"/>
                                      </p:to>
                                    </p:set>
                                    <p:animEffect transition="in" filter="randombar(horizontal)">
                                      <p:cBhvr>
                                        <p:cTn id="70" dur="500"/>
                                        <p:tgtEl>
                                          <p:spTgt spid="162"/>
                                        </p:tgtEl>
                                      </p:cBhvr>
                                    </p:animEffect>
                                  </p:childTnLst>
                                </p:cTn>
                              </p:par>
                              <p:par>
                                <p:cTn id="71" presetID="14" presetClass="entr" presetSubtype="10" fill="hold" nodeType="withEffect">
                                  <p:stCondLst>
                                    <p:cond delay="0"/>
                                  </p:stCondLst>
                                  <p:childTnLst>
                                    <p:set>
                                      <p:cBhvr>
                                        <p:cTn id="72" dur="1" fill="hold">
                                          <p:stCondLst>
                                            <p:cond delay="0"/>
                                          </p:stCondLst>
                                        </p:cTn>
                                        <p:tgtEl>
                                          <p:spTgt spid="171"/>
                                        </p:tgtEl>
                                        <p:attrNameLst>
                                          <p:attrName>style.visibility</p:attrName>
                                        </p:attrNameLst>
                                      </p:cBhvr>
                                      <p:to>
                                        <p:strVal val="visible"/>
                                      </p:to>
                                    </p:set>
                                    <p:animEffect transition="in" filter="randombar(horizontal)">
                                      <p:cBhvr>
                                        <p:cTn id="73" dur="500"/>
                                        <p:tgtEl>
                                          <p:spTgt spid="171"/>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180"/>
                                        </p:tgtEl>
                                        <p:attrNameLst>
                                          <p:attrName>style.visibility</p:attrName>
                                        </p:attrNameLst>
                                      </p:cBhvr>
                                      <p:to>
                                        <p:strVal val="visible"/>
                                      </p:to>
                                    </p:set>
                                    <p:animEffect transition="in" filter="randombar(horizontal)">
                                      <p:cBhvr>
                                        <p:cTn id="76" dur="500"/>
                                        <p:tgtEl>
                                          <p:spTgt spid="180"/>
                                        </p:tgtEl>
                                      </p:cBhvr>
                                    </p:animEffect>
                                  </p:childTnLst>
                                </p:cTn>
                              </p:par>
                              <p:par>
                                <p:cTn id="77" presetID="14" presetClass="entr" presetSubtype="10" fill="hold" grpId="0" nodeType="withEffect">
                                  <p:stCondLst>
                                    <p:cond delay="0"/>
                                  </p:stCondLst>
                                  <p:childTnLst>
                                    <p:set>
                                      <p:cBhvr>
                                        <p:cTn id="78" dur="1" fill="hold">
                                          <p:stCondLst>
                                            <p:cond delay="0"/>
                                          </p:stCondLst>
                                        </p:cTn>
                                        <p:tgtEl>
                                          <p:spTgt spid="181"/>
                                        </p:tgtEl>
                                        <p:attrNameLst>
                                          <p:attrName>style.visibility</p:attrName>
                                        </p:attrNameLst>
                                      </p:cBhvr>
                                      <p:to>
                                        <p:strVal val="visible"/>
                                      </p:to>
                                    </p:set>
                                    <p:animEffect transition="in" filter="randombar(horizontal)">
                                      <p:cBhvr>
                                        <p:cTn id="79" dur="500"/>
                                        <p:tgtEl>
                                          <p:spTgt spid="181"/>
                                        </p:tgtEl>
                                      </p:cBhvr>
                                    </p:animEffect>
                                  </p:childTnLst>
                                </p:cTn>
                              </p:par>
                              <p:par>
                                <p:cTn id="80" presetID="14" presetClass="entr" presetSubtype="10" fill="hold" grpId="0" nodeType="withEffect">
                                  <p:stCondLst>
                                    <p:cond delay="0"/>
                                  </p:stCondLst>
                                  <p:childTnLst>
                                    <p:set>
                                      <p:cBhvr>
                                        <p:cTn id="81" dur="1" fill="hold">
                                          <p:stCondLst>
                                            <p:cond delay="0"/>
                                          </p:stCondLst>
                                        </p:cTn>
                                        <p:tgtEl>
                                          <p:spTgt spid="182"/>
                                        </p:tgtEl>
                                        <p:attrNameLst>
                                          <p:attrName>style.visibility</p:attrName>
                                        </p:attrNameLst>
                                      </p:cBhvr>
                                      <p:to>
                                        <p:strVal val="visible"/>
                                      </p:to>
                                    </p:set>
                                    <p:animEffect transition="in" filter="randombar(horizontal)">
                                      <p:cBhvr>
                                        <p:cTn id="82" dur="500"/>
                                        <p:tgtEl>
                                          <p:spTgt spid="182"/>
                                        </p:tgtEl>
                                      </p:cBhvr>
                                    </p:animEffect>
                                  </p:childTnLst>
                                </p:cTn>
                              </p:par>
                              <p:par>
                                <p:cTn id="83" presetID="14" presetClass="entr" presetSubtype="10" fill="hold" grpId="0" nodeType="withEffect">
                                  <p:stCondLst>
                                    <p:cond delay="0"/>
                                  </p:stCondLst>
                                  <p:childTnLst>
                                    <p:set>
                                      <p:cBhvr>
                                        <p:cTn id="84" dur="1" fill="hold">
                                          <p:stCondLst>
                                            <p:cond delay="0"/>
                                          </p:stCondLst>
                                        </p:cTn>
                                        <p:tgtEl>
                                          <p:spTgt spid="183"/>
                                        </p:tgtEl>
                                        <p:attrNameLst>
                                          <p:attrName>style.visibility</p:attrName>
                                        </p:attrNameLst>
                                      </p:cBhvr>
                                      <p:to>
                                        <p:strVal val="visible"/>
                                      </p:to>
                                    </p:set>
                                    <p:animEffect transition="in" filter="randombar(horizontal)">
                                      <p:cBhvr>
                                        <p:cTn id="85" dur="500"/>
                                        <p:tgtEl>
                                          <p:spTgt spid="183"/>
                                        </p:tgtEl>
                                      </p:cBhvr>
                                    </p:animEffect>
                                  </p:childTnLst>
                                </p:cTn>
                              </p:par>
                              <p:par>
                                <p:cTn id="86" presetID="14" presetClass="entr" presetSubtype="10" fill="hold" nodeType="withEffect">
                                  <p:stCondLst>
                                    <p:cond delay="0"/>
                                  </p:stCondLst>
                                  <p:childTnLst>
                                    <p:set>
                                      <p:cBhvr>
                                        <p:cTn id="87" dur="1" fill="hold">
                                          <p:stCondLst>
                                            <p:cond delay="0"/>
                                          </p:stCondLst>
                                        </p:cTn>
                                        <p:tgtEl>
                                          <p:spTgt spid="124"/>
                                        </p:tgtEl>
                                        <p:attrNameLst>
                                          <p:attrName>style.visibility</p:attrName>
                                        </p:attrNameLst>
                                      </p:cBhvr>
                                      <p:to>
                                        <p:strVal val="visible"/>
                                      </p:to>
                                    </p:set>
                                    <p:animEffect transition="in" filter="randombar(horizontal)">
                                      <p:cBhvr>
                                        <p:cTn id="88" dur="500"/>
                                        <p:tgtEl>
                                          <p:spTgt spid="124"/>
                                        </p:tgtEl>
                                      </p:cBhvr>
                                    </p:animEffect>
                                  </p:childTnLst>
                                </p:cTn>
                              </p:par>
                              <p:par>
                                <p:cTn id="89" presetID="14" presetClass="entr" presetSubtype="10" fill="hold" grpId="0" nodeType="withEffect">
                                  <p:stCondLst>
                                    <p:cond delay="0"/>
                                  </p:stCondLst>
                                  <p:childTnLst>
                                    <p:set>
                                      <p:cBhvr>
                                        <p:cTn id="90" dur="1" fill="hold">
                                          <p:stCondLst>
                                            <p:cond delay="0"/>
                                          </p:stCondLst>
                                        </p:cTn>
                                        <p:tgtEl>
                                          <p:spTgt spid="187"/>
                                        </p:tgtEl>
                                        <p:attrNameLst>
                                          <p:attrName>style.visibility</p:attrName>
                                        </p:attrNameLst>
                                      </p:cBhvr>
                                      <p:to>
                                        <p:strVal val="visible"/>
                                      </p:to>
                                    </p:set>
                                    <p:animEffect transition="in" filter="randombar(horizontal)">
                                      <p:cBhvr>
                                        <p:cTn id="91" dur="500"/>
                                        <p:tgtEl>
                                          <p:spTgt spid="187"/>
                                        </p:tgtEl>
                                      </p:cBhvr>
                                    </p:animEffect>
                                  </p:childTnLst>
                                </p:cTn>
                              </p:par>
                              <p:par>
                                <p:cTn id="92" presetID="3" presetClass="entr" presetSubtype="10" fill="hold" nodeType="withEffect">
                                  <p:stCondLst>
                                    <p:cond delay="0"/>
                                  </p:stCondLst>
                                  <p:childTnLst>
                                    <p:set>
                                      <p:cBhvr>
                                        <p:cTn id="93" dur="1" fill="hold">
                                          <p:stCondLst>
                                            <p:cond delay="0"/>
                                          </p:stCondLst>
                                        </p:cTn>
                                        <p:tgtEl>
                                          <p:spTgt spid="3"/>
                                        </p:tgtEl>
                                        <p:attrNameLst>
                                          <p:attrName>style.visibility</p:attrName>
                                        </p:attrNameLst>
                                      </p:cBhvr>
                                      <p:to>
                                        <p:strVal val="visible"/>
                                      </p:to>
                                    </p:set>
                                    <p:animEffect transition="in" filter="blinds(horizontal)">
                                      <p:cBhvr>
                                        <p:cTn id="94" dur="500"/>
                                        <p:tgtEl>
                                          <p:spTgt spid="3"/>
                                        </p:tgtEl>
                                      </p:cBhvr>
                                    </p:animEffect>
                                  </p:childTnLst>
                                </p:cTn>
                              </p:par>
                              <p:par>
                                <p:cTn id="95" presetID="14" presetClass="entr" presetSubtype="10" fill="hold" nodeType="withEffect">
                                  <p:stCondLst>
                                    <p:cond delay="0"/>
                                  </p:stCondLst>
                                  <p:childTnLst>
                                    <p:set>
                                      <p:cBhvr>
                                        <p:cTn id="96" dur="1" fill="hold">
                                          <p:stCondLst>
                                            <p:cond delay="0"/>
                                          </p:stCondLst>
                                        </p:cTn>
                                        <p:tgtEl>
                                          <p:spTgt spid="104"/>
                                        </p:tgtEl>
                                        <p:attrNameLst>
                                          <p:attrName>style.visibility</p:attrName>
                                        </p:attrNameLst>
                                      </p:cBhvr>
                                      <p:to>
                                        <p:strVal val="visible"/>
                                      </p:to>
                                    </p:set>
                                    <p:animEffect transition="in" filter="randombar(horizontal)">
                                      <p:cBhvr>
                                        <p:cTn id="97" dur="500"/>
                                        <p:tgtEl>
                                          <p:spTgt spid="104"/>
                                        </p:tgtEl>
                                      </p:cBhvr>
                                    </p:animEffect>
                                  </p:childTnLst>
                                </p:cTn>
                              </p:par>
                            </p:childTnLst>
                          </p:cTn>
                        </p:par>
                      </p:childTnLst>
                    </p:cTn>
                  </p:par>
                  <p:par>
                    <p:cTn id="98" fill="hold">
                      <p:stCondLst>
                        <p:cond delay="indefinite"/>
                      </p:stCondLst>
                      <p:childTnLst>
                        <p:par>
                          <p:cTn id="99" fill="hold">
                            <p:stCondLst>
                              <p:cond delay="0"/>
                            </p:stCondLst>
                            <p:childTnLst>
                              <p:par>
                                <p:cTn id="100" presetID="0" presetClass="path" presetSubtype="0" accel="50000" decel="50000" fill="hold" nodeType="clickEffect">
                                  <p:stCondLst>
                                    <p:cond delay="0"/>
                                  </p:stCondLst>
                                  <p:childTnLst>
                                    <p:animMotion origin="layout" path="M 8.33333E-7 -2.59259E-6 L 0.12153 -0.06852 " pathEditMode="relative" rAng="0" ptsTypes="AA">
                                      <p:cBhvr>
                                        <p:cTn id="101" dur="2000" fill="hold"/>
                                        <p:tgtEl>
                                          <p:spTgt spid="3"/>
                                        </p:tgtEl>
                                        <p:attrNameLst>
                                          <p:attrName>ppt_x</p:attrName>
                                          <p:attrName>ppt_y</p:attrName>
                                        </p:attrNameLst>
                                      </p:cBhvr>
                                      <p:rCtr x="6007" y="-3380"/>
                                    </p:animMotion>
                                  </p:childTnLst>
                                </p:cTn>
                              </p:par>
                            </p:childTnLst>
                          </p:cTn>
                        </p:par>
                        <p:par>
                          <p:cTn id="102" fill="hold">
                            <p:stCondLst>
                              <p:cond delay="2000"/>
                            </p:stCondLst>
                            <p:childTnLst>
                              <p:par>
                                <p:cTn id="103" presetID="0" presetClass="path" presetSubtype="0" accel="50000" decel="50000" fill="hold" grpId="1" nodeType="afterEffect">
                                  <p:stCondLst>
                                    <p:cond delay="0"/>
                                  </p:stCondLst>
                                  <p:childTnLst>
                                    <p:animMotion origin="layout" path="M 0.00243 0.00023 L 0.18385 -0.14121 " pathEditMode="relative" rAng="0" ptsTypes="AA">
                                      <p:cBhvr>
                                        <p:cTn id="104" dur="2000" fill="hold"/>
                                        <p:tgtEl>
                                          <p:spTgt spid="187"/>
                                        </p:tgtEl>
                                        <p:attrNameLst>
                                          <p:attrName>ppt_x</p:attrName>
                                          <p:attrName>ppt_y</p:attrName>
                                        </p:attrNameLst>
                                      </p:cBhvr>
                                      <p:rCtr x="9063" y="-7083"/>
                                    </p:animMotion>
                                  </p:childTnLst>
                                </p:cTn>
                              </p:par>
                            </p:childTnLst>
                          </p:cTn>
                        </p:par>
                      </p:childTnLst>
                    </p:cTn>
                  </p:par>
                  <p:par>
                    <p:cTn id="105" fill="hold">
                      <p:stCondLst>
                        <p:cond delay="indefinite"/>
                      </p:stCondLst>
                      <p:childTnLst>
                        <p:par>
                          <p:cTn id="106" fill="hold">
                            <p:stCondLst>
                              <p:cond delay="0"/>
                            </p:stCondLst>
                            <p:childTnLst>
                              <p:par>
                                <p:cTn id="107" presetID="14" presetClass="entr" presetSubtype="10" fill="hold" grpId="0" nodeType="clickEffect">
                                  <p:stCondLst>
                                    <p:cond delay="0"/>
                                  </p:stCondLst>
                                  <p:childTnLst>
                                    <p:set>
                                      <p:cBhvr>
                                        <p:cTn id="108" dur="1" fill="hold">
                                          <p:stCondLst>
                                            <p:cond delay="0"/>
                                          </p:stCondLst>
                                        </p:cTn>
                                        <p:tgtEl>
                                          <p:spTgt spid="191"/>
                                        </p:tgtEl>
                                        <p:attrNameLst>
                                          <p:attrName>style.visibility</p:attrName>
                                        </p:attrNameLst>
                                      </p:cBhvr>
                                      <p:to>
                                        <p:strVal val="visible"/>
                                      </p:to>
                                    </p:set>
                                    <p:animEffect transition="in" filter="randombar(horizontal)">
                                      <p:cBhvr>
                                        <p:cTn id="109" dur="500"/>
                                        <p:tgtEl>
                                          <p:spTgt spid="191"/>
                                        </p:tgtEl>
                                      </p:cBhvr>
                                    </p:animEffect>
                                  </p:childTnLst>
                                </p:cTn>
                              </p:par>
                              <p:par>
                                <p:cTn id="110" presetID="14" presetClass="entr" presetSubtype="10" fill="hold" grpId="0" nodeType="withEffect">
                                  <p:stCondLst>
                                    <p:cond delay="0"/>
                                  </p:stCondLst>
                                  <p:childTnLst>
                                    <p:set>
                                      <p:cBhvr>
                                        <p:cTn id="111" dur="1" fill="hold">
                                          <p:stCondLst>
                                            <p:cond delay="0"/>
                                          </p:stCondLst>
                                        </p:cTn>
                                        <p:tgtEl>
                                          <p:spTgt spid="110"/>
                                        </p:tgtEl>
                                        <p:attrNameLst>
                                          <p:attrName>style.visibility</p:attrName>
                                        </p:attrNameLst>
                                      </p:cBhvr>
                                      <p:to>
                                        <p:strVal val="visible"/>
                                      </p:to>
                                    </p:set>
                                    <p:animEffect transition="in" filter="randombar(horizontal)">
                                      <p:cBhvr>
                                        <p:cTn id="112" dur="500"/>
                                        <p:tgtEl>
                                          <p:spTgt spid="110"/>
                                        </p:tgtEl>
                                      </p:cBhvr>
                                    </p:animEffect>
                                  </p:childTnLst>
                                </p:cTn>
                              </p:par>
                            </p:childTnLst>
                          </p:cTn>
                        </p:par>
                        <p:par>
                          <p:cTn id="113" fill="hold">
                            <p:stCondLst>
                              <p:cond delay="500"/>
                            </p:stCondLst>
                            <p:childTnLst>
                              <p:par>
                                <p:cTn id="114" presetID="14" presetClass="entr" presetSubtype="10" fill="hold" grpId="0" nodeType="afterEffect">
                                  <p:stCondLst>
                                    <p:cond delay="0"/>
                                  </p:stCondLst>
                                  <p:childTnLst>
                                    <p:set>
                                      <p:cBhvr>
                                        <p:cTn id="115" dur="1" fill="hold">
                                          <p:stCondLst>
                                            <p:cond delay="0"/>
                                          </p:stCondLst>
                                        </p:cTn>
                                        <p:tgtEl>
                                          <p:spTgt spid="107"/>
                                        </p:tgtEl>
                                        <p:attrNameLst>
                                          <p:attrName>style.visibility</p:attrName>
                                        </p:attrNameLst>
                                      </p:cBhvr>
                                      <p:to>
                                        <p:strVal val="visible"/>
                                      </p:to>
                                    </p:set>
                                    <p:animEffect transition="in" filter="randombar(horizontal)">
                                      <p:cBhvr>
                                        <p:cTn id="116" dur="500"/>
                                        <p:tgtEl>
                                          <p:spTgt spid="107"/>
                                        </p:tgtEl>
                                      </p:cBhvr>
                                    </p:animEffect>
                                  </p:childTnLst>
                                </p:cTn>
                              </p:par>
                              <p:par>
                                <p:cTn id="117" presetID="14" presetClass="entr" presetSubtype="10" fill="hold" grpId="0" nodeType="withEffect">
                                  <p:stCondLst>
                                    <p:cond delay="0"/>
                                  </p:stCondLst>
                                  <p:childTnLst>
                                    <p:set>
                                      <p:cBhvr>
                                        <p:cTn id="118" dur="1" fill="hold">
                                          <p:stCondLst>
                                            <p:cond delay="0"/>
                                          </p:stCondLst>
                                        </p:cTn>
                                        <p:tgtEl>
                                          <p:spTgt spid="106"/>
                                        </p:tgtEl>
                                        <p:attrNameLst>
                                          <p:attrName>style.visibility</p:attrName>
                                        </p:attrNameLst>
                                      </p:cBhvr>
                                      <p:to>
                                        <p:strVal val="visible"/>
                                      </p:to>
                                    </p:set>
                                    <p:animEffect transition="in" filter="randombar(horizontal)">
                                      <p:cBhvr>
                                        <p:cTn id="119" dur="500"/>
                                        <p:tgtEl>
                                          <p:spTgt spid="106"/>
                                        </p:tgtEl>
                                      </p:cBhvr>
                                    </p:animEffect>
                                  </p:childTnLst>
                                </p:cTn>
                              </p:par>
                              <p:par>
                                <p:cTn id="120" presetID="14" presetClass="entr" presetSubtype="10" fill="hold" nodeType="withEffect">
                                  <p:stCondLst>
                                    <p:cond delay="0"/>
                                  </p:stCondLst>
                                  <p:childTnLst>
                                    <p:set>
                                      <p:cBhvr>
                                        <p:cTn id="121" dur="1" fill="hold">
                                          <p:stCondLst>
                                            <p:cond delay="0"/>
                                          </p:stCondLst>
                                        </p:cTn>
                                        <p:tgtEl>
                                          <p:spTgt spid="103"/>
                                        </p:tgtEl>
                                        <p:attrNameLst>
                                          <p:attrName>style.visibility</p:attrName>
                                        </p:attrNameLst>
                                      </p:cBhvr>
                                      <p:to>
                                        <p:strVal val="visible"/>
                                      </p:to>
                                    </p:set>
                                    <p:animEffect transition="in" filter="randombar(horizontal)">
                                      <p:cBhvr>
                                        <p:cTn id="122" dur="500"/>
                                        <p:tgtEl>
                                          <p:spTgt spid="103"/>
                                        </p:tgtEl>
                                      </p:cBhvr>
                                    </p:animEffect>
                                  </p:childTnLst>
                                </p:cTn>
                              </p:par>
                              <p:par>
                                <p:cTn id="123" presetID="14" presetClass="entr" presetSubtype="10" fill="hold" nodeType="withEffect">
                                  <p:stCondLst>
                                    <p:cond delay="0"/>
                                  </p:stCondLst>
                                  <p:childTnLst>
                                    <p:set>
                                      <p:cBhvr>
                                        <p:cTn id="124" dur="1" fill="hold">
                                          <p:stCondLst>
                                            <p:cond delay="0"/>
                                          </p:stCondLst>
                                        </p:cTn>
                                        <p:tgtEl>
                                          <p:spTgt spid="105"/>
                                        </p:tgtEl>
                                        <p:attrNameLst>
                                          <p:attrName>style.visibility</p:attrName>
                                        </p:attrNameLst>
                                      </p:cBhvr>
                                      <p:to>
                                        <p:strVal val="visible"/>
                                      </p:to>
                                    </p:set>
                                    <p:animEffect transition="in" filter="randombar(horizontal)">
                                      <p:cBhvr>
                                        <p:cTn id="125"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animBg="1"/>
      <p:bldP spid="123" grpId="0"/>
      <p:bldP spid="133" grpId="0" animBg="1"/>
      <p:bldP spid="134" grpId="0" animBg="1"/>
      <p:bldP spid="135" grpId="0" animBg="1"/>
      <p:bldP spid="136" grpId="0" animBg="1"/>
      <p:bldP spid="137" grpId="0" animBg="1"/>
      <p:bldP spid="138" grpId="0" animBg="1"/>
      <p:bldP spid="157" grpId="0" animBg="1"/>
      <p:bldP spid="158" grpId="0" animBg="1"/>
      <p:bldP spid="159" grpId="0" animBg="1"/>
      <p:bldP spid="160" grpId="0" animBg="1"/>
      <p:bldP spid="161" grpId="0" animBg="1"/>
      <p:bldP spid="180" grpId="0" animBg="1"/>
      <p:bldP spid="181" grpId="0" animBg="1"/>
      <p:bldP spid="182" grpId="0" animBg="1"/>
      <p:bldP spid="183" grpId="0" animBg="1"/>
      <p:bldP spid="184" grpId="0" animBg="1"/>
      <p:bldP spid="187" grpId="0" animBg="1"/>
      <p:bldP spid="187" grpId="1" animBg="1"/>
      <p:bldP spid="191" grpId="0" animBg="1"/>
      <p:bldP spid="106" grpId="0"/>
      <p:bldP spid="107" grpId="0" animBg="1"/>
      <p:bldP spid="1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Content Placeholder 2">
            <a:extLst>
              <a:ext uri="{FF2B5EF4-FFF2-40B4-BE49-F238E27FC236}">
                <a16:creationId xmlns:a16="http://schemas.microsoft.com/office/drawing/2014/main" id="{8F0E44E6-F0E4-42AA-9975-A7E7E0DEE457}"/>
              </a:ext>
            </a:extLst>
          </p:cNvPr>
          <p:cNvSpPr txBox="1">
            <a:spLocks/>
          </p:cNvSpPr>
          <p:nvPr/>
        </p:nvSpPr>
        <p:spPr>
          <a:xfrm>
            <a:off x="457199" y="1094944"/>
            <a:ext cx="8568267" cy="5517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b="1" dirty="0"/>
          </a:p>
          <a:p>
            <a:endParaRPr lang="en-US" b="1" dirty="0"/>
          </a:p>
          <a:p>
            <a:endParaRPr lang="en-US" b="1" dirty="0"/>
          </a:p>
          <a:p>
            <a:endParaRPr lang="en-US" sz="1600" dirty="0"/>
          </a:p>
          <a:p>
            <a:r>
              <a:rPr lang="en-US" sz="3200" dirty="0"/>
              <a:t>Once pages are compacted, </a:t>
            </a:r>
            <a:r>
              <a:rPr lang="en-US" sz="3200" b="1" dirty="0">
                <a:solidFill>
                  <a:srgbClr val="FF0000"/>
                </a:solidFill>
              </a:rPr>
              <a:t>they become        non-</a:t>
            </a:r>
            <a:r>
              <a:rPr lang="en-US" sz="3200" b="1" dirty="0" err="1">
                <a:solidFill>
                  <a:srgbClr val="FF0000"/>
                </a:solidFill>
              </a:rPr>
              <a:t>coalesceable</a:t>
            </a:r>
            <a:endParaRPr lang="en-US" sz="3200" b="1" dirty="0">
              <a:solidFill>
                <a:srgbClr val="FF0000"/>
              </a:solidFill>
            </a:endParaRPr>
          </a:p>
          <a:p>
            <a:pPr lvl="1"/>
            <a:r>
              <a:rPr lang="en-US" sz="2800" dirty="0"/>
              <a:t>No virtual contiguity</a:t>
            </a:r>
          </a:p>
          <a:p>
            <a:pPr lvl="1"/>
            <a:endParaRPr lang="en-US" b="1" dirty="0">
              <a:solidFill>
                <a:srgbClr val="FF0000"/>
              </a:solidFill>
            </a:endParaRPr>
          </a:p>
          <a:p>
            <a:r>
              <a:rPr lang="en-US" sz="3200" b="1" dirty="0">
                <a:solidFill>
                  <a:schemeClr val="accent6">
                    <a:lumMod val="75000"/>
                  </a:schemeClr>
                </a:solidFill>
              </a:rPr>
              <a:t>Maximizes number of free large page frames</a:t>
            </a:r>
          </a:p>
          <a:p>
            <a:endParaRPr lang="en-US" b="1" dirty="0">
              <a:solidFill>
                <a:schemeClr val="accent6">
                  <a:lumMod val="75000"/>
                </a:schemeClr>
              </a:solidFill>
            </a:endParaRPr>
          </a:p>
        </p:txBody>
      </p:sp>
      <p:sp>
        <p:nvSpPr>
          <p:cNvPr id="2" name="Title 1"/>
          <p:cNvSpPr>
            <a:spLocks noGrp="1"/>
          </p:cNvSpPr>
          <p:nvPr>
            <p:ph type="title"/>
          </p:nvPr>
        </p:nvSpPr>
        <p:spPr>
          <a:xfrm>
            <a:off x="457200" y="130604"/>
            <a:ext cx="8229600" cy="847546"/>
          </a:xfrm>
        </p:spPr>
        <p:txBody>
          <a:bodyPr/>
          <a:lstStyle/>
          <a:p>
            <a:r>
              <a:rPr lang="en-US" dirty="0"/>
              <a:t>Mosaic: Compaction</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26</a:t>
            </a:fld>
            <a:endParaRPr lang="en-US" dirty="0"/>
          </a:p>
        </p:txBody>
      </p:sp>
      <p:pic>
        <p:nvPicPr>
          <p:cNvPr id="38" name="Picture 37" descr="safari.png"/>
          <p:cNvPicPr>
            <a:picLocks noChangeAspect="1"/>
          </p:cNvPicPr>
          <p:nvPr/>
        </p:nvPicPr>
        <p:blipFill>
          <a:blip r:embed="rId3" cstate="print"/>
          <a:stretch>
            <a:fillRect/>
          </a:stretch>
        </p:blipFill>
        <p:spPr>
          <a:xfrm>
            <a:off x="164139" y="6425519"/>
            <a:ext cx="1315038" cy="380494"/>
          </a:xfrm>
          <a:prstGeom prst="rect">
            <a:avLst/>
          </a:prstGeom>
        </p:spPr>
      </p:pic>
      <p:sp>
        <p:nvSpPr>
          <p:cNvPr id="8" name="Rectangle 7">
            <a:extLst>
              <a:ext uri="{FF2B5EF4-FFF2-40B4-BE49-F238E27FC236}">
                <a16:creationId xmlns:a16="http://schemas.microsoft.com/office/drawing/2014/main" id="{268BCE29-7D34-4D46-9184-FF20EFD368C3}"/>
              </a:ext>
            </a:extLst>
          </p:cNvPr>
          <p:cNvSpPr/>
          <p:nvPr/>
        </p:nvSpPr>
        <p:spPr>
          <a:xfrm>
            <a:off x="233633" y="1471288"/>
            <a:ext cx="3247322" cy="8402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Contiguity-Conserving</a:t>
            </a:r>
          </a:p>
          <a:p>
            <a:pPr algn="ctr"/>
            <a:r>
              <a:rPr lang="en-US" sz="2400" b="1" dirty="0"/>
              <a:t>Allocation</a:t>
            </a:r>
          </a:p>
        </p:txBody>
      </p:sp>
      <p:sp>
        <p:nvSpPr>
          <p:cNvPr id="10" name="Rectangle 9">
            <a:extLst>
              <a:ext uri="{FF2B5EF4-FFF2-40B4-BE49-F238E27FC236}">
                <a16:creationId xmlns:a16="http://schemas.microsoft.com/office/drawing/2014/main" id="{A4035134-745C-493C-8C2F-3FFEB8C74798}"/>
              </a:ext>
            </a:extLst>
          </p:cNvPr>
          <p:cNvSpPr/>
          <p:nvPr/>
        </p:nvSpPr>
        <p:spPr>
          <a:xfrm>
            <a:off x="3929081" y="1471288"/>
            <a:ext cx="1860760" cy="84026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In-Place</a:t>
            </a:r>
          </a:p>
          <a:p>
            <a:pPr algn="ctr"/>
            <a:r>
              <a:rPr lang="en-US" sz="2400" b="1" dirty="0"/>
              <a:t>Coalescer</a:t>
            </a:r>
          </a:p>
        </p:txBody>
      </p:sp>
      <p:sp>
        <p:nvSpPr>
          <p:cNvPr id="11" name="Rectangle 10">
            <a:extLst>
              <a:ext uri="{FF2B5EF4-FFF2-40B4-BE49-F238E27FC236}">
                <a16:creationId xmlns:a16="http://schemas.microsoft.com/office/drawing/2014/main" id="{851CD374-BD3A-48D5-BB0A-192C18ED0736}"/>
              </a:ext>
            </a:extLst>
          </p:cNvPr>
          <p:cNvSpPr/>
          <p:nvPr/>
        </p:nvSpPr>
        <p:spPr>
          <a:xfrm>
            <a:off x="6237967" y="1471288"/>
            <a:ext cx="2698215" cy="84026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Contiguity-Aware</a:t>
            </a:r>
          </a:p>
          <a:p>
            <a:pPr algn="ctr"/>
            <a:r>
              <a:rPr lang="en-US" sz="2400" b="1" dirty="0"/>
              <a:t>Compaction</a:t>
            </a:r>
          </a:p>
        </p:txBody>
      </p:sp>
      <p:sp>
        <p:nvSpPr>
          <p:cNvPr id="65" name="Rectangle 64">
            <a:extLst>
              <a:ext uri="{FF2B5EF4-FFF2-40B4-BE49-F238E27FC236}">
                <a16:creationId xmlns:a16="http://schemas.microsoft.com/office/drawing/2014/main" id="{C3D8BC46-69B0-43E0-AA82-3CBA5E5D82E3}"/>
              </a:ext>
            </a:extLst>
          </p:cNvPr>
          <p:cNvSpPr/>
          <p:nvPr/>
        </p:nvSpPr>
        <p:spPr>
          <a:xfrm>
            <a:off x="190737" y="1340946"/>
            <a:ext cx="5876687" cy="1189600"/>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906C6056-61A3-4D82-AB14-0E54DAE4DFF0}"/>
              </a:ext>
            </a:extLst>
          </p:cNvPr>
          <p:cNvGrpSpPr/>
          <p:nvPr/>
        </p:nvGrpSpPr>
        <p:grpSpPr>
          <a:xfrm>
            <a:off x="190738" y="1006289"/>
            <a:ext cx="8886587" cy="1716990"/>
            <a:chOff x="190738" y="1006289"/>
            <a:chExt cx="8886587" cy="1716990"/>
          </a:xfrm>
        </p:grpSpPr>
        <p:sp>
          <p:nvSpPr>
            <p:cNvPr id="18" name="TextBox 17">
              <a:extLst>
                <a:ext uri="{FF2B5EF4-FFF2-40B4-BE49-F238E27FC236}">
                  <a16:creationId xmlns:a16="http://schemas.microsoft.com/office/drawing/2014/main" id="{68202283-60FC-4AFD-A78A-981FEB050ECB}"/>
                </a:ext>
              </a:extLst>
            </p:cNvPr>
            <p:cNvSpPr txBox="1"/>
            <p:nvPr/>
          </p:nvSpPr>
          <p:spPr>
            <a:xfrm>
              <a:off x="7473922" y="2261614"/>
              <a:ext cx="1462260" cy="461665"/>
            </a:xfrm>
            <a:prstGeom prst="rect">
              <a:avLst/>
            </a:prstGeom>
            <a:noFill/>
          </p:spPr>
          <p:txBody>
            <a:bodyPr wrap="none" rtlCol="0">
              <a:spAutoFit/>
            </a:bodyPr>
            <a:lstStyle/>
            <a:p>
              <a:r>
                <a:rPr lang="en-US" sz="2400" b="1" i="1" dirty="0">
                  <a:solidFill>
                    <a:schemeClr val="bg1">
                      <a:lumMod val="75000"/>
                    </a:schemeClr>
                  </a:solidFill>
                </a:rPr>
                <a:t>Hardware</a:t>
              </a:r>
            </a:p>
          </p:txBody>
        </p:sp>
        <p:grpSp>
          <p:nvGrpSpPr>
            <p:cNvPr id="19" name="Group 18">
              <a:extLst>
                <a:ext uri="{FF2B5EF4-FFF2-40B4-BE49-F238E27FC236}">
                  <a16:creationId xmlns:a16="http://schemas.microsoft.com/office/drawing/2014/main" id="{9FCB3E90-148D-4585-BE7A-2B772050B60B}"/>
                </a:ext>
              </a:extLst>
            </p:cNvPr>
            <p:cNvGrpSpPr/>
            <p:nvPr/>
          </p:nvGrpSpPr>
          <p:grpSpPr>
            <a:xfrm>
              <a:off x="190738" y="1006289"/>
              <a:ext cx="8886587" cy="1460686"/>
              <a:chOff x="190738" y="1006289"/>
              <a:chExt cx="8886587" cy="1460686"/>
            </a:xfrm>
          </p:grpSpPr>
          <p:cxnSp>
            <p:nvCxnSpPr>
              <p:cNvPr id="20" name="Straight Arrow Connector 19">
                <a:extLst>
                  <a:ext uri="{FF2B5EF4-FFF2-40B4-BE49-F238E27FC236}">
                    <a16:creationId xmlns:a16="http://schemas.microsoft.com/office/drawing/2014/main" id="{D7123C58-E79B-474F-A9FA-2E065264EF35}"/>
                  </a:ext>
                </a:extLst>
              </p:cNvPr>
              <p:cNvCxnSpPr>
                <a:cxnSpLocks/>
              </p:cNvCxnSpPr>
              <p:nvPr/>
            </p:nvCxnSpPr>
            <p:spPr>
              <a:xfrm>
                <a:off x="190738" y="2466975"/>
                <a:ext cx="3487644" cy="0"/>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78C5F0C-CAA5-4551-9495-1232A4F22A81}"/>
                  </a:ext>
                </a:extLst>
              </p:cNvPr>
              <p:cNvSpPr txBox="1"/>
              <p:nvPr/>
            </p:nvSpPr>
            <p:spPr>
              <a:xfrm>
                <a:off x="638864" y="1006289"/>
                <a:ext cx="1887376" cy="461665"/>
              </a:xfrm>
              <a:prstGeom prst="rect">
                <a:avLst/>
              </a:prstGeom>
              <a:noFill/>
            </p:spPr>
            <p:txBody>
              <a:bodyPr wrap="none" rtlCol="0">
                <a:spAutoFit/>
              </a:bodyPr>
              <a:lstStyle/>
              <a:p>
                <a:r>
                  <a:rPr lang="en-US" sz="2400" b="1" i="1" dirty="0">
                    <a:solidFill>
                      <a:schemeClr val="bg1">
                        <a:lumMod val="75000"/>
                      </a:schemeClr>
                    </a:solidFill>
                  </a:rPr>
                  <a:t>GPU Runtime</a:t>
                </a:r>
              </a:p>
            </p:txBody>
          </p:sp>
          <p:cxnSp>
            <p:nvCxnSpPr>
              <p:cNvPr id="22" name="Straight Arrow Connector 21">
                <a:extLst>
                  <a:ext uri="{FF2B5EF4-FFF2-40B4-BE49-F238E27FC236}">
                    <a16:creationId xmlns:a16="http://schemas.microsoft.com/office/drawing/2014/main" id="{21F93DDD-CE38-46ED-88E7-1C86856D35BA}"/>
                  </a:ext>
                </a:extLst>
              </p:cNvPr>
              <p:cNvCxnSpPr>
                <a:cxnSpLocks/>
              </p:cNvCxnSpPr>
              <p:nvPr/>
            </p:nvCxnSpPr>
            <p:spPr>
              <a:xfrm flipV="1">
                <a:off x="3678382" y="1827847"/>
                <a:ext cx="5398943" cy="25472"/>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26BF569-73E5-4740-B7D3-6DA0853B48CB}"/>
                  </a:ext>
                </a:extLst>
              </p:cNvPr>
              <p:cNvCxnSpPr>
                <a:cxnSpLocks/>
              </p:cNvCxnSpPr>
              <p:nvPr/>
            </p:nvCxnSpPr>
            <p:spPr>
              <a:xfrm>
                <a:off x="3678382" y="1846897"/>
                <a:ext cx="0" cy="598598"/>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64999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
                                            <p:txEl>
                                              <p:pRg st="4" end="4"/>
                                            </p:txEl>
                                          </p:spTgt>
                                        </p:tgtEl>
                                        <p:attrNameLst>
                                          <p:attrName>style.visibility</p:attrName>
                                        </p:attrNameLst>
                                      </p:cBhvr>
                                      <p:to>
                                        <p:strVal val="visible"/>
                                      </p:to>
                                    </p:set>
                                    <p:animEffect transition="in" filter="blinds(horizontal)">
                                      <p:cBhvr>
                                        <p:cTn id="7" dur="500"/>
                                        <p:tgtEl>
                                          <p:spTgt spid="71">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
                                            <p:txEl>
                                              <p:pRg st="5" end="5"/>
                                            </p:txEl>
                                          </p:spTgt>
                                        </p:tgtEl>
                                        <p:attrNameLst>
                                          <p:attrName>style.visibility</p:attrName>
                                        </p:attrNameLst>
                                      </p:cBhvr>
                                      <p:to>
                                        <p:strVal val="visible"/>
                                      </p:to>
                                    </p:set>
                                    <p:animEffect transition="in" filter="blinds(horizontal)">
                                      <p:cBhvr>
                                        <p:cTn id="12" dur="500"/>
                                        <p:tgtEl>
                                          <p:spTgt spid="71">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
                                            <p:txEl>
                                              <p:pRg st="7" end="7"/>
                                            </p:txEl>
                                          </p:spTgt>
                                        </p:tgtEl>
                                        <p:attrNameLst>
                                          <p:attrName>style.visibility</p:attrName>
                                        </p:attrNameLst>
                                      </p:cBhvr>
                                      <p:to>
                                        <p:strVal val="visible"/>
                                      </p:to>
                                    </p:set>
                                    <p:animEffect transition="in" filter="blinds(horizontal)">
                                      <p:cBhvr>
                                        <p:cTn id="17" dur="500"/>
                                        <p:tgtEl>
                                          <p:spTgt spid="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normAutofit/>
          </a:bodyPr>
          <a:lstStyle/>
          <a:p>
            <a:pPr algn="l"/>
            <a:r>
              <a:rPr lang="en-US" dirty="0"/>
              <a:t>Outline</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27</a:t>
            </a:fld>
            <a:endParaRPr lang="en-US" dirty="0"/>
          </a:p>
        </p:txBody>
      </p:sp>
      <p:pic>
        <p:nvPicPr>
          <p:cNvPr id="38" name="Picture 37" descr="safari.png"/>
          <p:cNvPicPr>
            <a:picLocks noChangeAspect="1"/>
          </p:cNvPicPr>
          <p:nvPr/>
        </p:nvPicPr>
        <p:blipFill>
          <a:blip r:embed="rId3" cstate="print"/>
          <a:stretch>
            <a:fillRect/>
          </a:stretch>
        </p:blipFill>
        <p:spPr>
          <a:xfrm>
            <a:off x="164139" y="6425519"/>
            <a:ext cx="1315038" cy="380494"/>
          </a:xfrm>
          <a:prstGeom prst="rect">
            <a:avLst/>
          </a:prstGeom>
        </p:spPr>
      </p:pic>
      <p:sp>
        <p:nvSpPr>
          <p:cNvPr id="6" name="Content Placeholder 2">
            <a:extLst>
              <a:ext uri="{FF2B5EF4-FFF2-40B4-BE49-F238E27FC236}">
                <a16:creationId xmlns:a16="http://schemas.microsoft.com/office/drawing/2014/main" id="{E135E0AA-DD92-4FD9-B5F0-E15616DFF299}"/>
              </a:ext>
            </a:extLst>
          </p:cNvPr>
          <p:cNvSpPr>
            <a:spLocks noGrp="1"/>
          </p:cNvSpPr>
          <p:nvPr>
            <p:ph idx="1"/>
          </p:nvPr>
        </p:nvSpPr>
        <p:spPr>
          <a:xfrm>
            <a:off x="457200" y="1094944"/>
            <a:ext cx="8686800" cy="5517543"/>
          </a:xfrm>
        </p:spPr>
        <p:txBody>
          <a:bodyPr>
            <a:normAutofit/>
          </a:bodyPr>
          <a:lstStyle/>
          <a:p>
            <a:r>
              <a:rPr lang="en-US" sz="3000" b="1" dirty="0">
                <a:solidFill>
                  <a:schemeClr val="bg1">
                    <a:lumMod val="75000"/>
                  </a:schemeClr>
                </a:solidFill>
              </a:rPr>
              <a:t>Background</a:t>
            </a:r>
          </a:p>
          <a:p>
            <a:r>
              <a:rPr lang="en-US" sz="3000" b="1" dirty="0">
                <a:solidFill>
                  <a:schemeClr val="bg1">
                    <a:lumMod val="75000"/>
                  </a:schemeClr>
                </a:solidFill>
              </a:rPr>
              <a:t>Key challenges and our goal</a:t>
            </a:r>
          </a:p>
          <a:p>
            <a:r>
              <a:rPr lang="en-US" sz="3000" b="1" dirty="0">
                <a:solidFill>
                  <a:schemeClr val="bg1">
                    <a:lumMod val="75000"/>
                  </a:schemeClr>
                </a:solidFill>
              </a:rPr>
              <a:t>Mosaic</a:t>
            </a:r>
          </a:p>
          <a:p>
            <a:pPr lvl="1"/>
            <a:r>
              <a:rPr lang="en-US" sz="2600" b="1" dirty="0">
                <a:solidFill>
                  <a:schemeClr val="bg1">
                    <a:lumMod val="75000"/>
                  </a:schemeClr>
                </a:solidFill>
              </a:rPr>
              <a:t>Contiguity-Conserving Allocation</a:t>
            </a:r>
          </a:p>
          <a:p>
            <a:pPr lvl="1"/>
            <a:r>
              <a:rPr lang="en-US" sz="2600" b="1" dirty="0">
                <a:solidFill>
                  <a:schemeClr val="bg1">
                    <a:lumMod val="75000"/>
                  </a:schemeClr>
                </a:solidFill>
              </a:rPr>
              <a:t>In-Place </a:t>
            </a:r>
            <a:r>
              <a:rPr lang="en-US" sz="2600" b="1" dirty="0" err="1">
                <a:solidFill>
                  <a:schemeClr val="bg1">
                    <a:lumMod val="75000"/>
                  </a:schemeClr>
                </a:solidFill>
              </a:rPr>
              <a:t>Coalescer</a:t>
            </a:r>
            <a:endParaRPr lang="en-US" sz="2600" b="1" dirty="0">
              <a:solidFill>
                <a:schemeClr val="bg1">
                  <a:lumMod val="75000"/>
                </a:schemeClr>
              </a:solidFill>
            </a:endParaRPr>
          </a:p>
          <a:p>
            <a:pPr lvl="1"/>
            <a:r>
              <a:rPr lang="en-US" sz="2600" b="1" dirty="0">
                <a:solidFill>
                  <a:schemeClr val="bg1">
                    <a:lumMod val="75000"/>
                  </a:schemeClr>
                </a:solidFill>
              </a:rPr>
              <a:t>Contiguity-Aware Compaction</a:t>
            </a:r>
          </a:p>
          <a:p>
            <a:r>
              <a:rPr lang="en-US" sz="3000" b="1" dirty="0"/>
              <a:t>Experimental evaluations</a:t>
            </a:r>
          </a:p>
          <a:p>
            <a:r>
              <a:rPr lang="en-US" sz="3000" b="1" dirty="0">
                <a:solidFill>
                  <a:schemeClr val="bg1">
                    <a:lumMod val="75000"/>
                  </a:schemeClr>
                </a:solidFill>
              </a:rPr>
              <a:t>Conclusions</a:t>
            </a:r>
          </a:p>
          <a:p>
            <a:endParaRPr lang="en-US" sz="3000" b="1" dirty="0"/>
          </a:p>
          <a:p>
            <a:endParaRPr lang="en-US" sz="3000" b="1" dirty="0"/>
          </a:p>
          <a:p>
            <a:endParaRPr lang="en-US" sz="3000" b="1" dirty="0"/>
          </a:p>
          <a:p>
            <a:endParaRPr lang="en-US" sz="3000" b="1" dirty="0"/>
          </a:p>
        </p:txBody>
      </p:sp>
    </p:spTree>
    <p:extLst>
      <p:ext uri="{BB962C8B-B14F-4D97-AF65-F5344CB8AC3E}">
        <p14:creationId xmlns:p14="http://schemas.microsoft.com/office/powerpoint/2010/main" val="158246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30604"/>
            <a:ext cx="8403771" cy="847546"/>
          </a:xfrm>
        </p:spPr>
        <p:txBody>
          <a:bodyPr>
            <a:noAutofit/>
          </a:bodyPr>
          <a:lstStyle/>
          <a:p>
            <a:pPr algn="l"/>
            <a:r>
              <a:rPr lang="en-US" sz="3400" dirty="0"/>
              <a:t>Baseline</a:t>
            </a:r>
            <a:r>
              <a:rPr lang="en-US" sz="3400"/>
              <a:t>: State-of-the-Art </a:t>
            </a:r>
            <a:r>
              <a:rPr lang="en-US" sz="3400" dirty="0"/>
              <a:t>GPU Virtual Memory</a:t>
            </a:r>
          </a:p>
        </p:txBody>
      </p: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28</a:t>
            </a:fld>
            <a:endParaRPr lang="en-US" dirty="0"/>
          </a:p>
        </p:txBody>
      </p:sp>
      <p:pic>
        <p:nvPicPr>
          <p:cNvPr id="38" name="Picture 37" descr="safari.png"/>
          <p:cNvPicPr>
            <a:picLocks noChangeAspect="1"/>
          </p:cNvPicPr>
          <p:nvPr/>
        </p:nvPicPr>
        <p:blipFill>
          <a:blip r:embed="rId3" cstate="print"/>
          <a:stretch>
            <a:fillRect/>
          </a:stretch>
        </p:blipFill>
        <p:spPr>
          <a:xfrm>
            <a:off x="164139" y="6425519"/>
            <a:ext cx="1315038" cy="380494"/>
          </a:xfrm>
          <a:prstGeom prst="rect">
            <a:avLst/>
          </a:prstGeom>
        </p:spPr>
      </p:pic>
      <p:grpSp>
        <p:nvGrpSpPr>
          <p:cNvPr id="6" name="Group 5"/>
          <p:cNvGrpSpPr/>
          <p:nvPr/>
        </p:nvGrpSpPr>
        <p:grpSpPr>
          <a:xfrm>
            <a:off x="325316" y="979365"/>
            <a:ext cx="8691873" cy="5636401"/>
            <a:chOff x="325316" y="979365"/>
            <a:chExt cx="8691873" cy="5636401"/>
          </a:xfrm>
        </p:grpSpPr>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730EBD62-08AC-46F3-A28B-F9DB3F2A1972}"/>
                </a:ext>
              </a:extLst>
            </p:cNvPr>
            <p:cNvSpPr/>
            <p:nvPr/>
          </p:nvSpPr>
          <p:spPr>
            <a:xfrm>
              <a:off x="2107359" y="1146481"/>
              <a:ext cx="1558637" cy="789709"/>
            </a:xfrm>
            <a:prstGeom prst="rect">
              <a:avLst/>
            </a:prstGeom>
            <a:solidFill>
              <a:schemeClr val="accent5">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GPU Core</a:t>
              </a:r>
            </a:p>
          </p:txBody>
        </p:sp>
        <p:sp>
          <p:nvSpPr>
            <p:cNvPr id="43" name="Rectangle 42">
              <a:extLst>
                <a:ext uri="{FF2B5EF4-FFF2-40B4-BE49-F238E27FC236}">
                  <a16:creationId xmlns:a16="http://schemas.microsoft.com/office/drawing/2014/main" id="{7CB174CE-5F56-4A6E-A972-C0A76B75801D}"/>
                </a:ext>
              </a:extLst>
            </p:cNvPr>
            <p:cNvSpPr/>
            <p:nvPr/>
          </p:nvSpPr>
          <p:spPr>
            <a:xfrm>
              <a:off x="2107359" y="1936190"/>
              <a:ext cx="1558637" cy="447183"/>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Private TLB</a:t>
              </a:r>
            </a:p>
          </p:txBody>
        </p:sp>
        <p:sp>
          <p:nvSpPr>
            <p:cNvPr id="44" name="Rectangle 43">
              <a:extLst>
                <a:ext uri="{FF2B5EF4-FFF2-40B4-BE49-F238E27FC236}">
                  <a16:creationId xmlns:a16="http://schemas.microsoft.com/office/drawing/2014/main" id="{785FD01A-3115-4651-A65B-6C332888F4FB}"/>
                </a:ext>
              </a:extLst>
            </p:cNvPr>
            <p:cNvSpPr/>
            <p:nvPr/>
          </p:nvSpPr>
          <p:spPr>
            <a:xfrm>
              <a:off x="5725301" y="1146480"/>
              <a:ext cx="1558637" cy="789709"/>
            </a:xfrm>
            <a:prstGeom prst="rect">
              <a:avLst/>
            </a:prstGeom>
            <a:solidFill>
              <a:schemeClr val="accent5">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GPU Core</a:t>
              </a:r>
            </a:p>
          </p:txBody>
        </p:sp>
        <p:sp>
          <p:nvSpPr>
            <p:cNvPr id="45" name="Rectangle 44">
              <a:extLst>
                <a:ext uri="{FF2B5EF4-FFF2-40B4-BE49-F238E27FC236}">
                  <a16:creationId xmlns:a16="http://schemas.microsoft.com/office/drawing/2014/main" id="{DF8C24FE-74E4-4658-B0F6-ED4639A80C43}"/>
                </a:ext>
              </a:extLst>
            </p:cNvPr>
            <p:cNvSpPr/>
            <p:nvPr/>
          </p:nvSpPr>
          <p:spPr>
            <a:xfrm>
              <a:off x="3919016" y="1146481"/>
              <a:ext cx="1558637" cy="789709"/>
            </a:xfrm>
            <a:prstGeom prst="rect">
              <a:avLst/>
            </a:prstGeom>
            <a:solidFill>
              <a:schemeClr val="accent5">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GPU Core</a:t>
              </a:r>
            </a:p>
          </p:txBody>
        </p:sp>
        <p:sp>
          <p:nvSpPr>
            <p:cNvPr id="46" name="Rectangle 45">
              <a:extLst>
                <a:ext uri="{FF2B5EF4-FFF2-40B4-BE49-F238E27FC236}">
                  <a16:creationId xmlns:a16="http://schemas.microsoft.com/office/drawing/2014/main" id="{BB677EB0-95E7-486D-8B24-89E31EB890D1}"/>
                </a:ext>
              </a:extLst>
            </p:cNvPr>
            <p:cNvSpPr/>
            <p:nvPr/>
          </p:nvSpPr>
          <p:spPr>
            <a:xfrm>
              <a:off x="325316" y="1149244"/>
              <a:ext cx="1558637" cy="789709"/>
            </a:xfrm>
            <a:prstGeom prst="rect">
              <a:avLst/>
            </a:prstGeom>
            <a:solidFill>
              <a:schemeClr val="accent5">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GPU Core</a:t>
              </a:r>
            </a:p>
          </p:txBody>
        </p:sp>
        <p:sp>
          <p:nvSpPr>
            <p:cNvPr id="47" name="Rectangle 46">
              <a:extLst>
                <a:ext uri="{FF2B5EF4-FFF2-40B4-BE49-F238E27FC236}">
                  <a16:creationId xmlns:a16="http://schemas.microsoft.com/office/drawing/2014/main" id="{9513B627-991C-4F05-8364-A25C312F43F6}"/>
                </a:ext>
              </a:extLst>
            </p:cNvPr>
            <p:cNvSpPr/>
            <p:nvPr/>
          </p:nvSpPr>
          <p:spPr>
            <a:xfrm>
              <a:off x="2470451" y="2999084"/>
              <a:ext cx="2089474" cy="576272"/>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tx1"/>
                  </a:solidFill>
                </a:rPr>
                <a:t>Shared TLB</a:t>
              </a:r>
            </a:p>
          </p:txBody>
        </p:sp>
        <p:sp>
          <p:nvSpPr>
            <p:cNvPr id="64" name="Rectangle 63">
              <a:extLst>
                <a:ext uri="{FF2B5EF4-FFF2-40B4-BE49-F238E27FC236}">
                  <a16:creationId xmlns:a16="http://schemas.microsoft.com/office/drawing/2014/main" id="{03F4CAD8-9CC3-452E-B018-55ACE9F44572}"/>
                </a:ext>
              </a:extLst>
            </p:cNvPr>
            <p:cNvSpPr/>
            <p:nvPr/>
          </p:nvSpPr>
          <p:spPr>
            <a:xfrm>
              <a:off x="325316" y="1938953"/>
              <a:ext cx="1558637" cy="447183"/>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Private TLB</a:t>
              </a:r>
            </a:p>
          </p:txBody>
        </p:sp>
        <p:sp>
          <p:nvSpPr>
            <p:cNvPr id="81" name="Rectangle 80">
              <a:extLst>
                <a:ext uri="{FF2B5EF4-FFF2-40B4-BE49-F238E27FC236}">
                  <a16:creationId xmlns:a16="http://schemas.microsoft.com/office/drawing/2014/main" id="{8824E63A-8DD0-44C5-A3B9-6960A4E9FC7C}"/>
                </a:ext>
              </a:extLst>
            </p:cNvPr>
            <p:cNvSpPr/>
            <p:nvPr/>
          </p:nvSpPr>
          <p:spPr>
            <a:xfrm>
              <a:off x="2469308" y="3987646"/>
              <a:ext cx="2089474" cy="747641"/>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tx1"/>
                  </a:solidFill>
                </a:rPr>
                <a:t>Page Table Walkers</a:t>
              </a:r>
            </a:p>
          </p:txBody>
        </p:sp>
        <p:sp>
          <p:nvSpPr>
            <p:cNvPr id="82" name="Rectangle 81">
              <a:extLst>
                <a:ext uri="{FF2B5EF4-FFF2-40B4-BE49-F238E27FC236}">
                  <a16:creationId xmlns:a16="http://schemas.microsoft.com/office/drawing/2014/main" id="{DE6923CD-3BA5-44E3-8A89-58D8BB68FF52}"/>
                </a:ext>
              </a:extLst>
            </p:cNvPr>
            <p:cNvSpPr/>
            <p:nvPr/>
          </p:nvSpPr>
          <p:spPr>
            <a:xfrm>
              <a:off x="2082656" y="5027679"/>
              <a:ext cx="2764538" cy="759219"/>
            </a:xfrm>
            <a:prstGeom prst="rect">
              <a:avLst/>
            </a:prstGeom>
            <a:solidFill>
              <a:schemeClr val="accent5">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tx1"/>
                  </a:solidFill>
                </a:rPr>
                <a:t>Page Table</a:t>
              </a:r>
            </a:p>
            <a:p>
              <a:pPr algn="ctr"/>
              <a:r>
                <a:rPr lang="en-US" sz="2400" b="1" i="1" dirty="0">
                  <a:solidFill>
                    <a:schemeClr val="tx1"/>
                  </a:solidFill>
                </a:rPr>
                <a:t>(Main memory)</a:t>
              </a:r>
            </a:p>
          </p:txBody>
        </p:sp>
        <p:sp>
          <p:nvSpPr>
            <p:cNvPr id="86" name="Rectangle 85">
              <a:extLst>
                <a:ext uri="{FF2B5EF4-FFF2-40B4-BE49-F238E27FC236}">
                  <a16:creationId xmlns:a16="http://schemas.microsoft.com/office/drawing/2014/main" id="{FCB778CA-CC1E-4B5B-90DE-FD3EAC603DCF}"/>
                </a:ext>
              </a:extLst>
            </p:cNvPr>
            <p:cNvSpPr/>
            <p:nvPr/>
          </p:nvSpPr>
          <p:spPr>
            <a:xfrm>
              <a:off x="3919015" y="1936248"/>
              <a:ext cx="1558637" cy="447183"/>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Private TLB</a:t>
              </a:r>
            </a:p>
          </p:txBody>
        </p:sp>
        <p:sp>
          <p:nvSpPr>
            <p:cNvPr id="87" name="Rectangle 86">
              <a:extLst>
                <a:ext uri="{FF2B5EF4-FFF2-40B4-BE49-F238E27FC236}">
                  <a16:creationId xmlns:a16="http://schemas.microsoft.com/office/drawing/2014/main" id="{47568088-6253-4F64-BBB9-A9998A496BA4}"/>
                </a:ext>
              </a:extLst>
            </p:cNvPr>
            <p:cNvSpPr/>
            <p:nvPr/>
          </p:nvSpPr>
          <p:spPr>
            <a:xfrm>
              <a:off x="5725301" y="1942276"/>
              <a:ext cx="1558637" cy="447183"/>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Private TLB</a:t>
              </a:r>
            </a:p>
          </p:txBody>
        </p:sp>
        <p:sp>
          <p:nvSpPr>
            <p:cNvPr id="88" name="Arrow: Down 5">
              <a:extLst>
                <a:ext uri="{FF2B5EF4-FFF2-40B4-BE49-F238E27FC236}">
                  <a16:creationId xmlns:a16="http://schemas.microsoft.com/office/drawing/2014/main" id="{BB723448-3C4C-464B-AE78-51814078DA57}"/>
                </a:ext>
              </a:extLst>
            </p:cNvPr>
            <p:cNvSpPr/>
            <p:nvPr/>
          </p:nvSpPr>
          <p:spPr>
            <a:xfrm>
              <a:off x="2626764" y="2493360"/>
              <a:ext cx="217932" cy="434273"/>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Arrow: Down 18">
              <a:extLst>
                <a:ext uri="{FF2B5EF4-FFF2-40B4-BE49-F238E27FC236}">
                  <a16:creationId xmlns:a16="http://schemas.microsoft.com/office/drawing/2014/main" id="{C6D19B96-2A51-4788-881B-FA07B25694DB}"/>
                </a:ext>
              </a:extLst>
            </p:cNvPr>
            <p:cNvSpPr/>
            <p:nvPr/>
          </p:nvSpPr>
          <p:spPr>
            <a:xfrm>
              <a:off x="3331363" y="3628837"/>
              <a:ext cx="429354" cy="310508"/>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Arrow: Down 20">
              <a:extLst>
                <a:ext uri="{FF2B5EF4-FFF2-40B4-BE49-F238E27FC236}">
                  <a16:creationId xmlns:a16="http://schemas.microsoft.com/office/drawing/2014/main" id="{9359A06D-9939-492F-8716-DD3E644ABE0E}"/>
                </a:ext>
              </a:extLst>
            </p:cNvPr>
            <p:cNvSpPr/>
            <p:nvPr/>
          </p:nvSpPr>
          <p:spPr>
            <a:xfrm>
              <a:off x="3162763" y="2481518"/>
              <a:ext cx="217932" cy="434273"/>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Arrow: Down 22">
              <a:extLst>
                <a:ext uri="{FF2B5EF4-FFF2-40B4-BE49-F238E27FC236}">
                  <a16:creationId xmlns:a16="http://schemas.microsoft.com/office/drawing/2014/main" id="{C19B1946-411A-4E2B-85B8-CB3A4CED92F0}"/>
                </a:ext>
              </a:extLst>
            </p:cNvPr>
            <p:cNvSpPr/>
            <p:nvPr/>
          </p:nvSpPr>
          <p:spPr>
            <a:xfrm>
              <a:off x="3701083" y="2493360"/>
              <a:ext cx="217932" cy="434273"/>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Arrow: Down 23">
              <a:extLst>
                <a:ext uri="{FF2B5EF4-FFF2-40B4-BE49-F238E27FC236}">
                  <a16:creationId xmlns:a16="http://schemas.microsoft.com/office/drawing/2014/main" id="{F45CA4AD-B46D-4E7A-8A3A-C7440FBFE1C4}"/>
                </a:ext>
              </a:extLst>
            </p:cNvPr>
            <p:cNvSpPr/>
            <p:nvPr/>
          </p:nvSpPr>
          <p:spPr>
            <a:xfrm>
              <a:off x="4237082" y="2481518"/>
              <a:ext cx="217932" cy="434273"/>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3" name="Straight Arrow Connector 92">
              <a:extLst>
                <a:ext uri="{FF2B5EF4-FFF2-40B4-BE49-F238E27FC236}">
                  <a16:creationId xmlns:a16="http://schemas.microsoft.com/office/drawing/2014/main" id="{4823EDA6-AEB5-4B69-99CB-9F42A9CA33A5}"/>
                </a:ext>
              </a:extLst>
            </p:cNvPr>
            <p:cNvCxnSpPr>
              <a:cxnSpLocks/>
            </p:cNvCxnSpPr>
            <p:nvPr/>
          </p:nvCxnSpPr>
          <p:spPr>
            <a:xfrm>
              <a:off x="462583" y="2695575"/>
              <a:ext cx="8221540" cy="0"/>
            </a:xfrm>
            <a:prstGeom prst="straightConnector1">
              <a:avLst/>
            </a:prstGeom>
            <a:ln w="25400">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94" name="Arrow: Down 28">
              <a:extLst>
                <a:ext uri="{FF2B5EF4-FFF2-40B4-BE49-F238E27FC236}">
                  <a16:creationId xmlns:a16="http://schemas.microsoft.com/office/drawing/2014/main" id="{050A3C44-821F-4F17-8382-6CD2DF07E779}"/>
                </a:ext>
              </a:extLst>
            </p:cNvPr>
            <p:cNvSpPr/>
            <p:nvPr/>
          </p:nvSpPr>
          <p:spPr>
            <a:xfrm>
              <a:off x="2626764" y="2493360"/>
              <a:ext cx="217932" cy="434273"/>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Arrow: Down 29">
              <a:extLst>
                <a:ext uri="{FF2B5EF4-FFF2-40B4-BE49-F238E27FC236}">
                  <a16:creationId xmlns:a16="http://schemas.microsoft.com/office/drawing/2014/main" id="{F741E9E3-208C-4553-B16C-91D164727F1A}"/>
                </a:ext>
              </a:extLst>
            </p:cNvPr>
            <p:cNvSpPr/>
            <p:nvPr/>
          </p:nvSpPr>
          <p:spPr>
            <a:xfrm>
              <a:off x="3162763" y="2481518"/>
              <a:ext cx="217932" cy="434273"/>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Arrow: Down 30">
              <a:extLst>
                <a:ext uri="{FF2B5EF4-FFF2-40B4-BE49-F238E27FC236}">
                  <a16:creationId xmlns:a16="http://schemas.microsoft.com/office/drawing/2014/main" id="{998F5DB7-BDC9-46B2-B574-8D4811F9E082}"/>
                </a:ext>
              </a:extLst>
            </p:cNvPr>
            <p:cNvSpPr/>
            <p:nvPr/>
          </p:nvSpPr>
          <p:spPr>
            <a:xfrm>
              <a:off x="3701083" y="2493360"/>
              <a:ext cx="217932" cy="434273"/>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Arrow: Down 31">
              <a:extLst>
                <a:ext uri="{FF2B5EF4-FFF2-40B4-BE49-F238E27FC236}">
                  <a16:creationId xmlns:a16="http://schemas.microsoft.com/office/drawing/2014/main" id="{C0C3DE01-5D95-47E3-8786-2A362B2CE61E}"/>
                </a:ext>
              </a:extLst>
            </p:cNvPr>
            <p:cNvSpPr/>
            <p:nvPr/>
          </p:nvSpPr>
          <p:spPr>
            <a:xfrm>
              <a:off x="4237082" y="2481518"/>
              <a:ext cx="217932" cy="434273"/>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Arrow: Up-Down 6">
              <a:extLst>
                <a:ext uri="{FF2B5EF4-FFF2-40B4-BE49-F238E27FC236}">
                  <a16:creationId xmlns:a16="http://schemas.microsoft.com/office/drawing/2014/main" id="{7944B6F0-577B-44C0-B856-C4E144FC3108}"/>
                </a:ext>
              </a:extLst>
            </p:cNvPr>
            <p:cNvSpPr/>
            <p:nvPr/>
          </p:nvSpPr>
          <p:spPr>
            <a:xfrm>
              <a:off x="2765900" y="4757128"/>
              <a:ext cx="89324" cy="231915"/>
            </a:xfrm>
            <a:prstGeom prst="upDownArrow">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Arrow: Up-Down 33">
              <a:extLst>
                <a:ext uri="{FF2B5EF4-FFF2-40B4-BE49-F238E27FC236}">
                  <a16:creationId xmlns:a16="http://schemas.microsoft.com/office/drawing/2014/main" id="{49D3A7D9-3B21-44F7-A5DE-A11DB2764D9A}"/>
                </a:ext>
              </a:extLst>
            </p:cNvPr>
            <p:cNvSpPr/>
            <p:nvPr/>
          </p:nvSpPr>
          <p:spPr>
            <a:xfrm>
              <a:off x="3043129" y="4757604"/>
              <a:ext cx="89324" cy="231915"/>
            </a:xfrm>
            <a:prstGeom prst="upDownArrow">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Arrow: Up-Down 35">
              <a:extLst>
                <a:ext uri="{FF2B5EF4-FFF2-40B4-BE49-F238E27FC236}">
                  <a16:creationId xmlns:a16="http://schemas.microsoft.com/office/drawing/2014/main" id="{6D9159C4-CC20-4A9B-9329-46AEA3652A53}"/>
                </a:ext>
              </a:extLst>
            </p:cNvPr>
            <p:cNvSpPr/>
            <p:nvPr/>
          </p:nvSpPr>
          <p:spPr>
            <a:xfrm>
              <a:off x="3320358" y="4756176"/>
              <a:ext cx="89324" cy="231915"/>
            </a:xfrm>
            <a:prstGeom prst="upDownArrow">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Arrow: Up-Down 36">
              <a:extLst>
                <a:ext uri="{FF2B5EF4-FFF2-40B4-BE49-F238E27FC236}">
                  <a16:creationId xmlns:a16="http://schemas.microsoft.com/office/drawing/2014/main" id="{2CF7593C-7919-4E63-804B-F6B7657A8E2F}"/>
                </a:ext>
              </a:extLst>
            </p:cNvPr>
            <p:cNvSpPr/>
            <p:nvPr/>
          </p:nvSpPr>
          <p:spPr>
            <a:xfrm>
              <a:off x="3597587" y="4756652"/>
              <a:ext cx="89324" cy="231915"/>
            </a:xfrm>
            <a:prstGeom prst="upDownArrow">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Arrow: Up-Down 38">
              <a:extLst>
                <a:ext uri="{FF2B5EF4-FFF2-40B4-BE49-F238E27FC236}">
                  <a16:creationId xmlns:a16="http://schemas.microsoft.com/office/drawing/2014/main" id="{076E4B93-C3B6-4190-BC6E-36587CE05795}"/>
                </a:ext>
              </a:extLst>
            </p:cNvPr>
            <p:cNvSpPr/>
            <p:nvPr/>
          </p:nvSpPr>
          <p:spPr>
            <a:xfrm>
              <a:off x="3882510" y="4755700"/>
              <a:ext cx="89324" cy="231915"/>
            </a:xfrm>
            <a:prstGeom prst="upDownArrow">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Arrow: Up-Down 39">
              <a:extLst>
                <a:ext uri="{FF2B5EF4-FFF2-40B4-BE49-F238E27FC236}">
                  <a16:creationId xmlns:a16="http://schemas.microsoft.com/office/drawing/2014/main" id="{77328EDB-C137-478E-B993-EAE2F26A34A9}"/>
                </a:ext>
              </a:extLst>
            </p:cNvPr>
            <p:cNvSpPr/>
            <p:nvPr/>
          </p:nvSpPr>
          <p:spPr>
            <a:xfrm>
              <a:off x="4159739" y="4756176"/>
              <a:ext cx="89324" cy="231915"/>
            </a:xfrm>
            <a:prstGeom prst="upDownArrow">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Arrow: Up-Down 42">
              <a:extLst>
                <a:ext uri="{FF2B5EF4-FFF2-40B4-BE49-F238E27FC236}">
                  <a16:creationId xmlns:a16="http://schemas.microsoft.com/office/drawing/2014/main" id="{5A2DD4C9-46B9-4E73-82D7-22466B3680A1}"/>
                </a:ext>
              </a:extLst>
            </p:cNvPr>
            <p:cNvSpPr/>
            <p:nvPr/>
          </p:nvSpPr>
          <p:spPr>
            <a:xfrm>
              <a:off x="2764757" y="4757128"/>
              <a:ext cx="89324" cy="231915"/>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Arrow: Up-Down 43">
              <a:extLst>
                <a:ext uri="{FF2B5EF4-FFF2-40B4-BE49-F238E27FC236}">
                  <a16:creationId xmlns:a16="http://schemas.microsoft.com/office/drawing/2014/main" id="{20BED759-9560-4FD2-85E0-8EA467180BA5}"/>
                </a:ext>
              </a:extLst>
            </p:cNvPr>
            <p:cNvSpPr/>
            <p:nvPr/>
          </p:nvSpPr>
          <p:spPr>
            <a:xfrm>
              <a:off x="3041986" y="4757604"/>
              <a:ext cx="89324" cy="231915"/>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Arrow: Up-Down 44">
              <a:extLst>
                <a:ext uri="{FF2B5EF4-FFF2-40B4-BE49-F238E27FC236}">
                  <a16:creationId xmlns:a16="http://schemas.microsoft.com/office/drawing/2014/main" id="{6A7C92DF-9632-4622-A505-0FD727033780}"/>
                </a:ext>
              </a:extLst>
            </p:cNvPr>
            <p:cNvSpPr/>
            <p:nvPr/>
          </p:nvSpPr>
          <p:spPr>
            <a:xfrm>
              <a:off x="3319215" y="4756176"/>
              <a:ext cx="89324" cy="231915"/>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Arrow: Up-Down 45">
              <a:extLst>
                <a:ext uri="{FF2B5EF4-FFF2-40B4-BE49-F238E27FC236}">
                  <a16:creationId xmlns:a16="http://schemas.microsoft.com/office/drawing/2014/main" id="{B6F661EA-A857-4067-B2F9-4E87A5CBB077}"/>
                </a:ext>
              </a:extLst>
            </p:cNvPr>
            <p:cNvSpPr/>
            <p:nvPr/>
          </p:nvSpPr>
          <p:spPr>
            <a:xfrm>
              <a:off x="3596444" y="4756652"/>
              <a:ext cx="89324" cy="231915"/>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Arrow: Up-Down 46">
              <a:extLst>
                <a:ext uri="{FF2B5EF4-FFF2-40B4-BE49-F238E27FC236}">
                  <a16:creationId xmlns:a16="http://schemas.microsoft.com/office/drawing/2014/main" id="{A9A29EF8-4865-46AB-9A42-4372ED106A8F}"/>
                </a:ext>
              </a:extLst>
            </p:cNvPr>
            <p:cNvSpPr/>
            <p:nvPr/>
          </p:nvSpPr>
          <p:spPr>
            <a:xfrm>
              <a:off x="3881367" y="4755700"/>
              <a:ext cx="89324" cy="231915"/>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Arrow: Up-Down 47">
              <a:extLst>
                <a:ext uri="{FF2B5EF4-FFF2-40B4-BE49-F238E27FC236}">
                  <a16:creationId xmlns:a16="http://schemas.microsoft.com/office/drawing/2014/main" id="{E75E3909-0AAA-41EA-9DC6-7A569040955B}"/>
                </a:ext>
              </a:extLst>
            </p:cNvPr>
            <p:cNvSpPr/>
            <p:nvPr/>
          </p:nvSpPr>
          <p:spPr>
            <a:xfrm>
              <a:off x="4158596" y="4756176"/>
              <a:ext cx="89324" cy="231915"/>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Arrow: Up-Down 55">
              <a:extLst>
                <a:ext uri="{FF2B5EF4-FFF2-40B4-BE49-F238E27FC236}">
                  <a16:creationId xmlns:a16="http://schemas.microsoft.com/office/drawing/2014/main" id="{6E560392-9930-423F-A760-98F874094A86}"/>
                </a:ext>
              </a:extLst>
            </p:cNvPr>
            <p:cNvSpPr/>
            <p:nvPr/>
          </p:nvSpPr>
          <p:spPr>
            <a:xfrm rot="16200000">
              <a:off x="5361617" y="5554973"/>
              <a:ext cx="458152" cy="1282939"/>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ectangle 112">
              <a:extLst>
                <a:ext uri="{FF2B5EF4-FFF2-40B4-BE49-F238E27FC236}">
                  <a16:creationId xmlns:a16="http://schemas.microsoft.com/office/drawing/2014/main" id="{B757D735-3206-4F20-A01A-D74D0B415BDC}"/>
                </a:ext>
              </a:extLst>
            </p:cNvPr>
            <p:cNvSpPr/>
            <p:nvPr/>
          </p:nvSpPr>
          <p:spPr>
            <a:xfrm>
              <a:off x="2082655" y="5786898"/>
              <a:ext cx="2764538" cy="779175"/>
            </a:xfrm>
            <a:prstGeom prst="rect">
              <a:avLst/>
            </a:prstGeom>
            <a:solidFill>
              <a:schemeClr val="accent5">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tx1"/>
                  </a:solidFill>
                </a:rPr>
                <a:t>Data </a:t>
              </a:r>
            </a:p>
            <a:p>
              <a:pPr algn="ctr"/>
              <a:r>
                <a:rPr lang="en-US" sz="2400" b="1" i="1" dirty="0">
                  <a:solidFill>
                    <a:schemeClr val="tx1"/>
                  </a:solidFill>
                </a:rPr>
                <a:t>(Main Memory)</a:t>
              </a:r>
            </a:p>
          </p:txBody>
        </p:sp>
        <p:sp>
          <p:nvSpPr>
            <p:cNvPr id="114" name="Rectangle 113">
              <a:extLst>
                <a:ext uri="{FF2B5EF4-FFF2-40B4-BE49-F238E27FC236}">
                  <a16:creationId xmlns:a16="http://schemas.microsoft.com/office/drawing/2014/main" id="{1D46C141-C73A-45FF-9A33-6BE26CAD7B57}"/>
                </a:ext>
              </a:extLst>
            </p:cNvPr>
            <p:cNvSpPr/>
            <p:nvPr/>
          </p:nvSpPr>
          <p:spPr>
            <a:xfrm>
              <a:off x="6324045" y="5806854"/>
              <a:ext cx="1988620" cy="779175"/>
            </a:xfrm>
            <a:prstGeom prst="rect">
              <a:avLst/>
            </a:prstGeom>
            <a:solidFill>
              <a:schemeClr val="tx1">
                <a:lumMod val="50000"/>
                <a:lumOff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CPU Memory</a:t>
              </a:r>
            </a:p>
          </p:txBody>
        </p:sp>
        <p:sp>
          <p:nvSpPr>
            <p:cNvPr id="116" name="Rounded Rectangle 163">
              <a:extLst>
                <a:ext uri="{FF2B5EF4-FFF2-40B4-BE49-F238E27FC236}">
                  <a16:creationId xmlns:a16="http://schemas.microsoft.com/office/drawing/2014/main" id="{7F9C6ACA-BBFB-4824-BFE8-CFA10D96B0CD}"/>
                </a:ext>
              </a:extLst>
            </p:cNvPr>
            <p:cNvSpPr/>
            <p:nvPr/>
          </p:nvSpPr>
          <p:spPr>
            <a:xfrm>
              <a:off x="7410312" y="2222132"/>
              <a:ext cx="1606877"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Private</a:t>
              </a:r>
            </a:p>
          </p:txBody>
        </p:sp>
        <p:sp>
          <p:nvSpPr>
            <p:cNvPr id="117" name="Rounded Rectangle 163">
              <a:extLst>
                <a:ext uri="{FF2B5EF4-FFF2-40B4-BE49-F238E27FC236}">
                  <a16:creationId xmlns:a16="http://schemas.microsoft.com/office/drawing/2014/main" id="{775A3A60-900A-40B3-954E-D15E2D788336}"/>
                </a:ext>
              </a:extLst>
            </p:cNvPr>
            <p:cNvSpPr/>
            <p:nvPr/>
          </p:nvSpPr>
          <p:spPr>
            <a:xfrm>
              <a:off x="7410312" y="2542955"/>
              <a:ext cx="1606877"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Shared</a:t>
              </a:r>
            </a:p>
          </p:txBody>
        </p:sp>
        <p:grpSp>
          <p:nvGrpSpPr>
            <p:cNvPr id="118" name="Group 117">
              <a:extLst>
                <a:ext uri="{FF2B5EF4-FFF2-40B4-BE49-F238E27FC236}">
                  <a16:creationId xmlns:a16="http://schemas.microsoft.com/office/drawing/2014/main" id="{E1225B29-1002-433D-8BEB-3E072B1CC3F6}"/>
                </a:ext>
              </a:extLst>
            </p:cNvPr>
            <p:cNvGrpSpPr/>
            <p:nvPr/>
          </p:nvGrpSpPr>
          <p:grpSpPr>
            <a:xfrm>
              <a:off x="6112565" y="4953242"/>
              <a:ext cx="2571558" cy="1662524"/>
              <a:chOff x="6112565" y="4953242"/>
              <a:chExt cx="2571558" cy="1662524"/>
            </a:xfrm>
          </p:grpSpPr>
          <p:cxnSp>
            <p:nvCxnSpPr>
              <p:cNvPr id="119" name="Straight Arrow Connector 118">
                <a:extLst>
                  <a:ext uri="{FF2B5EF4-FFF2-40B4-BE49-F238E27FC236}">
                    <a16:creationId xmlns:a16="http://schemas.microsoft.com/office/drawing/2014/main" id="{2ED0423E-63F9-4EDD-B657-6005B3700502}"/>
                  </a:ext>
                </a:extLst>
              </p:cNvPr>
              <p:cNvCxnSpPr>
                <a:cxnSpLocks/>
              </p:cNvCxnSpPr>
              <p:nvPr/>
            </p:nvCxnSpPr>
            <p:spPr>
              <a:xfrm>
                <a:off x="6112565" y="4953242"/>
                <a:ext cx="2571558" cy="0"/>
              </a:xfrm>
              <a:prstGeom prst="straightConnector1">
                <a:avLst/>
              </a:prstGeom>
              <a:ln w="25400">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144F7BA6-2022-4716-AA98-5B5CB7254F21}"/>
                  </a:ext>
                </a:extLst>
              </p:cNvPr>
              <p:cNvCxnSpPr>
                <a:cxnSpLocks/>
              </p:cNvCxnSpPr>
              <p:nvPr/>
            </p:nvCxnSpPr>
            <p:spPr>
              <a:xfrm>
                <a:off x="6112565" y="4953242"/>
                <a:ext cx="0" cy="1662524"/>
              </a:xfrm>
              <a:prstGeom prst="straightConnector1">
                <a:avLst/>
              </a:prstGeom>
              <a:ln w="25400">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grpSp>
        <p:sp>
          <p:nvSpPr>
            <p:cNvPr id="121" name="Rounded Rectangle 163">
              <a:extLst>
                <a:ext uri="{FF2B5EF4-FFF2-40B4-BE49-F238E27FC236}">
                  <a16:creationId xmlns:a16="http://schemas.microsoft.com/office/drawing/2014/main" id="{7AA82E72-AA74-4DD1-AE11-3D43F0C3F045}"/>
                </a:ext>
              </a:extLst>
            </p:cNvPr>
            <p:cNvSpPr/>
            <p:nvPr/>
          </p:nvSpPr>
          <p:spPr>
            <a:xfrm>
              <a:off x="6410264" y="4843339"/>
              <a:ext cx="2591479"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a:solidFill>
                    <a:schemeClr val="tx1"/>
                  </a:solidFill>
                </a:rPr>
                <a:t>CPU-side memory</a:t>
              </a:r>
              <a:endParaRPr lang="en-US" sz="2000" i="1" dirty="0">
                <a:solidFill>
                  <a:schemeClr val="tx1"/>
                </a:solidFill>
              </a:endParaRPr>
            </a:p>
          </p:txBody>
        </p:sp>
        <p:sp>
          <p:nvSpPr>
            <p:cNvPr id="122" name="Rounded Rectangle 163">
              <a:extLst>
                <a:ext uri="{FF2B5EF4-FFF2-40B4-BE49-F238E27FC236}">
                  <a16:creationId xmlns:a16="http://schemas.microsoft.com/office/drawing/2014/main" id="{F25D6553-F099-4353-923F-BB45C1B8D030}"/>
                </a:ext>
              </a:extLst>
            </p:cNvPr>
            <p:cNvSpPr/>
            <p:nvPr/>
          </p:nvSpPr>
          <p:spPr>
            <a:xfrm>
              <a:off x="6410265" y="4462904"/>
              <a:ext cx="2591478"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a:solidFill>
                    <a:schemeClr val="tx1"/>
                  </a:solidFill>
                </a:rPr>
                <a:t>GPU-side memory</a:t>
              </a:r>
              <a:endParaRPr lang="en-US" sz="2000" i="1" dirty="0">
                <a:solidFill>
                  <a:schemeClr val="tx1"/>
                </a:solidFill>
              </a:endParaRPr>
            </a:p>
          </p:txBody>
        </p:sp>
      </p:grpSp>
    </p:spTree>
    <p:extLst>
      <p:ext uri="{BB962C8B-B14F-4D97-AF65-F5344CB8AC3E}">
        <p14:creationId xmlns:p14="http://schemas.microsoft.com/office/powerpoint/2010/main" val="28693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lstStyle/>
          <a:p>
            <a:pPr algn="l"/>
            <a:r>
              <a:rPr lang="en-US" dirty="0"/>
              <a:t>Methodology</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29</a:t>
            </a:fld>
            <a:endParaRPr lang="en-US" dirty="0"/>
          </a:p>
        </p:txBody>
      </p:sp>
      <p:pic>
        <p:nvPicPr>
          <p:cNvPr id="38" name="Picture 37" descr="safari.png"/>
          <p:cNvPicPr>
            <a:picLocks noChangeAspect="1"/>
          </p:cNvPicPr>
          <p:nvPr/>
        </p:nvPicPr>
        <p:blipFill>
          <a:blip r:embed="rId3" cstate="print"/>
          <a:stretch>
            <a:fillRect/>
          </a:stretch>
        </p:blipFill>
        <p:spPr>
          <a:xfrm>
            <a:off x="164139" y="6425519"/>
            <a:ext cx="1315038" cy="380494"/>
          </a:xfrm>
          <a:prstGeom prst="rect">
            <a:avLst/>
          </a:prstGeom>
        </p:spPr>
      </p:pic>
      <p:sp>
        <p:nvSpPr>
          <p:cNvPr id="10" name="Content Placeholder 2">
            <a:extLst>
              <a:ext uri="{FF2B5EF4-FFF2-40B4-BE49-F238E27FC236}">
                <a16:creationId xmlns:a16="http://schemas.microsoft.com/office/drawing/2014/main" id="{D2D3A8C8-AB95-4EEC-AFB8-E59BCCD8866C}"/>
              </a:ext>
            </a:extLst>
          </p:cNvPr>
          <p:cNvSpPr>
            <a:spLocks noGrp="1"/>
          </p:cNvSpPr>
          <p:nvPr>
            <p:ph idx="1"/>
          </p:nvPr>
        </p:nvSpPr>
        <p:spPr>
          <a:xfrm>
            <a:off x="457199" y="1094944"/>
            <a:ext cx="8568267" cy="5517543"/>
          </a:xfrm>
        </p:spPr>
        <p:txBody>
          <a:bodyPr>
            <a:normAutofit/>
          </a:bodyPr>
          <a:lstStyle/>
          <a:p>
            <a:r>
              <a:rPr lang="en-US" dirty="0"/>
              <a:t>GPGPU-Sim (MAFIA) modeling GTX750 Ti</a:t>
            </a:r>
          </a:p>
          <a:p>
            <a:pPr lvl="1"/>
            <a:r>
              <a:rPr lang="en-US" dirty="0">
                <a:solidFill>
                  <a:srgbClr val="0066FF"/>
                </a:solidFill>
              </a:rPr>
              <a:t>30 GPU cores</a:t>
            </a:r>
          </a:p>
          <a:p>
            <a:pPr lvl="1"/>
            <a:r>
              <a:rPr lang="en-US" dirty="0">
                <a:solidFill>
                  <a:srgbClr val="0066FF"/>
                </a:solidFill>
              </a:rPr>
              <a:t>Multiple GPGPU applications execute concurrently</a:t>
            </a:r>
          </a:p>
          <a:p>
            <a:pPr lvl="1"/>
            <a:r>
              <a:rPr lang="en-US" dirty="0"/>
              <a:t>64KB 4-way L1, 2048KB 16-way L2</a:t>
            </a:r>
          </a:p>
          <a:p>
            <a:pPr lvl="1"/>
            <a:r>
              <a:rPr lang="en-US" dirty="0"/>
              <a:t>64-entry L1 TLB, 1024-entry L2 TLB</a:t>
            </a:r>
          </a:p>
          <a:p>
            <a:pPr lvl="1"/>
            <a:r>
              <a:rPr lang="en-US" dirty="0"/>
              <a:t>8-entry large page L1 TLB, 64-entry large page L2 TLB</a:t>
            </a:r>
          </a:p>
          <a:p>
            <a:pPr lvl="1"/>
            <a:r>
              <a:rPr lang="en-US" dirty="0"/>
              <a:t>3GB main memory</a:t>
            </a:r>
          </a:p>
          <a:p>
            <a:r>
              <a:rPr lang="en-US" dirty="0"/>
              <a:t>Model sequential page walks</a:t>
            </a:r>
          </a:p>
          <a:p>
            <a:r>
              <a:rPr lang="en-US" dirty="0"/>
              <a:t>Model page tables and virtual-to-physical mapping</a:t>
            </a:r>
          </a:p>
          <a:p>
            <a:r>
              <a:rPr lang="en-US" dirty="0"/>
              <a:t>CUDA-SDK, Rodinia, Parboil, LULESH, SHOC suites</a:t>
            </a:r>
          </a:p>
          <a:p>
            <a:pPr lvl="1"/>
            <a:r>
              <a:rPr lang="en-US" dirty="0"/>
              <a:t>235 total workloads evaluated</a:t>
            </a:r>
          </a:p>
          <a:p>
            <a:pPr marL="228600" lvl="1">
              <a:spcBef>
                <a:spcPts val="1000"/>
              </a:spcBef>
            </a:pPr>
            <a:r>
              <a:rPr lang="en-US" dirty="0">
                <a:solidFill>
                  <a:srgbClr val="0066FF"/>
                </a:solidFill>
              </a:rPr>
              <a:t>Available at: </a:t>
            </a:r>
            <a:r>
              <a:rPr lang="en-US" b="1" dirty="0">
                <a:solidFill>
                  <a:srgbClr val="0066FF"/>
                </a:solidFill>
              </a:rPr>
              <a:t>https://</a:t>
            </a:r>
            <a:r>
              <a:rPr lang="en-US" b="1" dirty="0" err="1">
                <a:solidFill>
                  <a:srgbClr val="0066FF"/>
                </a:solidFill>
              </a:rPr>
              <a:t>github.com</a:t>
            </a:r>
            <a:r>
              <a:rPr lang="en-US" b="1" dirty="0">
                <a:solidFill>
                  <a:srgbClr val="0066FF"/>
                </a:solidFill>
              </a:rPr>
              <a:t>/CMU-SAFARI/Mosaic </a:t>
            </a:r>
          </a:p>
          <a:p>
            <a:endParaRPr lang="en-US" dirty="0"/>
          </a:p>
          <a:p>
            <a:pPr lvl="1"/>
            <a:endParaRPr lang="en-US" dirty="0"/>
          </a:p>
        </p:txBody>
      </p:sp>
    </p:spTree>
    <p:extLst>
      <p:ext uri="{BB962C8B-B14F-4D97-AF65-F5344CB8AC3E}">
        <p14:creationId xmlns:p14="http://schemas.microsoft.com/office/powerpoint/2010/main" val="352116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normAutofit/>
          </a:bodyPr>
          <a:lstStyle/>
          <a:p>
            <a:pPr algn="l"/>
            <a:r>
              <a:rPr lang="en-US" dirty="0"/>
              <a:t>GPU Support for Virtual Memory</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3</a:t>
            </a:fld>
            <a:endParaRPr lang="en-US" dirty="0"/>
          </a:p>
        </p:txBody>
      </p:sp>
      <p:pic>
        <p:nvPicPr>
          <p:cNvPr id="38" name="Picture 37" descr="safari.png"/>
          <p:cNvPicPr>
            <a:picLocks noChangeAspect="1"/>
          </p:cNvPicPr>
          <p:nvPr/>
        </p:nvPicPr>
        <p:blipFill>
          <a:blip r:embed="rId4" cstate="print"/>
          <a:stretch>
            <a:fillRect/>
          </a:stretch>
        </p:blipFill>
        <p:spPr>
          <a:xfrm>
            <a:off x="164139" y="6425519"/>
            <a:ext cx="1315038" cy="380494"/>
          </a:xfrm>
          <a:prstGeom prst="rect">
            <a:avLst/>
          </a:prstGeom>
        </p:spPr>
      </p:pic>
      <p:sp>
        <p:nvSpPr>
          <p:cNvPr id="6" name="Content Placeholder 2">
            <a:extLst>
              <a:ext uri="{FF2B5EF4-FFF2-40B4-BE49-F238E27FC236}">
                <a16:creationId xmlns:a16="http://schemas.microsoft.com/office/drawing/2014/main" id="{E135E0AA-DD92-4FD9-B5F0-E15616DFF299}"/>
              </a:ext>
            </a:extLst>
          </p:cNvPr>
          <p:cNvSpPr>
            <a:spLocks noGrp="1"/>
          </p:cNvSpPr>
          <p:nvPr>
            <p:ph idx="1"/>
          </p:nvPr>
        </p:nvSpPr>
        <p:spPr>
          <a:xfrm>
            <a:off x="457200" y="1094944"/>
            <a:ext cx="8686800" cy="5517543"/>
          </a:xfrm>
        </p:spPr>
        <p:txBody>
          <a:bodyPr>
            <a:normAutofit/>
          </a:bodyPr>
          <a:lstStyle/>
          <a:p>
            <a:endParaRPr lang="en-US" sz="3000" b="1" dirty="0"/>
          </a:p>
          <a:p>
            <a:r>
              <a:rPr lang="en-US" sz="3000" b="1" dirty="0"/>
              <a:t>Improves </a:t>
            </a:r>
            <a:r>
              <a:rPr lang="en-US" sz="3000" b="1" dirty="0">
                <a:solidFill>
                  <a:srgbClr val="0066FF"/>
                </a:solidFill>
              </a:rPr>
              <a:t>programmability</a:t>
            </a:r>
            <a:r>
              <a:rPr lang="en-US" sz="3000" b="1" dirty="0"/>
              <a:t> with a unified address space</a:t>
            </a:r>
          </a:p>
          <a:p>
            <a:endParaRPr lang="en-US" sz="3000" b="1" dirty="0"/>
          </a:p>
          <a:p>
            <a:endParaRPr lang="en-US" sz="3000" b="1" dirty="0"/>
          </a:p>
          <a:p>
            <a:r>
              <a:rPr lang="en-US" sz="3000" b="1" dirty="0"/>
              <a:t>Enables </a:t>
            </a:r>
            <a:r>
              <a:rPr lang="en-US" sz="3000" b="1" dirty="0">
                <a:solidFill>
                  <a:srgbClr val="0066FF"/>
                </a:solidFill>
              </a:rPr>
              <a:t>large data sets </a:t>
            </a:r>
            <a:r>
              <a:rPr lang="en-US" sz="3000" b="1" dirty="0"/>
              <a:t>to be processed in the GPU</a:t>
            </a:r>
          </a:p>
          <a:p>
            <a:endParaRPr lang="en-US" sz="3000" b="1" dirty="0"/>
          </a:p>
          <a:p>
            <a:endParaRPr lang="en-US" sz="3000" b="1" dirty="0"/>
          </a:p>
          <a:p>
            <a:r>
              <a:rPr lang="en-US" sz="3000" b="1" dirty="0"/>
              <a:t>Allows </a:t>
            </a:r>
            <a:r>
              <a:rPr lang="en-US" sz="3000" b="1" dirty="0">
                <a:solidFill>
                  <a:srgbClr val="0066FF"/>
                </a:solidFill>
              </a:rPr>
              <a:t>multiple applications </a:t>
            </a:r>
            <a:r>
              <a:rPr lang="en-US" sz="3000" b="1" dirty="0"/>
              <a:t>to run on a GPU</a:t>
            </a:r>
          </a:p>
          <a:p>
            <a:pPr lvl="1"/>
            <a:r>
              <a:rPr lang="en-US" sz="2600" b="1" dirty="0"/>
              <a:t>Virtual memory can enforce memory protection</a:t>
            </a:r>
          </a:p>
          <a:p>
            <a:endParaRPr lang="en-US" sz="3000" b="1" dirty="0"/>
          </a:p>
        </p:txBody>
      </p:sp>
    </p:spTree>
    <p:custDataLst>
      <p:tags r:id="rId1"/>
    </p:custDataLst>
    <p:extLst>
      <p:ext uri="{BB962C8B-B14F-4D97-AF65-F5344CB8AC3E}">
        <p14:creationId xmlns:p14="http://schemas.microsoft.com/office/powerpoint/2010/main" val="2743733553"/>
      </p:ext>
    </p:extLst>
  </p:cSld>
  <p:clrMapOvr>
    <a:masterClrMapping/>
  </p:clrMapOvr>
  <mc:AlternateContent xmlns:mc="http://schemas.openxmlformats.org/markup-compatibility/2006" xmlns:p14="http://schemas.microsoft.com/office/powerpoint/2010/main">
    <mc:Choice Requires="p14">
      <p:transition spd="slow" p14:dur="2000" advTm="14674"/>
    </mc:Choice>
    <mc:Fallback xmlns="">
      <p:transition spd="slow" advTm="146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lstStyle/>
          <a:p>
            <a:pPr algn="l"/>
            <a:r>
              <a:rPr lang="en-US" dirty="0"/>
              <a:t>Comparison Points</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30</a:t>
            </a:fld>
            <a:endParaRPr lang="en-US" dirty="0"/>
          </a:p>
        </p:txBody>
      </p:sp>
      <p:pic>
        <p:nvPicPr>
          <p:cNvPr id="38" name="Picture 37" descr="safari.png"/>
          <p:cNvPicPr>
            <a:picLocks noChangeAspect="1"/>
          </p:cNvPicPr>
          <p:nvPr/>
        </p:nvPicPr>
        <p:blipFill>
          <a:blip r:embed="rId3" cstate="print"/>
          <a:stretch>
            <a:fillRect/>
          </a:stretch>
        </p:blipFill>
        <p:spPr>
          <a:xfrm>
            <a:off x="164139" y="6425519"/>
            <a:ext cx="1315038" cy="380494"/>
          </a:xfrm>
          <a:prstGeom prst="rect">
            <a:avLst/>
          </a:prstGeom>
        </p:spPr>
      </p:pic>
      <p:sp>
        <p:nvSpPr>
          <p:cNvPr id="10" name="Content Placeholder 2">
            <a:extLst>
              <a:ext uri="{FF2B5EF4-FFF2-40B4-BE49-F238E27FC236}">
                <a16:creationId xmlns:a16="http://schemas.microsoft.com/office/drawing/2014/main" id="{D2D3A8C8-AB95-4EEC-AFB8-E59BCCD8866C}"/>
              </a:ext>
            </a:extLst>
          </p:cNvPr>
          <p:cNvSpPr>
            <a:spLocks noGrp="1"/>
          </p:cNvSpPr>
          <p:nvPr>
            <p:ph idx="1"/>
          </p:nvPr>
        </p:nvSpPr>
        <p:spPr>
          <a:xfrm>
            <a:off x="457199" y="1094944"/>
            <a:ext cx="8568267" cy="5517543"/>
          </a:xfrm>
        </p:spPr>
        <p:txBody>
          <a:bodyPr>
            <a:normAutofit/>
          </a:bodyPr>
          <a:lstStyle/>
          <a:p>
            <a:r>
              <a:rPr lang="en-US" dirty="0"/>
              <a:t>State-of-the-art CPU-GPU memory management </a:t>
            </a:r>
          </a:p>
          <a:p>
            <a:pPr lvl="1"/>
            <a:r>
              <a:rPr lang="en-US" dirty="0"/>
              <a:t>GPU-MMU based on [Power et al., HPCA’14]</a:t>
            </a:r>
          </a:p>
          <a:p>
            <a:pPr lvl="1"/>
            <a:endParaRPr lang="en-US" b="1" dirty="0"/>
          </a:p>
          <a:p>
            <a:pPr lvl="1"/>
            <a:r>
              <a:rPr lang="en-US" b="1" dirty="0"/>
              <a:t>Upside: </a:t>
            </a:r>
            <a:r>
              <a:rPr lang="en-US" b="1" dirty="0">
                <a:solidFill>
                  <a:schemeClr val="accent6">
                    <a:lumMod val="75000"/>
                  </a:schemeClr>
                </a:solidFill>
              </a:rPr>
              <a:t>Utilizes parallel page walks, TLB request coalescing and page walk cache to improve performance</a:t>
            </a:r>
          </a:p>
          <a:p>
            <a:pPr lvl="1"/>
            <a:endParaRPr lang="en-US" b="1" dirty="0">
              <a:solidFill>
                <a:schemeClr val="accent6">
                  <a:lumMod val="75000"/>
                </a:schemeClr>
              </a:solidFill>
            </a:endParaRPr>
          </a:p>
          <a:p>
            <a:pPr lvl="1"/>
            <a:r>
              <a:rPr lang="en-US" b="1" dirty="0"/>
              <a:t>Downside: </a:t>
            </a:r>
            <a:r>
              <a:rPr lang="en-US" b="1" dirty="0">
                <a:solidFill>
                  <a:srgbClr val="FF0000"/>
                </a:solidFill>
              </a:rPr>
              <a:t>Limited TLB reach</a:t>
            </a:r>
          </a:p>
          <a:p>
            <a:endParaRPr lang="en-US" sz="1500" dirty="0"/>
          </a:p>
          <a:p>
            <a:endParaRPr lang="en-US" dirty="0"/>
          </a:p>
          <a:p>
            <a:r>
              <a:rPr lang="en-US" dirty="0"/>
              <a:t>Ideal TLB: Every TLB access is an L1 TLB hit</a:t>
            </a:r>
          </a:p>
        </p:txBody>
      </p:sp>
    </p:spTree>
    <p:extLst>
      <p:ext uri="{BB962C8B-B14F-4D97-AF65-F5344CB8AC3E}">
        <p14:creationId xmlns:p14="http://schemas.microsoft.com/office/powerpoint/2010/main" val="3546605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normAutofit/>
          </a:bodyPr>
          <a:lstStyle/>
          <a:p>
            <a:pPr algn="l"/>
            <a:r>
              <a:rPr lang="en-US" dirty="0"/>
              <a:t>Performance</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31</a:t>
            </a:fld>
            <a:endParaRPr lang="en-US" dirty="0"/>
          </a:p>
        </p:txBody>
      </p:sp>
      <p:pic>
        <p:nvPicPr>
          <p:cNvPr id="38" name="Picture 37" descr="safari.png"/>
          <p:cNvPicPr>
            <a:picLocks noChangeAspect="1"/>
          </p:cNvPicPr>
          <p:nvPr/>
        </p:nvPicPr>
        <p:blipFill>
          <a:blip r:embed="rId3" cstate="print"/>
          <a:stretch>
            <a:fillRect/>
          </a:stretch>
        </p:blipFill>
        <p:spPr>
          <a:xfrm>
            <a:off x="164139" y="6425519"/>
            <a:ext cx="1315038" cy="380494"/>
          </a:xfrm>
          <a:prstGeom prst="rect">
            <a:avLst/>
          </a:prstGeom>
        </p:spPr>
      </p:pic>
      <p:cxnSp>
        <p:nvCxnSpPr>
          <p:cNvPr id="27" name="Straight Connector 26">
            <a:extLst>
              <a:ext uri="{FF2B5EF4-FFF2-40B4-BE49-F238E27FC236}">
                <a16:creationId xmlns:a16="http://schemas.microsoft.com/office/drawing/2014/main" id="{8285533C-D802-4AA3-8FD9-4CFBBDC78D53}"/>
              </a:ext>
            </a:extLst>
          </p:cNvPr>
          <p:cNvCxnSpPr>
            <a:cxnSpLocks/>
          </p:cNvCxnSpPr>
          <p:nvPr/>
        </p:nvCxnSpPr>
        <p:spPr>
          <a:xfrm>
            <a:off x="8299428" y="2517166"/>
            <a:ext cx="170503" cy="0"/>
          </a:xfrm>
          <a:prstGeom prst="line">
            <a:avLst/>
          </a:prstGeom>
          <a:noFill/>
          <a:ln w="158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FB2A40E-3500-4319-B943-45B0D27F1B98}"/>
              </a:ext>
            </a:extLst>
          </p:cNvPr>
          <p:cNvCxnSpPr>
            <a:cxnSpLocks/>
          </p:cNvCxnSpPr>
          <p:nvPr/>
        </p:nvCxnSpPr>
        <p:spPr>
          <a:xfrm flipV="1">
            <a:off x="8384271" y="2503320"/>
            <a:ext cx="0" cy="375378"/>
          </a:xfrm>
          <a:prstGeom prst="straightConnector1">
            <a:avLst/>
          </a:prstGeom>
          <a:noFill/>
          <a:ln w="158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3">
            <a:extLst>
              <a:ext uri="{FF2B5EF4-FFF2-40B4-BE49-F238E27FC236}">
                <a16:creationId xmlns:a16="http://schemas.microsoft.com/office/drawing/2014/main" id="{DE0E2977-210C-4A6E-821F-91C483870967}"/>
              </a:ext>
            </a:extLst>
          </p:cNvPr>
          <p:cNvSpPr txBox="1"/>
          <p:nvPr/>
        </p:nvSpPr>
        <p:spPr>
          <a:xfrm>
            <a:off x="8139796" y="2214691"/>
            <a:ext cx="409330" cy="233553"/>
          </a:xfrm>
          <a:prstGeom prst="rect">
            <a:avLst/>
          </a:prstGeom>
          <a:noFill/>
        </p:spPr>
        <p:txBody>
          <a:bodyPr wrap="none" lIns="0" tIns="0" rIns="0" bIns="0" rtlCol="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dirty="0">
                <a:solidFill>
                  <a:schemeClr val="accent1">
                    <a:lumMod val="75000"/>
                  </a:schemeClr>
                </a:solidFill>
              </a:rPr>
              <a:t>23.7%</a:t>
            </a:r>
          </a:p>
        </p:txBody>
      </p:sp>
      <p:cxnSp>
        <p:nvCxnSpPr>
          <p:cNvPr id="30" name="Straight Connector 29">
            <a:extLst>
              <a:ext uri="{FF2B5EF4-FFF2-40B4-BE49-F238E27FC236}">
                <a16:creationId xmlns:a16="http://schemas.microsoft.com/office/drawing/2014/main" id="{0F611C58-F546-4F6A-8C8F-4CD7D0B5E49A}"/>
              </a:ext>
            </a:extLst>
          </p:cNvPr>
          <p:cNvCxnSpPr>
            <a:cxnSpLocks/>
          </p:cNvCxnSpPr>
          <p:nvPr/>
        </p:nvCxnSpPr>
        <p:spPr>
          <a:xfrm>
            <a:off x="7620876" y="2578002"/>
            <a:ext cx="218494" cy="0"/>
          </a:xfrm>
          <a:prstGeom prst="line">
            <a:avLst/>
          </a:prstGeom>
          <a:noFill/>
          <a:ln w="158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3A5BAD5-9EFD-4150-8BF9-8FC2B013D7B8}"/>
              </a:ext>
            </a:extLst>
          </p:cNvPr>
          <p:cNvCxnSpPr>
            <a:cxnSpLocks/>
          </p:cNvCxnSpPr>
          <p:nvPr/>
        </p:nvCxnSpPr>
        <p:spPr>
          <a:xfrm flipV="1">
            <a:off x="7699916" y="2569535"/>
            <a:ext cx="0" cy="589926"/>
          </a:xfrm>
          <a:prstGeom prst="straightConnector1">
            <a:avLst/>
          </a:prstGeom>
          <a:noFill/>
          <a:ln w="158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
            <a:extLst>
              <a:ext uri="{FF2B5EF4-FFF2-40B4-BE49-F238E27FC236}">
                <a16:creationId xmlns:a16="http://schemas.microsoft.com/office/drawing/2014/main" id="{E1467582-306E-47AD-A4CF-8AE9C1166073}"/>
              </a:ext>
            </a:extLst>
          </p:cNvPr>
          <p:cNvSpPr txBox="1"/>
          <p:nvPr/>
        </p:nvSpPr>
        <p:spPr>
          <a:xfrm>
            <a:off x="7446674" y="2323406"/>
            <a:ext cx="404265" cy="249352"/>
          </a:xfrm>
          <a:prstGeom prst="rect">
            <a:avLst/>
          </a:prstGeom>
          <a:noFill/>
        </p:spPr>
        <p:txBody>
          <a:bodyPr wrap="none" lIns="0" tIns="0" rIns="0" bIns="0" rtlCol="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dirty="0">
                <a:solidFill>
                  <a:schemeClr val="accent1">
                    <a:lumMod val="75000"/>
                  </a:schemeClr>
                </a:solidFill>
              </a:rPr>
              <a:t>43.1%</a:t>
            </a:r>
          </a:p>
        </p:txBody>
      </p:sp>
      <p:cxnSp>
        <p:nvCxnSpPr>
          <p:cNvPr id="33" name="Straight Connector 32">
            <a:extLst>
              <a:ext uri="{FF2B5EF4-FFF2-40B4-BE49-F238E27FC236}">
                <a16:creationId xmlns:a16="http://schemas.microsoft.com/office/drawing/2014/main" id="{1830B696-16BC-4B59-93A0-603573AE8EF9}"/>
              </a:ext>
            </a:extLst>
          </p:cNvPr>
          <p:cNvCxnSpPr>
            <a:cxnSpLocks/>
          </p:cNvCxnSpPr>
          <p:nvPr/>
        </p:nvCxnSpPr>
        <p:spPr>
          <a:xfrm>
            <a:off x="6910696" y="3226053"/>
            <a:ext cx="299683" cy="0"/>
          </a:xfrm>
          <a:prstGeom prst="line">
            <a:avLst/>
          </a:prstGeom>
          <a:noFill/>
          <a:ln w="158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5840023-5DC4-48C5-A36D-9EA17912F4B8}"/>
              </a:ext>
            </a:extLst>
          </p:cNvPr>
          <p:cNvCxnSpPr>
            <a:cxnSpLocks/>
          </p:cNvCxnSpPr>
          <p:nvPr/>
        </p:nvCxnSpPr>
        <p:spPr>
          <a:xfrm flipV="1">
            <a:off x="7009736" y="3221172"/>
            <a:ext cx="0" cy="298967"/>
          </a:xfrm>
          <a:prstGeom prst="straightConnector1">
            <a:avLst/>
          </a:prstGeom>
          <a:noFill/>
          <a:ln w="158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
            <a:extLst>
              <a:ext uri="{FF2B5EF4-FFF2-40B4-BE49-F238E27FC236}">
                <a16:creationId xmlns:a16="http://schemas.microsoft.com/office/drawing/2014/main" id="{07D4F5D5-FC7E-4083-825E-4B3469DA8A69}"/>
              </a:ext>
            </a:extLst>
          </p:cNvPr>
          <p:cNvSpPr txBox="1"/>
          <p:nvPr/>
        </p:nvSpPr>
        <p:spPr>
          <a:xfrm>
            <a:off x="6766667" y="2971483"/>
            <a:ext cx="404114" cy="224025"/>
          </a:xfrm>
          <a:prstGeom prst="rect">
            <a:avLst/>
          </a:prstGeom>
          <a:noFill/>
        </p:spPr>
        <p:txBody>
          <a:bodyPr wrap="none" lIns="0" tIns="0" rIns="0" bIns="0" rtlCol="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dirty="0">
                <a:solidFill>
                  <a:schemeClr val="accent1">
                    <a:lumMod val="75000"/>
                  </a:schemeClr>
                </a:solidFill>
              </a:rPr>
              <a:t>31.5%</a:t>
            </a:r>
          </a:p>
        </p:txBody>
      </p:sp>
      <p:cxnSp>
        <p:nvCxnSpPr>
          <p:cNvPr id="36" name="Straight Connector 35">
            <a:extLst>
              <a:ext uri="{FF2B5EF4-FFF2-40B4-BE49-F238E27FC236}">
                <a16:creationId xmlns:a16="http://schemas.microsoft.com/office/drawing/2014/main" id="{6F1CF8B4-5636-4D54-93AA-571BEA31A795}"/>
              </a:ext>
            </a:extLst>
          </p:cNvPr>
          <p:cNvCxnSpPr>
            <a:cxnSpLocks/>
          </p:cNvCxnSpPr>
          <p:nvPr/>
        </p:nvCxnSpPr>
        <p:spPr>
          <a:xfrm>
            <a:off x="6243677" y="3711666"/>
            <a:ext cx="299683" cy="0"/>
          </a:xfrm>
          <a:prstGeom prst="line">
            <a:avLst/>
          </a:prstGeom>
          <a:noFill/>
          <a:ln w="158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F98D783-A755-4A51-BCC7-D7BDC1B9C5C6}"/>
              </a:ext>
            </a:extLst>
          </p:cNvPr>
          <p:cNvCxnSpPr>
            <a:cxnSpLocks/>
          </p:cNvCxnSpPr>
          <p:nvPr/>
        </p:nvCxnSpPr>
        <p:spPr>
          <a:xfrm flipV="1">
            <a:off x="6325783" y="3700915"/>
            <a:ext cx="0" cy="123041"/>
          </a:xfrm>
          <a:prstGeom prst="straightConnector1">
            <a:avLst/>
          </a:prstGeom>
          <a:noFill/>
          <a:ln w="15875">
            <a:solidFill>
              <a:schemeClr val="accent1">
                <a:lumMod val="75000"/>
              </a:schemeClr>
            </a:solidFill>
            <a:tailEnd type="triangle" w="sm" len="med"/>
          </a:ln>
        </p:spPr>
        <p:style>
          <a:lnRef idx="1">
            <a:schemeClr val="accent1"/>
          </a:lnRef>
          <a:fillRef idx="0">
            <a:schemeClr val="accent1"/>
          </a:fillRef>
          <a:effectRef idx="0">
            <a:schemeClr val="accent1"/>
          </a:effectRef>
          <a:fontRef idx="minor">
            <a:schemeClr val="tx1"/>
          </a:fontRef>
        </p:style>
      </p:cxnSp>
      <p:sp>
        <p:nvSpPr>
          <p:cNvPr id="39" name="TextBox 3">
            <a:extLst>
              <a:ext uri="{FF2B5EF4-FFF2-40B4-BE49-F238E27FC236}">
                <a16:creationId xmlns:a16="http://schemas.microsoft.com/office/drawing/2014/main" id="{25A1E807-4617-4565-83E5-D027CB58DAC4}"/>
              </a:ext>
            </a:extLst>
          </p:cNvPr>
          <p:cNvSpPr txBox="1"/>
          <p:nvPr/>
        </p:nvSpPr>
        <p:spPr>
          <a:xfrm>
            <a:off x="6142255" y="3444615"/>
            <a:ext cx="299683" cy="185593"/>
          </a:xfrm>
          <a:prstGeom prst="rect">
            <a:avLst/>
          </a:prstGeom>
          <a:noFill/>
        </p:spPr>
        <p:txBody>
          <a:bodyPr wrap="none" lIns="0" tIns="0" rIns="0" bIns="0" rtlCol="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dirty="0">
                <a:solidFill>
                  <a:schemeClr val="accent1">
                    <a:lumMod val="75000"/>
                  </a:schemeClr>
                </a:solidFill>
              </a:rPr>
              <a:t>21.4%</a:t>
            </a:r>
          </a:p>
        </p:txBody>
      </p:sp>
      <p:sp>
        <p:nvSpPr>
          <p:cNvPr id="11" name="TextBox 10"/>
          <p:cNvSpPr txBox="1"/>
          <p:nvPr/>
        </p:nvSpPr>
        <p:spPr>
          <a:xfrm>
            <a:off x="1582921" y="1066310"/>
            <a:ext cx="2335511" cy="523220"/>
          </a:xfrm>
          <a:prstGeom prst="rect">
            <a:avLst/>
          </a:prstGeom>
          <a:noFill/>
        </p:spPr>
        <p:txBody>
          <a:bodyPr wrap="none" rtlCol="0">
            <a:spAutoFit/>
          </a:bodyPr>
          <a:lstStyle/>
          <a:p>
            <a:pPr algn="ctr"/>
            <a:r>
              <a:rPr lang="en-US" sz="2800" b="1" i="1" dirty="0"/>
              <a:t>Homogeneous</a:t>
            </a:r>
          </a:p>
        </p:txBody>
      </p:sp>
      <p:sp>
        <p:nvSpPr>
          <p:cNvPr id="40" name="TextBox 39"/>
          <p:cNvSpPr txBox="1"/>
          <p:nvPr/>
        </p:nvSpPr>
        <p:spPr>
          <a:xfrm>
            <a:off x="5725816" y="1105878"/>
            <a:ext cx="2449453" cy="523220"/>
          </a:xfrm>
          <a:prstGeom prst="rect">
            <a:avLst/>
          </a:prstGeom>
          <a:noFill/>
        </p:spPr>
        <p:txBody>
          <a:bodyPr wrap="none" rtlCol="0">
            <a:spAutoFit/>
          </a:bodyPr>
          <a:lstStyle/>
          <a:p>
            <a:pPr algn="ctr"/>
            <a:r>
              <a:rPr lang="en-US" sz="2800" b="1" i="1" dirty="0"/>
              <a:t>Heterogeneous</a:t>
            </a:r>
          </a:p>
        </p:txBody>
      </p:sp>
      <p:cxnSp>
        <p:nvCxnSpPr>
          <p:cNvPr id="8" name="Straight Connector 7">
            <a:extLst>
              <a:ext uri="{FF2B5EF4-FFF2-40B4-BE49-F238E27FC236}">
                <a16:creationId xmlns:a16="http://schemas.microsoft.com/office/drawing/2014/main" id="{6BA9FB00-0548-4B0E-9237-675927E8043D}"/>
              </a:ext>
            </a:extLst>
          </p:cNvPr>
          <p:cNvCxnSpPr>
            <a:cxnSpLocks/>
          </p:cNvCxnSpPr>
          <p:nvPr/>
        </p:nvCxnSpPr>
        <p:spPr>
          <a:xfrm>
            <a:off x="4183564" y="2515885"/>
            <a:ext cx="181367" cy="0"/>
          </a:xfrm>
          <a:prstGeom prst="line">
            <a:avLst/>
          </a:prstGeom>
          <a:ln w="158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CD6945B-B875-4FEA-8F00-79F0A4A01566}"/>
              </a:ext>
            </a:extLst>
          </p:cNvPr>
          <p:cNvCxnSpPr>
            <a:cxnSpLocks/>
          </p:cNvCxnSpPr>
          <p:nvPr/>
        </p:nvCxnSpPr>
        <p:spPr>
          <a:xfrm flipV="1">
            <a:off x="4274248" y="2506899"/>
            <a:ext cx="0" cy="585963"/>
          </a:xfrm>
          <a:prstGeom prst="straightConnector1">
            <a:avLst/>
          </a:prstGeom>
          <a:ln w="158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3">
            <a:extLst>
              <a:ext uri="{FF2B5EF4-FFF2-40B4-BE49-F238E27FC236}">
                <a16:creationId xmlns:a16="http://schemas.microsoft.com/office/drawing/2014/main" id="{88CD591C-4BD2-4743-8857-50622292D455}"/>
              </a:ext>
            </a:extLst>
          </p:cNvPr>
          <p:cNvSpPr txBox="1"/>
          <p:nvPr/>
        </p:nvSpPr>
        <p:spPr>
          <a:xfrm>
            <a:off x="4124405" y="2151059"/>
            <a:ext cx="299683" cy="263207"/>
          </a:xfrm>
          <a:prstGeom prst="rect">
            <a:avLst/>
          </a:prstGeom>
          <a:solidFill>
            <a:schemeClr val="bg1"/>
          </a:solidFill>
        </p:spPr>
        <p:txBody>
          <a:bodyPr wrap="none" lIns="0" tIns="0" rIns="0" bIns="0" rtlCol="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dirty="0">
                <a:solidFill>
                  <a:schemeClr val="accent1">
                    <a:lumMod val="75000"/>
                  </a:schemeClr>
                </a:solidFill>
              </a:rPr>
              <a:t>39.0%</a:t>
            </a:r>
          </a:p>
        </p:txBody>
      </p:sp>
      <p:cxnSp>
        <p:nvCxnSpPr>
          <p:cNvPr id="12" name="Straight Connector 11">
            <a:extLst>
              <a:ext uri="{FF2B5EF4-FFF2-40B4-BE49-F238E27FC236}">
                <a16:creationId xmlns:a16="http://schemas.microsoft.com/office/drawing/2014/main" id="{2FE07DE5-C809-487A-AE4F-FBFF79657962}"/>
              </a:ext>
            </a:extLst>
          </p:cNvPr>
          <p:cNvCxnSpPr>
            <a:cxnSpLocks/>
          </p:cNvCxnSpPr>
          <p:nvPr/>
        </p:nvCxnSpPr>
        <p:spPr>
          <a:xfrm>
            <a:off x="3497290" y="2477771"/>
            <a:ext cx="242917" cy="0"/>
          </a:xfrm>
          <a:prstGeom prst="line">
            <a:avLst/>
          </a:prstGeom>
          <a:ln w="158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B11DF46-ADDF-46B0-A0B5-CD87C8F5AA84}"/>
              </a:ext>
            </a:extLst>
          </p:cNvPr>
          <p:cNvCxnSpPr>
            <a:cxnSpLocks/>
          </p:cNvCxnSpPr>
          <p:nvPr/>
        </p:nvCxnSpPr>
        <p:spPr>
          <a:xfrm flipV="1">
            <a:off x="3581777" y="2485920"/>
            <a:ext cx="0" cy="498576"/>
          </a:xfrm>
          <a:prstGeom prst="straightConnector1">
            <a:avLst/>
          </a:prstGeom>
          <a:ln w="158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3">
            <a:extLst>
              <a:ext uri="{FF2B5EF4-FFF2-40B4-BE49-F238E27FC236}">
                <a16:creationId xmlns:a16="http://schemas.microsoft.com/office/drawing/2014/main" id="{85315C49-1F46-438B-95DE-C7168431314E}"/>
              </a:ext>
            </a:extLst>
          </p:cNvPr>
          <p:cNvSpPr txBox="1"/>
          <p:nvPr/>
        </p:nvSpPr>
        <p:spPr>
          <a:xfrm>
            <a:off x="3221654" y="2218273"/>
            <a:ext cx="571391" cy="231160"/>
          </a:xfrm>
          <a:prstGeom prst="rect">
            <a:avLst/>
          </a:prstGeom>
          <a:solidFill>
            <a:schemeClr val="bg1"/>
          </a:solidFill>
        </p:spPr>
        <p:txBody>
          <a:bodyPr wrap="none" lIns="0" tIns="0" rIns="0" bIns="0" rtlCol="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dirty="0">
                <a:solidFill>
                  <a:schemeClr val="accent1">
                    <a:lumMod val="75000"/>
                  </a:schemeClr>
                </a:solidFill>
              </a:rPr>
              <a:t>33.8%</a:t>
            </a:r>
          </a:p>
        </p:txBody>
      </p:sp>
      <p:cxnSp>
        <p:nvCxnSpPr>
          <p:cNvPr id="16" name="Straight Connector 15">
            <a:extLst>
              <a:ext uri="{FF2B5EF4-FFF2-40B4-BE49-F238E27FC236}">
                <a16:creationId xmlns:a16="http://schemas.microsoft.com/office/drawing/2014/main" id="{5F214671-9D65-439D-B5D1-2EE267BDC792}"/>
              </a:ext>
            </a:extLst>
          </p:cNvPr>
          <p:cNvCxnSpPr>
            <a:cxnSpLocks/>
          </p:cNvCxnSpPr>
          <p:nvPr/>
        </p:nvCxnSpPr>
        <p:spPr>
          <a:xfrm>
            <a:off x="2824857" y="3017432"/>
            <a:ext cx="191282" cy="0"/>
          </a:xfrm>
          <a:prstGeom prst="line">
            <a:avLst/>
          </a:prstGeom>
          <a:ln w="158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612C87A-59E9-42D2-BF95-E9F4CBADD265}"/>
              </a:ext>
            </a:extLst>
          </p:cNvPr>
          <p:cNvCxnSpPr>
            <a:cxnSpLocks/>
          </p:cNvCxnSpPr>
          <p:nvPr/>
        </p:nvCxnSpPr>
        <p:spPr>
          <a:xfrm flipV="1">
            <a:off x="2905099" y="3000912"/>
            <a:ext cx="0" cy="570621"/>
          </a:xfrm>
          <a:prstGeom prst="straightConnector1">
            <a:avLst/>
          </a:prstGeom>
          <a:ln w="158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3">
            <a:extLst>
              <a:ext uri="{FF2B5EF4-FFF2-40B4-BE49-F238E27FC236}">
                <a16:creationId xmlns:a16="http://schemas.microsoft.com/office/drawing/2014/main" id="{850E80F9-A541-48E7-BA66-554C1AC8B63D}"/>
              </a:ext>
            </a:extLst>
          </p:cNvPr>
          <p:cNvSpPr txBox="1"/>
          <p:nvPr/>
        </p:nvSpPr>
        <p:spPr>
          <a:xfrm>
            <a:off x="2646534" y="2753252"/>
            <a:ext cx="404784" cy="247660"/>
          </a:xfrm>
          <a:prstGeom prst="rect">
            <a:avLst/>
          </a:prstGeom>
          <a:noFill/>
        </p:spPr>
        <p:txBody>
          <a:bodyPr wrap="none" lIns="0" tIns="0" rIns="0" bIns="0" rtlCol="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dirty="0">
                <a:solidFill>
                  <a:schemeClr val="accent1">
                    <a:lumMod val="75000"/>
                  </a:schemeClr>
                </a:solidFill>
              </a:rPr>
              <a:t>55.4%</a:t>
            </a:r>
          </a:p>
        </p:txBody>
      </p:sp>
      <p:cxnSp>
        <p:nvCxnSpPr>
          <p:cNvPr id="20" name="Straight Connector 19">
            <a:extLst>
              <a:ext uri="{FF2B5EF4-FFF2-40B4-BE49-F238E27FC236}">
                <a16:creationId xmlns:a16="http://schemas.microsoft.com/office/drawing/2014/main" id="{19ABE5E3-3505-42FB-BFC5-56635D711333}"/>
              </a:ext>
            </a:extLst>
          </p:cNvPr>
          <p:cNvCxnSpPr>
            <a:cxnSpLocks/>
          </p:cNvCxnSpPr>
          <p:nvPr/>
        </p:nvCxnSpPr>
        <p:spPr>
          <a:xfrm>
            <a:off x="2120866" y="3582430"/>
            <a:ext cx="203463" cy="0"/>
          </a:xfrm>
          <a:prstGeom prst="line">
            <a:avLst/>
          </a:prstGeom>
          <a:ln w="158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C0CE164-D38F-4F8F-A5EE-0AA5CCAF55C3}"/>
              </a:ext>
            </a:extLst>
          </p:cNvPr>
          <p:cNvCxnSpPr>
            <a:cxnSpLocks/>
          </p:cNvCxnSpPr>
          <p:nvPr/>
        </p:nvCxnSpPr>
        <p:spPr>
          <a:xfrm flipV="1">
            <a:off x="2221327" y="3590189"/>
            <a:ext cx="0" cy="356146"/>
          </a:xfrm>
          <a:prstGeom prst="straightConnector1">
            <a:avLst/>
          </a:prstGeom>
          <a:ln w="158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3">
            <a:extLst>
              <a:ext uri="{FF2B5EF4-FFF2-40B4-BE49-F238E27FC236}">
                <a16:creationId xmlns:a16="http://schemas.microsoft.com/office/drawing/2014/main" id="{BE0AF3FC-DC57-4707-9226-29EE31B8C178}"/>
              </a:ext>
            </a:extLst>
          </p:cNvPr>
          <p:cNvSpPr txBox="1"/>
          <p:nvPr/>
        </p:nvSpPr>
        <p:spPr>
          <a:xfrm>
            <a:off x="1926050" y="3366260"/>
            <a:ext cx="455989" cy="178730"/>
          </a:xfrm>
          <a:prstGeom prst="rect">
            <a:avLst/>
          </a:prstGeom>
          <a:noFill/>
        </p:spPr>
        <p:txBody>
          <a:bodyPr wrap="none" lIns="0" tIns="0" rIns="0" bIns="0" rtlCol="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dirty="0">
                <a:solidFill>
                  <a:schemeClr val="accent1">
                    <a:lumMod val="75000"/>
                  </a:schemeClr>
                </a:solidFill>
              </a:rPr>
              <a:t>61.5%</a:t>
            </a:r>
          </a:p>
        </p:txBody>
      </p:sp>
      <p:cxnSp>
        <p:nvCxnSpPr>
          <p:cNvPr id="24" name="Straight Connector 23">
            <a:extLst>
              <a:ext uri="{FF2B5EF4-FFF2-40B4-BE49-F238E27FC236}">
                <a16:creationId xmlns:a16="http://schemas.microsoft.com/office/drawing/2014/main" id="{5354D669-BF56-44E7-870F-E0EE9886F555}"/>
              </a:ext>
            </a:extLst>
          </p:cNvPr>
          <p:cNvCxnSpPr>
            <a:cxnSpLocks/>
          </p:cNvCxnSpPr>
          <p:nvPr/>
        </p:nvCxnSpPr>
        <p:spPr>
          <a:xfrm>
            <a:off x="1479177" y="4071277"/>
            <a:ext cx="130281" cy="0"/>
          </a:xfrm>
          <a:prstGeom prst="line">
            <a:avLst/>
          </a:prstGeom>
          <a:ln w="158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F151DB3-9DA1-4EAF-A586-18EF89C22B77}"/>
              </a:ext>
            </a:extLst>
          </p:cNvPr>
          <p:cNvCxnSpPr>
            <a:cxnSpLocks/>
          </p:cNvCxnSpPr>
          <p:nvPr/>
        </p:nvCxnSpPr>
        <p:spPr>
          <a:xfrm flipV="1">
            <a:off x="1540341" y="4075180"/>
            <a:ext cx="0" cy="181573"/>
          </a:xfrm>
          <a:prstGeom prst="straightConnector1">
            <a:avLst/>
          </a:prstGeom>
          <a:ln w="15875">
            <a:solidFill>
              <a:schemeClr val="accent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sp>
        <p:nvSpPr>
          <p:cNvPr id="26" name="TextBox 3">
            <a:extLst>
              <a:ext uri="{FF2B5EF4-FFF2-40B4-BE49-F238E27FC236}">
                <a16:creationId xmlns:a16="http://schemas.microsoft.com/office/drawing/2014/main" id="{81762A53-5CBD-4A11-AC46-89C7BEC91423}"/>
              </a:ext>
            </a:extLst>
          </p:cNvPr>
          <p:cNvSpPr txBox="1"/>
          <p:nvPr/>
        </p:nvSpPr>
        <p:spPr>
          <a:xfrm>
            <a:off x="1490067" y="3771566"/>
            <a:ext cx="425850" cy="274296"/>
          </a:xfrm>
          <a:prstGeom prst="rect">
            <a:avLst/>
          </a:prstGeom>
          <a:noFill/>
        </p:spPr>
        <p:txBody>
          <a:bodyPr wrap="none" lIns="0" tIns="0" rIns="0" bIns="0" rtlCol="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dirty="0">
                <a:solidFill>
                  <a:schemeClr val="accent1">
                    <a:lumMod val="75000"/>
                  </a:schemeClr>
                </a:solidFill>
              </a:rPr>
              <a:t>95.0%</a:t>
            </a:r>
          </a:p>
        </p:txBody>
      </p:sp>
      <p:graphicFrame>
        <p:nvGraphicFramePr>
          <p:cNvPr id="45" name="Chart 44">
            <a:extLst>
              <a:ext uri="{FF2B5EF4-FFF2-40B4-BE49-F238E27FC236}">
                <a16:creationId xmlns:a16="http://schemas.microsoft.com/office/drawing/2014/main" id="{A3301ADD-DE15-465C-8D38-8FC7C0316C8C}"/>
              </a:ext>
            </a:extLst>
          </p:cNvPr>
          <p:cNvGraphicFramePr>
            <a:graphicFrameLocks/>
          </p:cNvGraphicFramePr>
          <p:nvPr>
            <p:extLst>
              <p:ext uri="{D42A27DB-BD31-4B8C-83A1-F6EECF244321}">
                <p14:modId xmlns:p14="http://schemas.microsoft.com/office/powerpoint/2010/main" val="1842853054"/>
              </p:ext>
            </p:extLst>
          </p:nvPr>
        </p:nvGraphicFramePr>
        <p:xfrm>
          <a:off x="311119" y="1556492"/>
          <a:ext cx="8621214" cy="4174915"/>
        </p:xfrm>
        <a:graphic>
          <a:graphicData uri="http://schemas.openxmlformats.org/drawingml/2006/chart">
            <c:chart xmlns:c="http://schemas.openxmlformats.org/drawingml/2006/chart" xmlns:r="http://schemas.openxmlformats.org/officeDocument/2006/relationships" r:id="rId4"/>
          </a:graphicData>
        </a:graphic>
      </p:graphicFrame>
      <p:sp>
        <p:nvSpPr>
          <p:cNvPr id="47" name="Rounded Rectangle 163">
            <a:extLst>
              <a:ext uri="{FF2B5EF4-FFF2-40B4-BE49-F238E27FC236}">
                <a16:creationId xmlns:a16="http://schemas.microsoft.com/office/drawing/2014/main" id="{9E7F378B-1AAF-4E48-B7AE-8473E015FDB8}"/>
              </a:ext>
            </a:extLst>
          </p:cNvPr>
          <p:cNvSpPr/>
          <p:nvPr/>
        </p:nvSpPr>
        <p:spPr>
          <a:xfrm>
            <a:off x="275481" y="5250875"/>
            <a:ext cx="8573315" cy="835092"/>
          </a:xfrm>
          <a:prstGeom prst="roundRect">
            <a:avLst>
              <a:gd name="adj" fmla="val 26418"/>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0066FF"/>
                </a:solidFill>
              </a:rPr>
              <a:t>Mosaic consistently improves performance </a:t>
            </a:r>
          </a:p>
          <a:p>
            <a:pPr algn="ctr"/>
            <a:r>
              <a:rPr lang="en-US" sz="2400" b="1" dirty="0">
                <a:solidFill>
                  <a:srgbClr val="0066FF"/>
                </a:solidFill>
              </a:rPr>
              <a:t>across a wide variety of workloads</a:t>
            </a:r>
          </a:p>
        </p:txBody>
      </p:sp>
      <p:sp>
        <p:nvSpPr>
          <p:cNvPr id="41" name="Rounded Rectangle 163">
            <a:extLst>
              <a:ext uri="{FF2B5EF4-FFF2-40B4-BE49-F238E27FC236}">
                <a16:creationId xmlns:a16="http://schemas.microsoft.com/office/drawing/2014/main" id="{9E7F378B-1AAF-4E48-B7AE-8473E015FDB8}"/>
              </a:ext>
            </a:extLst>
          </p:cNvPr>
          <p:cNvSpPr/>
          <p:nvPr/>
        </p:nvSpPr>
        <p:spPr>
          <a:xfrm>
            <a:off x="271903" y="6236411"/>
            <a:ext cx="8573315" cy="530654"/>
          </a:xfrm>
          <a:prstGeom prst="roundRect">
            <a:avLst>
              <a:gd name="adj" fmla="val 26418"/>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0066FF"/>
                </a:solidFill>
              </a:rPr>
              <a:t>Mosaic performs within 10% of the ideal TLB</a:t>
            </a:r>
            <a:endParaRPr lang="en-US" sz="2400" b="1" i="1" dirty="0">
              <a:solidFill>
                <a:srgbClr val="0066FF"/>
              </a:solidFill>
            </a:endParaRPr>
          </a:p>
        </p:txBody>
      </p:sp>
    </p:spTree>
    <p:extLst>
      <p:ext uri="{BB962C8B-B14F-4D97-AF65-F5344CB8AC3E}">
        <p14:creationId xmlns:p14="http://schemas.microsoft.com/office/powerpoint/2010/main" val="1964492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blinds(horizontal)">
                                      <p:cBhvr>
                                        <p:cTn id="11" dur="500"/>
                                        <p:tgtEl>
                                          <p:spTgt spid="4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45">
                                            <p:graphicEl>
                                              <a:chart seriesIdx="-3" categoryIdx="-3" bldStep="gridLegend"/>
                                            </p:graphicEl>
                                          </p:spTgt>
                                        </p:tgtEl>
                                        <p:attrNameLst>
                                          <p:attrName>style.visibility</p:attrName>
                                        </p:attrNameLst>
                                      </p:cBhvr>
                                      <p:to>
                                        <p:strVal val="visible"/>
                                      </p:to>
                                    </p:set>
                                    <p:animEffect transition="in" filter="blinds(horizontal)">
                                      <p:cBhvr>
                                        <p:cTn id="16" dur="500"/>
                                        <p:tgtEl>
                                          <p:spTgt spid="45">
                                            <p:graphicEl>
                                              <a:chart seriesIdx="-3" categoryIdx="-3" bldStep="gridLegend"/>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5">
                                            <p:graphicEl>
                                              <a:chart seriesIdx="0" categoryIdx="-4" bldStep="series"/>
                                            </p:graphicEl>
                                          </p:spTgt>
                                        </p:tgtEl>
                                        <p:attrNameLst>
                                          <p:attrName>style.visibility</p:attrName>
                                        </p:attrNameLst>
                                      </p:cBhvr>
                                      <p:to>
                                        <p:strVal val="visible"/>
                                      </p:to>
                                    </p:set>
                                    <p:animEffect transition="in" filter="blinds(horizontal)">
                                      <p:cBhvr>
                                        <p:cTn id="21" dur="500"/>
                                        <p:tgtEl>
                                          <p:spTgt spid="45">
                                            <p:graphicEl>
                                              <a:chart seriesIdx="0" categoryIdx="-4" bldStep="series"/>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5">
                                            <p:graphicEl>
                                              <a:chart seriesIdx="1" categoryIdx="-4" bldStep="series"/>
                                            </p:graphicEl>
                                          </p:spTgt>
                                        </p:tgtEl>
                                        <p:attrNameLst>
                                          <p:attrName>style.visibility</p:attrName>
                                        </p:attrNameLst>
                                      </p:cBhvr>
                                      <p:to>
                                        <p:strVal val="visible"/>
                                      </p:to>
                                    </p:set>
                                    <p:animEffect transition="in" filter="blinds(horizontal)">
                                      <p:cBhvr>
                                        <p:cTn id="26" dur="500"/>
                                        <p:tgtEl>
                                          <p:spTgt spid="45">
                                            <p:graphicEl>
                                              <a:chart seriesIdx="1" categoryIdx="-4" bldStep="series"/>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blinds(horizontal)">
                                      <p:cBhvr>
                                        <p:cTn id="31" dur="500"/>
                                        <p:tgtEl>
                                          <p:spTgt spid="24"/>
                                        </p:tgtEl>
                                      </p:cBhvr>
                                    </p:animEffect>
                                  </p:childTnLst>
                                </p:cTn>
                              </p:par>
                              <p:par>
                                <p:cTn id="32" presetID="3" presetClass="entr" presetSubtype="10" fill="hold"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blinds(horizontal)">
                                      <p:cBhvr>
                                        <p:cTn id="34" dur="500"/>
                                        <p:tgtEl>
                                          <p:spTgt spid="25"/>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blinds(horizontal)">
                                      <p:cBhvr>
                                        <p:cTn id="37" dur="500"/>
                                        <p:tgtEl>
                                          <p:spTgt spid="26"/>
                                        </p:tgtEl>
                                      </p:cBhvr>
                                    </p:animEffect>
                                  </p:childTnLst>
                                </p:cTn>
                              </p:par>
                            </p:childTnLst>
                          </p:cTn>
                        </p:par>
                        <p:par>
                          <p:cTn id="38" fill="hold">
                            <p:stCondLst>
                              <p:cond delay="500"/>
                            </p:stCondLst>
                            <p:childTnLst>
                              <p:par>
                                <p:cTn id="39" presetID="3" presetClass="entr" presetSubtype="10" fill="hold"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blinds(horizontal)">
                                      <p:cBhvr>
                                        <p:cTn id="41" dur="500"/>
                                        <p:tgtEl>
                                          <p:spTgt spid="20"/>
                                        </p:tgtEl>
                                      </p:cBhvr>
                                    </p:animEffect>
                                  </p:childTnLst>
                                </p:cTn>
                              </p:par>
                              <p:par>
                                <p:cTn id="42" presetID="3" presetClass="entr" presetSubtype="10" fill="hold"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blinds(horizontal)">
                                      <p:cBhvr>
                                        <p:cTn id="44" dur="500"/>
                                        <p:tgtEl>
                                          <p:spTgt spid="21"/>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blinds(horizontal)">
                                      <p:cBhvr>
                                        <p:cTn id="47" dur="500"/>
                                        <p:tgtEl>
                                          <p:spTgt spid="22"/>
                                        </p:tgtEl>
                                      </p:cBhvr>
                                    </p:animEffect>
                                  </p:childTnLst>
                                </p:cTn>
                              </p:par>
                            </p:childTnLst>
                          </p:cTn>
                        </p:par>
                        <p:par>
                          <p:cTn id="48" fill="hold">
                            <p:stCondLst>
                              <p:cond delay="1000"/>
                            </p:stCondLst>
                            <p:childTnLst>
                              <p:par>
                                <p:cTn id="49" presetID="3" presetClass="entr" presetSubtype="10" fill="hold"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blinds(horizontal)">
                                      <p:cBhvr>
                                        <p:cTn id="51" dur="500"/>
                                        <p:tgtEl>
                                          <p:spTgt spid="16"/>
                                        </p:tgtEl>
                                      </p:cBhvr>
                                    </p:animEffect>
                                  </p:childTnLst>
                                </p:cTn>
                              </p:par>
                              <p:par>
                                <p:cTn id="52" presetID="3" presetClass="entr" presetSubtype="10" fill="hold"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blinds(horizontal)">
                                      <p:cBhvr>
                                        <p:cTn id="54" dur="500"/>
                                        <p:tgtEl>
                                          <p:spTgt spid="17"/>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blinds(horizontal)">
                                      <p:cBhvr>
                                        <p:cTn id="57" dur="500"/>
                                        <p:tgtEl>
                                          <p:spTgt spid="18"/>
                                        </p:tgtEl>
                                      </p:cBhvr>
                                    </p:animEffect>
                                  </p:childTnLst>
                                </p:cTn>
                              </p:par>
                            </p:childTnLst>
                          </p:cTn>
                        </p:par>
                        <p:par>
                          <p:cTn id="58" fill="hold">
                            <p:stCondLst>
                              <p:cond delay="1500"/>
                            </p:stCondLst>
                            <p:childTnLst>
                              <p:par>
                                <p:cTn id="59" presetID="3" presetClass="entr" presetSubtype="10" fill="hold" nodeType="after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blinds(horizontal)">
                                      <p:cBhvr>
                                        <p:cTn id="61" dur="500"/>
                                        <p:tgtEl>
                                          <p:spTgt spid="12"/>
                                        </p:tgtEl>
                                      </p:cBhvr>
                                    </p:animEffect>
                                  </p:childTnLst>
                                </p:cTn>
                              </p:par>
                              <p:par>
                                <p:cTn id="62" presetID="3" presetClass="entr" presetSubtype="10" fill="hold" nodeType="with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blinds(horizontal)">
                                      <p:cBhvr>
                                        <p:cTn id="64" dur="500"/>
                                        <p:tgtEl>
                                          <p:spTgt spid="13"/>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blinds(horizontal)">
                                      <p:cBhvr>
                                        <p:cTn id="67" dur="500"/>
                                        <p:tgtEl>
                                          <p:spTgt spid="14"/>
                                        </p:tgtEl>
                                      </p:cBhvr>
                                    </p:animEffect>
                                  </p:childTnLst>
                                </p:cTn>
                              </p:par>
                            </p:childTnLst>
                          </p:cTn>
                        </p:par>
                        <p:par>
                          <p:cTn id="68" fill="hold">
                            <p:stCondLst>
                              <p:cond delay="2000"/>
                            </p:stCondLst>
                            <p:childTnLst>
                              <p:par>
                                <p:cTn id="69" presetID="3" presetClass="entr" presetSubtype="10" fill="hold" nodeType="after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blinds(horizontal)">
                                      <p:cBhvr>
                                        <p:cTn id="71" dur="500"/>
                                        <p:tgtEl>
                                          <p:spTgt spid="8"/>
                                        </p:tgtEl>
                                      </p:cBhvr>
                                    </p:animEffect>
                                  </p:childTnLst>
                                </p:cTn>
                              </p:par>
                              <p:par>
                                <p:cTn id="72" presetID="3" presetClass="entr" presetSubtype="10" fill="hold" nodeType="with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blinds(horizontal)">
                                      <p:cBhvr>
                                        <p:cTn id="74" dur="500"/>
                                        <p:tgtEl>
                                          <p:spTgt spid="9"/>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blinds(horizontal)">
                                      <p:cBhvr>
                                        <p:cTn id="77" dur="500"/>
                                        <p:tgtEl>
                                          <p:spTgt spid="10"/>
                                        </p:tgtEl>
                                      </p:cBhvr>
                                    </p:animEffect>
                                  </p:childTnLst>
                                </p:cTn>
                              </p:par>
                            </p:childTnLst>
                          </p:cTn>
                        </p:par>
                        <p:par>
                          <p:cTn id="78" fill="hold">
                            <p:stCondLst>
                              <p:cond delay="2500"/>
                            </p:stCondLst>
                            <p:childTnLst>
                              <p:par>
                                <p:cTn id="79" presetID="3" presetClass="entr" presetSubtype="10" fill="hold" nodeType="after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blinds(horizontal)">
                                      <p:cBhvr>
                                        <p:cTn id="81" dur="500"/>
                                        <p:tgtEl>
                                          <p:spTgt spid="36"/>
                                        </p:tgtEl>
                                      </p:cBhvr>
                                    </p:animEffect>
                                  </p:childTnLst>
                                </p:cTn>
                              </p:par>
                              <p:par>
                                <p:cTn id="82" presetID="3" presetClass="entr" presetSubtype="10" fill="hold" nodeType="withEffect">
                                  <p:stCondLst>
                                    <p:cond delay="0"/>
                                  </p:stCondLst>
                                  <p:childTnLst>
                                    <p:set>
                                      <p:cBhvr>
                                        <p:cTn id="83" dur="1" fill="hold">
                                          <p:stCondLst>
                                            <p:cond delay="0"/>
                                          </p:stCondLst>
                                        </p:cTn>
                                        <p:tgtEl>
                                          <p:spTgt spid="37"/>
                                        </p:tgtEl>
                                        <p:attrNameLst>
                                          <p:attrName>style.visibility</p:attrName>
                                        </p:attrNameLst>
                                      </p:cBhvr>
                                      <p:to>
                                        <p:strVal val="visible"/>
                                      </p:to>
                                    </p:set>
                                    <p:animEffect transition="in" filter="blinds(horizontal)">
                                      <p:cBhvr>
                                        <p:cTn id="84" dur="500"/>
                                        <p:tgtEl>
                                          <p:spTgt spid="37"/>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blinds(horizontal)">
                                      <p:cBhvr>
                                        <p:cTn id="87" dur="500"/>
                                        <p:tgtEl>
                                          <p:spTgt spid="39"/>
                                        </p:tgtEl>
                                      </p:cBhvr>
                                    </p:animEffect>
                                  </p:childTnLst>
                                </p:cTn>
                              </p:par>
                            </p:childTnLst>
                          </p:cTn>
                        </p:par>
                        <p:par>
                          <p:cTn id="88" fill="hold">
                            <p:stCondLst>
                              <p:cond delay="3000"/>
                            </p:stCondLst>
                            <p:childTnLst>
                              <p:par>
                                <p:cTn id="89" presetID="3" presetClass="entr" presetSubtype="10" fill="hold" nodeType="afterEffect">
                                  <p:stCondLst>
                                    <p:cond delay="0"/>
                                  </p:stCondLst>
                                  <p:childTnLst>
                                    <p:set>
                                      <p:cBhvr>
                                        <p:cTn id="90" dur="1" fill="hold">
                                          <p:stCondLst>
                                            <p:cond delay="0"/>
                                          </p:stCondLst>
                                        </p:cTn>
                                        <p:tgtEl>
                                          <p:spTgt spid="33"/>
                                        </p:tgtEl>
                                        <p:attrNameLst>
                                          <p:attrName>style.visibility</p:attrName>
                                        </p:attrNameLst>
                                      </p:cBhvr>
                                      <p:to>
                                        <p:strVal val="visible"/>
                                      </p:to>
                                    </p:set>
                                    <p:animEffect transition="in" filter="blinds(horizontal)">
                                      <p:cBhvr>
                                        <p:cTn id="91" dur="500"/>
                                        <p:tgtEl>
                                          <p:spTgt spid="33"/>
                                        </p:tgtEl>
                                      </p:cBhvr>
                                    </p:animEffect>
                                  </p:childTnLst>
                                </p:cTn>
                              </p:par>
                              <p:par>
                                <p:cTn id="92" presetID="3" presetClass="entr" presetSubtype="10" fill="hold" nodeType="with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blinds(horizontal)">
                                      <p:cBhvr>
                                        <p:cTn id="94" dur="500"/>
                                        <p:tgtEl>
                                          <p:spTgt spid="34"/>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blinds(horizontal)">
                                      <p:cBhvr>
                                        <p:cTn id="97" dur="500"/>
                                        <p:tgtEl>
                                          <p:spTgt spid="35"/>
                                        </p:tgtEl>
                                      </p:cBhvr>
                                    </p:animEffect>
                                  </p:childTnLst>
                                </p:cTn>
                              </p:par>
                            </p:childTnLst>
                          </p:cTn>
                        </p:par>
                        <p:par>
                          <p:cTn id="98" fill="hold">
                            <p:stCondLst>
                              <p:cond delay="3500"/>
                            </p:stCondLst>
                            <p:childTnLst>
                              <p:par>
                                <p:cTn id="99" presetID="3" presetClass="entr" presetSubtype="10" fill="hold" nodeType="afterEffect">
                                  <p:stCondLst>
                                    <p:cond delay="0"/>
                                  </p:stCondLst>
                                  <p:childTnLst>
                                    <p:set>
                                      <p:cBhvr>
                                        <p:cTn id="100" dur="1" fill="hold">
                                          <p:stCondLst>
                                            <p:cond delay="0"/>
                                          </p:stCondLst>
                                        </p:cTn>
                                        <p:tgtEl>
                                          <p:spTgt spid="30"/>
                                        </p:tgtEl>
                                        <p:attrNameLst>
                                          <p:attrName>style.visibility</p:attrName>
                                        </p:attrNameLst>
                                      </p:cBhvr>
                                      <p:to>
                                        <p:strVal val="visible"/>
                                      </p:to>
                                    </p:set>
                                    <p:animEffect transition="in" filter="blinds(horizontal)">
                                      <p:cBhvr>
                                        <p:cTn id="101" dur="500"/>
                                        <p:tgtEl>
                                          <p:spTgt spid="30"/>
                                        </p:tgtEl>
                                      </p:cBhvr>
                                    </p:animEffect>
                                  </p:childTnLst>
                                </p:cTn>
                              </p:par>
                              <p:par>
                                <p:cTn id="102" presetID="3" presetClass="entr" presetSubtype="10" fill="hold" nodeType="withEffect">
                                  <p:stCondLst>
                                    <p:cond delay="0"/>
                                  </p:stCondLst>
                                  <p:childTnLst>
                                    <p:set>
                                      <p:cBhvr>
                                        <p:cTn id="103" dur="1" fill="hold">
                                          <p:stCondLst>
                                            <p:cond delay="0"/>
                                          </p:stCondLst>
                                        </p:cTn>
                                        <p:tgtEl>
                                          <p:spTgt spid="31"/>
                                        </p:tgtEl>
                                        <p:attrNameLst>
                                          <p:attrName>style.visibility</p:attrName>
                                        </p:attrNameLst>
                                      </p:cBhvr>
                                      <p:to>
                                        <p:strVal val="visible"/>
                                      </p:to>
                                    </p:set>
                                    <p:animEffect transition="in" filter="blinds(horizontal)">
                                      <p:cBhvr>
                                        <p:cTn id="104" dur="500"/>
                                        <p:tgtEl>
                                          <p:spTgt spid="31"/>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32"/>
                                        </p:tgtEl>
                                        <p:attrNameLst>
                                          <p:attrName>style.visibility</p:attrName>
                                        </p:attrNameLst>
                                      </p:cBhvr>
                                      <p:to>
                                        <p:strVal val="visible"/>
                                      </p:to>
                                    </p:set>
                                    <p:animEffect transition="in" filter="blinds(horizontal)">
                                      <p:cBhvr>
                                        <p:cTn id="107" dur="500"/>
                                        <p:tgtEl>
                                          <p:spTgt spid="32"/>
                                        </p:tgtEl>
                                      </p:cBhvr>
                                    </p:animEffect>
                                  </p:childTnLst>
                                </p:cTn>
                              </p:par>
                            </p:childTnLst>
                          </p:cTn>
                        </p:par>
                        <p:par>
                          <p:cTn id="108" fill="hold">
                            <p:stCondLst>
                              <p:cond delay="4000"/>
                            </p:stCondLst>
                            <p:childTnLst>
                              <p:par>
                                <p:cTn id="109" presetID="3" presetClass="entr" presetSubtype="10" fill="hold" nodeType="afterEffect">
                                  <p:stCondLst>
                                    <p:cond delay="0"/>
                                  </p:stCondLst>
                                  <p:childTnLst>
                                    <p:set>
                                      <p:cBhvr>
                                        <p:cTn id="110" dur="1" fill="hold">
                                          <p:stCondLst>
                                            <p:cond delay="0"/>
                                          </p:stCondLst>
                                        </p:cTn>
                                        <p:tgtEl>
                                          <p:spTgt spid="27"/>
                                        </p:tgtEl>
                                        <p:attrNameLst>
                                          <p:attrName>style.visibility</p:attrName>
                                        </p:attrNameLst>
                                      </p:cBhvr>
                                      <p:to>
                                        <p:strVal val="visible"/>
                                      </p:to>
                                    </p:set>
                                    <p:animEffect transition="in" filter="blinds(horizontal)">
                                      <p:cBhvr>
                                        <p:cTn id="111" dur="500"/>
                                        <p:tgtEl>
                                          <p:spTgt spid="27"/>
                                        </p:tgtEl>
                                      </p:cBhvr>
                                    </p:animEffect>
                                  </p:childTnLst>
                                </p:cTn>
                              </p:par>
                              <p:par>
                                <p:cTn id="112" presetID="3" presetClass="entr" presetSubtype="10" fill="hold" nodeType="withEffect">
                                  <p:stCondLst>
                                    <p:cond delay="0"/>
                                  </p:stCondLst>
                                  <p:childTnLst>
                                    <p:set>
                                      <p:cBhvr>
                                        <p:cTn id="113" dur="1" fill="hold">
                                          <p:stCondLst>
                                            <p:cond delay="0"/>
                                          </p:stCondLst>
                                        </p:cTn>
                                        <p:tgtEl>
                                          <p:spTgt spid="28"/>
                                        </p:tgtEl>
                                        <p:attrNameLst>
                                          <p:attrName>style.visibility</p:attrName>
                                        </p:attrNameLst>
                                      </p:cBhvr>
                                      <p:to>
                                        <p:strVal val="visible"/>
                                      </p:to>
                                    </p:set>
                                    <p:animEffect transition="in" filter="blinds(horizontal)">
                                      <p:cBhvr>
                                        <p:cTn id="114" dur="500"/>
                                        <p:tgtEl>
                                          <p:spTgt spid="28"/>
                                        </p:tgtEl>
                                      </p:cBhvr>
                                    </p:animEffect>
                                  </p:childTnLst>
                                </p:cTn>
                              </p:par>
                              <p:par>
                                <p:cTn id="115" presetID="3" presetClass="entr" presetSubtype="10" fill="hold" grpId="0" nodeType="withEffect">
                                  <p:stCondLst>
                                    <p:cond delay="0"/>
                                  </p:stCondLst>
                                  <p:childTnLst>
                                    <p:set>
                                      <p:cBhvr>
                                        <p:cTn id="116" dur="1" fill="hold">
                                          <p:stCondLst>
                                            <p:cond delay="0"/>
                                          </p:stCondLst>
                                        </p:cTn>
                                        <p:tgtEl>
                                          <p:spTgt spid="29"/>
                                        </p:tgtEl>
                                        <p:attrNameLst>
                                          <p:attrName>style.visibility</p:attrName>
                                        </p:attrNameLst>
                                      </p:cBhvr>
                                      <p:to>
                                        <p:strVal val="visible"/>
                                      </p:to>
                                    </p:set>
                                    <p:animEffect transition="in" filter="blinds(horizontal)">
                                      <p:cBhvr>
                                        <p:cTn id="117" dur="500"/>
                                        <p:tgtEl>
                                          <p:spTgt spid="29"/>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47"/>
                                        </p:tgtEl>
                                        <p:attrNameLst>
                                          <p:attrName>style.visibility</p:attrName>
                                        </p:attrNameLst>
                                      </p:cBhvr>
                                      <p:to>
                                        <p:strVal val="visible"/>
                                      </p:to>
                                    </p:set>
                                    <p:animEffect transition="in" filter="blinds(horizontal)">
                                      <p:cBhvr>
                                        <p:cTn id="122" dur="500"/>
                                        <p:tgtEl>
                                          <p:spTgt spid="47"/>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45">
                                            <p:graphicEl>
                                              <a:chart seriesIdx="2" categoryIdx="-4" bldStep="series"/>
                                            </p:graphicEl>
                                          </p:spTgt>
                                        </p:tgtEl>
                                        <p:attrNameLst>
                                          <p:attrName>style.visibility</p:attrName>
                                        </p:attrNameLst>
                                      </p:cBhvr>
                                      <p:to>
                                        <p:strVal val="visible"/>
                                      </p:to>
                                    </p:set>
                                    <p:animEffect transition="in" filter="blinds(horizontal)">
                                      <p:cBhvr>
                                        <p:cTn id="127" dur="500"/>
                                        <p:tgtEl>
                                          <p:spTgt spid="45">
                                            <p:graphicEl>
                                              <a:chart seriesIdx="2" categoryIdx="-4" bldStep="series"/>
                                            </p:graphicEl>
                                          </p:spTgt>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41"/>
                                        </p:tgtEl>
                                        <p:attrNameLst>
                                          <p:attrName>style.visibility</p:attrName>
                                        </p:attrNameLst>
                                      </p:cBhvr>
                                      <p:to>
                                        <p:strVal val="visible"/>
                                      </p:to>
                                    </p:set>
                                    <p:animEffect transition="in" filter="blinds(horizontal)">
                                      <p:cBhvr>
                                        <p:cTn id="13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2" grpId="0"/>
      <p:bldP spid="35" grpId="0"/>
      <p:bldP spid="39" grpId="0"/>
      <p:bldP spid="11" grpId="0"/>
      <p:bldP spid="40" grpId="0"/>
      <p:bldP spid="10" grpId="0" animBg="1"/>
      <p:bldP spid="14" grpId="0" animBg="1"/>
      <p:bldP spid="18" grpId="0"/>
      <p:bldP spid="22" grpId="0"/>
      <p:bldP spid="26" grpId="0"/>
      <p:bldGraphic spid="45" grpId="0" uiExpand="1">
        <p:bldSub>
          <a:bldChart bld="series"/>
        </p:bldSub>
      </p:bldGraphic>
      <p:bldP spid="47" grpId="0" animBg="1"/>
      <p:bldP spid="4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lstStyle/>
          <a:p>
            <a:pPr algn="l"/>
            <a:r>
              <a:rPr lang="en-US" dirty="0"/>
              <a:t>Other Results in the Paper</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32</a:t>
            </a:fld>
            <a:endParaRPr lang="en-US" dirty="0"/>
          </a:p>
        </p:txBody>
      </p:sp>
      <p:pic>
        <p:nvPicPr>
          <p:cNvPr id="38" name="Picture 37" descr="safari.png"/>
          <p:cNvPicPr>
            <a:picLocks noChangeAspect="1"/>
          </p:cNvPicPr>
          <p:nvPr/>
        </p:nvPicPr>
        <p:blipFill>
          <a:blip r:embed="rId3" cstate="print"/>
          <a:stretch>
            <a:fillRect/>
          </a:stretch>
        </p:blipFill>
        <p:spPr>
          <a:xfrm>
            <a:off x="164139" y="6425519"/>
            <a:ext cx="1315038" cy="380494"/>
          </a:xfrm>
          <a:prstGeom prst="rect">
            <a:avLst/>
          </a:prstGeom>
        </p:spPr>
      </p:pic>
      <p:sp>
        <p:nvSpPr>
          <p:cNvPr id="6" name="Content Placeholder 2">
            <a:extLst>
              <a:ext uri="{FF2B5EF4-FFF2-40B4-BE49-F238E27FC236}">
                <a16:creationId xmlns:a16="http://schemas.microsoft.com/office/drawing/2014/main" id="{56C31953-1ACB-432F-85EB-AD522F1DAE96}"/>
              </a:ext>
            </a:extLst>
          </p:cNvPr>
          <p:cNvSpPr>
            <a:spLocks noGrp="1"/>
          </p:cNvSpPr>
          <p:nvPr>
            <p:ph idx="1"/>
          </p:nvPr>
        </p:nvSpPr>
        <p:spPr>
          <a:xfrm>
            <a:off x="457199" y="1094944"/>
            <a:ext cx="8568267" cy="5517543"/>
          </a:xfrm>
        </p:spPr>
        <p:txBody>
          <a:bodyPr>
            <a:normAutofit/>
          </a:bodyPr>
          <a:lstStyle/>
          <a:p>
            <a:r>
              <a:rPr lang="en-US" dirty="0"/>
              <a:t>TLB hit rate</a:t>
            </a:r>
          </a:p>
          <a:p>
            <a:pPr lvl="1"/>
            <a:r>
              <a:rPr lang="en-US" dirty="0"/>
              <a:t>Mosaic achieves average </a:t>
            </a:r>
            <a:r>
              <a:rPr lang="en-US" b="1" dirty="0">
                <a:solidFill>
                  <a:schemeClr val="accent6">
                    <a:lumMod val="75000"/>
                  </a:schemeClr>
                </a:solidFill>
              </a:rPr>
              <a:t>TLB hit rate of 99%</a:t>
            </a:r>
            <a:endParaRPr lang="en-US" dirty="0"/>
          </a:p>
          <a:p>
            <a:pPr>
              <a:spcBef>
                <a:spcPts val="2200"/>
              </a:spcBef>
            </a:pPr>
            <a:r>
              <a:rPr lang="en-US" dirty="0"/>
              <a:t>Per-application IPC</a:t>
            </a:r>
          </a:p>
          <a:p>
            <a:pPr lvl="1"/>
            <a:r>
              <a:rPr lang="en-US" dirty="0"/>
              <a:t> 97% of all </a:t>
            </a:r>
            <a:r>
              <a:rPr lang="en-US" b="1" dirty="0">
                <a:solidFill>
                  <a:schemeClr val="accent6">
                    <a:lumMod val="75000"/>
                  </a:schemeClr>
                </a:solidFill>
              </a:rPr>
              <a:t>applications perform faster</a:t>
            </a:r>
          </a:p>
          <a:p>
            <a:pPr>
              <a:spcBef>
                <a:spcPts val="2200"/>
              </a:spcBef>
            </a:pPr>
            <a:r>
              <a:rPr lang="en-US" dirty="0"/>
              <a:t>Sensitivity to different TLB sizes</a:t>
            </a:r>
          </a:p>
          <a:p>
            <a:pPr lvl="1"/>
            <a:r>
              <a:rPr lang="en-US" dirty="0"/>
              <a:t>Mosaic is </a:t>
            </a:r>
            <a:r>
              <a:rPr lang="en-US" b="1" dirty="0">
                <a:solidFill>
                  <a:schemeClr val="accent6">
                    <a:lumMod val="75000"/>
                  </a:schemeClr>
                </a:solidFill>
              </a:rPr>
              <a:t>effective for various TLB configurations</a:t>
            </a:r>
          </a:p>
          <a:p>
            <a:pPr>
              <a:spcBef>
                <a:spcPts val="2200"/>
              </a:spcBef>
            </a:pPr>
            <a:r>
              <a:rPr lang="en-US" dirty="0"/>
              <a:t>Memory fragmentation analysis</a:t>
            </a:r>
          </a:p>
          <a:p>
            <a:pPr lvl="1"/>
            <a:r>
              <a:rPr lang="en-US" dirty="0"/>
              <a:t>Mosaic </a:t>
            </a:r>
            <a:r>
              <a:rPr lang="en-US" b="1" dirty="0">
                <a:solidFill>
                  <a:schemeClr val="accent6">
                    <a:lumMod val="75000"/>
                  </a:schemeClr>
                </a:solidFill>
              </a:rPr>
              <a:t>reduces memory fragmentation </a:t>
            </a:r>
            <a:r>
              <a:rPr lang="en-US" dirty="0"/>
              <a:t>and </a:t>
            </a:r>
            <a:r>
              <a:rPr lang="en-US" b="1" dirty="0">
                <a:solidFill>
                  <a:schemeClr val="accent6">
                    <a:lumMod val="75000"/>
                  </a:schemeClr>
                </a:solidFill>
              </a:rPr>
              <a:t>improves performance </a:t>
            </a:r>
            <a:r>
              <a:rPr lang="en-US" dirty="0"/>
              <a:t>regardless of the original fragmentation</a:t>
            </a:r>
          </a:p>
          <a:p>
            <a:pPr>
              <a:spcBef>
                <a:spcPts val="2200"/>
              </a:spcBef>
            </a:pPr>
            <a:r>
              <a:rPr lang="en-US" dirty="0"/>
              <a:t>Performance with and without demand paging</a:t>
            </a:r>
          </a:p>
        </p:txBody>
      </p:sp>
    </p:spTree>
    <p:extLst>
      <p:ext uri="{BB962C8B-B14F-4D97-AF65-F5344CB8AC3E}">
        <p14:creationId xmlns:p14="http://schemas.microsoft.com/office/powerpoint/2010/main" val="259907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normAutofit/>
          </a:bodyPr>
          <a:lstStyle/>
          <a:p>
            <a:pPr algn="l"/>
            <a:r>
              <a:rPr lang="en-US" dirty="0"/>
              <a:t>Outline</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33</a:t>
            </a:fld>
            <a:endParaRPr lang="en-US" dirty="0"/>
          </a:p>
        </p:txBody>
      </p:sp>
      <p:pic>
        <p:nvPicPr>
          <p:cNvPr id="38" name="Picture 37" descr="safari.png"/>
          <p:cNvPicPr>
            <a:picLocks noChangeAspect="1"/>
          </p:cNvPicPr>
          <p:nvPr/>
        </p:nvPicPr>
        <p:blipFill>
          <a:blip r:embed="rId3" cstate="print"/>
          <a:stretch>
            <a:fillRect/>
          </a:stretch>
        </p:blipFill>
        <p:spPr>
          <a:xfrm>
            <a:off x="164139" y="6425519"/>
            <a:ext cx="1315038" cy="380494"/>
          </a:xfrm>
          <a:prstGeom prst="rect">
            <a:avLst/>
          </a:prstGeom>
        </p:spPr>
      </p:pic>
      <p:sp>
        <p:nvSpPr>
          <p:cNvPr id="6" name="Content Placeholder 2">
            <a:extLst>
              <a:ext uri="{FF2B5EF4-FFF2-40B4-BE49-F238E27FC236}">
                <a16:creationId xmlns:a16="http://schemas.microsoft.com/office/drawing/2014/main" id="{E135E0AA-DD92-4FD9-B5F0-E15616DFF299}"/>
              </a:ext>
            </a:extLst>
          </p:cNvPr>
          <p:cNvSpPr>
            <a:spLocks noGrp="1"/>
          </p:cNvSpPr>
          <p:nvPr>
            <p:ph idx="1"/>
          </p:nvPr>
        </p:nvSpPr>
        <p:spPr>
          <a:xfrm>
            <a:off x="457200" y="1094944"/>
            <a:ext cx="8686800" cy="5517543"/>
          </a:xfrm>
        </p:spPr>
        <p:txBody>
          <a:bodyPr>
            <a:normAutofit/>
          </a:bodyPr>
          <a:lstStyle/>
          <a:p>
            <a:r>
              <a:rPr lang="en-US" sz="3000" b="1" dirty="0">
                <a:solidFill>
                  <a:schemeClr val="bg1">
                    <a:lumMod val="75000"/>
                  </a:schemeClr>
                </a:solidFill>
              </a:rPr>
              <a:t>Background</a:t>
            </a:r>
          </a:p>
          <a:p>
            <a:r>
              <a:rPr lang="en-US" sz="3000" b="1" dirty="0">
                <a:solidFill>
                  <a:schemeClr val="bg1">
                    <a:lumMod val="75000"/>
                  </a:schemeClr>
                </a:solidFill>
              </a:rPr>
              <a:t>Key challenges and our goal</a:t>
            </a:r>
          </a:p>
          <a:p>
            <a:r>
              <a:rPr lang="en-US" sz="3000" b="1" dirty="0">
                <a:solidFill>
                  <a:schemeClr val="bg1">
                    <a:lumMod val="75000"/>
                  </a:schemeClr>
                </a:solidFill>
              </a:rPr>
              <a:t>Mosaic</a:t>
            </a:r>
          </a:p>
          <a:p>
            <a:pPr lvl="1"/>
            <a:r>
              <a:rPr lang="en-US" sz="2600" b="1" dirty="0">
                <a:solidFill>
                  <a:schemeClr val="bg1">
                    <a:lumMod val="75000"/>
                  </a:schemeClr>
                </a:solidFill>
              </a:rPr>
              <a:t>Contiguity-Conserving Allocation</a:t>
            </a:r>
          </a:p>
          <a:p>
            <a:pPr lvl="1"/>
            <a:r>
              <a:rPr lang="en-US" sz="2600" b="1" dirty="0">
                <a:solidFill>
                  <a:schemeClr val="bg1">
                    <a:lumMod val="75000"/>
                  </a:schemeClr>
                </a:solidFill>
              </a:rPr>
              <a:t>In-Place </a:t>
            </a:r>
            <a:r>
              <a:rPr lang="en-US" sz="2600" b="1" dirty="0" err="1">
                <a:solidFill>
                  <a:schemeClr val="bg1">
                    <a:lumMod val="75000"/>
                  </a:schemeClr>
                </a:solidFill>
              </a:rPr>
              <a:t>Coalescer</a:t>
            </a:r>
            <a:endParaRPr lang="en-US" sz="2600" b="1" dirty="0">
              <a:solidFill>
                <a:schemeClr val="bg1">
                  <a:lumMod val="75000"/>
                </a:schemeClr>
              </a:solidFill>
            </a:endParaRPr>
          </a:p>
          <a:p>
            <a:pPr lvl="1"/>
            <a:r>
              <a:rPr lang="en-US" sz="2600" b="1" dirty="0">
                <a:solidFill>
                  <a:schemeClr val="bg1">
                    <a:lumMod val="75000"/>
                  </a:schemeClr>
                </a:solidFill>
              </a:rPr>
              <a:t>Contiguity-Aware Compaction</a:t>
            </a:r>
          </a:p>
          <a:p>
            <a:r>
              <a:rPr lang="en-US" sz="3000" b="1" dirty="0">
                <a:solidFill>
                  <a:schemeClr val="bg1">
                    <a:lumMod val="75000"/>
                  </a:schemeClr>
                </a:solidFill>
              </a:rPr>
              <a:t>Experimental evaluations</a:t>
            </a:r>
          </a:p>
          <a:p>
            <a:r>
              <a:rPr lang="en-US" sz="3000" b="1" dirty="0"/>
              <a:t>Conclusions</a:t>
            </a:r>
          </a:p>
          <a:p>
            <a:endParaRPr lang="en-US" sz="3000" b="1" dirty="0"/>
          </a:p>
          <a:p>
            <a:endParaRPr lang="en-US" sz="3000" b="1" dirty="0"/>
          </a:p>
          <a:p>
            <a:endParaRPr lang="en-US" sz="3000" b="1" dirty="0"/>
          </a:p>
          <a:p>
            <a:endParaRPr lang="en-US" sz="3000" b="1" dirty="0"/>
          </a:p>
        </p:txBody>
      </p:sp>
    </p:spTree>
    <p:extLst>
      <p:ext uri="{BB962C8B-B14F-4D97-AF65-F5344CB8AC3E}">
        <p14:creationId xmlns:p14="http://schemas.microsoft.com/office/powerpoint/2010/main" val="222808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lstStyle/>
          <a:p>
            <a:pPr algn="l"/>
            <a:r>
              <a:rPr lang="en-US" dirty="0"/>
              <a:t>Summary</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34</a:t>
            </a:fld>
            <a:endParaRPr lang="en-US" dirty="0"/>
          </a:p>
        </p:txBody>
      </p:sp>
      <p:pic>
        <p:nvPicPr>
          <p:cNvPr id="38" name="Picture 37" descr="safari.png"/>
          <p:cNvPicPr>
            <a:picLocks noChangeAspect="1"/>
          </p:cNvPicPr>
          <p:nvPr/>
        </p:nvPicPr>
        <p:blipFill>
          <a:blip r:embed="rId4" cstate="print"/>
          <a:stretch>
            <a:fillRect/>
          </a:stretch>
        </p:blipFill>
        <p:spPr>
          <a:xfrm>
            <a:off x="164139" y="6425519"/>
            <a:ext cx="1315038" cy="380494"/>
          </a:xfrm>
          <a:prstGeom prst="rect">
            <a:avLst/>
          </a:prstGeom>
        </p:spPr>
      </p:pic>
      <p:sp>
        <p:nvSpPr>
          <p:cNvPr id="6" name="Content Placeholder 2">
            <a:extLst>
              <a:ext uri="{FF2B5EF4-FFF2-40B4-BE49-F238E27FC236}">
                <a16:creationId xmlns:a16="http://schemas.microsoft.com/office/drawing/2014/main" id="{2D01FADF-E6B7-47C9-B636-6EE697B7A93D}"/>
              </a:ext>
            </a:extLst>
          </p:cNvPr>
          <p:cNvSpPr>
            <a:spLocks noGrp="1"/>
          </p:cNvSpPr>
          <p:nvPr>
            <p:ph idx="1"/>
          </p:nvPr>
        </p:nvSpPr>
        <p:spPr>
          <a:xfrm>
            <a:off x="457200" y="1094944"/>
            <a:ext cx="8556171" cy="5517543"/>
          </a:xfrm>
        </p:spPr>
        <p:txBody>
          <a:bodyPr>
            <a:normAutofit fontScale="85000" lnSpcReduction="20000"/>
          </a:bodyPr>
          <a:lstStyle/>
          <a:p>
            <a:pPr>
              <a:lnSpc>
                <a:spcPct val="95000"/>
              </a:lnSpc>
            </a:pPr>
            <a:r>
              <a:rPr lang="en-US" b="1" dirty="0"/>
              <a:t>Problem:</a:t>
            </a:r>
            <a:r>
              <a:rPr lang="en-US" dirty="0"/>
              <a:t> </a:t>
            </a:r>
            <a:r>
              <a:rPr lang="en-US" b="1" dirty="0">
                <a:solidFill>
                  <a:srgbClr val="FF0000"/>
                </a:solidFill>
              </a:rPr>
              <a:t>No single best page size </a:t>
            </a:r>
            <a:r>
              <a:rPr lang="en-US" dirty="0"/>
              <a:t>for GPU virtual memory</a:t>
            </a:r>
            <a:endParaRPr lang="en-US" b="1" dirty="0">
              <a:solidFill>
                <a:srgbClr val="FF0000"/>
              </a:solidFill>
            </a:endParaRPr>
          </a:p>
          <a:p>
            <a:pPr lvl="1">
              <a:lnSpc>
                <a:spcPct val="95000"/>
              </a:lnSpc>
            </a:pPr>
            <a:r>
              <a:rPr lang="en-US" b="1" dirty="0">
                <a:solidFill>
                  <a:schemeClr val="accent6">
                    <a:lumMod val="75000"/>
                  </a:schemeClr>
                </a:solidFill>
              </a:rPr>
              <a:t>Large pages: Better TLB reach</a:t>
            </a:r>
          </a:p>
          <a:p>
            <a:pPr lvl="1">
              <a:lnSpc>
                <a:spcPct val="95000"/>
              </a:lnSpc>
            </a:pPr>
            <a:r>
              <a:rPr lang="en-US" b="1" dirty="0">
                <a:solidFill>
                  <a:schemeClr val="accent6">
                    <a:lumMod val="75000"/>
                  </a:schemeClr>
                </a:solidFill>
              </a:rPr>
              <a:t>Small pages: Lower demand paging latency</a:t>
            </a:r>
            <a:endParaRPr lang="en-US" dirty="0">
              <a:solidFill>
                <a:schemeClr val="accent6">
                  <a:lumMod val="75000"/>
                </a:schemeClr>
              </a:solidFill>
            </a:endParaRPr>
          </a:p>
          <a:p>
            <a:pPr>
              <a:lnSpc>
                <a:spcPct val="95000"/>
              </a:lnSpc>
            </a:pPr>
            <a:r>
              <a:rPr lang="en-US" b="1" dirty="0"/>
              <a:t>Our goal: </a:t>
            </a:r>
            <a:r>
              <a:rPr lang="en-US" b="1" dirty="0">
                <a:solidFill>
                  <a:srgbClr val="0066FF"/>
                </a:solidFill>
              </a:rPr>
              <a:t>Transparently enable both page sizes</a:t>
            </a:r>
          </a:p>
          <a:p>
            <a:pPr>
              <a:lnSpc>
                <a:spcPct val="95000"/>
              </a:lnSpc>
              <a:spcBef>
                <a:spcPts val="2200"/>
              </a:spcBef>
            </a:pPr>
            <a:r>
              <a:rPr lang="en-US" b="1" dirty="0"/>
              <a:t>Key observations</a:t>
            </a:r>
          </a:p>
          <a:p>
            <a:pPr lvl="1">
              <a:lnSpc>
                <a:spcPct val="95000"/>
              </a:lnSpc>
            </a:pPr>
            <a:r>
              <a:rPr lang="en-US" dirty="0"/>
              <a:t>Can </a:t>
            </a:r>
            <a:r>
              <a:rPr lang="en-US" b="1" dirty="0">
                <a:solidFill>
                  <a:schemeClr val="accent6">
                    <a:lumMod val="75000"/>
                  </a:schemeClr>
                </a:solidFill>
              </a:rPr>
              <a:t>easily coalesce</a:t>
            </a:r>
            <a:r>
              <a:rPr lang="en-US" dirty="0"/>
              <a:t> an application’s contiguously-allocated small pages into a large page</a:t>
            </a:r>
          </a:p>
          <a:p>
            <a:pPr lvl="1">
              <a:lnSpc>
                <a:spcPct val="95000"/>
              </a:lnSpc>
            </a:pPr>
            <a:r>
              <a:rPr lang="en-US" dirty="0"/>
              <a:t>Interleaved memory allocation across applications </a:t>
            </a:r>
            <a:r>
              <a:rPr lang="en-US" b="1" dirty="0">
                <a:solidFill>
                  <a:srgbClr val="FF0000"/>
                </a:solidFill>
              </a:rPr>
              <a:t>breaks page contiguity</a:t>
            </a:r>
          </a:p>
          <a:p>
            <a:pPr>
              <a:lnSpc>
                <a:spcPct val="95000"/>
              </a:lnSpc>
              <a:spcBef>
                <a:spcPts val="2200"/>
              </a:spcBef>
            </a:pPr>
            <a:r>
              <a:rPr lang="en-US" b="1" dirty="0"/>
              <a:t>Key idea: </a:t>
            </a:r>
            <a:r>
              <a:rPr lang="en-US" b="1" dirty="0">
                <a:solidFill>
                  <a:schemeClr val="accent6">
                    <a:lumMod val="75000"/>
                  </a:schemeClr>
                </a:solidFill>
              </a:rPr>
              <a:t>Preserve virtual address contiguity</a:t>
            </a:r>
            <a:r>
              <a:rPr lang="en-US" b="1" dirty="0"/>
              <a:t> </a:t>
            </a:r>
            <a:r>
              <a:rPr lang="en-US" dirty="0"/>
              <a:t>of small pages when allocating physical memory to simplify coalescing</a:t>
            </a:r>
            <a:endParaRPr lang="en-US" dirty="0">
              <a:solidFill>
                <a:srgbClr val="0066FF"/>
              </a:solidFill>
            </a:endParaRPr>
          </a:p>
          <a:p>
            <a:pPr>
              <a:lnSpc>
                <a:spcPct val="95000"/>
              </a:lnSpc>
            </a:pPr>
            <a:r>
              <a:rPr lang="en-US" b="1" dirty="0">
                <a:sym typeface="Wingdings"/>
              </a:rPr>
              <a:t>Mosaic </a:t>
            </a:r>
            <a:r>
              <a:rPr lang="en-US" dirty="0">
                <a:sym typeface="Wingdings"/>
              </a:rPr>
              <a:t>is a </a:t>
            </a:r>
            <a:r>
              <a:rPr lang="en-US" b="1" dirty="0">
                <a:solidFill>
                  <a:srgbClr val="0066FF"/>
                </a:solidFill>
                <a:sym typeface="Wingdings"/>
              </a:rPr>
              <a:t>hardware/software cooperative framework </a:t>
            </a:r>
            <a:r>
              <a:rPr lang="en-US" dirty="0">
                <a:sym typeface="Wingdings"/>
              </a:rPr>
              <a:t>that:</a:t>
            </a:r>
          </a:p>
          <a:p>
            <a:pPr lvl="1">
              <a:lnSpc>
                <a:spcPct val="95000"/>
              </a:lnSpc>
            </a:pPr>
            <a:r>
              <a:rPr lang="en-US" dirty="0">
                <a:sym typeface="Wingdings"/>
              </a:rPr>
              <a:t>Coalesces small pages into a large page without data movement</a:t>
            </a:r>
          </a:p>
          <a:p>
            <a:pPr lvl="1">
              <a:lnSpc>
                <a:spcPct val="95000"/>
              </a:lnSpc>
            </a:pPr>
            <a:r>
              <a:rPr lang="en-US" dirty="0">
                <a:sym typeface="Wingdings"/>
              </a:rPr>
              <a:t>Enables </a:t>
            </a:r>
            <a:r>
              <a:rPr lang="en-US" dirty="0"/>
              <a:t>the benefits of </a:t>
            </a:r>
            <a:r>
              <a:rPr lang="en-US" b="1" dirty="0">
                <a:solidFill>
                  <a:schemeClr val="accent6">
                    <a:lumMod val="75000"/>
                  </a:schemeClr>
                </a:solidFill>
              </a:rPr>
              <a:t>both small and large pages</a:t>
            </a:r>
          </a:p>
          <a:p>
            <a:pPr>
              <a:lnSpc>
                <a:spcPct val="95000"/>
              </a:lnSpc>
              <a:spcBef>
                <a:spcPts val="2200"/>
              </a:spcBef>
            </a:pPr>
            <a:r>
              <a:rPr lang="en-US" b="1" dirty="0"/>
              <a:t>Key result: </a:t>
            </a:r>
            <a:r>
              <a:rPr lang="en-US" b="1" dirty="0">
                <a:solidFill>
                  <a:schemeClr val="accent6">
                    <a:lumMod val="75000"/>
                  </a:schemeClr>
                </a:solidFill>
              </a:rPr>
              <a:t>55% average performance improvement </a:t>
            </a:r>
            <a:r>
              <a:rPr lang="en-US" dirty="0"/>
              <a:t>over</a:t>
            </a:r>
            <a:br>
              <a:rPr lang="en-US" dirty="0"/>
            </a:br>
            <a:r>
              <a:rPr lang="en-US" dirty="0"/>
              <a:t>state-of-the-art GPU memory management mechanism</a:t>
            </a:r>
          </a:p>
        </p:txBody>
      </p:sp>
    </p:spTree>
    <p:custDataLst>
      <p:tags r:id="rId1"/>
    </p:custDataLst>
    <p:extLst>
      <p:ext uri="{BB962C8B-B14F-4D97-AF65-F5344CB8AC3E}">
        <p14:creationId xmlns:p14="http://schemas.microsoft.com/office/powerpoint/2010/main" val="951160738"/>
      </p:ext>
    </p:extLst>
  </p:cSld>
  <p:clrMapOvr>
    <a:masterClrMapping/>
  </p:clrMapOvr>
  <mc:AlternateContent xmlns:mc="http://schemas.openxmlformats.org/markup-compatibility/2006" xmlns:p14="http://schemas.microsoft.com/office/powerpoint/2010/main">
    <mc:Choice Requires="p14">
      <p:transition spd="slow" p14:dur="2000" advTm="100250"/>
    </mc:Choice>
    <mc:Fallback xmlns="">
      <p:transition spd="slow" advTm="1002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213614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0" y="562930"/>
            <a:ext cx="9144000" cy="1470025"/>
          </a:xfrm>
          <a:effectLst/>
        </p:spPr>
        <p:txBody>
          <a:bodyPr>
            <a:noAutofit/>
          </a:bodyPr>
          <a:lstStyle/>
          <a:p>
            <a:r>
              <a:rPr lang="en-US" sz="4000" b="1" dirty="0">
                <a:solidFill>
                  <a:schemeClr val="accent6">
                    <a:lumMod val="75000"/>
                  </a:schemeClr>
                </a:solidFill>
                <a:latin typeface="+mn-lt"/>
              </a:rPr>
              <a:t>Mosaic: A GPU Memory Manager </a:t>
            </a:r>
            <a:br>
              <a:rPr lang="en-US" sz="4000" b="1" dirty="0">
                <a:solidFill>
                  <a:schemeClr val="accent6">
                    <a:lumMod val="75000"/>
                  </a:schemeClr>
                </a:solidFill>
                <a:latin typeface="+mn-lt"/>
              </a:rPr>
            </a:br>
            <a:r>
              <a:rPr lang="en-US" sz="4000" b="1" dirty="0">
                <a:solidFill>
                  <a:schemeClr val="accent6">
                    <a:lumMod val="75000"/>
                  </a:schemeClr>
                </a:solidFill>
                <a:latin typeface="+mn-lt"/>
              </a:rPr>
              <a:t>with Application-Transparent Support </a:t>
            </a:r>
            <a:br>
              <a:rPr lang="en-US" sz="4000" b="1" dirty="0">
                <a:solidFill>
                  <a:schemeClr val="accent6">
                    <a:lumMod val="75000"/>
                  </a:schemeClr>
                </a:solidFill>
                <a:latin typeface="+mn-lt"/>
              </a:rPr>
            </a:br>
            <a:r>
              <a:rPr lang="en-US" sz="4000" b="1" dirty="0">
                <a:solidFill>
                  <a:schemeClr val="accent6">
                    <a:lumMod val="75000"/>
                  </a:schemeClr>
                </a:solidFill>
                <a:latin typeface="+mn-lt"/>
              </a:rPr>
              <a:t>for Multiple Page Sizes</a:t>
            </a:r>
          </a:p>
        </p:txBody>
      </p:sp>
      <p:sp>
        <p:nvSpPr>
          <p:cNvPr id="3" name="Subtitle 2"/>
          <p:cNvSpPr>
            <a:spLocks noGrp="1"/>
          </p:cNvSpPr>
          <p:nvPr>
            <p:ph type="subTitle" idx="1"/>
          </p:nvPr>
        </p:nvSpPr>
        <p:spPr>
          <a:xfrm>
            <a:off x="0" y="2236648"/>
            <a:ext cx="9144000" cy="2932981"/>
          </a:xfrm>
        </p:spPr>
        <p:txBody>
          <a:bodyPr>
            <a:normAutofit/>
          </a:bodyPr>
          <a:lstStyle/>
          <a:p>
            <a:endParaRPr lang="en-US" b="1" i="1" dirty="0">
              <a:solidFill>
                <a:schemeClr val="tx1"/>
              </a:solidFill>
            </a:endParaRPr>
          </a:p>
          <a:p>
            <a:r>
              <a:rPr lang="en-US" b="1" dirty="0" err="1">
                <a:solidFill>
                  <a:schemeClr val="tx1"/>
                </a:solidFill>
              </a:rPr>
              <a:t>Rachata</a:t>
            </a:r>
            <a:r>
              <a:rPr lang="en-US" b="1" dirty="0">
                <a:solidFill>
                  <a:schemeClr val="tx1"/>
                </a:solidFill>
              </a:rPr>
              <a:t> </a:t>
            </a:r>
            <a:r>
              <a:rPr lang="en-US" b="1" dirty="0" err="1">
                <a:solidFill>
                  <a:schemeClr val="tx1"/>
                </a:solidFill>
              </a:rPr>
              <a:t>Ausavarungniru</a:t>
            </a:r>
            <a:r>
              <a:rPr lang="en-US" b="1" dirty="0" err="1"/>
              <a:t>n</a:t>
            </a:r>
            <a:r>
              <a:rPr lang="en-US" b="1" dirty="0"/>
              <a:t>         </a:t>
            </a:r>
            <a:r>
              <a:rPr lang="en-US" dirty="0"/>
              <a:t>Joshua </a:t>
            </a:r>
            <a:r>
              <a:rPr lang="en-US" dirty="0" err="1"/>
              <a:t>Landgraf</a:t>
            </a:r>
            <a:r>
              <a:rPr lang="en-US" dirty="0"/>
              <a:t>         Vance Miller</a:t>
            </a:r>
          </a:p>
          <a:p>
            <a:r>
              <a:rPr lang="en-US" dirty="0" err="1"/>
              <a:t>Saugata</a:t>
            </a:r>
            <a:r>
              <a:rPr lang="en-US" dirty="0"/>
              <a:t> </a:t>
            </a:r>
            <a:r>
              <a:rPr lang="en-US" dirty="0" err="1"/>
              <a:t>Ghose</a:t>
            </a:r>
            <a:r>
              <a:rPr lang="en-US" dirty="0"/>
              <a:t>		</a:t>
            </a:r>
            <a:r>
              <a:rPr lang="en-US" dirty="0" err="1"/>
              <a:t>Jayneel</a:t>
            </a:r>
            <a:r>
              <a:rPr lang="en-US" dirty="0"/>
              <a:t> Gandhi</a:t>
            </a:r>
          </a:p>
          <a:p>
            <a:r>
              <a:rPr lang="en-US" dirty="0"/>
              <a:t>Christopher J. </a:t>
            </a:r>
            <a:r>
              <a:rPr lang="en-US" dirty="0" err="1"/>
              <a:t>Rossbach</a:t>
            </a:r>
            <a:r>
              <a:rPr lang="en-US" dirty="0"/>
              <a:t>	</a:t>
            </a:r>
            <a:r>
              <a:rPr lang="en-US" dirty="0" err="1"/>
              <a:t>Onur</a:t>
            </a:r>
            <a:r>
              <a:rPr lang="en-US" dirty="0"/>
              <a:t> </a:t>
            </a:r>
            <a:r>
              <a:rPr lang="en-US" dirty="0" err="1"/>
              <a:t>Mutlu</a:t>
            </a:r>
            <a:endParaRPr lang="en-US" dirty="0"/>
          </a:p>
        </p:txBody>
      </p:sp>
      <p:pic>
        <p:nvPicPr>
          <p:cNvPr id="4" name="Picture 3" descr="Burgundy_CMU_JPG_Logo.jpg"/>
          <p:cNvPicPr>
            <a:picLocks noChangeAspect="1"/>
          </p:cNvPicPr>
          <p:nvPr/>
        </p:nvPicPr>
        <p:blipFill rotWithShape="1">
          <a:blip r:embed="rId3" cstate="print"/>
          <a:srcRect t="26333" b="26267"/>
          <a:stretch/>
        </p:blipFill>
        <p:spPr>
          <a:xfrm>
            <a:off x="1002458" y="4827404"/>
            <a:ext cx="2987824" cy="511415"/>
          </a:xfrm>
          <a:prstGeom prst="rect">
            <a:avLst/>
          </a:prstGeom>
        </p:spPr>
      </p:pic>
      <p:pic>
        <p:nvPicPr>
          <p:cNvPr id="5" name="Picture 4" descr="safari.png"/>
          <p:cNvPicPr>
            <a:picLocks noChangeAspect="1"/>
          </p:cNvPicPr>
          <p:nvPr/>
        </p:nvPicPr>
        <p:blipFill>
          <a:blip r:embed="rId4" cstate="print"/>
          <a:stretch>
            <a:fillRect/>
          </a:stretch>
        </p:blipFill>
        <p:spPr>
          <a:xfrm>
            <a:off x="3743908" y="6362009"/>
            <a:ext cx="1656184" cy="479200"/>
          </a:xfrm>
          <a:prstGeom prst="rect">
            <a:avLst/>
          </a:prstGeom>
        </p:spPr>
      </p:pic>
      <p:pic>
        <p:nvPicPr>
          <p:cNvPr id="1032" name="Picture 8" descr="Image result for UT Austin logo">
            <a:extLst>
              <a:ext uri="{FF2B5EF4-FFF2-40B4-BE49-F238E27FC236}">
                <a16:creationId xmlns:a16="http://schemas.microsoft.com/office/drawing/2014/main" id="{DE4342A7-D574-4293-89C2-39D9A3D932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7684" y="5252976"/>
            <a:ext cx="2277373" cy="110903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VMware logo">
            <a:extLst>
              <a:ext uri="{FF2B5EF4-FFF2-40B4-BE49-F238E27FC236}">
                <a16:creationId xmlns:a16="http://schemas.microsoft.com/office/drawing/2014/main" id="{13DDCBBE-BA7E-4661-A6BC-989BCA3CEC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91485" y="5414737"/>
            <a:ext cx="2553419" cy="89458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eth zurich logo">
            <a:extLst>
              <a:ext uri="{FF2B5EF4-FFF2-40B4-BE49-F238E27FC236}">
                <a16:creationId xmlns:a16="http://schemas.microsoft.com/office/drawing/2014/main" id="{DC8B2391-CB5D-4F2C-9C6A-5A5BF9645CF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46192" y="4667579"/>
            <a:ext cx="1932446" cy="772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411295"/>
      </p:ext>
    </p:extLst>
  </p:cSld>
  <p:clrMapOvr>
    <a:masterClrMapping/>
  </p:clrMapOvr>
  <mc:AlternateContent xmlns:mc="http://schemas.openxmlformats.org/markup-compatibility/2006" xmlns:p14="http://schemas.microsoft.com/office/powerpoint/2010/main">
    <mc:Choice Requires="p14">
      <p:transition spd="slow" p14:dur="2000" advTm="19478"/>
    </mc:Choice>
    <mc:Fallback xmlns="">
      <p:transition spd="slow" advTm="19478"/>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18138-2DAF-4737-B41A-3B8A79E2B4E1}"/>
              </a:ext>
            </a:extLst>
          </p:cNvPr>
          <p:cNvSpPr>
            <a:spLocks noGrp="1"/>
          </p:cNvSpPr>
          <p:nvPr>
            <p:ph type="title"/>
          </p:nvPr>
        </p:nvSpPr>
        <p:spPr/>
        <p:txBody>
          <a:bodyPr/>
          <a:lstStyle/>
          <a:p>
            <a:r>
              <a:rPr lang="en-US" dirty="0"/>
              <a:t>Backup Slides</a:t>
            </a:r>
          </a:p>
        </p:txBody>
      </p:sp>
      <p:sp>
        <p:nvSpPr>
          <p:cNvPr id="3" name="Content Placeholder 2">
            <a:extLst>
              <a:ext uri="{FF2B5EF4-FFF2-40B4-BE49-F238E27FC236}">
                <a16:creationId xmlns:a16="http://schemas.microsoft.com/office/drawing/2014/main" id="{8AE09893-C60F-4937-BCD6-DAA1F99E4FF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4530612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lstStyle/>
          <a:p>
            <a:pPr algn="l"/>
            <a:r>
              <a:rPr lang="en-US" dirty="0"/>
              <a:t>Current Methods to Share GPUs</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37</a:t>
            </a:fld>
            <a:endParaRPr lang="en-US" dirty="0"/>
          </a:p>
        </p:txBody>
      </p:sp>
      <p:pic>
        <p:nvPicPr>
          <p:cNvPr id="38" name="Picture 37" descr="safari.png"/>
          <p:cNvPicPr>
            <a:picLocks noChangeAspect="1"/>
          </p:cNvPicPr>
          <p:nvPr/>
        </p:nvPicPr>
        <p:blipFill>
          <a:blip r:embed="rId3" cstate="print"/>
          <a:stretch>
            <a:fillRect/>
          </a:stretch>
        </p:blipFill>
        <p:spPr>
          <a:xfrm>
            <a:off x="164139" y="6425519"/>
            <a:ext cx="1315038" cy="380494"/>
          </a:xfrm>
          <a:prstGeom prst="rect">
            <a:avLst/>
          </a:prstGeom>
        </p:spPr>
      </p:pic>
      <p:sp>
        <p:nvSpPr>
          <p:cNvPr id="6" name="Content Placeholder 2">
            <a:extLst>
              <a:ext uri="{FF2B5EF4-FFF2-40B4-BE49-F238E27FC236}">
                <a16:creationId xmlns:a16="http://schemas.microsoft.com/office/drawing/2014/main" id="{719527B6-E22F-44DE-BF64-B2D44EB3409B}"/>
              </a:ext>
            </a:extLst>
          </p:cNvPr>
          <p:cNvSpPr>
            <a:spLocks noGrp="1"/>
          </p:cNvSpPr>
          <p:nvPr>
            <p:ph idx="1"/>
          </p:nvPr>
        </p:nvSpPr>
        <p:spPr>
          <a:xfrm>
            <a:off x="457200" y="1094944"/>
            <a:ext cx="8686800" cy="5517543"/>
          </a:xfrm>
        </p:spPr>
        <p:txBody>
          <a:bodyPr>
            <a:normAutofit/>
          </a:bodyPr>
          <a:lstStyle/>
          <a:p>
            <a:r>
              <a:rPr lang="en-US" sz="3000" b="1" dirty="0"/>
              <a:t>Time sharing</a:t>
            </a:r>
          </a:p>
          <a:p>
            <a:pPr lvl="1"/>
            <a:r>
              <a:rPr lang="en-US" sz="2600" b="1" dirty="0"/>
              <a:t>Fine-grained context switching</a:t>
            </a:r>
          </a:p>
          <a:p>
            <a:pPr lvl="1"/>
            <a:r>
              <a:rPr lang="en-US" sz="2600" b="1" dirty="0"/>
              <a:t>Coarse-grained context switching</a:t>
            </a:r>
          </a:p>
          <a:p>
            <a:endParaRPr lang="en-US" sz="3000" b="1" dirty="0"/>
          </a:p>
          <a:p>
            <a:r>
              <a:rPr lang="en-US" sz="3000" b="1" dirty="0"/>
              <a:t>Spatial sharing</a:t>
            </a:r>
          </a:p>
          <a:p>
            <a:pPr lvl="1"/>
            <a:r>
              <a:rPr lang="en-US" sz="2600" b="1" dirty="0"/>
              <a:t>NVIDIA GRID</a:t>
            </a:r>
          </a:p>
          <a:p>
            <a:pPr lvl="1"/>
            <a:r>
              <a:rPr lang="en-US" sz="2600" b="1" dirty="0"/>
              <a:t>Multi process service</a:t>
            </a:r>
          </a:p>
          <a:p>
            <a:pPr lvl="1"/>
            <a:endParaRPr lang="en-US" dirty="0"/>
          </a:p>
        </p:txBody>
      </p:sp>
    </p:spTree>
    <p:extLst>
      <p:ext uri="{BB962C8B-B14F-4D97-AF65-F5344CB8AC3E}">
        <p14:creationId xmlns:p14="http://schemas.microsoft.com/office/powerpoint/2010/main" val="15321364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normAutofit fontScale="90000"/>
          </a:bodyPr>
          <a:lstStyle/>
          <a:p>
            <a:pPr algn="l"/>
            <a:r>
              <a:rPr lang="en-US" dirty="0"/>
              <a:t>Other Methods to Enforce Protection</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38</a:t>
            </a:fld>
            <a:endParaRPr lang="en-US" dirty="0"/>
          </a:p>
        </p:txBody>
      </p:sp>
      <p:pic>
        <p:nvPicPr>
          <p:cNvPr id="38" name="Picture 37" descr="safari.png"/>
          <p:cNvPicPr>
            <a:picLocks noChangeAspect="1"/>
          </p:cNvPicPr>
          <p:nvPr/>
        </p:nvPicPr>
        <p:blipFill>
          <a:blip r:embed="rId3" cstate="print"/>
          <a:stretch>
            <a:fillRect/>
          </a:stretch>
        </p:blipFill>
        <p:spPr>
          <a:xfrm>
            <a:off x="164139" y="6425519"/>
            <a:ext cx="1315038" cy="380494"/>
          </a:xfrm>
          <a:prstGeom prst="rect">
            <a:avLst/>
          </a:prstGeom>
        </p:spPr>
      </p:pic>
      <p:sp>
        <p:nvSpPr>
          <p:cNvPr id="6" name="Content Placeholder 2">
            <a:extLst>
              <a:ext uri="{FF2B5EF4-FFF2-40B4-BE49-F238E27FC236}">
                <a16:creationId xmlns:a16="http://schemas.microsoft.com/office/drawing/2014/main" id="{719527B6-E22F-44DE-BF64-B2D44EB3409B}"/>
              </a:ext>
            </a:extLst>
          </p:cNvPr>
          <p:cNvSpPr>
            <a:spLocks noGrp="1"/>
          </p:cNvSpPr>
          <p:nvPr>
            <p:ph idx="1"/>
          </p:nvPr>
        </p:nvSpPr>
        <p:spPr>
          <a:xfrm>
            <a:off x="457200" y="1094944"/>
            <a:ext cx="8686800" cy="5517543"/>
          </a:xfrm>
        </p:spPr>
        <p:txBody>
          <a:bodyPr>
            <a:normAutofit/>
          </a:bodyPr>
          <a:lstStyle/>
          <a:p>
            <a:r>
              <a:rPr lang="en-US" sz="3000" b="1" dirty="0"/>
              <a:t>Segmented paging</a:t>
            </a:r>
          </a:p>
          <a:p>
            <a:endParaRPr lang="en-US" sz="3000" b="1" dirty="0"/>
          </a:p>
          <a:p>
            <a:endParaRPr lang="en-US" sz="3000" b="1" dirty="0"/>
          </a:p>
          <a:p>
            <a:r>
              <a:rPr lang="en-US" sz="3000" b="1" dirty="0"/>
              <a:t>Static memory partitioning</a:t>
            </a:r>
          </a:p>
          <a:p>
            <a:pPr lvl="1"/>
            <a:endParaRPr lang="en-US" sz="2200" b="1" dirty="0"/>
          </a:p>
          <a:p>
            <a:pPr lvl="1"/>
            <a:endParaRPr lang="en-US" dirty="0"/>
          </a:p>
        </p:txBody>
      </p:sp>
    </p:spTree>
    <p:extLst>
      <p:ext uri="{BB962C8B-B14F-4D97-AF65-F5344CB8AC3E}">
        <p14:creationId xmlns:p14="http://schemas.microsoft.com/office/powerpoint/2010/main" val="8395119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normAutofit/>
          </a:bodyPr>
          <a:lstStyle/>
          <a:p>
            <a:pPr algn="l"/>
            <a:r>
              <a:rPr lang="en-US" dirty="0"/>
              <a:t>TLB Flush</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39</a:t>
            </a:fld>
            <a:endParaRPr lang="en-US" dirty="0"/>
          </a:p>
        </p:txBody>
      </p:sp>
      <p:pic>
        <p:nvPicPr>
          <p:cNvPr id="38" name="Picture 37" descr="safari.png"/>
          <p:cNvPicPr>
            <a:picLocks noChangeAspect="1"/>
          </p:cNvPicPr>
          <p:nvPr/>
        </p:nvPicPr>
        <p:blipFill>
          <a:blip r:embed="rId3" cstate="print"/>
          <a:stretch>
            <a:fillRect/>
          </a:stretch>
        </p:blipFill>
        <p:spPr>
          <a:xfrm>
            <a:off x="164139" y="6425519"/>
            <a:ext cx="1315038" cy="380494"/>
          </a:xfrm>
          <a:prstGeom prst="rect">
            <a:avLst/>
          </a:prstGeom>
        </p:spPr>
      </p:pic>
      <p:sp>
        <p:nvSpPr>
          <p:cNvPr id="6" name="Content Placeholder 2">
            <a:extLst>
              <a:ext uri="{FF2B5EF4-FFF2-40B4-BE49-F238E27FC236}">
                <a16:creationId xmlns:a16="http://schemas.microsoft.com/office/drawing/2014/main" id="{719527B6-E22F-44DE-BF64-B2D44EB3409B}"/>
              </a:ext>
            </a:extLst>
          </p:cNvPr>
          <p:cNvSpPr>
            <a:spLocks noGrp="1"/>
          </p:cNvSpPr>
          <p:nvPr>
            <p:ph idx="1"/>
          </p:nvPr>
        </p:nvSpPr>
        <p:spPr>
          <a:xfrm>
            <a:off x="457200" y="1094944"/>
            <a:ext cx="7924800" cy="5517543"/>
          </a:xfrm>
        </p:spPr>
        <p:txBody>
          <a:bodyPr>
            <a:normAutofit/>
          </a:bodyPr>
          <a:lstStyle/>
          <a:p>
            <a:r>
              <a:rPr lang="en-US" sz="3000" b="1" dirty="0"/>
              <a:t>With Mosaic, the contents in the page tables are the same</a:t>
            </a:r>
          </a:p>
          <a:p>
            <a:endParaRPr lang="en-US" sz="3000" b="1" dirty="0"/>
          </a:p>
          <a:p>
            <a:r>
              <a:rPr lang="en-US" sz="3000" b="1" dirty="0"/>
              <a:t>TLB flush in Mosaic occurs when page table content is modified</a:t>
            </a:r>
          </a:p>
          <a:p>
            <a:pPr lvl="1"/>
            <a:r>
              <a:rPr lang="en-US" sz="2200" b="1" dirty="0"/>
              <a:t>This invalidates content in the TLB </a:t>
            </a:r>
            <a:r>
              <a:rPr lang="en-US" sz="2200" b="1" dirty="0">
                <a:sym typeface="Wingdings"/>
              </a:rPr>
              <a:t> Need to be flushed</a:t>
            </a:r>
          </a:p>
          <a:p>
            <a:pPr lvl="1"/>
            <a:r>
              <a:rPr lang="en-US" sz="2200" b="1" dirty="0">
                <a:sym typeface="Wingdings"/>
              </a:rPr>
              <a:t>Both large and small page TLBs are flushed</a:t>
            </a:r>
            <a:endParaRPr lang="en-US" sz="2200" b="1" dirty="0"/>
          </a:p>
          <a:p>
            <a:pPr lvl="1"/>
            <a:endParaRPr lang="en-US" dirty="0"/>
          </a:p>
        </p:txBody>
      </p:sp>
    </p:spTree>
    <p:extLst>
      <p:ext uri="{BB962C8B-B14F-4D97-AF65-F5344CB8AC3E}">
        <p14:creationId xmlns:p14="http://schemas.microsoft.com/office/powerpoint/2010/main" val="558300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30EBD62-08AC-46F3-A28B-F9DB3F2A1972}"/>
              </a:ext>
            </a:extLst>
          </p:cNvPr>
          <p:cNvSpPr/>
          <p:nvPr/>
        </p:nvSpPr>
        <p:spPr>
          <a:xfrm>
            <a:off x="2107359" y="1146481"/>
            <a:ext cx="1558637" cy="789709"/>
          </a:xfrm>
          <a:prstGeom prst="rect">
            <a:avLst/>
          </a:prstGeom>
          <a:solidFill>
            <a:schemeClr val="accent5">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GPU Core</a:t>
            </a:r>
          </a:p>
        </p:txBody>
      </p:sp>
      <p:sp>
        <p:nvSpPr>
          <p:cNvPr id="15" name="Rectangle 14">
            <a:extLst>
              <a:ext uri="{FF2B5EF4-FFF2-40B4-BE49-F238E27FC236}">
                <a16:creationId xmlns:a16="http://schemas.microsoft.com/office/drawing/2014/main" id="{7CB174CE-5F56-4A6E-A972-C0A76B75801D}"/>
              </a:ext>
            </a:extLst>
          </p:cNvPr>
          <p:cNvSpPr/>
          <p:nvPr/>
        </p:nvSpPr>
        <p:spPr>
          <a:xfrm>
            <a:off x="2107359" y="1936190"/>
            <a:ext cx="1558637" cy="447183"/>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Private TLB</a:t>
            </a:r>
          </a:p>
        </p:txBody>
      </p:sp>
      <p:sp>
        <p:nvSpPr>
          <p:cNvPr id="2" name="Title 1"/>
          <p:cNvSpPr>
            <a:spLocks noGrp="1"/>
          </p:cNvSpPr>
          <p:nvPr>
            <p:ph type="title"/>
          </p:nvPr>
        </p:nvSpPr>
        <p:spPr>
          <a:xfrm>
            <a:off x="457200" y="130604"/>
            <a:ext cx="8686800" cy="847546"/>
          </a:xfrm>
        </p:spPr>
        <p:txBody>
          <a:bodyPr>
            <a:normAutofit fontScale="90000"/>
          </a:bodyPr>
          <a:lstStyle/>
          <a:p>
            <a:pPr algn="l"/>
            <a:r>
              <a:rPr lang="en-US" dirty="0"/>
              <a:t>State-of-the-Art Virtual Memory on GPUs</a:t>
            </a:r>
          </a:p>
        </p:txBody>
      </p:sp>
      <p:cxnSp>
        <p:nvCxnSpPr>
          <p:cNvPr id="5" name="Straight Connector 4"/>
          <p:cNvCxnSpPr/>
          <p:nvPr/>
        </p:nvCxnSpPr>
        <p:spPr>
          <a:xfrm>
            <a:off x="454523" y="978150"/>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4</a:t>
            </a:fld>
            <a:endParaRPr lang="en-US" dirty="0"/>
          </a:p>
        </p:txBody>
      </p:sp>
      <p:pic>
        <p:nvPicPr>
          <p:cNvPr id="38" name="Picture 37" descr="safari.png"/>
          <p:cNvPicPr>
            <a:picLocks noChangeAspect="1"/>
          </p:cNvPicPr>
          <p:nvPr/>
        </p:nvPicPr>
        <p:blipFill>
          <a:blip r:embed="rId3" cstate="print"/>
          <a:stretch>
            <a:fillRect/>
          </a:stretch>
        </p:blipFill>
        <p:spPr>
          <a:xfrm>
            <a:off x="164139" y="6425519"/>
            <a:ext cx="1315038" cy="380494"/>
          </a:xfrm>
          <a:prstGeom prst="rect">
            <a:avLst/>
          </a:prstGeom>
        </p:spPr>
      </p:pic>
      <p:sp>
        <p:nvSpPr>
          <p:cNvPr id="3" name="Rectangle 2">
            <a:extLst>
              <a:ext uri="{FF2B5EF4-FFF2-40B4-BE49-F238E27FC236}">
                <a16:creationId xmlns:a16="http://schemas.microsoft.com/office/drawing/2014/main" id="{785FD01A-3115-4651-A65B-6C332888F4FB}"/>
              </a:ext>
            </a:extLst>
          </p:cNvPr>
          <p:cNvSpPr/>
          <p:nvPr/>
        </p:nvSpPr>
        <p:spPr>
          <a:xfrm>
            <a:off x="5725301" y="1146480"/>
            <a:ext cx="1558637" cy="789709"/>
          </a:xfrm>
          <a:prstGeom prst="rect">
            <a:avLst/>
          </a:prstGeom>
          <a:solidFill>
            <a:schemeClr val="accent5">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GPU Core</a:t>
            </a:r>
          </a:p>
        </p:txBody>
      </p:sp>
      <p:sp>
        <p:nvSpPr>
          <p:cNvPr id="8" name="Rectangle 7">
            <a:extLst>
              <a:ext uri="{FF2B5EF4-FFF2-40B4-BE49-F238E27FC236}">
                <a16:creationId xmlns:a16="http://schemas.microsoft.com/office/drawing/2014/main" id="{DF8C24FE-74E4-4658-B0F6-ED4639A80C43}"/>
              </a:ext>
            </a:extLst>
          </p:cNvPr>
          <p:cNvSpPr/>
          <p:nvPr/>
        </p:nvSpPr>
        <p:spPr>
          <a:xfrm>
            <a:off x="3919016" y="1146481"/>
            <a:ext cx="1558637" cy="789709"/>
          </a:xfrm>
          <a:prstGeom prst="rect">
            <a:avLst/>
          </a:prstGeom>
          <a:solidFill>
            <a:schemeClr val="accent5">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GPU Core</a:t>
            </a:r>
          </a:p>
        </p:txBody>
      </p:sp>
      <p:sp>
        <p:nvSpPr>
          <p:cNvPr id="10" name="Rectangle 9">
            <a:extLst>
              <a:ext uri="{FF2B5EF4-FFF2-40B4-BE49-F238E27FC236}">
                <a16:creationId xmlns:a16="http://schemas.microsoft.com/office/drawing/2014/main" id="{BB677EB0-95E7-486D-8B24-89E31EB890D1}"/>
              </a:ext>
            </a:extLst>
          </p:cNvPr>
          <p:cNvSpPr/>
          <p:nvPr/>
        </p:nvSpPr>
        <p:spPr>
          <a:xfrm>
            <a:off x="325316" y="1149244"/>
            <a:ext cx="1558637" cy="789709"/>
          </a:xfrm>
          <a:prstGeom prst="rect">
            <a:avLst/>
          </a:prstGeom>
          <a:solidFill>
            <a:schemeClr val="accent5">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GPU Core</a:t>
            </a:r>
          </a:p>
        </p:txBody>
      </p:sp>
      <p:sp>
        <p:nvSpPr>
          <p:cNvPr id="16" name="Rectangle 15">
            <a:extLst>
              <a:ext uri="{FF2B5EF4-FFF2-40B4-BE49-F238E27FC236}">
                <a16:creationId xmlns:a16="http://schemas.microsoft.com/office/drawing/2014/main" id="{9513B627-991C-4F05-8364-A25C312F43F6}"/>
              </a:ext>
            </a:extLst>
          </p:cNvPr>
          <p:cNvSpPr/>
          <p:nvPr/>
        </p:nvSpPr>
        <p:spPr>
          <a:xfrm>
            <a:off x="2470451" y="2999084"/>
            <a:ext cx="2089474" cy="576272"/>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tx1"/>
                </a:solidFill>
              </a:rPr>
              <a:t>Shared TLB</a:t>
            </a:r>
          </a:p>
        </p:txBody>
      </p:sp>
      <p:sp>
        <p:nvSpPr>
          <p:cNvPr id="26" name="Rectangle 25">
            <a:extLst>
              <a:ext uri="{FF2B5EF4-FFF2-40B4-BE49-F238E27FC236}">
                <a16:creationId xmlns:a16="http://schemas.microsoft.com/office/drawing/2014/main" id="{03F4CAD8-9CC3-452E-B018-55ACE9F44572}"/>
              </a:ext>
            </a:extLst>
          </p:cNvPr>
          <p:cNvSpPr/>
          <p:nvPr/>
        </p:nvSpPr>
        <p:spPr>
          <a:xfrm>
            <a:off x="325316" y="1938953"/>
            <a:ext cx="1558637" cy="447183"/>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Private TLB</a:t>
            </a:r>
          </a:p>
        </p:txBody>
      </p:sp>
      <p:sp>
        <p:nvSpPr>
          <p:cNvPr id="27" name="Rectangle 26">
            <a:extLst>
              <a:ext uri="{FF2B5EF4-FFF2-40B4-BE49-F238E27FC236}">
                <a16:creationId xmlns:a16="http://schemas.microsoft.com/office/drawing/2014/main" id="{8824E63A-8DD0-44C5-A3B9-6960A4E9FC7C}"/>
              </a:ext>
            </a:extLst>
          </p:cNvPr>
          <p:cNvSpPr/>
          <p:nvPr/>
        </p:nvSpPr>
        <p:spPr>
          <a:xfrm>
            <a:off x="2469308" y="3987646"/>
            <a:ext cx="2089474" cy="747641"/>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tx1"/>
                </a:solidFill>
              </a:rPr>
              <a:t>Page Table Walkers</a:t>
            </a:r>
          </a:p>
        </p:txBody>
      </p:sp>
      <p:sp>
        <p:nvSpPr>
          <p:cNvPr id="28" name="Rectangle 27">
            <a:extLst>
              <a:ext uri="{FF2B5EF4-FFF2-40B4-BE49-F238E27FC236}">
                <a16:creationId xmlns:a16="http://schemas.microsoft.com/office/drawing/2014/main" id="{DE6923CD-3BA5-44E3-8A89-58D8BB68FF52}"/>
              </a:ext>
            </a:extLst>
          </p:cNvPr>
          <p:cNvSpPr/>
          <p:nvPr/>
        </p:nvSpPr>
        <p:spPr>
          <a:xfrm>
            <a:off x="2082656" y="5027679"/>
            <a:ext cx="2764538" cy="759219"/>
          </a:xfrm>
          <a:prstGeom prst="rect">
            <a:avLst/>
          </a:prstGeom>
          <a:solidFill>
            <a:schemeClr val="accent5">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tx1"/>
                </a:solidFill>
              </a:rPr>
              <a:t>Page Table</a:t>
            </a:r>
          </a:p>
          <a:p>
            <a:pPr algn="ctr"/>
            <a:r>
              <a:rPr lang="en-US" sz="2400" b="1" i="1" dirty="0">
                <a:solidFill>
                  <a:schemeClr val="tx1"/>
                </a:solidFill>
              </a:rPr>
              <a:t>(Main memory)</a:t>
            </a:r>
          </a:p>
        </p:txBody>
      </p:sp>
      <p:sp>
        <p:nvSpPr>
          <p:cNvPr id="17" name="Rectangle 16">
            <a:extLst>
              <a:ext uri="{FF2B5EF4-FFF2-40B4-BE49-F238E27FC236}">
                <a16:creationId xmlns:a16="http://schemas.microsoft.com/office/drawing/2014/main" id="{FCB778CA-CC1E-4B5B-90DE-FD3EAC603DCF}"/>
              </a:ext>
            </a:extLst>
          </p:cNvPr>
          <p:cNvSpPr/>
          <p:nvPr/>
        </p:nvSpPr>
        <p:spPr>
          <a:xfrm>
            <a:off x="3919015" y="1936248"/>
            <a:ext cx="1558637" cy="447183"/>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Private TLB</a:t>
            </a:r>
          </a:p>
        </p:txBody>
      </p:sp>
      <p:sp>
        <p:nvSpPr>
          <p:cNvPr id="18" name="Rectangle 17">
            <a:extLst>
              <a:ext uri="{FF2B5EF4-FFF2-40B4-BE49-F238E27FC236}">
                <a16:creationId xmlns:a16="http://schemas.microsoft.com/office/drawing/2014/main" id="{47568088-6253-4F64-BBB9-A9998A496BA4}"/>
              </a:ext>
            </a:extLst>
          </p:cNvPr>
          <p:cNvSpPr/>
          <p:nvPr/>
        </p:nvSpPr>
        <p:spPr>
          <a:xfrm>
            <a:off x="5725301" y="1942276"/>
            <a:ext cx="1558637" cy="447183"/>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Private TLB</a:t>
            </a:r>
          </a:p>
        </p:txBody>
      </p:sp>
      <p:sp>
        <p:nvSpPr>
          <p:cNvPr id="6" name="Arrow: Down 5">
            <a:extLst>
              <a:ext uri="{FF2B5EF4-FFF2-40B4-BE49-F238E27FC236}">
                <a16:creationId xmlns:a16="http://schemas.microsoft.com/office/drawing/2014/main" id="{BB723448-3C4C-464B-AE78-51814078DA57}"/>
              </a:ext>
            </a:extLst>
          </p:cNvPr>
          <p:cNvSpPr/>
          <p:nvPr/>
        </p:nvSpPr>
        <p:spPr>
          <a:xfrm>
            <a:off x="2626764" y="2493360"/>
            <a:ext cx="217932" cy="434273"/>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Arrow: Down 18">
            <a:extLst>
              <a:ext uri="{FF2B5EF4-FFF2-40B4-BE49-F238E27FC236}">
                <a16:creationId xmlns:a16="http://schemas.microsoft.com/office/drawing/2014/main" id="{C6D19B96-2A51-4788-881B-FA07B25694DB}"/>
              </a:ext>
            </a:extLst>
          </p:cNvPr>
          <p:cNvSpPr/>
          <p:nvPr/>
        </p:nvSpPr>
        <p:spPr>
          <a:xfrm>
            <a:off x="3331363" y="3628837"/>
            <a:ext cx="429354" cy="310508"/>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Arrow: Down 20">
            <a:extLst>
              <a:ext uri="{FF2B5EF4-FFF2-40B4-BE49-F238E27FC236}">
                <a16:creationId xmlns:a16="http://schemas.microsoft.com/office/drawing/2014/main" id="{9359A06D-9939-492F-8716-DD3E644ABE0E}"/>
              </a:ext>
            </a:extLst>
          </p:cNvPr>
          <p:cNvSpPr/>
          <p:nvPr/>
        </p:nvSpPr>
        <p:spPr>
          <a:xfrm>
            <a:off x="3162763" y="2481518"/>
            <a:ext cx="217932" cy="434273"/>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Arrow: Down 22">
            <a:extLst>
              <a:ext uri="{FF2B5EF4-FFF2-40B4-BE49-F238E27FC236}">
                <a16:creationId xmlns:a16="http://schemas.microsoft.com/office/drawing/2014/main" id="{C19B1946-411A-4E2B-85B8-CB3A4CED92F0}"/>
              </a:ext>
            </a:extLst>
          </p:cNvPr>
          <p:cNvSpPr/>
          <p:nvPr/>
        </p:nvSpPr>
        <p:spPr>
          <a:xfrm>
            <a:off x="3701083" y="2493360"/>
            <a:ext cx="217932" cy="434273"/>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Arrow: Down 23">
            <a:extLst>
              <a:ext uri="{FF2B5EF4-FFF2-40B4-BE49-F238E27FC236}">
                <a16:creationId xmlns:a16="http://schemas.microsoft.com/office/drawing/2014/main" id="{F45CA4AD-B46D-4E7A-8A3A-C7440FBFE1C4}"/>
              </a:ext>
            </a:extLst>
          </p:cNvPr>
          <p:cNvSpPr/>
          <p:nvPr/>
        </p:nvSpPr>
        <p:spPr>
          <a:xfrm>
            <a:off x="4237082" y="2481518"/>
            <a:ext cx="217932" cy="434273"/>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Arrow Connector 24">
            <a:extLst>
              <a:ext uri="{FF2B5EF4-FFF2-40B4-BE49-F238E27FC236}">
                <a16:creationId xmlns:a16="http://schemas.microsoft.com/office/drawing/2014/main" id="{4823EDA6-AEB5-4B69-99CB-9F42A9CA33A5}"/>
              </a:ext>
            </a:extLst>
          </p:cNvPr>
          <p:cNvCxnSpPr>
            <a:cxnSpLocks/>
          </p:cNvCxnSpPr>
          <p:nvPr/>
        </p:nvCxnSpPr>
        <p:spPr>
          <a:xfrm>
            <a:off x="462583" y="2695575"/>
            <a:ext cx="8221540" cy="0"/>
          </a:xfrm>
          <a:prstGeom prst="straightConnector1">
            <a:avLst/>
          </a:prstGeom>
          <a:ln w="25400">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29" name="Arrow: Down 28">
            <a:extLst>
              <a:ext uri="{FF2B5EF4-FFF2-40B4-BE49-F238E27FC236}">
                <a16:creationId xmlns:a16="http://schemas.microsoft.com/office/drawing/2014/main" id="{050A3C44-821F-4F17-8382-6CD2DF07E779}"/>
              </a:ext>
            </a:extLst>
          </p:cNvPr>
          <p:cNvSpPr/>
          <p:nvPr/>
        </p:nvSpPr>
        <p:spPr>
          <a:xfrm>
            <a:off x="2626764" y="2493360"/>
            <a:ext cx="217932" cy="434273"/>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Down 29">
            <a:extLst>
              <a:ext uri="{FF2B5EF4-FFF2-40B4-BE49-F238E27FC236}">
                <a16:creationId xmlns:a16="http://schemas.microsoft.com/office/drawing/2014/main" id="{F741E9E3-208C-4553-B16C-91D164727F1A}"/>
              </a:ext>
            </a:extLst>
          </p:cNvPr>
          <p:cNvSpPr/>
          <p:nvPr/>
        </p:nvSpPr>
        <p:spPr>
          <a:xfrm>
            <a:off x="3162763" y="2481518"/>
            <a:ext cx="217932" cy="434273"/>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Down 30">
            <a:extLst>
              <a:ext uri="{FF2B5EF4-FFF2-40B4-BE49-F238E27FC236}">
                <a16:creationId xmlns:a16="http://schemas.microsoft.com/office/drawing/2014/main" id="{998F5DB7-BDC9-46B2-B574-8D4811F9E082}"/>
              </a:ext>
            </a:extLst>
          </p:cNvPr>
          <p:cNvSpPr/>
          <p:nvPr/>
        </p:nvSpPr>
        <p:spPr>
          <a:xfrm>
            <a:off x="3701083" y="2493360"/>
            <a:ext cx="217932" cy="434273"/>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Down 31">
            <a:extLst>
              <a:ext uri="{FF2B5EF4-FFF2-40B4-BE49-F238E27FC236}">
                <a16:creationId xmlns:a16="http://schemas.microsoft.com/office/drawing/2014/main" id="{C0C3DE01-5D95-47E3-8786-2A362B2CE61E}"/>
              </a:ext>
            </a:extLst>
          </p:cNvPr>
          <p:cNvSpPr/>
          <p:nvPr/>
        </p:nvSpPr>
        <p:spPr>
          <a:xfrm>
            <a:off x="4237082" y="2481518"/>
            <a:ext cx="217932" cy="434273"/>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Arrow: Up-Down 6">
            <a:extLst>
              <a:ext uri="{FF2B5EF4-FFF2-40B4-BE49-F238E27FC236}">
                <a16:creationId xmlns:a16="http://schemas.microsoft.com/office/drawing/2014/main" id="{7944B6F0-577B-44C0-B856-C4E144FC3108}"/>
              </a:ext>
            </a:extLst>
          </p:cNvPr>
          <p:cNvSpPr/>
          <p:nvPr/>
        </p:nvSpPr>
        <p:spPr>
          <a:xfrm>
            <a:off x="2765900" y="4757128"/>
            <a:ext cx="89324" cy="231915"/>
          </a:xfrm>
          <a:prstGeom prst="upDownArrow">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Arrow: Up-Down 33">
            <a:extLst>
              <a:ext uri="{FF2B5EF4-FFF2-40B4-BE49-F238E27FC236}">
                <a16:creationId xmlns:a16="http://schemas.microsoft.com/office/drawing/2014/main" id="{49D3A7D9-3B21-44F7-A5DE-A11DB2764D9A}"/>
              </a:ext>
            </a:extLst>
          </p:cNvPr>
          <p:cNvSpPr/>
          <p:nvPr/>
        </p:nvSpPr>
        <p:spPr>
          <a:xfrm>
            <a:off x="3043129" y="4757604"/>
            <a:ext cx="89324" cy="231915"/>
          </a:xfrm>
          <a:prstGeom prst="upDownArrow">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Arrow: Up-Down 35">
            <a:extLst>
              <a:ext uri="{FF2B5EF4-FFF2-40B4-BE49-F238E27FC236}">
                <a16:creationId xmlns:a16="http://schemas.microsoft.com/office/drawing/2014/main" id="{6D9159C4-CC20-4A9B-9329-46AEA3652A53}"/>
              </a:ext>
            </a:extLst>
          </p:cNvPr>
          <p:cNvSpPr/>
          <p:nvPr/>
        </p:nvSpPr>
        <p:spPr>
          <a:xfrm>
            <a:off x="3320358" y="4756176"/>
            <a:ext cx="89324" cy="231915"/>
          </a:xfrm>
          <a:prstGeom prst="upDownArrow">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Arrow: Up-Down 36">
            <a:extLst>
              <a:ext uri="{FF2B5EF4-FFF2-40B4-BE49-F238E27FC236}">
                <a16:creationId xmlns:a16="http://schemas.microsoft.com/office/drawing/2014/main" id="{2CF7593C-7919-4E63-804B-F6B7657A8E2F}"/>
              </a:ext>
            </a:extLst>
          </p:cNvPr>
          <p:cNvSpPr/>
          <p:nvPr/>
        </p:nvSpPr>
        <p:spPr>
          <a:xfrm>
            <a:off x="3597587" y="4756652"/>
            <a:ext cx="89324" cy="231915"/>
          </a:xfrm>
          <a:prstGeom prst="upDownArrow">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Up-Down 38">
            <a:extLst>
              <a:ext uri="{FF2B5EF4-FFF2-40B4-BE49-F238E27FC236}">
                <a16:creationId xmlns:a16="http://schemas.microsoft.com/office/drawing/2014/main" id="{076E4B93-C3B6-4190-BC6E-36587CE05795}"/>
              </a:ext>
            </a:extLst>
          </p:cNvPr>
          <p:cNvSpPr/>
          <p:nvPr/>
        </p:nvSpPr>
        <p:spPr>
          <a:xfrm>
            <a:off x="3882510" y="4755700"/>
            <a:ext cx="89324" cy="231915"/>
          </a:xfrm>
          <a:prstGeom prst="upDownArrow">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Arrow: Up-Down 39">
            <a:extLst>
              <a:ext uri="{FF2B5EF4-FFF2-40B4-BE49-F238E27FC236}">
                <a16:creationId xmlns:a16="http://schemas.microsoft.com/office/drawing/2014/main" id="{77328EDB-C137-478E-B993-EAE2F26A34A9}"/>
              </a:ext>
            </a:extLst>
          </p:cNvPr>
          <p:cNvSpPr/>
          <p:nvPr/>
        </p:nvSpPr>
        <p:spPr>
          <a:xfrm>
            <a:off x="4159739" y="4756176"/>
            <a:ext cx="89324" cy="231915"/>
          </a:xfrm>
          <a:prstGeom prst="upDownArrow">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Arrow: Up-Down 42">
            <a:extLst>
              <a:ext uri="{FF2B5EF4-FFF2-40B4-BE49-F238E27FC236}">
                <a16:creationId xmlns:a16="http://schemas.microsoft.com/office/drawing/2014/main" id="{5A2DD4C9-46B9-4E73-82D7-22466B3680A1}"/>
              </a:ext>
            </a:extLst>
          </p:cNvPr>
          <p:cNvSpPr/>
          <p:nvPr/>
        </p:nvSpPr>
        <p:spPr>
          <a:xfrm>
            <a:off x="2764757" y="4757128"/>
            <a:ext cx="89324" cy="231915"/>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Arrow: Up-Down 43">
            <a:extLst>
              <a:ext uri="{FF2B5EF4-FFF2-40B4-BE49-F238E27FC236}">
                <a16:creationId xmlns:a16="http://schemas.microsoft.com/office/drawing/2014/main" id="{20BED759-9560-4FD2-85E0-8EA467180BA5}"/>
              </a:ext>
            </a:extLst>
          </p:cNvPr>
          <p:cNvSpPr/>
          <p:nvPr/>
        </p:nvSpPr>
        <p:spPr>
          <a:xfrm>
            <a:off x="3041986" y="4757604"/>
            <a:ext cx="89324" cy="231915"/>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Arrow: Up-Down 44">
            <a:extLst>
              <a:ext uri="{FF2B5EF4-FFF2-40B4-BE49-F238E27FC236}">
                <a16:creationId xmlns:a16="http://schemas.microsoft.com/office/drawing/2014/main" id="{6A7C92DF-9632-4622-A505-0FD727033780}"/>
              </a:ext>
            </a:extLst>
          </p:cNvPr>
          <p:cNvSpPr/>
          <p:nvPr/>
        </p:nvSpPr>
        <p:spPr>
          <a:xfrm>
            <a:off x="3319215" y="4756176"/>
            <a:ext cx="89324" cy="231915"/>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Arrow: Up-Down 45">
            <a:extLst>
              <a:ext uri="{FF2B5EF4-FFF2-40B4-BE49-F238E27FC236}">
                <a16:creationId xmlns:a16="http://schemas.microsoft.com/office/drawing/2014/main" id="{B6F661EA-A857-4067-B2F9-4E87A5CBB077}"/>
              </a:ext>
            </a:extLst>
          </p:cNvPr>
          <p:cNvSpPr/>
          <p:nvPr/>
        </p:nvSpPr>
        <p:spPr>
          <a:xfrm>
            <a:off x="3596444" y="4756652"/>
            <a:ext cx="89324" cy="231915"/>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Arrow: Up-Down 46">
            <a:extLst>
              <a:ext uri="{FF2B5EF4-FFF2-40B4-BE49-F238E27FC236}">
                <a16:creationId xmlns:a16="http://schemas.microsoft.com/office/drawing/2014/main" id="{A9A29EF8-4865-46AB-9A42-4372ED106A8F}"/>
              </a:ext>
            </a:extLst>
          </p:cNvPr>
          <p:cNvSpPr/>
          <p:nvPr/>
        </p:nvSpPr>
        <p:spPr>
          <a:xfrm>
            <a:off x="3881367" y="4755700"/>
            <a:ext cx="89324" cy="231915"/>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Arrow: Up-Down 47">
            <a:extLst>
              <a:ext uri="{FF2B5EF4-FFF2-40B4-BE49-F238E27FC236}">
                <a16:creationId xmlns:a16="http://schemas.microsoft.com/office/drawing/2014/main" id="{E75E3909-0AAA-41EA-9DC6-7A569040955B}"/>
              </a:ext>
            </a:extLst>
          </p:cNvPr>
          <p:cNvSpPr/>
          <p:nvPr/>
        </p:nvSpPr>
        <p:spPr>
          <a:xfrm>
            <a:off x="4158596" y="4756176"/>
            <a:ext cx="89324" cy="231915"/>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ounded Rectangle 163">
            <a:extLst>
              <a:ext uri="{FF2B5EF4-FFF2-40B4-BE49-F238E27FC236}">
                <a16:creationId xmlns:a16="http://schemas.microsoft.com/office/drawing/2014/main" id="{FF83BCF8-D038-4C22-A2A4-A98DF4747D4C}"/>
              </a:ext>
            </a:extLst>
          </p:cNvPr>
          <p:cNvSpPr/>
          <p:nvPr/>
        </p:nvSpPr>
        <p:spPr>
          <a:xfrm>
            <a:off x="4662732" y="2959168"/>
            <a:ext cx="2539863" cy="663828"/>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FF0000"/>
                </a:solidFill>
              </a:rPr>
              <a:t>Limited TLB reach</a:t>
            </a:r>
          </a:p>
        </p:txBody>
      </p:sp>
      <p:sp>
        <p:nvSpPr>
          <p:cNvPr id="53" name="Rounded Rectangle 163">
            <a:extLst>
              <a:ext uri="{FF2B5EF4-FFF2-40B4-BE49-F238E27FC236}">
                <a16:creationId xmlns:a16="http://schemas.microsoft.com/office/drawing/2014/main" id="{6513679A-C400-4F32-B76A-F5F776977748}"/>
              </a:ext>
            </a:extLst>
          </p:cNvPr>
          <p:cNvSpPr/>
          <p:nvPr/>
        </p:nvSpPr>
        <p:spPr>
          <a:xfrm>
            <a:off x="-173010" y="4090638"/>
            <a:ext cx="2642317" cy="1463376"/>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600" b="1" dirty="0">
                <a:solidFill>
                  <a:srgbClr val="FF0000"/>
                </a:solidFill>
              </a:rPr>
              <a:t>High latency page walks</a:t>
            </a:r>
          </a:p>
        </p:txBody>
      </p:sp>
      <p:sp>
        <p:nvSpPr>
          <p:cNvPr id="56" name="Arrow: Up-Down 55">
            <a:extLst>
              <a:ext uri="{FF2B5EF4-FFF2-40B4-BE49-F238E27FC236}">
                <a16:creationId xmlns:a16="http://schemas.microsoft.com/office/drawing/2014/main" id="{6E560392-9930-423F-A760-98F874094A86}"/>
              </a:ext>
            </a:extLst>
          </p:cNvPr>
          <p:cNvSpPr/>
          <p:nvPr/>
        </p:nvSpPr>
        <p:spPr>
          <a:xfrm rot="16200000">
            <a:off x="5361617" y="5554973"/>
            <a:ext cx="458152" cy="1282939"/>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B757D735-3206-4F20-A01A-D74D0B415BDC}"/>
              </a:ext>
            </a:extLst>
          </p:cNvPr>
          <p:cNvSpPr/>
          <p:nvPr/>
        </p:nvSpPr>
        <p:spPr>
          <a:xfrm>
            <a:off x="2082655" y="5786898"/>
            <a:ext cx="2764538" cy="779175"/>
          </a:xfrm>
          <a:prstGeom prst="rect">
            <a:avLst/>
          </a:prstGeom>
          <a:solidFill>
            <a:schemeClr val="accent5">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tx1"/>
                </a:solidFill>
              </a:rPr>
              <a:t>Data </a:t>
            </a:r>
          </a:p>
          <a:p>
            <a:pPr algn="ctr"/>
            <a:r>
              <a:rPr lang="en-US" sz="2400" b="1" i="1" dirty="0">
                <a:solidFill>
                  <a:schemeClr val="tx1"/>
                </a:solidFill>
              </a:rPr>
              <a:t>(Main Memory)</a:t>
            </a:r>
          </a:p>
        </p:txBody>
      </p:sp>
      <p:sp>
        <p:nvSpPr>
          <p:cNvPr id="58" name="Rectangle 57">
            <a:extLst>
              <a:ext uri="{FF2B5EF4-FFF2-40B4-BE49-F238E27FC236}">
                <a16:creationId xmlns:a16="http://schemas.microsoft.com/office/drawing/2014/main" id="{1D46C141-C73A-45FF-9A33-6BE26CAD7B57}"/>
              </a:ext>
            </a:extLst>
          </p:cNvPr>
          <p:cNvSpPr/>
          <p:nvPr/>
        </p:nvSpPr>
        <p:spPr>
          <a:xfrm>
            <a:off x="6324045" y="5806854"/>
            <a:ext cx="1988620" cy="779175"/>
          </a:xfrm>
          <a:prstGeom prst="rect">
            <a:avLst/>
          </a:prstGeom>
          <a:solidFill>
            <a:schemeClr val="tx1">
              <a:lumMod val="50000"/>
              <a:lumOff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CPU Memory</a:t>
            </a:r>
          </a:p>
        </p:txBody>
      </p:sp>
      <p:sp>
        <p:nvSpPr>
          <p:cNvPr id="59" name="Rounded Rectangle 163">
            <a:extLst>
              <a:ext uri="{FF2B5EF4-FFF2-40B4-BE49-F238E27FC236}">
                <a16:creationId xmlns:a16="http://schemas.microsoft.com/office/drawing/2014/main" id="{67EF5EF1-BB3E-4DBD-B4C2-BF6F7EE8B932}"/>
              </a:ext>
            </a:extLst>
          </p:cNvPr>
          <p:cNvSpPr/>
          <p:nvPr/>
        </p:nvSpPr>
        <p:spPr>
          <a:xfrm>
            <a:off x="4494927" y="4485328"/>
            <a:ext cx="1883580" cy="1463376"/>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600" b="1" dirty="0">
                <a:solidFill>
                  <a:srgbClr val="FF0000"/>
                </a:solidFill>
              </a:rPr>
              <a:t>High latency</a:t>
            </a:r>
          </a:p>
          <a:p>
            <a:pPr algn="ctr"/>
            <a:r>
              <a:rPr lang="en-US" sz="2600" b="1" dirty="0">
                <a:solidFill>
                  <a:srgbClr val="FF0000"/>
                </a:solidFill>
              </a:rPr>
              <a:t>I/O</a:t>
            </a:r>
          </a:p>
        </p:txBody>
      </p:sp>
      <p:sp>
        <p:nvSpPr>
          <p:cNvPr id="60" name="Rounded Rectangle 163">
            <a:extLst>
              <a:ext uri="{FF2B5EF4-FFF2-40B4-BE49-F238E27FC236}">
                <a16:creationId xmlns:a16="http://schemas.microsoft.com/office/drawing/2014/main" id="{7F9C6ACA-BBFB-4824-BFE8-CFA10D96B0CD}"/>
              </a:ext>
            </a:extLst>
          </p:cNvPr>
          <p:cNvSpPr/>
          <p:nvPr/>
        </p:nvSpPr>
        <p:spPr>
          <a:xfrm>
            <a:off x="7410312" y="2222132"/>
            <a:ext cx="1606877"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Private</a:t>
            </a:r>
          </a:p>
        </p:txBody>
      </p:sp>
      <p:sp>
        <p:nvSpPr>
          <p:cNvPr id="61" name="Rounded Rectangle 163">
            <a:extLst>
              <a:ext uri="{FF2B5EF4-FFF2-40B4-BE49-F238E27FC236}">
                <a16:creationId xmlns:a16="http://schemas.microsoft.com/office/drawing/2014/main" id="{775A3A60-900A-40B3-954E-D15E2D788336}"/>
              </a:ext>
            </a:extLst>
          </p:cNvPr>
          <p:cNvSpPr/>
          <p:nvPr/>
        </p:nvSpPr>
        <p:spPr>
          <a:xfrm>
            <a:off x="7410312" y="2542955"/>
            <a:ext cx="1606877"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Shared</a:t>
            </a:r>
          </a:p>
        </p:txBody>
      </p:sp>
      <p:grpSp>
        <p:nvGrpSpPr>
          <p:cNvPr id="67" name="Group 66">
            <a:extLst>
              <a:ext uri="{FF2B5EF4-FFF2-40B4-BE49-F238E27FC236}">
                <a16:creationId xmlns:a16="http://schemas.microsoft.com/office/drawing/2014/main" id="{E1225B29-1002-433D-8BEB-3E072B1CC3F6}"/>
              </a:ext>
            </a:extLst>
          </p:cNvPr>
          <p:cNvGrpSpPr/>
          <p:nvPr/>
        </p:nvGrpSpPr>
        <p:grpSpPr>
          <a:xfrm>
            <a:off x="6112565" y="4953242"/>
            <a:ext cx="2571558" cy="1662524"/>
            <a:chOff x="6112565" y="4953242"/>
            <a:chExt cx="2571558" cy="1662524"/>
          </a:xfrm>
        </p:grpSpPr>
        <p:cxnSp>
          <p:nvCxnSpPr>
            <p:cNvPr id="62" name="Straight Arrow Connector 61">
              <a:extLst>
                <a:ext uri="{FF2B5EF4-FFF2-40B4-BE49-F238E27FC236}">
                  <a16:creationId xmlns:a16="http://schemas.microsoft.com/office/drawing/2014/main" id="{2ED0423E-63F9-4EDD-B657-6005B3700502}"/>
                </a:ext>
              </a:extLst>
            </p:cNvPr>
            <p:cNvCxnSpPr>
              <a:cxnSpLocks/>
            </p:cNvCxnSpPr>
            <p:nvPr/>
          </p:nvCxnSpPr>
          <p:spPr>
            <a:xfrm>
              <a:off x="6112565" y="4953242"/>
              <a:ext cx="2571558" cy="0"/>
            </a:xfrm>
            <a:prstGeom prst="straightConnector1">
              <a:avLst/>
            </a:prstGeom>
            <a:ln w="25400">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44F7BA6-2022-4716-AA98-5B5CB7254F21}"/>
                </a:ext>
              </a:extLst>
            </p:cNvPr>
            <p:cNvCxnSpPr>
              <a:cxnSpLocks/>
            </p:cNvCxnSpPr>
            <p:nvPr/>
          </p:nvCxnSpPr>
          <p:spPr>
            <a:xfrm>
              <a:off x="6112565" y="4953242"/>
              <a:ext cx="0" cy="1662524"/>
            </a:xfrm>
            <a:prstGeom prst="straightConnector1">
              <a:avLst/>
            </a:prstGeom>
            <a:ln w="25400">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grpSp>
      <p:sp>
        <p:nvSpPr>
          <p:cNvPr id="65" name="Rounded Rectangle 163">
            <a:extLst>
              <a:ext uri="{FF2B5EF4-FFF2-40B4-BE49-F238E27FC236}">
                <a16:creationId xmlns:a16="http://schemas.microsoft.com/office/drawing/2014/main" id="{7AA82E72-AA74-4DD1-AE11-3D43F0C3F045}"/>
              </a:ext>
            </a:extLst>
          </p:cNvPr>
          <p:cNvSpPr/>
          <p:nvPr/>
        </p:nvSpPr>
        <p:spPr>
          <a:xfrm>
            <a:off x="6410264" y="4843339"/>
            <a:ext cx="2591479"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a:solidFill>
                  <a:schemeClr val="tx1"/>
                </a:solidFill>
              </a:rPr>
              <a:t>CPU-side memory</a:t>
            </a:r>
            <a:endParaRPr lang="en-US" sz="2000" i="1" dirty="0">
              <a:solidFill>
                <a:schemeClr val="tx1"/>
              </a:solidFill>
            </a:endParaRPr>
          </a:p>
        </p:txBody>
      </p:sp>
      <p:sp>
        <p:nvSpPr>
          <p:cNvPr id="66" name="Rounded Rectangle 163">
            <a:extLst>
              <a:ext uri="{FF2B5EF4-FFF2-40B4-BE49-F238E27FC236}">
                <a16:creationId xmlns:a16="http://schemas.microsoft.com/office/drawing/2014/main" id="{F25D6553-F099-4353-923F-BB45C1B8D030}"/>
              </a:ext>
            </a:extLst>
          </p:cNvPr>
          <p:cNvSpPr/>
          <p:nvPr/>
        </p:nvSpPr>
        <p:spPr>
          <a:xfrm>
            <a:off x="6410265" y="4462904"/>
            <a:ext cx="2591478"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a:solidFill>
                  <a:schemeClr val="tx1"/>
                </a:solidFill>
              </a:rPr>
              <a:t>GPU-side memory</a:t>
            </a:r>
            <a:endParaRPr lang="en-US" sz="2000" i="1" dirty="0">
              <a:solidFill>
                <a:schemeClr val="tx1"/>
              </a:solidFill>
            </a:endParaRPr>
          </a:p>
        </p:txBody>
      </p:sp>
    </p:spTree>
    <p:extLst>
      <p:ext uri="{BB962C8B-B14F-4D97-AF65-F5344CB8AC3E}">
        <p14:creationId xmlns:p14="http://schemas.microsoft.com/office/powerpoint/2010/main" val="125844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randombar(horizontal)">
                                      <p:cBhvr>
                                        <p:cTn id="10" dur="500"/>
                                        <p:tgtEl>
                                          <p:spTgt spid="26"/>
                                        </p:tgtEl>
                                      </p:cBhvr>
                                    </p:animEffect>
                                  </p:childTnLst>
                                </p:cTn>
                              </p:par>
                            </p:childTnLst>
                          </p:cTn>
                        </p:par>
                        <p:par>
                          <p:cTn id="11" fill="hold">
                            <p:stCondLst>
                              <p:cond delay="500"/>
                            </p:stCondLst>
                            <p:childTnLst>
                              <p:par>
                                <p:cTn id="12" presetID="14" presetClass="entr" presetSubtype="1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randombar(horizontal)">
                                      <p:cBhvr>
                                        <p:cTn id="14" dur="500"/>
                                        <p:tgtEl>
                                          <p:spTgt spid="9"/>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randombar(horizontal)">
                                      <p:cBhvr>
                                        <p:cTn id="17" dur="500"/>
                                        <p:tgtEl>
                                          <p:spTgt spid="15"/>
                                        </p:tgtEl>
                                      </p:cBhvr>
                                    </p:animEffect>
                                  </p:childTnLst>
                                </p:cTn>
                              </p:par>
                            </p:childTnLst>
                          </p:cTn>
                        </p:par>
                        <p:par>
                          <p:cTn id="18" fill="hold">
                            <p:stCondLst>
                              <p:cond delay="1000"/>
                            </p:stCondLst>
                            <p:childTnLst>
                              <p:par>
                                <p:cTn id="19" presetID="14" presetClass="entr" presetSubtype="1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randombar(horizontal)">
                                      <p:cBhvr>
                                        <p:cTn id="21" dur="500"/>
                                        <p:tgtEl>
                                          <p:spTgt spid="8"/>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randombar(horizontal)">
                                      <p:cBhvr>
                                        <p:cTn id="24" dur="500"/>
                                        <p:tgtEl>
                                          <p:spTgt spid="17"/>
                                        </p:tgtEl>
                                      </p:cBhvr>
                                    </p:animEffect>
                                  </p:childTnLst>
                                </p:cTn>
                              </p:par>
                            </p:childTnLst>
                          </p:cTn>
                        </p:par>
                        <p:par>
                          <p:cTn id="25" fill="hold">
                            <p:stCondLst>
                              <p:cond delay="1500"/>
                            </p:stCondLst>
                            <p:childTnLst>
                              <p:par>
                                <p:cTn id="26" presetID="14" presetClass="entr" presetSubtype="10"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randombar(horizontal)">
                                      <p:cBhvr>
                                        <p:cTn id="28" dur="500"/>
                                        <p:tgtEl>
                                          <p:spTgt spid="3"/>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randombar(horizontal)">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randombar(horizontal)">
                                      <p:cBhvr>
                                        <p:cTn id="36" dur="500"/>
                                        <p:tgtEl>
                                          <p:spTgt spid="25"/>
                                        </p:tgtEl>
                                      </p:cBhvr>
                                    </p:animEffect>
                                  </p:childTnLst>
                                </p:cTn>
                              </p:par>
                            </p:childTnLst>
                          </p:cTn>
                        </p:par>
                        <p:par>
                          <p:cTn id="37" fill="hold">
                            <p:stCondLst>
                              <p:cond delay="500"/>
                            </p:stCondLst>
                            <p:childTnLst>
                              <p:par>
                                <p:cTn id="38" presetID="3" presetClass="entr" presetSubtype="10" fill="hold" grpId="0" nodeType="after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blinds(horizontal)">
                                      <p:cBhvr>
                                        <p:cTn id="40" dur="500"/>
                                        <p:tgtEl>
                                          <p:spTgt spid="60"/>
                                        </p:tgtEl>
                                      </p:cBhvr>
                                    </p:animEffect>
                                  </p:childTnLst>
                                </p:cTn>
                              </p:par>
                            </p:childTnLst>
                          </p:cTn>
                        </p:par>
                        <p:par>
                          <p:cTn id="41" fill="hold">
                            <p:stCondLst>
                              <p:cond delay="1000"/>
                            </p:stCondLst>
                            <p:childTnLst>
                              <p:par>
                                <p:cTn id="42" presetID="3" presetClass="entr" presetSubtype="10" fill="hold" grpId="0" nodeType="afterEffect">
                                  <p:stCondLst>
                                    <p:cond delay="0"/>
                                  </p:stCondLst>
                                  <p:childTnLst>
                                    <p:set>
                                      <p:cBhvr>
                                        <p:cTn id="43" dur="1" fill="hold">
                                          <p:stCondLst>
                                            <p:cond delay="0"/>
                                          </p:stCondLst>
                                        </p:cTn>
                                        <p:tgtEl>
                                          <p:spTgt spid="61"/>
                                        </p:tgtEl>
                                        <p:attrNameLst>
                                          <p:attrName>style.visibility</p:attrName>
                                        </p:attrNameLst>
                                      </p:cBhvr>
                                      <p:to>
                                        <p:strVal val="visible"/>
                                      </p:to>
                                    </p:set>
                                    <p:animEffect transition="in" filter="blinds(horizontal)">
                                      <p:cBhvr>
                                        <p:cTn id="44" dur="500"/>
                                        <p:tgtEl>
                                          <p:spTgt spid="61"/>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randombar(horizontal)">
                                      <p:cBhvr>
                                        <p:cTn id="49" dur="500"/>
                                        <p:tgtEl>
                                          <p:spTgt spid="16"/>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randombar(horizontal)">
                                      <p:cBhvr>
                                        <p:cTn id="52" dur="500"/>
                                        <p:tgtEl>
                                          <p:spTgt spid="6"/>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randombar(horizontal)">
                                      <p:cBhvr>
                                        <p:cTn id="55" dur="500"/>
                                        <p:tgtEl>
                                          <p:spTgt spid="21"/>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randombar(horizontal)">
                                      <p:cBhvr>
                                        <p:cTn id="58" dur="500"/>
                                        <p:tgtEl>
                                          <p:spTgt spid="23"/>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randombar(horizontal)">
                                      <p:cBhvr>
                                        <p:cTn id="61" dur="500"/>
                                        <p:tgtEl>
                                          <p:spTgt spid="24"/>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randombar(horizontal)">
                                      <p:cBhvr>
                                        <p:cTn id="64" dur="500"/>
                                        <p:tgtEl>
                                          <p:spTgt spid="32"/>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randombar(horizontal)">
                                      <p:cBhvr>
                                        <p:cTn id="67" dur="500"/>
                                        <p:tgtEl>
                                          <p:spTgt spid="31"/>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randombar(horizontal)">
                                      <p:cBhvr>
                                        <p:cTn id="70" dur="500"/>
                                        <p:tgtEl>
                                          <p:spTgt spid="30"/>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randombar(horizontal)">
                                      <p:cBhvr>
                                        <p:cTn id="73" dur="500"/>
                                        <p:tgtEl>
                                          <p:spTgt spid="29"/>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ntr" presetSubtype="10" fill="hold" grpId="0" nodeType="click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randombar(horizontal)">
                                      <p:cBhvr>
                                        <p:cTn id="78" dur="500"/>
                                        <p:tgtEl>
                                          <p:spTgt spid="19"/>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randombar(horizontal)">
                                      <p:cBhvr>
                                        <p:cTn id="81" dur="500"/>
                                        <p:tgtEl>
                                          <p:spTgt spid="27"/>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randombar(horizontal)">
                                      <p:cBhvr>
                                        <p:cTn id="84" dur="500"/>
                                        <p:tgtEl>
                                          <p:spTgt spid="28"/>
                                        </p:tgtEl>
                                      </p:cBhvr>
                                    </p:animEffect>
                                  </p:childTnLst>
                                </p:cTn>
                              </p:par>
                              <p:par>
                                <p:cTn id="85" presetID="14" presetClass="entr" presetSubtype="10" fill="hold" grpId="0" nodeType="with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randombar(horizontal)">
                                      <p:cBhvr>
                                        <p:cTn id="87" dur="500"/>
                                        <p:tgtEl>
                                          <p:spTgt spid="7"/>
                                        </p:tgtEl>
                                      </p:cBhvr>
                                    </p:animEffect>
                                  </p:childTnLst>
                                </p:cTn>
                              </p:par>
                              <p:par>
                                <p:cTn id="88" presetID="14" presetClass="entr" presetSubtype="10" fill="hold" grpId="0" nodeType="withEffect">
                                  <p:stCondLst>
                                    <p:cond delay="0"/>
                                  </p:stCondLst>
                                  <p:childTnLst>
                                    <p:set>
                                      <p:cBhvr>
                                        <p:cTn id="89" dur="1" fill="hold">
                                          <p:stCondLst>
                                            <p:cond delay="0"/>
                                          </p:stCondLst>
                                        </p:cTn>
                                        <p:tgtEl>
                                          <p:spTgt spid="34"/>
                                        </p:tgtEl>
                                        <p:attrNameLst>
                                          <p:attrName>style.visibility</p:attrName>
                                        </p:attrNameLst>
                                      </p:cBhvr>
                                      <p:to>
                                        <p:strVal val="visible"/>
                                      </p:to>
                                    </p:set>
                                    <p:animEffect transition="in" filter="randombar(horizontal)">
                                      <p:cBhvr>
                                        <p:cTn id="90" dur="500"/>
                                        <p:tgtEl>
                                          <p:spTgt spid="34"/>
                                        </p:tgtEl>
                                      </p:cBhvr>
                                    </p:animEffect>
                                  </p:childTnLst>
                                </p:cTn>
                              </p:par>
                              <p:par>
                                <p:cTn id="91" presetID="14" presetClass="entr" presetSubtype="10" fill="hold" grpId="0" nodeType="withEffect">
                                  <p:stCondLst>
                                    <p:cond delay="0"/>
                                  </p:stCondLst>
                                  <p:childTnLst>
                                    <p:set>
                                      <p:cBhvr>
                                        <p:cTn id="92" dur="1" fill="hold">
                                          <p:stCondLst>
                                            <p:cond delay="0"/>
                                          </p:stCondLst>
                                        </p:cTn>
                                        <p:tgtEl>
                                          <p:spTgt spid="36"/>
                                        </p:tgtEl>
                                        <p:attrNameLst>
                                          <p:attrName>style.visibility</p:attrName>
                                        </p:attrNameLst>
                                      </p:cBhvr>
                                      <p:to>
                                        <p:strVal val="visible"/>
                                      </p:to>
                                    </p:set>
                                    <p:animEffect transition="in" filter="randombar(horizontal)">
                                      <p:cBhvr>
                                        <p:cTn id="93" dur="500"/>
                                        <p:tgtEl>
                                          <p:spTgt spid="36"/>
                                        </p:tgtEl>
                                      </p:cBhvr>
                                    </p:animEffect>
                                  </p:childTnLst>
                                </p:cTn>
                              </p:par>
                              <p:par>
                                <p:cTn id="94" presetID="14" presetClass="entr" presetSubtype="10" fill="hold" grpId="0" nodeType="with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randombar(horizontal)">
                                      <p:cBhvr>
                                        <p:cTn id="96" dur="500"/>
                                        <p:tgtEl>
                                          <p:spTgt spid="37"/>
                                        </p:tgtEl>
                                      </p:cBhvr>
                                    </p:animEffect>
                                  </p:childTnLst>
                                </p:cTn>
                              </p:par>
                              <p:par>
                                <p:cTn id="97" presetID="14" presetClass="entr" presetSubtype="10" fill="hold" grpId="0" nodeType="withEffect">
                                  <p:stCondLst>
                                    <p:cond delay="0"/>
                                  </p:stCondLst>
                                  <p:childTnLst>
                                    <p:set>
                                      <p:cBhvr>
                                        <p:cTn id="98" dur="1" fill="hold">
                                          <p:stCondLst>
                                            <p:cond delay="0"/>
                                          </p:stCondLst>
                                        </p:cTn>
                                        <p:tgtEl>
                                          <p:spTgt spid="39"/>
                                        </p:tgtEl>
                                        <p:attrNameLst>
                                          <p:attrName>style.visibility</p:attrName>
                                        </p:attrNameLst>
                                      </p:cBhvr>
                                      <p:to>
                                        <p:strVal val="visible"/>
                                      </p:to>
                                    </p:set>
                                    <p:animEffect transition="in" filter="randombar(horizontal)">
                                      <p:cBhvr>
                                        <p:cTn id="99" dur="500"/>
                                        <p:tgtEl>
                                          <p:spTgt spid="39"/>
                                        </p:tgtEl>
                                      </p:cBhvr>
                                    </p:animEffect>
                                  </p:childTnLst>
                                </p:cTn>
                              </p:par>
                              <p:par>
                                <p:cTn id="100" presetID="14" presetClass="entr" presetSubtype="10" fill="hold" grpId="0" nodeType="with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randombar(horizontal)">
                                      <p:cBhvr>
                                        <p:cTn id="102" dur="500"/>
                                        <p:tgtEl>
                                          <p:spTgt spid="40"/>
                                        </p:tgtEl>
                                      </p:cBhvr>
                                    </p:animEffect>
                                  </p:childTnLst>
                                </p:cTn>
                              </p:par>
                              <p:par>
                                <p:cTn id="103" presetID="14" presetClass="entr" presetSubtype="10" fill="hold" grpId="0" nodeType="withEffect">
                                  <p:stCondLst>
                                    <p:cond delay="0"/>
                                  </p:stCondLst>
                                  <p:childTnLst>
                                    <p:set>
                                      <p:cBhvr>
                                        <p:cTn id="104" dur="1" fill="hold">
                                          <p:stCondLst>
                                            <p:cond delay="0"/>
                                          </p:stCondLst>
                                        </p:cTn>
                                        <p:tgtEl>
                                          <p:spTgt spid="43"/>
                                        </p:tgtEl>
                                        <p:attrNameLst>
                                          <p:attrName>style.visibility</p:attrName>
                                        </p:attrNameLst>
                                      </p:cBhvr>
                                      <p:to>
                                        <p:strVal val="visible"/>
                                      </p:to>
                                    </p:set>
                                    <p:animEffect transition="in" filter="randombar(horizontal)">
                                      <p:cBhvr>
                                        <p:cTn id="105" dur="500"/>
                                        <p:tgtEl>
                                          <p:spTgt spid="43"/>
                                        </p:tgtEl>
                                      </p:cBhvr>
                                    </p:animEffect>
                                  </p:childTnLst>
                                </p:cTn>
                              </p:par>
                              <p:par>
                                <p:cTn id="106" presetID="14" presetClass="entr" presetSubtype="10" fill="hold" grpId="0" nodeType="withEffect">
                                  <p:stCondLst>
                                    <p:cond delay="0"/>
                                  </p:stCondLst>
                                  <p:childTnLst>
                                    <p:set>
                                      <p:cBhvr>
                                        <p:cTn id="107" dur="1" fill="hold">
                                          <p:stCondLst>
                                            <p:cond delay="0"/>
                                          </p:stCondLst>
                                        </p:cTn>
                                        <p:tgtEl>
                                          <p:spTgt spid="44"/>
                                        </p:tgtEl>
                                        <p:attrNameLst>
                                          <p:attrName>style.visibility</p:attrName>
                                        </p:attrNameLst>
                                      </p:cBhvr>
                                      <p:to>
                                        <p:strVal val="visible"/>
                                      </p:to>
                                    </p:set>
                                    <p:animEffect transition="in" filter="randombar(horizontal)">
                                      <p:cBhvr>
                                        <p:cTn id="108" dur="500"/>
                                        <p:tgtEl>
                                          <p:spTgt spid="44"/>
                                        </p:tgtEl>
                                      </p:cBhvr>
                                    </p:animEffect>
                                  </p:childTnLst>
                                </p:cTn>
                              </p:par>
                              <p:par>
                                <p:cTn id="109" presetID="14" presetClass="entr" presetSubtype="10" fill="hold" grpId="0" nodeType="withEffect">
                                  <p:stCondLst>
                                    <p:cond delay="0"/>
                                  </p:stCondLst>
                                  <p:childTnLst>
                                    <p:set>
                                      <p:cBhvr>
                                        <p:cTn id="110" dur="1" fill="hold">
                                          <p:stCondLst>
                                            <p:cond delay="0"/>
                                          </p:stCondLst>
                                        </p:cTn>
                                        <p:tgtEl>
                                          <p:spTgt spid="45"/>
                                        </p:tgtEl>
                                        <p:attrNameLst>
                                          <p:attrName>style.visibility</p:attrName>
                                        </p:attrNameLst>
                                      </p:cBhvr>
                                      <p:to>
                                        <p:strVal val="visible"/>
                                      </p:to>
                                    </p:set>
                                    <p:animEffect transition="in" filter="randombar(horizontal)">
                                      <p:cBhvr>
                                        <p:cTn id="111" dur="500"/>
                                        <p:tgtEl>
                                          <p:spTgt spid="45"/>
                                        </p:tgtEl>
                                      </p:cBhvr>
                                    </p:animEffect>
                                  </p:childTnLst>
                                </p:cTn>
                              </p:par>
                              <p:par>
                                <p:cTn id="112" presetID="14" presetClass="entr" presetSubtype="10" fill="hold" grpId="0" nodeType="withEffect">
                                  <p:stCondLst>
                                    <p:cond delay="0"/>
                                  </p:stCondLst>
                                  <p:childTnLst>
                                    <p:set>
                                      <p:cBhvr>
                                        <p:cTn id="113" dur="1" fill="hold">
                                          <p:stCondLst>
                                            <p:cond delay="0"/>
                                          </p:stCondLst>
                                        </p:cTn>
                                        <p:tgtEl>
                                          <p:spTgt spid="46"/>
                                        </p:tgtEl>
                                        <p:attrNameLst>
                                          <p:attrName>style.visibility</p:attrName>
                                        </p:attrNameLst>
                                      </p:cBhvr>
                                      <p:to>
                                        <p:strVal val="visible"/>
                                      </p:to>
                                    </p:set>
                                    <p:animEffect transition="in" filter="randombar(horizontal)">
                                      <p:cBhvr>
                                        <p:cTn id="114" dur="500"/>
                                        <p:tgtEl>
                                          <p:spTgt spid="46"/>
                                        </p:tgtEl>
                                      </p:cBhvr>
                                    </p:animEffect>
                                  </p:childTnLst>
                                </p:cTn>
                              </p:par>
                              <p:par>
                                <p:cTn id="115" presetID="14" presetClass="entr" presetSubtype="10" fill="hold" grpId="0" nodeType="withEffect">
                                  <p:stCondLst>
                                    <p:cond delay="0"/>
                                  </p:stCondLst>
                                  <p:childTnLst>
                                    <p:set>
                                      <p:cBhvr>
                                        <p:cTn id="116" dur="1" fill="hold">
                                          <p:stCondLst>
                                            <p:cond delay="0"/>
                                          </p:stCondLst>
                                        </p:cTn>
                                        <p:tgtEl>
                                          <p:spTgt spid="47"/>
                                        </p:tgtEl>
                                        <p:attrNameLst>
                                          <p:attrName>style.visibility</p:attrName>
                                        </p:attrNameLst>
                                      </p:cBhvr>
                                      <p:to>
                                        <p:strVal val="visible"/>
                                      </p:to>
                                    </p:set>
                                    <p:animEffect transition="in" filter="randombar(horizontal)">
                                      <p:cBhvr>
                                        <p:cTn id="117" dur="500"/>
                                        <p:tgtEl>
                                          <p:spTgt spid="47"/>
                                        </p:tgtEl>
                                      </p:cBhvr>
                                    </p:animEffect>
                                  </p:childTnLst>
                                </p:cTn>
                              </p:par>
                              <p:par>
                                <p:cTn id="118" presetID="14" presetClass="entr" presetSubtype="10" fill="hold" grpId="0" nodeType="withEffect">
                                  <p:stCondLst>
                                    <p:cond delay="0"/>
                                  </p:stCondLst>
                                  <p:childTnLst>
                                    <p:set>
                                      <p:cBhvr>
                                        <p:cTn id="119" dur="1" fill="hold">
                                          <p:stCondLst>
                                            <p:cond delay="0"/>
                                          </p:stCondLst>
                                        </p:cTn>
                                        <p:tgtEl>
                                          <p:spTgt spid="48"/>
                                        </p:tgtEl>
                                        <p:attrNameLst>
                                          <p:attrName>style.visibility</p:attrName>
                                        </p:attrNameLst>
                                      </p:cBhvr>
                                      <p:to>
                                        <p:strVal val="visible"/>
                                      </p:to>
                                    </p:set>
                                    <p:animEffect transition="in" filter="randombar(horizontal)">
                                      <p:cBhvr>
                                        <p:cTn id="120" dur="500"/>
                                        <p:tgtEl>
                                          <p:spTgt spid="48"/>
                                        </p:tgtEl>
                                      </p:cBhvr>
                                    </p:animEffect>
                                  </p:childTnLst>
                                </p:cTn>
                              </p:par>
                            </p:childTnLst>
                          </p:cTn>
                        </p:par>
                      </p:childTnLst>
                    </p:cTn>
                  </p:par>
                  <p:par>
                    <p:cTn id="121" fill="hold">
                      <p:stCondLst>
                        <p:cond delay="indefinite"/>
                      </p:stCondLst>
                      <p:childTnLst>
                        <p:par>
                          <p:cTn id="122" fill="hold">
                            <p:stCondLst>
                              <p:cond delay="0"/>
                            </p:stCondLst>
                            <p:childTnLst>
                              <p:par>
                                <p:cTn id="123" presetID="3" presetClass="entr" presetSubtype="10" fill="hold" grpId="0" nodeType="clickEffect">
                                  <p:stCondLst>
                                    <p:cond delay="0"/>
                                  </p:stCondLst>
                                  <p:childTnLst>
                                    <p:set>
                                      <p:cBhvr>
                                        <p:cTn id="124" dur="1" fill="hold">
                                          <p:stCondLst>
                                            <p:cond delay="0"/>
                                          </p:stCondLst>
                                        </p:cTn>
                                        <p:tgtEl>
                                          <p:spTgt spid="55"/>
                                        </p:tgtEl>
                                        <p:attrNameLst>
                                          <p:attrName>style.visibility</p:attrName>
                                        </p:attrNameLst>
                                      </p:cBhvr>
                                      <p:to>
                                        <p:strVal val="visible"/>
                                      </p:to>
                                    </p:set>
                                    <p:animEffect transition="in" filter="blinds(horizontal)">
                                      <p:cBhvr>
                                        <p:cTn id="125" dur="500"/>
                                        <p:tgtEl>
                                          <p:spTgt spid="55"/>
                                        </p:tgtEl>
                                      </p:cBhvr>
                                    </p:animEffect>
                                  </p:childTnLst>
                                </p:cTn>
                              </p:par>
                            </p:childTnLst>
                          </p:cTn>
                        </p:par>
                        <p:par>
                          <p:cTn id="126" fill="hold">
                            <p:stCondLst>
                              <p:cond delay="500"/>
                            </p:stCondLst>
                            <p:childTnLst>
                              <p:par>
                                <p:cTn id="127" presetID="3" presetClass="entr" presetSubtype="10" fill="hold" grpId="0" nodeType="afterEffect">
                                  <p:stCondLst>
                                    <p:cond delay="0"/>
                                  </p:stCondLst>
                                  <p:childTnLst>
                                    <p:set>
                                      <p:cBhvr>
                                        <p:cTn id="128" dur="1" fill="hold">
                                          <p:stCondLst>
                                            <p:cond delay="0"/>
                                          </p:stCondLst>
                                        </p:cTn>
                                        <p:tgtEl>
                                          <p:spTgt spid="53"/>
                                        </p:tgtEl>
                                        <p:attrNameLst>
                                          <p:attrName>style.visibility</p:attrName>
                                        </p:attrNameLst>
                                      </p:cBhvr>
                                      <p:to>
                                        <p:strVal val="visible"/>
                                      </p:to>
                                    </p:set>
                                    <p:animEffect transition="in" filter="blinds(horizontal)">
                                      <p:cBhvr>
                                        <p:cTn id="129" dur="500"/>
                                        <p:tgtEl>
                                          <p:spTgt spid="53"/>
                                        </p:tgtEl>
                                      </p:cBhvr>
                                    </p:animEffect>
                                  </p:childTnLst>
                                </p:cTn>
                              </p:par>
                            </p:childTnLst>
                          </p:cTn>
                        </p:par>
                      </p:childTnLst>
                    </p:cTn>
                  </p:par>
                  <p:par>
                    <p:cTn id="130" fill="hold">
                      <p:stCondLst>
                        <p:cond delay="indefinite"/>
                      </p:stCondLst>
                      <p:childTnLst>
                        <p:par>
                          <p:cTn id="131" fill="hold">
                            <p:stCondLst>
                              <p:cond delay="0"/>
                            </p:stCondLst>
                            <p:childTnLst>
                              <p:par>
                                <p:cTn id="132" presetID="14" presetClass="entr" presetSubtype="10" fill="hold" grpId="0" nodeType="clickEffect">
                                  <p:stCondLst>
                                    <p:cond delay="0"/>
                                  </p:stCondLst>
                                  <p:childTnLst>
                                    <p:set>
                                      <p:cBhvr>
                                        <p:cTn id="133" dur="1" fill="hold">
                                          <p:stCondLst>
                                            <p:cond delay="0"/>
                                          </p:stCondLst>
                                        </p:cTn>
                                        <p:tgtEl>
                                          <p:spTgt spid="57"/>
                                        </p:tgtEl>
                                        <p:attrNameLst>
                                          <p:attrName>style.visibility</p:attrName>
                                        </p:attrNameLst>
                                      </p:cBhvr>
                                      <p:to>
                                        <p:strVal val="visible"/>
                                      </p:to>
                                    </p:set>
                                    <p:animEffect transition="in" filter="randombar(horizontal)">
                                      <p:cBhvr>
                                        <p:cTn id="134" dur="500"/>
                                        <p:tgtEl>
                                          <p:spTgt spid="57"/>
                                        </p:tgtEl>
                                      </p:cBhvr>
                                    </p:animEffect>
                                  </p:childTnLst>
                                </p:cTn>
                              </p:par>
                            </p:childTnLst>
                          </p:cTn>
                        </p:par>
                        <p:par>
                          <p:cTn id="135" fill="hold">
                            <p:stCondLst>
                              <p:cond delay="500"/>
                            </p:stCondLst>
                            <p:childTnLst>
                              <p:par>
                                <p:cTn id="136" presetID="14" presetClass="entr" presetSubtype="10" fill="hold" nodeType="afterEffect">
                                  <p:stCondLst>
                                    <p:cond delay="0"/>
                                  </p:stCondLst>
                                  <p:childTnLst>
                                    <p:set>
                                      <p:cBhvr>
                                        <p:cTn id="137" dur="1" fill="hold">
                                          <p:stCondLst>
                                            <p:cond delay="0"/>
                                          </p:stCondLst>
                                        </p:cTn>
                                        <p:tgtEl>
                                          <p:spTgt spid="67"/>
                                        </p:tgtEl>
                                        <p:attrNameLst>
                                          <p:attrName>style.visibility</p:attrName>
                                        </p:attrNameLst>
                                      </p:cBhvr>
                                      <p:to>
                                        <p:strVal val="visible"/>
                                      </p:to>
                                    </p:set>
                                    <p:animEffect transition="in" filter="randombar(horizontal)">
                                      <p:cBhvr>
                                        <p:cTn id="138" dur="500"/>
                                        <p:tgtEl>
                                          <p:spTgt spid="67"/>
                                        </p:tgtEl>
                                      </p:cBhvr>
                                    </p:animEffect>
                                  </p:childTnLst>
                                </p:cTn>
                              </p:par>
                            </p:childTnLst>
                          </p:cTn>
                        </p:par>
                        <p:par>
                          <p:cTn id="139" fill="hold">
                            <p:stCondLst>
                              <p:cond delay="1000"/>
                            </p:stCondLst>
                            <p:childTnLst>
                              <p:par>
                                <p:cTn id="140" presetID="3" presetClass="entr" presetSubtype="10" fill="hold" grpId="0" nodeType="afterEffect">
                                  <p:stCondLst>
                                    <p:cond delay="0"/>
                                  </p:stCondLst>
                                  <p:childTnLst>
                                    <p:set>
                                      <p:cBhvr>
                                        <p:cTn id="141" dur="1" fill="hold">
                                          <p:stCondLst>
                                            <p:cond delay="0"/>
                                          </p:stCondLst>
                                        </p:cTn>
                                        <p:tgtEl>
                                          <p:spTgt spid="66"/>
                                        </p:tgtEl>
                                        <p:attrNameLst>
                                          <p:attrName>style.visibility</p:attrName>
                                        </p:attrNameLst>
                                      </p:cBhvr>
                                      <p:to>
                                        <p:strVal val="visible"/>
                                      </p:to>
                                    </p:set>
                                    <p:animEffect transition="in" filter="blinds(horizontal)">
                                      <p:cBhvr>
                                        <p:cTn id="142" dur="500"/>
                                        <p:tgtEl>
                                          <p:spTgt spid="66"/>
                                        </p:tgtEl>
                                      </p:cBhvr>
                                    </p:animEffect>
                                  </p:childTnLst>
                                </p:cTn>
                              </p:par>
                            </p:childTnLst>
                          </p:cTn>
                        </p:par>
                        <p:par>
                          <p:cTn id="143" fill="hold">
                            <p:stCondLst>
                              <p:cond delay="1500"/>
                            </p:stCondLst>
                            <p:childTnLst>
                              <p:par>
                                <p:cTn id="144" presetID="3" presetClass="entr" presetSubtype="10" fill="hold" grpId="0" nodeType="afterEffect">
                                  <p:stCondLst>
                                    <p:cond delay="0"/>
                                  </p:stCondLst>
                                  <p:childTnLst>
                                    <p:set>
                                      <p:cBhvr>
                                        <p:cTn id="145" dur="1" fill="hold">
                                          <p:stCondLst>
                                            <p:cond delay="0"/>
                                          </p:stCondLst>
                                        </p:cTn>
                                        <p:tgtEl>
                                          <p:spTgt spid="65"/>
                                        </p:tgtEl>
                                        <p:attrNameLst>
                                          <p:attrName>style.visibility</p:attrName>
                                        </p:attrNameLst>
                                      </p:cBhvr>
                                      <p:to>
                                        <p:strVal val="visible"/>
                                      </p:to>
                                    </p:set>
                                    <p:animEffect transition="in" filter="blinds(horizontal)">
                                      <p:cBhvr>
                                        <p:cTn id="146" dur="500"/>
                                        <p:tgtEl>
                                          <p:spTgt spid="65"/>
                                        </p:tgtEl>
                                      </p:cBhvr>
                                    </p:animEffect>
                                  </p:childTnLst>
                                </p:cTn>
                              </p:par>
                            </p:childTnLst>
                          </p:cTn>
                        </p:par>
                        <p:par>
                          <p:cTn id="147" fill="hold">
                            <p:stCondLst>
                              <p:cond delay="2000"/>
                            </p:stCondLst>
                            <p:childTnLst>
                              <p:par>
                                <p:cTn id="148" presetID="14" presetClass="entr" presetSubtype="10" fill="hold" grpId="0" nodeType="after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randombar(horizontal)">
                                      <p:cBhvr>
                                        <p:cTn id="150" dur="500"/>
                                        <p:tgtEl>
                                          <p:spTgt spid="58"/>
                                        </p:tgtEl>
                                      </p:cBhvr>
                                    </p:animEffect>
                                  </p:childTnLst>
                                </p:cTn>
                              </p:par>
                            </p:childTnLst>
                          </p:cTn>
                        </p:par>
                        <p:par>
                          <p:cTn id="151" fill="hold">
                            <p:stCondLst>
                              <p:cond delay="2500"/>
                            </p:stCondLst>
                            <p:childTnLst>
                              <p:par>
                                <p:cTn id="152" presetID="14" presetClass="entr" presetSubtype="10" fill="hold" grpId="0" nodeType="afterEffect">
                                  <p:stCondLst>
                                    <p:cond delay="0"/>
                                  </p:stCondLst>
                                  <p:childTnLst>
                                    <p:set>
                                      <p:cBhvr>
                                        <p:cTn id="153" dur="1" fill="hold">
                                          <p:stCondLst>
                                            <p:cond delay="0"/>
                                          </p:stCondLst>
                                        </p:cTn>
                                        <p:tgtEl>
                                          <p:spTgt spid="56"/>
                                        </p:tgtEl>
                                        <p:attrNameLst>
                                          <p:attrName>style.visibility</p:attrName>
                                        </p:attrNameLst>
                                      </p:cBhvr>
                                      <p:to>
                                        <p:strVal val="visible"/>
                                      </p:to>
                                    </p:set>
                                    <p:animEffect transition="in" filter="randombar(horizontal)">
                                      <p:cBhvr>
                                        <p:cTn id="154" dur="500"/>
                                        <p:tgtEl>
                                          <p:spTgt spid="56"/>
                                        </p:tgtEl>
                                      </p:cBhvr>
                                    </p:animEffect>
                                  </p:childTnLst>
                                </p:cTn>
                              </p:par>
                            </p:childTnLst>
                          </p:cTn>
                        </p:par>
                        <p:par>
                          <p:cTn id="155" fill="hold">
                            <p:stCondLst>
                              <p:cond delay="3000"/>
                            </p:stCondLst>
                            <p:childTnLst>
                              <p:par>
                                <p:cTn id="156" presetID="3" presetClass="entr" presetSubtype="10" fill="hold" grpId="0" nodeType="afterEffect">
                                  <p:stCondLst>
                                    <p:cond delay="0"/>
                                  </p:stCondLst>
                                  <p:childTnLst>
                                    <p:set>
                                      <p:cBhvr>
                                        <p:cTn id="157" dur="1" fill="hold">
                                          <p:stCondLst>
                                            <p:cond delay="0"/>
                                          </p:stCondLst>
                                        </p:cTn>
                                        <p:tgtEl>
                                          <p:spTgt spid="59"/>
                                        </p:tgtEl>
                                        <p:attrNameLst>
                                          <p:attrName>style.visibility</p:attrName>
                                        </p:attrNameLst>
                                      </p:cBhvr>
                                      <p:to>
                                        <p:strVal val="visible"/>
                                      </p:to>
                                    </p:set>
                                    <p:animEffect transition="in" filter="blinds(horizontal)">
                                      <p:cBhvr>
                                        <p:cTn id="158"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animBg="1"/>
      <p:bldP spid="3" grpId="0" animBg="1"/>
      <p:bldP spid="8" grpId="0" animBg="1"/>
      <p:bldP spid="10" grpId="0" animBg="1"/>
      <p:bldP spid="16" grpId="0" animBg="1"/>
      <p:bldP spid="26" grpId="0" animBg="1"/>
      <p:bldP spid="27" grpId="0" animBg="1"/>
      <p:bldP spid="28" grpId="0" animBg="1"/>
      <p:bldP spid="17" grpId="0" animBg="1"/>
      <p:bldP spid="18" grpId="0" animBg="1"/>
      <p:bldP spid="6" grpId="0" animBg="1"/>
      <p:bldP spid="19" grpId="0" animBg="1"/>
      <p:bldP spid="21" grpId="0" animBg="1"/>
      <p:bldP spid="23" grpId="0" animBg="1"/>
      <p:bldP spid="24" grpId="0" animBg="1"/>
      <p:bldP spid="29" grpId="0" animBg="1"/>
      <p:bldP spid="30" grpId="0" animBg="1"/>
      <p:bldP spid="31" grpId="0" animBg="1"/>
      <p:bldP spid="32" grpId="0" animBg="1"/>
      <p:bldP spid="7" grpId="0" animBg="1"/>
      <p:bldP spid="34" grpId="0" animBg="1"/>
      <p:bldP spid="36" grpId="0" animBg="1"/>
      <p:bldP spid="37" grpId="0" animBg="1"/>
      <p:bldP spid="39" grpId="0" animBg="1"/>
      <p:bldP spid="40" grpId="0" animBg="1"/>
      <p:bldP spid="43" grpId="0" animBg="1"/>
      <p:bldP spid="44" grpId="0" animBg="1"/>
      <p:bldP spid="45" grpId="0" animBg="1"/>
      <p:bldP spid="46" grpId="0" animBg="1"/>
      <p:bldP spid="47" grpId="0" animBg="1"/>
      <p:bldP spid="48" grpId="0" animBg="1"/>
      <p:bldP spid="55" grpId="0" animBg="1"/>
      <p:bldP spid="53" grpId="0" animBg="1"/>
      <p:bldP spid="56" grpId="0" animBg="1"/>
      <p:bldP spid="57" grpId="0" animBg="1"/>
      <p:bldP spid="58" grpId="0" animBg="1"/>
      <p:bldP spid="59" grpId="0" animBg="1"/>
      <p:bldP spid="60" grpId="0"/>
      <p:bldP spid="61" grpId="0"/>
      <p:bldP spid="65" grpId="0"/>
      <p:bldP spid="6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544560" cy="847546"/>
          </a:xfrm>
        </p:spPr>
        <p:txBody>
          <a:bodyPr>
            <a:normAutofit/>
          </a:bodyPr>
          <a:lstStyle/>
          <a:p>
            <a:pPr algn="l"/>
            <a:r>
              <a:rPr lang="en-US" dirty="0"/>
              <a:t>Performance with Demand Paging</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40</a:t>
            </a:fld>
            <a:endParaRPr lang="en-US" dirty="0"/>
          </a:p>
        </p:txBody>
      </p:sp>
      <p:pic>
        <p:nvPicPr>
          <p:cNvPr id="38" name="Picture 37" descr="safari.png"/>
          <p:cNvPicPr>
            <a:picLocks noChangeAspect="1"/>
          </p:cNvPicPr>
          <p:nvPr/>
        </p:nvPicPr>
        <p:blipFill>
          <a:blip r:embed="rId3" cstate="print"/>
          <a:stretch>
            <a:fillRect/>
          </a:stretch>
        </p:blipFill>
        <p:spPr>
          <a:xfrm>
            <a:off x="164139" y="6425519"/>
            <a:ext cx="1315038" cy="380494"/>
          </a:xfrm>
          <a:prstGeom prst="rect">
            <a:avLst/>
          </a:prstGeom>
        </p:spPr>
      </p:pic>
      <p:graphicFrame>
        <p:nvGraphicFramePr>
          <p:cNvPr id="6" name="Chart 5">
            <a:extLst>
              <a:ext uri="{FF2B5EF4-FFF2-40B4-BE49-F238E27FC236}">
                <a16:creationId xmlns:a16="http://schemas.microsoft.com/office/drawing/2014/main" id="{083D490A-840E-4EBF-BCEB-A9D011C192F3}"/>
              </a:ext>
            </a:extLst>
          </p:cNvPr>
          <p:cNvGraphicFramePr>
            <a:graphicFrameLocks/>
          </p:cNvGraphicFramePr>
          <p:nvPr>
            <p:extLst>
              <p:ext uri="{D42A27DB-BD31-4B8C-83A1-F6EECF244321}">
                <p14:modId xmlns:p14="http://schemas.microsoft.com/office/powerpoint/2010/main" val="1665305091"/>
              </p:ext>
            </p:extLst>
          </p:nvPr>
        </p:nvGraphicFramePr>
        <p:xfrm>
          <a:off x="164139" y="1323975"/>
          <a:ext cx="8544559" cy="432435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9366050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normAutofit/>
          </a:bodyPr>
          <a:lstStyle/>
          <a:p>
            <a:r>
              <a:rPr lang="en-US" sz="3600" dirty="0"/>
              <a:t>In-Place Coalescer: Coalescing</a:t>
            </a:r>
          </a:p>
        </p:txBody>
      </p:sp>
      <p:sp>
        <p:nvSpPr>
          <p:cNvPr id="3" name="Content Placeholder 2"/>
          <p:cNvSpPr>
            <a:spLocks noGrp="1"/>
          </p:cNvSpPr>
          <p:nvPr>
            <p:ph idx="1"/>
          </p:nvPr>
        </p:nvSpPr>
        <p:spPr>
          <a:xfrm>
            <a:off x="457199" y="1094944"/>
            <a:ext cx="9011921" cy="5517543"/>
          </a:xfrm>
        </p:spPr>
        <p:txBody>
          <a:bodyPr>
            <a:normAutofit/>
          </a:bodyPr>
          <a:lstStyle/>
          <a:p>
            <a:r>
              <a:rPr lang="en-US" b="1" dirty="0"/>
              <a:t>Key assumption:</a:t>
            </a:r>
            <a:r>
              <a:rPr lang="en-US" dirty="0"/>
              <a:t> Soft guarantee</a:t>
            </a:r>
          </a:p>
          <a:p>
            <a:pPr lvl="1"/>
            <a:r>
              <a:rPr lang="en-US" dirty="0"/>
              <a:t>L</a:t>
            </a:r>
            <a:r>
              <a:rPr lang="en-US" sz="2400" dirty="0"/>
              <a:t>arge page range always contains pages of the same application</a:t>
            </a:r>
            <a:r>
              <a:rPr lang="en-US" dirty="0"/>
              <a:t>	</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41</a:t>
            </a:fld>
            <a:endParaRPr lang="en-US"/>
          </a:p>
        </p:txBody>
      </p:sp>
      <p:pic>
        <p:nvPicPr>
          <p:cNvPr id="6" name="Picture 5" descr="safari.png"/>
          <p:cNvPicPr>
            <a:picLocks noChangeAspect="1"/>
          </p:cNvPicPr>
          <p:nvPr/>
        </p:nvPicPr>
        <p:blipFill>
          <a:blip r:embed="rId3" cstate="print"/>
          <a:stretch>
            <a:fillRect/>
          </a:stretch>
        </p:blipFill>
        <p:spPr>
          <a:xfrm>
            <a:off x="164139" y="6425519"/>
            <a:ext cx="1315038" cy="380494"/>
          </a:xfrm>
          <a:prstGeom prst="rect">
            <a:avLst/>
          </a:prstGeom>
        </p:spPr>
      </p:pic>
      <p:sp>
        <p:nvSpPr>
          <p:cNvPr id="7" name="TextBox 6"/>
          <p:cNvSpPr txBox="1"/>
          <p:nvPr/>
        </p:nvSpPr>
        <p:spPr>
          <a:xfrm>
            <a:off x="0" y="5902299"/>
            <a:ext cx="9144000" cy="523220"/>
          </a:xfrm>
          <a:prstGeom prst="rect">
            <a:avLst/>
          </a:prstGeom>
          <a:noFill/>
        </p:spPr>
        <p:txBody>
          <a:bodyPr wrap="square" rtlCol="0">
            <a:spAutoFit/>
          </a:bodyPr>
          <a:lstStyle/>
          <a:p>
            <a:pPr algn="ctr"/>
            <a:r>
              <a:rPr lang="en-US" sz="2800" b="1" dirty="0">
                <a:solidFill>
                  <a:srgbClr val="2A85FF"/>
                </a:solidFill>
              </a:rPr>
              <a:t>Benefit: No data movement</a:t>
            </a:r>
            <a:endParaRPr lang="en-US" sz="2800" dirty="0"/>
          </a:p>
        </p:txBody>
      </p:sp>
      <p:grpSp>
        <p:nvGrpSpPr>
          <p:cNvPr id="8" name="Group 7"/>
          <p:cNvGrpSpPr/>
          <p:nvPr/>
        </p:nvGrpSpPr>
        <p:grpSpPr>
          <a:xfrm>
            <a:off x="1056640" y="2722880"/>
            <a:ext cx="2590801" cy="1483360"/>
            <a:chOff x="640977" y="2672080"/>
            <a:chExt cx="1676400" cy="1483360"/>
          </a:xfrm>
        </p:grpSpPr>
        <p:sp>
          <p:nvSpPr>
            <p:cNvPr id="9" name="Rectangle 8"/>
            <p:cNvSpPr/>
            <p:nvPr/>
          </p:nvSpPr>
          <p:spPr>
            <a:xfrm>
              <a:off x="640977" y="2672080"/>
              <a:ext cx="1676400" cy="370840"/>
            </a:xfrm>
            <a:prstGeom prst="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640977" y="3042920"/>
              <a:ext cx="1676400" cy="370840"/>
            </a:xfrm>
            <a:prstGeom prst="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640977" y="3413760"/>
              <a:ext cx="1676400" cy="370840"/>
            </a:xfrm>
            <a:prstGeom prst="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640977" y="3784600"/>
              <a:ext cx="1676400" cy="370840"/>
            </a:xfrm>
            <a:prstGeom prst="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1" name="TextBox 30"/>
          <p:cNvSpPr txBox="1"/>
          <p:nvPr/>
        </p:nvSpPr>
        <p:spPr>
          <a:xfrm>
            <a:off x="1479177" y="2355136"/>
            <a:ext cx="1676399" cy="369332"/>
          </a:xfrm>
          <a:prstGeom prst="rect">
            <a:avLst/>
          </a:prstGeom>
          <a:noFill/>
        </p:spPr>
        <p:txBody>
          <a:bodyPr wrap="square" rtlCol="0">
            <a:spAutoFit/>
          </a:bodyPr>
          <a:lstStyle/>
          <a:p>
            <a:pPr algn="ctr"/>
            <a:r>
              <a:rPr lang="en-US" dirty="0"/>
              <a:t>L1 Page Table</a:t>
            </a:r>
          </a:p>
        </p:txBody>
      </p:sp>
      <p:sp>
        <p:nvSpPr>
          <p:cNvPr id="33" name="Rectangle 32"/>
          <p:cNvSpPr/>
          <p:nvPr/>
        </p:nvSpPr>
        <p:spPr>
          <a:xfrm>
            <a:off x="1056640" y="2722880"/>
            <a:ext cx="2590801" cy="370840"/>
          </a:xfrm>
          <a:prstGeom prst="rect">
            <a:avLst/>
          </a:prstGeom>
          <a:solidFill>
            <a:schemeClr val="bg1">
              <a:lumMod val="8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i="1" dirty="0">
                <a:solidFill>
                  <a:schemeClr val="tx1"/>
                </a:solidFill>
              </a:rPr>
              <a:t>Set Large Page Bit</a:t>
            </a:r>
          </a:p>
        </p:txBody>
      </p:sp>
      <p:sp>
        <p:nvSpPr>
          <p:cNvPr id="34" name="TextBox 33"/>
          <p:cNvSpPr txBox="1"/>
          <p:nvPr/>
        </p:nvSpPr>
        <p:spPr>
          <a:xfrm>
            <a:off x="7467602" y="3279894"/>
            <a:ext cx="1259839" cy="369332"/>
          </a:xfrm>
          <a:prstGeom prst="rect">
            <a:avLst/>
          </a:prstGeom>
          <a:noFill/>
        </p:spPr>
        <p:txBody>
          <a:bodyPr wrap="square" rtlCol="0">
            <a:spAutoFit/>
          </a:bodyPr>
          <a:lstStyle/>
          <a:p>
            <a:pPr algn="ctr"/>
            <a:r>
              <a:rPr lang="en-US" b="1" i="1" dirty="0"/>
              <a:t>Coalesce</a:t>
            </a:r>
          </a:p>
        </p:txBody>
      </p:sp>
      <p:grpSp>
        <p:nvGrpSpPr>
          <p:cNvPr id="59" name="Group 58"/>
          <p:cNvGrpSpPr/>
          <p:nvPr/>
        </p:nvGrpSpPr>
        <p:grpSpPr>
          <a:xfrm>
            <a:off x="3647441" y="2355136"/>
            <a:ext cx="3820161" cy="3486864"/>
            <a:chOff x="3647441" y="2355136"/>
            <a:chExt cx="3820161" cy="3486864"/>
          </a:xfrm>
        </p:grpSpPr>
        <p:cxnSp>
          <p:nvCxnSpPr>
            <p:cNvPr id="28" name="Straight Arrow Connector 27"/>
            <p:cNvCxnSpPr/>
            <p:nvPr/>
          </p:nvCxnSpPr>
          <p:spPr>
            <a:xfrm>
              <a:off x="3647441" y="2908300"/>
              <a:ext cx="1229360"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0" name="Elbow Connector 29"/>
            <p:cNvCxnSpPr/>
            <p:nvPr/>
          </p:nvCxnSpPr>
          <p:spPr>
            <a:xfrm>
              <a:off x="3647441" y="3279140"/>
              <a:ext cx="1229360" cy="126492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5344161" y="2355136"/>
              <a:ext cx="1676399" cy="369332"/>
            </a:xfrm>
            <a:prstGeom prst="rect">
              <a:avLst/>
            </a:prstGeom>
            <a:noFill/>
          </p:spPr>
          <p:txBody>
            <a:bodyPr wrap="square" rtlCol="0">
              <a:spAutoFit/>
            </a:bodyPr>
            <a:lstStyle/>
            <a:p>
              <a:pPr algn="ctr"/>
              <a:r>
                <a:rPr lang="en-US" dirty="0"/>
                <a:t>L2 Page Table</a:t>
              </a:r>
            </a:p>
          </p:txBody>
        </p:sp>
        <p:grpSp>
          <p:nvGrpSpPr>
            <p:cNvPr id="39" name="Group 38"/>
            <p:cNvGrpSpPr/>
            <p:nvPr/>
          </p:nvGrpSpPr>
          <p:grpSpPr>
            <a:xfrm>
              <a:off x="4876801" y="2722880"/>
              <a:ext cx="2590801" cy="1483360"/>
              <a:chOff x="640977" y="2672080"/>
              <a:chExt cx="1676400" cy="1483360"/>
            </a:xfrm>
          </p:grpSpPr>
          <p:sp>
            <p:nvSpPr>
              <p:cNvPr id="40" name="Rectangle 39"/>
              <p:cNvSpPr/>
              <p:nvPr/>
            </p:nvSpPr>
            <p:spPr>
              <a:xfrm>
                <a:off x="640977" y="2672080"/>
                <a:ext cx="1676400" cy="370840"/>
              </a:xfrm>
              <a:prstGeom prst="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640977" y="3042920"/>
                <a:ext cx="1676400" cy="370840"/>
              </a:xfrm>
              <a:prstGeom prst="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640977" y="3413760"/>
                <a:ext cx="1676400" cy="370840"/>
              </a:xfrm>
              <a:prstGeom prst="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640977" y="3784600"/>
                <a:ext cx="1676400" cy="370840"/>
              </a:xfrm>
              <a:prstGeom prst="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4" name="Group 43"/>
            <p:cNvGrpSpPr/>
            <p:nvPr/>
          </p:nvGrpSpPr>
          <p:grpSpPr>
            <a:xfrm>
              <a:off x="4876801" y="4358640"/>
              <a:ext cx="2590801" cy="1483360"/>
              <a:chOff x="640977" y="2672080"/>
              <a:chExt cx="1676400" cy="1483360"/>
            </a:xfrm>
          </p:grpSpPr>
          <p:sp>
            <p:nvSpPr>
              <p:cNvPr id="45" name="Rectangle 44"/>
              <p:cNvSpPr/>
              <p:nvPr/>
            </p:nvSpPr>
            <p:spPr>
              <a:xfrm>
                <a:off x="640977" y="2672080"/>
                <a:ext cx="1676400" cy="370840"/>
              </a:xfrm>
              <a:prstGeom prst="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640977" y="3042920"/>
                <a:ext cx="1676400" cy="370840"/>
              </a:xfrm>
              <a:prstGeom prst="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640977" y="3413760"/>
                <a:ext cx="1676400" cy="370840"/>
              </a:xfrm>
              <a:prstGeom prst="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640977" y="3784600"/>
                <a:ext cx="1676400" cy="370840"/>
              </a:xfrm>
              <a:prstGeom prst="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49" name="Rectangle 48"/>
          <p:cNvSpPr/>
          <p:nvPr/>
        </p:nvSpPr>
        <p:spPr>
          <a:xfrm>
            <a:off x="4876801" y="2725222"/>
            <a:ext cx="2590801" cy="370840"/>
          </a:xfrm>
          <a:prstGeom prst="rect">
            <a:avLst/>
          </a:prstGeom>
          <a:solidFill>
            <a:schemeClr val="bg1">
              <a:lumMod val="8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i="1" dirty="0">
                <a:solidFill>
                  <a:schemeClr val="tx1"/>
                </a:solidFill>
              </a:rPr>
              <a:t>Set Disabled Bit</a:t>
            </a:r>
          </a:p>
        </p:txBody>
      </p:sp>
      <p:sp>
        <p:nvSpPr>
          <p:cNvPr id="50" name="Rectangle 49"/>
          <p:cNvSpPr/>
          <p:nvPr/>
        </p:nvSpPr>
        <p:spPr>
          <a:xfrm>
            <a:off x="4876801" y="3096062"/>
            <a:ext cx="2590801" cy="370840"/>
          </a:xfrm>
          <a:prstGeom prst="rect">
            <a:avLst/>
          </a:prstGeom>
          <a:solidFill>
            <a:schemeClr val="bg1">
              <a:lumMod val="8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i="1" dirty="0">
                <a:solidFill>
                  <a:schemeClr val="tx1"/>
                </a:solidFill>
              </a:rPr>
              <a:t>Set Disabled Bit</a:t>
            </a:r>
          </a:p>
        </p:txBody>
      </p:sp>
      <p:sp>
        <p:nvSpPr>
          <p:cNvPr id="51" name="Rectangle 50"/>
          <p:cNvSpPr/>
          <p:nvPr/>
        </p:nvSpPr>
        <p:spPr>
          <a:xfrm>
            <a:off x="4876801" y="3464560"/>
            <a:ext cx="2590801" cy="370840"/>
          </a:xfrm>
          <a:prstGeom prst="rect">
            <a:avLst/>
          </a:prstGeom>
          <a:solidFill>
            <a:schemeClr val="bg1">
              <a:lumMod val="8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i="1" dirty="0">
                <a:solidFill>
                  <a:schemeClr val="tx1"/>
                </a:solidFill>
              </a:rPr>
              <a:t>Set Disabled Bit</a:t>
            </a:r>
          </a:p>
        </p:txBody>
      </p:sp>
      <p:sp>
        <p:nvSpPr>
          <p:cNvPr id="52" name="Rectangle 51"/>
          <p:cNvSpPr/>
          <p:nvPr/>
        </p:nvSpPr>
        <p:spPr>
          <a:xfrm>
            <a:off x="4876801" y="3835400"/>
            <a:ext cx="2590801" cy="370840"/>
          </a:xfrm>
          <a:prstGeom prst="rect">
            <a:avLst/>
          </a:prstGeom>
          <a:solidFill>
            <a:schemeClr val="bg1">
              <a:lumMod val="8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i="1" dirty="0">
                <a:solidFill>
                  <a:schemeClr val="tx1"/>
                </a:solidFill>
              </a:rPr>
              <a:t>Set Disabled Bit</a:t>
            </a:r>
          </a:p>
        </p:txBody>
      </p:sp>
      <p:grpSp>
        <p:nvGrpSpPr>
          <p:cNvPr id="58" name="Group 57"/>
          <p:cNvGrpSpPr/>
          <p:nvPr/>
        </p:nvGrpSpPr>
        <p:grpSpPr>
          <a:xfrm>
            <a:off x="447040" y="4914900"/>
            <a:ext cx="3307981" cy="370840"/>
            <a:chOff x="447040" y="4914900"/>
            <a:chExt cx="3307981" cy="370840"/>
          </a:xfrm>
        </p:grpSpPr>
        <p:sp>
          <p:nvSpPr>
            <p:cNvPr id="53" name="Rectangle 52"/>
            <p:cNvSpPr/>
            <p:nvPr/>
          </p:nvSpPr>
          <p:spPr>
            <a:xfrm>
              <a:off x="1011816" y="4914900"/>
              <a:ext cx="914402" cy="370840"/>
            </a:xfrm>
            <a:prstGeom prst="rect">
              <a:avLst/>
            </a:prstGeom>
            <a:solidFill>
              <a:schemeClr val="bg1">
                <a:lumMod val="8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i="1" dirty="0">
                  <a:solidFill>
                    <a:schemeClr val="tx1"/>
                  </a:solidFill>
                </a:rPr>
                <a:t>PD</a:t>
              </a:r>
            </a:p>
          </p:txBody>
        </p:sp>
        <p:sp>
          <p:nvSpPr>
            <p:cNvPr id="54" name="Rectangle 53"/>
            <p:cNvSpPr/>
            <p:nvPr/>
          </p:nvSpPr>
          <p:spPr>
            <a:xfrm>
              <a:off x="1926217" y="4914900"/>
              <a:ext cx="914402" cy="370840"/>
            </a:xfrm>
            <a:prstGeom prst="rect">
              <a:avLst/>
            </a:prstGeom>
            <a:solidFill>
              <a:schemeClr val="bg1">
                <a:lumMod val="8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i="1" dirty="0">
                  <a:solidFill>
                    <a:schemeClr val="tx1"/>
                  </a:solidFill>
                </a:rPr>
                <a:t>PT</a:t>
              </a:r>
            </a:p>
          </p:txBody>
        </p:sp>
        <p:sp>
          <p:nvSpPr>
            <p:cNvPr id="55" name="Rectangle 54"/>
            <p:cNvSpPr/>
            <p:nvPr/>
          </p:nvSpPr>
          <p:spPr>
            <a:xfrm>
              <a:off x="2840619" y="4914900"/>
              <a:ext cx="914402" cy="370840"/>
            </a:xfrm>
            <a:prstGeom prst="rect">
              <a:avLst/>
            </a:prstGeom>
            <a:solidFill>
              <a:schemeClr val="bg1">
                <a:lumMod val="8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i="1" dirty="0">
                  <a:solidFill>
                    <a:schemeClr val="tx1"/>
                  </a:solidFill>
                </a:rPr>
                <a:t>PO</a:t>
              </a:r>
            </a:p>
          </p:txBody>
        </p:sp>
        <p:sp>
          <p:nvSpPr>
            <p:cNvPr id="56" name="TextBox 55"/>
            <p:cNvSpPr txBox="1"/>
            <p:nvPr/>
          </p:nvSpPr>
          <p:spPr>
            <a:xfrm>
              <a:off x="447040" y="4916408"/>
              <a:ext cx="457200" cy="369332"/>
            </a:xfrm>
            <a:prstGeom prst="rect">
              <a:avLst/>
            </a:prstGeom>
            <a:noFill/>
          </p:spPr>
          <p:txBody>
            <a:bodyPr wrap="square" rtlCol="0">
              <a:spAutoFit/>
            </a:bodyPr>
            <a:lstStyle/>
            <a:p>
              <a:pPr algn="ctr"/>
              <a:r>
                <a:rPr lang="en-US" b="1" i="1" dirty="0"/>
                <a:t>VA</a:t>
              </a:r>
            </a:p>
          </p:txBody>
        </p:sp>
      </p:grpSp>
      <p:sp>
        <p:nvSpPr>
          <p:cNvPr id="57" name="Rectangle 56"/>
          <p:cNvSpPr/>
          <p:nvPr/>
        </p:nvSpPr>
        <p:spPr>
          <a:xfrm>
            <a:off x="1926218" y="4916408"/>
            <a:ext cx="1828804" cy="369332"/>
          </a:xfrm>
          <a:prstGeom prst="rect">
            <a:avLst/>
          </a:prstGeom>
          <a:solidFill>
            <a:schemeClr val="bg1">
              <a:lumMod val="8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i="1" dirty="0">
                <a:solidFill>
                  <a:schemeClr val="tx1"/>
                </a:solidFill>
              </a:rPr>
              <a:t>PO</a:t>
            </a:r>
          </a:p>
        </p:txBody>
      </p:sp>
      <p:sp>
        <p:nvSpPr>
          <p:cNvPr id="60" name="Rounded Rectangle 163">
            <a:extLst>
              <a:ext uri="{FF2B5EF4-FFF2-40B4-BE49-F238E27FC236}">
                <a16:creationId xmlns:a16="http://schemas.microsoft.com/office/drawing/2014/main" id="{E5B49F2B-A7C6-4663-A346-078D7EBA8BB9}"/>
              </a:ext>
            </a:extLst>
          </p:cNvPr>
          <p:cNvSpPr/>
          <p:nvPr/>
        </p:nvSpPr>
        <p:spPr>
          <a:xfrm>
            <a:off x="457200" y="4555264"/>
            <a:ext cx="8229600" cy="661397"/>
          </a:xfrm>
          <a:prstGeom prst="roundRect">
            <a:avLst>
              <a:gd name="adj" fmla="val 26418"/>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600" b="1" dirty="0">
                <a:solidFill>
                  <a:srgbClr val="FF0000"/>
                </a:solidFill>
              </a:rPr>
              <a:t>Q: How to access large page base entry</a:t>
            </a:r>
            <a:r>
              <a:rPr lang="en-US" sz="2600" dirty="0">
                <a:solidFill>
                  <a:schemeClr val="tx1"/>
                </a:solidFill>
              </a:rPr>
              <a:t>?</a:t>
            </a:r>
            <a:endParaRPr lang="en-US" sz="2600" b="1" i="1" dirty="0">
              <a:solidFill>
                <a:srgbClr val="FF0000"/>
              </a:solidFill>
            </a:endParaRPr>
          </a:p>
        </p:txBody>
      </p:sp>
    </p:spTree>
    <p:extLst>
      <p:ext uri="{BB962C8B-B14F-4D97-AF65-F5344CB8AC3E}">
        <p14:creationId xmlns:p14="http://schemas.microsoft.com/office/powerpoint/2010/main" val="222804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blinds(horizontal)">
                                      <p:cBhvr>
                                        <p:cTn id="13" dur="500"/>
                                        <p:tgtEl>
                                          <p:spTgt spid="31"/>
                                        </p:tgtEl>
                                      </p:cBhvr>
                                    </p:animEffect>
                                  </p:childTnLst>
                                </p:cTn>
                              </p:par>
                              <p:par>
                                <p:cTn id="14" presetID="3" presetClass="entr" presetSubtype="1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blinds(horizontal)">
                                      <p:cBhvr>
                                        <p:cTn id="21" dur="500"/>
                                        <p:tgtEl>
                                          <p:spTgt spid="5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58"/>
                                        </p:tgtEl>
                                        <p:attrNameLst>
                                          <p:attrName>style.visibility</p:attrName>
                                        </p:attrNameLst>
                                      </p:cBhvr>
                                      <p:to>
                                        <p:strVal val="visible"/>
                                      </p:to>
                                    </p:set>
                                    <p:animEffect transition="in" filter="blinds(horizontal)">
                                      <p:cBhvr>
                                        <p:cTn id="26" dur="500"/>
                                        <p:tgtEl>
                                          <p:spTgt spid="58"/>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blinds(horizontal)">
                                      <p:cBhvr>
                                        <p:cTn id="31" dur="500"/>
                                        <p:tgtEl>
                                          <p:spTgt spid="34"/>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blinds(horizontal)">
                                      <p:cBhvr>
                                        <p:cTn id="36" dur="500"/>
                                        <p:tgtEl>
                                          <p:spTgt spid="33"/>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blinds(horizontal)">
                                      <p:cBhvr>
                                        <p:cTn id="41" dur="500"/>
                                        <p:tgtEl>
                                          <p:spTgt spid="49"/>
                                        </p:tgtEl>
                                      </p:cBhvr>
                                    </p:animEffect>
                                  </p:childTnLst>
                                </p:cTn>
                              </p:par>
                            </p:childTnLst>
                          </p:cTn>
                        </p:par>
                        <p:par>
                          <p:cTn id="42" fill="hold">
                            <p:stCondLst>
                              <p:cond delay="500"/>
                            </p:stCondLst>
                            <p:childTnLst>
                              <p:par>
                                <p:cTn id="43" presetID="3" presetClass="entr" presetSubtype="10" fill="hold" grpId="0" nodeType="after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blinds(horizontal)">
                                      <p:cBhvr>
                                        <p:cTn id="45" dur="500"/>
                                        <p:tgtEl>
                                          <p:spTgt spid="50"/>
                                        </p:tgtEl>
                                      </p:cBhvr>
                                    </p:animEffect>
                                  </p:childTnLst>
                                </p:cTn>
                              </p:par>
                            </p:childTnLst>
                          </p:cTn>
                        </p:par>
                        <p:par>
                          <p:cTn id="46" fill="hold">
                            <p:stCondLst>
                              <p:cond delay="1000"/>
                            </p:stCondLst>
                            <p:childTnLst>
                              <p:par>
                                <p:cTn id="47" presetID="3" presetClass="entr" presetSubtype="10" fill="hold" grpId="0" nodeType="after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blinds(horizontal)">
                                      <p:cBhvr>
                                        <p:cTn id="49" dur="500"/>
                                        <p:tgtEl>
                                          <p:spTgt spid="51"/>
                                        </p:tgtEl>
                                      </p:cBhvr>
                                    </p:animEffect>
                                  </p:childTnLst>
                                </p:cTn>
                              </p:par>
                            </p:childTnLst>
                          </p:cTn>
                        </p:par>
                        <p:par>
                          <p:cTn id="50" fill="hold">
                            <p:stCondLst>
                              <p:cond delay="1500"/>
                            </p:stCondLst>
                            <p:childTnLst>
                              <p:par>
                                <p:cTn id="51" presetID="3" presetClass="entr" presetSubtype="10" fill="hold" grpId="0" nodeType="after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blinds(horizontal)">
                                      <p:cBhvr>
                                        <p:cTn id="53" dur="500"/>
                                        <p:tgtEl>
                                          <p:spTgt spid="52"/>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blinds(horizontal)">
                                      <p:cBhvr>
                                        <p:cTn id="58" dur="500"/>
                                        <p:tgtEl>
                                          <p:spTgt spid="57"/>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blinds(horizontal)">
                                      <p:cBhvr>
                                        <p:cTn id="63" dur="500"/>
                                        <p:tgtEl>
                                          <p:spTgt spid="7"/>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60"/>
                                        </p:tgtEl>
                                        <p:attrNameLst>
                                          <p:attrName>style.visibility</p:attrName>
                                        </p:attrNameLst>
                                      </p:cBhvr>
                                      <p:to>
                                        <p:strVal val="visible"/>
                                      </p:to>
                                    </p:set>
                                    <p:animEffect transition="in" filter="blinds(horizontal)">
                                      <p:cBhvr>
                                        <p:cTn id="68"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31" grpId="0"/>
      <p:bldP spid="33" grpId="0" animBg="1"/>
      <p:bldP spid="34" grpId="0"/>
      <p:bldP spid="49" grpId="0" animBg="1"/>
      <p:bldP spid="50" grpId="0" animBg="1"/>
      <p:bldP spid="51" grpId="0" animBg="1"/>
      <p:bldP spid="52" grpId="0" animBg="1"/>
      <p:bldP spid="57" grpId="0" animBg="1"/>
      <p:bldP spid="6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normAutofit/>
          </a:bodyPr>
          <a:lstStyle/>
          <a:p>
            <a:r>
              <a:rPr lang="en-US" sz="3600" dirty="0"/>
              <a:t>In-Place Coalescer: Large Page Walk</a:t>
            </a:r>
          </a:p>
        </p:txBody>
      </p:sp>
      <p:sp>
        <p:nvSpPr>
          <p:cNvPr id="3" name="Content Placeholder 2"/>
          <p:cNvSpPr>
            <a:spLocks noGrp="1"/>
          </p:cNvSpPr>
          <p:nvPr>
            <p:ph idx="1"/>
          </p:nvPr>
        </p:nvSpPr>
        <p:spPr>
          <a:xfrm>
            <a:off x="457199" y="1094944"/>
            <a:ext cx="9011921" cy="5517543"/>
          </a:xfrm>
        </p:spPr>
        <p:txBody>
          <a:bodyPr>
            <a:normAutofit/>
          </a:bodyPr>
          <a:lstStyle/>
          <a:p>
            <a:r>
              <a:rPr lang="en-US" dirty="0"/>
              <a:t>Large page index is available at leaf PTE	</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42</a:t>
            </a:fld>
            <a:endParaRPr lang="en-US"/>
          </a:p>
        </p:txBody>
      </p:sp>
      <p:pic>
        <p:nvPicPr>
          <p:cNvPr id="6" name="Picture 5" descr="safari.png"/>
          <p:cNvPicPr>
            <a:picLocks noChangeAspect="1"/>
          </p:cNvPicPr>
          <p:nvPr/>
        </p:nvPicPr>
        <p:blipFill>
          <a:blip r:embed="rId3" cstate="print"/>
          <a:stretch>
            <a:fillRect/>
          </a:stretch>
        </p:blipFill>
        <p:spPr>
          <a:xfrm>
            <a:off x="164139" y="6425519"/>
            <a:ext cx="1315038" cy="380494"/>
          </a:xfrm>
          <a:prstGeom prst="rect">
            <a:avLst/>
          </a:prstGeom>
        </p:spPr>
      </p:pic>
      <p:grpSp>
        <p:nvGrpSpPr>
          <p:cNvPr id="8" name="Group 7"/>
          <p:cNvGrpSpPr/>
          <p:nvPr/>
        </p:nvGrpSpPr>
        <p:grpSpPr>
          <a:xfrm>
            <a:off x="1056640" y="2722880"/>
            <a:ext cx="2590801" cy="1483360"/>
            <a:chOff x="640977" y="2672080"/>
            <a:chExt cx="1676400" cy="1483360"/>
          </a:xfrm>
        </p:grpSpPr>
        <p:sp>
          <p:nvSpPr>
            <p:cNvPr id="9" name="Rectangle 8"/>
            <p:cNvSpPr/>
            <p:nvPr/>
          </p:nvSpPr>
          <p:spPr>
            <a:xfrm>
              <a:off x="640977" y="2672080"/>
              <a:ext cx="1676400" cy="370840"/>
            </a:xfrm>
            <a:prstGeom prst="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640977" y="3042920"/>
              <a:ext cx="1676400" cy="370840"/>
            </a:xfrm>
            <a:prstGeom prst="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640977" y="3413760"/>
              <a:ext cx="1676400" cy="370840"/>
            </a:xfrm>
            <a:prstGeom prst="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640977" y="3784600"/>
              <a:ext cx="1676400" cy="370840"/>
            </a:xfrm>
            <a:prstGeom prst="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1" name="TextBox 30"/>
          <p:cNvSpPr txBox="1"/>
          <p:nvPr/>
        </p:nvSpPr>
        <p:spPr>
          <a:xfrm>
            <a:off x="1479177" y="2355136"/>
            <a:ext cx="1676399" cy="369332"/>
          </a:xfrm>
          <a:prstGeom prst="rect">
            <a:avLst/>
          </a:prstGeom>
          <a:noFill/>
        </p:spPr>
        <p:txBody>
          <a:bodyPr wrap="square" rtlCol="0">
            <a:spAutoFit/>
          </a:bodyPr>
          <a:lstStyle/>
          <a:p>
            <a:pPr algn="ctr"/>
            <a:r>
              <a:rPr lang="en-US" dirty="0"/>
              <a:t>L1 Page Table</a:t>
            </a:r>
          </a:p>
        </p:txBody>
      </p:sp>
      <p:sp>
        <p:nvSpPr>
          <p:cNvPr id="33" name="Rectangle 32"/>
          <p:cNvSpPr/>
          <p:nvPr/>
        </p:nvSpPr>
        <p:spPr>
          <a:xfrm>
            <a:off x="1056640" y="2722880"/>
            <a:ext cx="2590801" cy="370840"/>
          </a:xfrm>
          <a:prstGeom prst="rect">
            <a:avLst/>
          </a:prstGeom>
          <a:solidFill>
            <a:schemeClr val="bg1">
              <a:lumMod val="8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i="1" dirty="0">
                <a:solidFill>
                  <a:schemeClr val="tx1"/>
                </a:solidFill>
              </a:rPr>
              <a:t>Set Large Page Bit</a:t>
            </a:r>
          </a:p>
        </p:txBody>
      </p:sp>
      <p:sp>
        <p:nvSpPr>
          <p:cNvPr id="34" name="TextBox 33"/>
          <p:cNvSpPr txBox="1"/>
          <p:nvPr/>
        </p:nvSpPr>
        <p:spPr>
          <a:xfrm>
            <a:off x="7467602" y="3279894"/>
            <a:ext cx="1259839" cy="369332"/>
          </a:xfrm>
          <a:prstGeom prst="rect">
            <a:avLst/>
          </a:prstGeom>
          <a:noFill/>
        </p:spPr>
        <p:txBody>
          <a:bodyPr wrap="square" rtlCol="0">
            <a:spAutoFit/>
          </a:bodyPr>
          <a:lstStyle/>
          <a:p>
            <a:pPr algn="ctr"/>
            <a:r>
              <a:rPr lang="en-US" b="1" i="1" dirty="0"/>
              <a:t>Coalesce</a:t>
            </a:r>
          </a:p>
        </p:txBody>
      </p:sp>
      <p:grpSp>
        <p:nvGrpSpPr>
          <p:cNvPr id="59" name="Group 58"/>
          <p:cNvGrpSpPr/>
          <p:nvPr/>
        </p:nvGrpSpPr>
        <p:grpSpPr>
          <a:xfrm>
            <a:off x="3647441" y="2355136"/>
            <a:ext cx="3820161" cy="3486864"/>
            <a:chOff x="3647441" y="2355136"/>
            <a:chExt cx="3820161" cy="3486864"/>
          </a:xfrm>
        </p:grpSpPr>
        <p:cxnSp>
          <p:nvCxnSpPr>
            <p:cNvPr id="28" name="Straight Arrow Connector 27"/>
            <p:cNvCxnSpPr/>
            <p:nvPr/>
          </p:nvCxnSpPr>
          <p:spPr>
            <a:xfrm>
              <a:off x="3647441" y="2908300"/>
              <a:ext cx="1229360"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0" name="Elbow Connector 29"/>
            <p:cNvCxnSpPr/>
            <p:nvPr/>
          </p:nvCxnSpPr>
          <p:spPr>
            <a:xfrm>
              <a:off x="3647441" y="3279140"/>
              <a:ext cx="1229360" cy="126492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5344161" y="2355136"/>
              <a:ext cx="1676399" cy="369332"/>
            </a:xfrm>
            <a:prstGeom prst="rect">
              <a:avLst/>
            </a:prstGeom>
            <a:noFill/>
          </p:spPr>
          <p:txBody>
            <a:bodyPr wrap="square" rtlCol="0">
              <a:spAutoFit/>
            </a:bodyPr>
            <a:lstStyle/>
            <a:p>
              <a:pPr algn="ctr"/>
              <a:r>
                <a:rPr lang="en-US" dirty="0"/>
                <a:t>L2 Page Table</a:t>
              </a:r>
            </a:p>
          </p:txBody>
        </p:sp>
        <p:grpSp>
          <p:nvGrpSpPr>
            <p:cNvPr id="39" name="Group 38"/>
            <p:cNvGrpSpPr/>
            <p:nvPr/>
          </p:nvGrpSpPr>
          <p:grpSpPr>
            <a:xfrm>
              <a:off x="4876801" y="2722880"/>
              <a:ext cx="2590801" cy="1483360"/>
              <a:chOff x="640977" y="2672080"/>
              <a:chExt cx="1676400" cy="1483360"/>
            </a:xfrm>
          </p:grpSpPr>
          <p:sp>
            <p:nvSpPr>
              <p:cNvPr id="40" name="Rectangle 39"/>
              <p:cNvSpPr/>
              <p:nvPr/>
            </p:nvSpPr>
            <p:spPr>
              <a:xfrm>
                <a:off x="640977" y="2672080"/>
                <a:ext cx="1676400" cy="370840"/>
              </a:xfrm>
              <a:prstGeom prst="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640977" y="3042920"/>
                <a:ext cx="1676400" cy="370840"/>
              </a:xfrm>
              <a:prstGeom prst="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640977" y="3413760"/>
                <a:ext cx="1676400" cy="370840"/>
              </a:xfrm>
              <a:prstGeom prst="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640977" y="3784600"/>
                <a:ext cx="1676400" cy="370840"/>
              </a:xfrm>
              <a:prstGeom prst="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4" name="Group 43"/>
            <p:cNvGrpSpPr/>
            <p:nvPr/>
          </p:nvGrpSpPr>
          <p:grpSpPr>
            <a:xfrm>
              <a:off x="4876801" y="4358640"/>
              <a:ext cx="2590801" cy="1483360"/>
              <a:chOff x="640977" y="2672080"/>
              <a:chExt cx="1676400" cy="1483360"/>
            </a:xfrm>
          </p:grpSpPr>
          <p:sp>
            <p:nvSpPr>
              <p:cNvPr id="45" name="Rectangle 44"/>
              <p:cNvSpPr/>
              <p:nvPr/>
            </p:nvSpPr>
            <p:spPr>
              <a:xfrm>
                <a:off x="640977" y="2672080"/>
                <a:ext cx="1676400" cy="370840"/>
              </a:xfrm>
              <a:prstGeom prst="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640977" y="3042920"/>
                <a:ext cx="1676400" cy="370840"/>
              </a:xfrm>
              <a:prstGeom prst="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640977" y="3413760"/>
                <a:ext cx="1676400" cy="370840"/>
              </a:xfrm>
              <a:prstGeom prst="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640977" y="3784600"/>
                <a:ext cx="1676400" cy="370840"/>
              </a:xfrm>
              <a:prstGeom prst="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49" name="Rectangle 48"/>
          <p:cNvSpPr/>
          <p:nvPr/>
        </p:nvSpPr>
        <p:spPr>
          <a:xfrm>
            <a:off x="4876801" y="2725222"/>
            <a:ext cx="2590801" cy="370840"/>
          </a:xfrm>
          <a:prstGeom prst="rect">
            <a:avLst/>
          </a:prstGeom>
          <a:solidFill>
            <a:schemeClr val="bg1">
              <a:lumMod val="8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i="1" dirty="0">
                <a:solidFill>
                  <a:schemeClr val="tx1"/>
                </a:solidFill>
              </a:rPr>
              <a:t>Set Disabled Bit</a:t>
            </a:r>
          </a:p>
        </p:txBody>
      </p:sp>
      <p:sp>
        <p:nvSpPr>
          <p:cNvPr id="50" name="Rectangle 49"/>
          <p:cNvSpPr/>
          <p:nvPr/>
        </p:nvSpPr>
        <p:spPr>
          <a:xfrm>
            <a:off x="4876801" y="3096062"/>
            <a:ext cx="2590801" cy="370840"/>
          </a:xfrm>
          <a:prstGeom prst="rect">
            <a:avLst/>
          </a:prstGeom>
          <a:solidFill>
            <a:schemeClr val="bg1">
              <a:lumMod val="8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i="1" dirty="0">
                <a:solidFill>
                  <a:schemeClr val="tx1"/>
                </a:solidFill>
              </a:rPr>
              <a:t>Set Disabled Bit</a:t>
            </a:r>
          </a:p>
        </p:txBody>
      </p:sp>
      <p:sp>
        <p:nvSpPr>
          <p:cNvPr id="51" name="Rectangle 50"/>
          <p:cNvSpPr/>
          <p:nvPr/>
        </p:nvSpPr>
        <p:spPr>
          <a:xfrm>
            <a:off x="4876801" y="3464560"/>
            <a:ext cx="2590801" cy="370840"/>
          </a:xfrm>
          <a:prstGeom prst="rect">
            <a:avLst/>
          </a:prstGeom>
          <a:solidFill>
            <a:schemeClr val="bg1">
              <a:lumMod val="8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i="1" dirty="0">
                <a:solidFill>
                  <a:schemeClr val="tx1"/>
                </a:solidFill>
              </a:rPr>
              <a:t>Set Disabled Bit</a:t>
            </a:r>
          </a:p>
        </p:txBody>
      </p:sp>
      <p:sp>
        <p:nvSpPr>
          <p:cNvPr id="52" name="Rectangle 51"/>
          <p:cNvSpPr/>
          <p:nvPr/>
        </p:nvSpPr>
        <p:spPr>
          <a:xfrm>
            <a:off x="4876801" y="3835400"/>
            <a:ext cx="2590801" cy="370840"/>
          </a:xfrm>
          <a:prstGeom prst="rect">
            <a:avLst/>
          </a:prstGeom>
          <a:solidFill>
            <a:schemeClr val="bg1">
              <a:lumMod val="8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i="1" dirty="0">
                <a:solidFill>
                  <a:schemeClr val="tx1"/>
                </a:solidFill>
              </a:rPr>
              <a:t>Set Disabled Bit</a:t>
            </a:r>
          </a:p>
        </p:txBody>
      </p:sp>
      <p:sp>
        <p:nvSpPr>
          <p:cNvPr id="13" name="Oval 12">
            <a:extLst>
              <a:ext uri="{FF2B5EF4-FFF2-40B4-BE49-F238E27FC236}">
                <a16:creationId xmlns:a16="http://schemas.microsoft.com/office/drawing/2014/main" id="{B6569BF4-BDB9-4B43-9C7D-C8159B386967}"/>
              </a:ext>
            </a:extLst>
          </p:cNvPr>
          <p:cNvSpPr/>
          <p:nvPr/>
        </p:nvSpPr>
        <p:spPr>
          <a:xfrm>
            <a:off x="588044" y="2414008"/>
            <a:ext cx="3395911" cy="922637"/>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642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randombar(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0 -2.96296E-6 L 0.41875 0.00556 " pathEditMode="relative" rAng="0" ptsTypes="AA">
                                      <p:cBhvr>
                                        <p:cTn id="16" dur="2000" fill="hold"/>
                                        <p:tgtEl>
                                          <p:spTgt spid="13"/>
                                        </p:tgtEl>
                                        <p:attrNameLst>
                                          <p:attrName>ppt_x</p:attrName>
                                          <p:attrName>ppt_y</p:attrName>
                                        </p:attrNameLst>
                                      </p:cBhvr>
                                      <p:rCtr x="20937" y="2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animBg="1"/>
      <p:bldP spid="13"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a:extLst>
              <a:ext uri="{FF2B5EF4-FFF2-40B4-BE49-F238E27FC236}">
                <a16:creationId xmlns:a16="http://schemas.microsoft.com/office/drawing/2014/main" id="{0209775B-7E4D-4B79-A2D8-82636206E160}"/>
              </a:ext>
            </a:extLst>
          </p:cNvPr>
          <p:cNvGraphicFramePr>
            <a:graphicFrameLocks/>
          </p:cNvGraphicFramePr>
          <p:nvPr>
            <p:extLst>
              <p:ext uri="{D42A27DB-BD31-4B8C-83A1-F6EECF244321}">
                <p14:modId xmlns:p14="http://schemas.microsoft.com/office/powerpoint/2010/main" val="636336522"/>
              </p:ext>
            </p:extLst>
          </p:nvPr>
        </p:nvGraphicFramePr>
        <p:xfrm>
          <a:off x="896816" y="1749669"/>
          <a:ext cx="7965830" cy="4251081"/>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Connector 5"/>
          <p:cNvCxnSpPr/>
          <p:nvPr/>
        </p:nvCxnSpPr>
        <p:spPr>
          <a:xfrm flipV="1">
            <a:off x="1892024" y="5609873"/>
            <a:ext cx="3691091" cy="231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805190" y="5471374"/>
            <a:ext cx="1492716" cy="276999"/>
          </a:xfrm>
          <a:prstGeom prst="rect">
            <a:avLst/>
          </a:prstGeom>
          <a:solidFill>
            <a:schemeClr val="bg1"/>
          </a:solidFill>
        </p:spPr>
        <p:txBody>
          <a:bodyPr wrap="none" lIns="34290" tIns="0" rIns="34290" bIns="0" rtlCol="0">
            <a:spAutoFit/>
          </a:bodyPr>
          <a:lstStyle/>
          <a:p>
            <a:pPr algn="ctr"/>
            <a:r>
              <a:rPr lang="en-US" b="1" dirty="0">
                <a:latin typeface="Helvetica" panose="020B0604020202030204" pitchFamily="34" charset="0"/>
              </a:rPr>
              <a:t>TLB-Friendly</a:t>
            </a:r>
          </a:p>
        </p:txBody>
      </p:sp>
      <p:cxnSp>
        <p:nvCxnSpPr>
          <p:cNvPr id="9" name="Straight Connector 8"/>
          <p:cNvCxnSpPr/>
          <p:nvPr/>
        </p:nvCxnSpPr>
        <p:spPr>
          <a:xfrm flipV="1">
            <a:off x="6180993" y="5633024"/>
            <a:ext cx="2514599" cy="59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513099" y="5494525"/>
            <a:ext cx="1900921" cy="276999"/>
          </a:xfrm>
          <a:prstGeom prst="rect">
            <a:avLst/>
          </a:prstGeom>
          <a:solidFill>
            <a:schemeClr val="bg1"/>
          </a:solidFill>
        </p:spPr>
        <p:txBody>
          <a:bodyPr wrap="square" lIns="34290" tIns="0" rIns="34290" bIns="0" rtlCol="0">
            <a:spAutoFit/>
          </a:bodyPr>
          <a:lstStyle/>
          <a:p>
            <a:pPr algn="ctr"/>
            <a:r>
              <a:rPr lang="en-US" b="1" dirty="0">
                <a:latin typeface="Helvetica" panose="020B0604020202030204" pitchFamily="34" charset="0"/>
              </a:rPr>
              <a:t>TLB-Sensitive</a:t>
            </a:r>
          </a:p>
        </p:txBody>
      </p:sp>
      <p:sp>
        <p:nvSpPr>
          <p:cNvPr id="11" name="Title 1"/>
          <p:cNvSpPr>
            <a:spLocks noGrp="1"/>
          </p:cNvSpPr>
          <p:nvPr>
            <p:ph type="title"/>
          </p:nvPr>
        </p:nvSpPr>
        <p:spPr>
          <a:xfrm>
            <a:off x="457200" y="130604"/>
            <a:ext cx="8229600" cy="847546"/>
          </a:xfrm>
        </p:spPr>
        <p:txBody>
          <a:bodyPr>
            <a:normAutofit/>
          </a:bodyPr>
          <a:lstStyle/>
          <a:p>
            <a:pPr algn="l"/>
            <a:r>
              <a:rPr lang="en-US" dirty="0"/>
              <a:t>Sample Application Pairs</a:t>
            </a:r>
          </a:p>
        </p:txBody>
      </p:sp>
      <p:cxnSp>
        <p:nvCxnSpPr>
          <p:cNvPr id="12" name="Straight Connector 11"/>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11478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214427C1-CB24-40F2-B503-2FDFCCF517E0}"/>
              </a:ext>
            </a:extLst>
          </p:cNvPr>
          <p:cNvGraphicFramePr>
            <a:graphicFrameLocks/>
          </p:cNvGraphicFramePr>
          <p:nvPr>
            <p:extLst>
              <p:ext uri="{D42A27DB-BD31-4B8C-83A1-F6EECF244321}">
                <p14:modId xmlns:p14="http://schemas.microsoft.com/office/powerpoint/2010/main" val="628293086"/>
              </p:ext>
            </p:extLst>
          </p:nvPr>
        </p:nvGraphicFramePr>
        <p:xfrm>
          <a:off x="351692" y="1556238"/>
          <a:ext cx="8634046" cy="4045791"/>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p:cNvSpPr txBox="1"/>
          <p:nvPr/>
        </p:nvSpPr>
        <p:spPr>
          <a:xfrm>
            <a:off x="1640082" y="1556238"/>
            <a:ext cx="441146" cy="369332"/>
          </a:xfrm>
          <a:prstGeom prst="rect">
            <a:avLst/>
          </a:prstGeom>
          <a:noFill/>
        </p:spPr>
        <p:txBody>
          <a:bodyPr wrap="none" rtlCol="0">
            <a:spAutoFit/>
          </a:bodyPr>
          <a:lstStyle/>
          <a:p>
            <a:pPr algn="ctr"/>
            <a:r>
              <a:rPr lang="en-US" i="1" dirty="0">
                <a:latin typeface="Helvetica" panose="020B0604020202030204" pitchFamily="34" charset="0"/>
              </a:rPr>
              <a:t>L1</a:t>
            </a:r>
          </a:p>
        </p:txBody>
      </p:sp>
      <p:sp>
        <p:nvSpPr>
          <p:cNvPr id="6" name="TextBox 5"/>
          <p:cNvSpPr txBox="1"/>
          <p:nvPr/>
        </p:nvSpPr>
        <p:spPr>
          <a:xfrm>
            <a:off x="2264816" y="1556238"/>
            <a:ext cx="441146" cy="369332"/>
          </a:xfrm>
          <a:prstGeom prst="rect">
            <a:avLst/>
          </a:prstGeom>
          <a:noFill/>
        </p:spPr>
        <p:txBody>
          <a:bodyPr wrap="none" rtlCol="0">
            <a:spAutoFit/>
          </a:bodyPr>
          <a:lstStyle/>
          <a:p>
            <a:pPr algn="ctr"/>
            <a:r>
              <a:rPr lang="en-US" i="1" dirty="0">
                <a:latin typeface="Helvetica" panose="020B0604020202030204" pitchFamily="34" charset="0"/>
              </a:rPr>
              <a:t>L2</a:t>
            </a:r>
          </a:p>
        </p:txBody>
      </p:sp>
      <p:sp>
        <p:nvSpPr>
          <p:cNvPr id="15" name="TextBox 14"/>
          <p:cNvSpPr txBox="1"/>
          <p:nvPr/>
        </p:nvSpPr>
        <p:spPr>
          <a:xfrm>
            <a:off x="3093744" y="1556238"/>
            <a:ext cx="441146" cy="369332"/>
          </a:xfrm>
          <a:prstGeom prst="rect">
            <a:avLst/>
          </a:prstGeom>
          <a:noFill/>
        </p:spPr>
        <p:txBody>
          <a:bodyPr wrap="none" rtlCol="0">
            <a:spAutoFit/>
          </a:bodyPr>
          <a:lstStyle/>
          <a:p>
            <a:pPr algn="ctr"/>
            <a:r>
              <a:rPr lang="en-US" i="1" dirty="0">
                <a:latin typeface="Helvetica" panose="020B0604020202030204" pitchFamily="34" charset="0"/>
              </a:rPr>
              <a:t>L1</a:t>
            </a:r>
          </a:p>
        </p:txBody>
      </p:sp>
      <p:sp>
        <p:nvSpPr>
          <p:cNvPr id="16" name="TextBox 15"/>
          <p:cNvSpPr txBox="1"/>
          <p:nvPr/>
        </p:nvSpPr>
        <p:spPr>
          <a:xfrm>
            <a:off x="3718478" y="1556238"/>
            <a:ext cx="441146" cy="369332"/>
          </a:xfrm>
          <a:prstGeom prst="rect">
            <a:avLst/>
          </a:prstGeom>
          <a:noFill/>
        </p:spPr>
        <p:txBody>
          <a:bodyPr wrap="none" rtlCol="0">
            <a:spAutoFit/>
          </a:bodyPr>
          <a:lstStyle/>
          <a:p>
            <a:pPr algn="ctr"/>
            <a:r>
              <a:rPr lang="en-US" i="1" dirty="0">
                <a:latin typeface="Helvetica" panose="020B0604020202030204" pitchFamily="34" charset="0"/>
              </a:rPr>
              <a:t>L2</a:t>
            </a:r>
          </a:p>
        </p:txBody>
      </p:sp>
      <p:sp>
        <p:nvSpPr>
          <p:cNvPr id="17" name="TextBox 16"/>
          <p:cNvSpPr txBox="1"/>
          <p:nvPr/>
        </p:nvSpPr>
        <p:spPr>
          <a:xfrm>
            <a:off x="4633353" y="1556238"/>
            <a:ext cx="441146" cy="369332"/>
          </a:xfrm>
          <a:prstGeom prst="rect">
            <a:avLst/>
          </a:prstGeom>
          <a:noFill/>
        </p:spPr>
        <p:txBody>
          <a:bodyPr wrap="none" rtlCol="0">
            <a:spAutoFit/>
          </a:bodyPr>
          <a:lstStyle/>
          <a:p>
            <a:pPr algn="ctr"/>
            <a:r>
              <a:rPr lang="en-US" i="1" dirty="0">
                <a:latin typeface="Helvetica" panose="020B0604020202030204" pitchFamily="34" charset="0"/>
              </a:rPr>
              <a:t>L1</a:t>
            </a:r>
          </a:p>
        </p:txBody>
      </p:sp>
      <p:sp>
        <p:nvSpPr>
          <p:cNvPr id="18" name="TextBox 17"/>
          <p:cNvSpPr txBox="1"/>
          <p:nvPr/>
        </p:nvSpPr>
        <p:spPr>
          <a:xfrm>
            <a:off x="5258087" y="1556238"/>
            <a:ext cx="441146" cy="369332"/>
          </a:xfrm>
          <a:prstGeom prst="rect">
            <a:avLst/>
          </a:prstGeom>
          <a:noFill/>
        </p:spPr>
        <p:txBody>
          <a:bodyPr wrap="none" rtlCol="0">
            <a:spAutoFit/>
          </a:bodyPr>
          <a:lstStyle/>
          <a:p>
            <a:pPr algn="ctr"/>
            <a:r>
              <a:rPr lang="en-US" i="1" dirty="0">
                <a:latin typeface="Helvetica" panose="020B0604020202030204" pitchFamily="34" charset="0"/>
              </a:rPr>
              <a:t>L2</a:t>
            </a:r>
          </a:p>
        </p:txBody>
      </p:sp>
      <p:sp>
        <p:nvSpPr>
          <p:cNvPr id="19" name="TextBox 18"/>
          <p:cNvSpPr txBox="1"/>
          <p:nvPr/>
        </p:nvSpPr>
        <p:spPr>
          <a:xfrm>
            <a:off x="6095807" y="1556238"/>
            <a:ext cx="441146" cy="369332"/>
          </a:xfrm>
          <a:prstGeom prst="rect">
            <a:avLst/>
          </a:prstGeom>
          <a:noFill/>
        </p:spPr>
        <p:txBody>
          <a:bodyPr wrap="none" rtlCol="0">
            <a:spAutoFit/>
          </a:bodyPr>
          <a:lstStyle/>
          <a:p>
            <a:pPr algn="ctr"/>
            <a:r>
              <a:rPr lang="en-US" i="1" dirty="0">
                <a:latin typeface="Helvetica" panose="020B0604020202030204" pitchFamily="34" charset="0"/>
              </a:rPr>
              <a:t>L1</a:t>
            </a:r>
          </a:p>
        </p:txBody>
      </p:sp>
      <p:sp>
        <p:nvSpPr>
          <p:cNvPr id="20" name="TextBox 19"/>
          <p:cNvSpPr txBox="1"/>
          <p:nvPr/>
        </p:nvSpPr>
        <p:spPr>
          <a:xfrm>
            <a:off x="6720541" y="1556238"/>
            <a:ext cx="441146" cy="369332"/>
          </a:xfrm>
          <a:prstGeom prst="rect">
            <a:avLst/>
          </a:prstGeom>
          <a:noFill/>
        </p:spPr>
        <p:txBody>
          <a:bodyPr wrap="none" rtlCol="0">
            <a:spAutoFit/>
          </a:bodyPr>
          <a:lstStyle/>
          <a:p>
            <a:pPr algn="ctr"/>
            <a:r>
              <a:rPr lang="en-US" i="1" dirty="0">
                <a:latin typeface="Helvetica" panose="020B0604020202030204" pitchFamily="34" charset="0"/>
              </a:rPr>
              <a:t>L2</a:t>
            </a:r>
          </a:p>
        </p:txBody>
      </p:sp>
      <p:sp>
        <p:nvSpPr>
          <p:cNvPr id="21" name="TextBox 20"/>
          <p:cNvSpPr txBox="1"/>
          <p:nvPr/>
        </p:nvSpPr>
        <p:spPr>
          <a:xfrm>
            <a:off x="7637392" y="1556238"/>
            <a:ext cx="441146" cy="369332"/>
          </a:xfrm>
          <a:prstGeom prst="rect">
            <a:avLst/>
          </a:prstGeom>
          <a:noFill/>
        </p:spPr>
        <p:txBody>
          <a:bodyPr wrap="none" rtlCol="0">
            <a:spAutoFit/>
          </a:bodyPr>
          <a:lstStyle/>
          <a:p>
            <a:pPr algn="ctr"/>
            <a:r>
              <a:rPr lang="en-US" i="1" dirty="0">
                <a:latin typeface="Helvetica" panose="020B0604020202030204" pitchFamily="34" charset="0"/>
              </a:rPr>
              <a:t>L1</a:t>
            </a:r>
          </a:p>
        </p:txBody>
      </p:sp>
      <p:sp>
        <p:nvSpPr>
          <p:cNvPr id="22" name="TextBox 21"/>
          <p:cNvSpPr txBox="1"/>
          <p:nvPr/>
        </p:nvSpPr>
        <p:spPr>
          <a:xfrm>
            <a:off x="8262126" y="1556238"/>
            <a:ext cx="441146" cy="369332"/>
          </a:xfrm>
          <a:prstGeom prst="rect">
            <a:avLst/>
          </a:prstGeom>
          <a:noFill/>
        </p:spPr>
        <p:txBody>
          <a:bodyPr wrap="none" rtlCol="0">
            <a:spAutoFit/>
          </a:bodyPr>
          <a:lstStyle/>
          <a:p>
            <a:pPr algn="ctr"/>
            <a:r>
              <a:rPr lang="en-US" i="1" dirty="0">
                <a:latin typeface="Helvetica" panose="020B0604020202030204" pitchFamily="34" charset="0"/>
              </a:rPr>
              <a:t>L2</a:t>
            </a:r>
          </a:p>
        </p:txBody>
      </p:sp>
      <p:sp>
        <p:nvSpPr>
          <p:cNvPr id="23" name="Title 1"/>
          <p:cNvSpPr>
            <a:spLocks noGrp="1"/>
          </p:cNvSpPr>
          <p:nvPr>
            <p:ph type="title"/>
          </p:nvPr>
        </p:nvSpPr>
        <p:spPr>
          <a:xfrm>
            <a:off x="457200" y="130604"/>
            <a:ext cx="8229600" cy="847546"/>
          </a:xfrm>
        </p:spPr>
        <p:txBody>
          <a:bodyPr>
            <a:normAutofit/>
          </a:bodyPr>
          <a:lstStyle/>
          <a:p>
            <a:pPr algn="l"/>
            <a:r>
              <a:rPr lang="en-US" dirty="0"/>
              <a:t>TLB Hit Rate</a:t>
            </a:r>
          </a:p>
        </p:txBody>
      </p:sp>
      <p:cxnSp>
        <p:nvCxnSpPr>
          <p:cNvPr id="24" name="Straight Connector 23"/>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36711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00000000-0008-0000-0200-000002000000}"/>
              </a:ext>
            </a:extLst>
          </p:cNvPr>
          <p:cNvGraphicFramePr>
            <a:graphicFrameLocks/>
          </p:cNvGraphicFramePr>
          <p:nvPr>
            <p:extLst>
              <p:ext uri="{D42A27DB-BD31-4B8C-83A1-F6EECF244321}">
                <p14:modId xmlns:p14="http://schemas.microsoft.com/office/powerpoint/2010/main" val="1076153818"/>
              </p:ext>
            </p:extLst>
          </p:nvPr>
        </p:nvGraphicFramePr>
        <p:xfrm>
          <a:off x="0" y="1128711"/>
          <a:ext cx="9026434" cy="5415779"/>
        </p:xfrm>
        <a:graphic>
          <a:graphicData uri="http://schemas.openxmlformats.org/drawingml/2006/chart">
            <c:chart xmlns:c="http://schemas.openxmlformats.org/drawingml/2006/chart" xmlns:r="http://schemas.openxmlformats.org/officeDocument/2006/relationships" r:id="rId2"/>
          </a:graphicData>
        </a:graphic>
      </p:graphicFrame>
      <p:cxnSp>
        <p:nvCxnSpPr>
          <p:cNvPr id="8" name="Straight Connector 7">
            <a:extLst>
              <a:ext uri="{FF2B5EF4-FFF2-40B4-BE49-F238E27FC236}">
                <a16:creationId xmlns:a16="http://schemas.microsoft.com/office/drawing/2014/main" id="{7D606736-36A2-43FB-B8A0-87D245FD0532}"/>
              </a:ext>
            </a:extLst>
          </p:cNvPr>
          <p:cNvCxnSpPr>
            <a:cxnSpLocks/>
          </p:cNvCxnSpPr>
          <p:nvPr/>
        </p:nvCxnSpPr>
        <p:spPr>
          <a:xfrm>
            <a:off x="1410872" y="4347735"/>
            <a:ext cx="70930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title"/>
          </p:nvPr>
        </p:nvSpPr>
        <p:spPr>
          <a:xfrm>
            <a:off x="457200" y="130604"/>
            <a:ext cx="8229600" cy="847546"/>
          </a:xfrm>
        </p:spPr>
        <p:txBody>
          <a:bodyPr>
            <a:normAutofit/>
          </a:bodyPr>
          <a:lstStyle/>
          <a:p>
            <a:pPr algn="l"/>
            <a:r>
              <a:rPr lang="en-US" dirty="0"/>
              <a:t>Pre-Fragmenting DRAM</a:t>
            </a:r>
          </a:p>
        </p:txBody>
      </p:sp>
      <p:cxnSp>
        <p:nvCxnSpPr>
          <p:cNvPr id="7" name="Straight Connector 6"/>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74859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65A3570E-F1BC-4FFF-AD50-DB3CAAF64F99}"/>
              </a:ext>
            </a:extLst>
          </p:cNvPr>
          <p:cNvGraphicFramePr>
            <a:graphicFrameLocks/>
          </p:cNvGraphicFramePr>
          <p:nvPr>
            <p:extLst>
              <p:ext uri="{D42A27DB-BD31-4B8C-83A1-F6EECF244321}">
                <p14:modId xmlns:p14="http://schemas.microsoft.com/office/powerpoint/2010/main" val="1201915738"/>
              </p:ext>
            </p:extLst>
          </p:nvPr>
        </p:nvGraphicFramePr>
        <p:xfrm>
          <a:off x="352697" y="1149530"/>
          <a:ext cx="8569234" cy="5434149"/>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Straight Connector 4">
            <a:extLst>
              <a:ext uri="{FF2B5EF4-FFF2-40B4-BE49-F238E27FC236}">
                <a16:creationId xmlns:a16="http://schemas.microsoft.com/office/drawing/2014/main" id="{629C3E28-886F-4846-B32F-0FD989EBA491}"/>
              </a:ext>
            </a:extLst>
          </p:cNvPr>
          <p:cNvCxnSpPr>
            <a:cxnSpLocks/>
          </p:cNvCxnSpPr>
          <p:nvPr/>
        </p:nvCxnSpPr>
        <p:spPr>
          <a:xfrm>
            <a:off x="1755764" y="4424618"/>
            <a:ext cx="673509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457200" y="130604"/>
            <a:ext cx="8229600" cy="847546"/>
          </a:xfrm>
        </p:spPr>
        <p:txBody>
          <a:bodyPr>
            <a:normAutofit/>
          </a:bodyPr>
          <a:lstStyle/>
          <a:p>
            <a:pPr algn="l"/>
            <a:r>
              <a:rPr lang="en-US" dirty="0"/>
              <a:t>Page Occupancy Experiment</a:t>
            </a:r>
          </a:p>
        </p:txBody>
      </p:sp>
      <p:cxnSp>
        <p:nvCxnSpPr>
          <p:cNvPr id="9" name="Straight Connector 8"/>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04065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130604"/>
            <a:ext cx="8229600" cy="847546"/>
          </a:xfrm>
        </p:spPr>
        <p:txBody>
          <a:bodyPr>
            <a:normAutofit/>
          </a:bodyPr>
          <a:lstStyle/>
          <a:p>
            <a:pPr algn="l"/>
            <a:r>
              <a:rPr lang="en-US" dirty="0"/>
              <a:t>Memory Bloat</a:t>
            </a:r>
          </a:p>
        </p:txBody>
      </p:sp>
      <p:cxnSp>
        <p:nvCxnSpPr>
          <p:cNvPr id="9" name="Straight Connector 8"/>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graphicFrame>
        <p:nvGraphicFramePr>
          <p:cNvPr id="6" name="Chart 5">
            <a:extLst>
              <a:ext uri="{FF2B5EF4-FFF2-40B4-BE49-F238E27FC236}">
                <a16:creationId xmlns:a16="http://schemas.microsoft.com/office/drawing/2014/main" id="{00000000-0008-0000-0200-000004000000}"/>
              </a:ext>
            </a:extLst>
          </p:cNvPr>
          <p:cNvGraphicFramePr>
            <a:graphicFrameLocks/>
          </p:cNvGraphicFramePr>
          <p:nvPr>
            <p:extLst>
              <p:ext uri="{D42A27DB-BD31-4B8C-83A1-F6EECF244321}">
                <p14:modId xmlns:p14="http://schemas.microsoft.com/office/powerpoint/2010/main" val="23383238"/>
              </p:ext>
            </p:extLst>
          </p:nvPr>
        </p:nvGraphicFramePr>
        <p:xfrm>
          <a:off x="195943" y="1175656"/>
          <a:ext cx="8582297" cy="5525589"/>
        </p:xfrm>
        <a:graphic>
          <a:graphicData uri="http://schemas.openxmlformats.org/drawingml/2006/chart">
            <c:chart xmlns:c="http://schemas.openxmlformats.org/drawingml/2006/chart" xmlns:r="http://schemas.openxmlformats.org/officeDocument/2006/relationships" r:id="rId2"/>
          </a:graphicData>
        </a:graphic>
      </p:graphicFrame>
      <p:cxnSp>
        <p:nvCxnSpPr>
          <p:cNvPr id="10" name="Straight Connector 9">
            <a:extLst>
              <a:ext uri="{FF2B5EF4-FFF2-40B4-BE49-F238E27FC236}">
                <a16:creationId xmlns:a16="http://schemas.microsoft.com/office/drawing/2014/main" id="{629C3E28-886F-4846-B32F-0FD989EBA491}"/>
              </a:ext>
            </a:extLst>
          </p:cNvPr>
          <p:cNvCxnSpPr>
            <a:cxnSpLocks/>
          </p:cNvCxnSpPr>
          <p:nvPr/>
        </p:nvCxnSpPr>
        <p:spPr>
          <a:xfrm>
            <a:off x="1390004" y="3366527"/>
            <a:ext cx="702247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38868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a:graphicFrameLocks/>
          </p:cNvGraphicFramePr>
          <p:nvPr>
            <p:extLst>
              <p:ext uri="{D42A27DB-BD31-4B8C-83A1-F6EECF244321}">
                <p14:modId xmlns:p14="http://schemas.microsoft.com/office/powerpoint/2010/main" val="973187534"/>
              </p:ext>
            </p:extLst>
          </p:nvPr>
        </p:nvGraphicFramePr>
        <p:xfrm>
          <a:off x="387568" y="1158581"/>
          <a:ext cx="4156418" cy="295202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ext uri="{D42A27DB-BD31-4B8C-83A1-F6EECF244321}">
                <p14:modId xmlns:p14="http://schemas.microsoft.com/office/powerpoint/2010/main" val="1440666021"/>
              </p:ext>
            </p:extLst>
          </p:nvPr>
        </p:nvGraphicFramePr>
        <p:xfrm>
          <a:off x="4419660" y="1158581"/>
          <a:ext cx="4156418" cy="295202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a:graphicFrameLocks/>
          </p:cNvGraphicFramePr>
          <p:nvPr>
            <p:extLst>
              <p:ext uri="{D42A27DB-BD31-4B8C-83A1-F6EECF244321}">
                <p14:modId xmlns:p14="http://schemas.microsoft.com/office/powerpoint/2010/main" val="1127428386"/>
              </p:ext>
            </p:extLst>
          </p:nvPr>
        </p:nvGraphicFramePr>
        <p:xfrm>
          <a:off x="387568" y="3929339"/>
          <a:ext cx="4156418" cy="295202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p:cNvGraphicFramePr>
            <a:graphicFrameLocks/>
          </p:cNvGraphicFramePr>
          <p:nvPr>
            <p:extLst>
              <p:ext uri="{D42A27DB-BD31-4B8C-83A1-F6EECF244321}">
                <p14:modId xmlns:p14="http://schemas.microsoft.com/office/powerpoint/2010/main" val="395695022"/>
              </p:ext>
            </p:extLst>
          </p:nvPr>
        </p:nvGraphicFramePr>
        <p:xfrm>
          <a:off x="4419660" y="3950143"/>
          <a:ext cx="4156418" cy="2952022"/>
        </p:xfrm>
        <a:graphic>
          <a:graphicData uri="http://schemas.openxmlformats.org/drawingml/2006/chart">
            <c:chart xmlns:c="http://schemas.openxmlformats.org/drawingml/2006/chart" xmlns:r="http://schemas.openxmlformats.org/officeDocument/2006/relationships" r:id="rId5"/>
          </a:graphicData>
        </a:graphic>
      </p:graphicFrame>
      <p:sp>
        <p:nvSpPr>
          <p:cNvPr id="10" name="Title 1"/>
          <p:cNvSpPr>
            <a:spLocks noGrp="1"/>
          </p:cNvSpPr>
          <p:nvPr>
            <p:ph type="title"/>
          </p:nvPr>
        </p:nvSpPr>
        <p:spPr>
          <a:xfrm>
            <a:off x="457200" y="130604"/>
            <a:ext cx="8229600" cy="847546"/>
          </a:xfrm>
        </p:spPr>
        <p:txBody>
          <a:bodyPr>
            <a:normAutofit/>
          </a:bodyPr>
          <a:lstStyle/>
          <a:p>
            <a:pPr algn="l"/>
            <a:r>
              <a:rPr lang="en-US" dirty="0"/>
              <a:t>Individual Application IPC</a:t>
            </a:r>
          </a:p>
        </p:txBody>
      </p:sp>
      <p:cxnSp>
        <p:nvCxnSpPr>
          <p:cNvPr id="11" name="Straight Connector 10"/>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16531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00000000-0008-0000-0000-000008000000}"/>
              </a:ext>
            </a:extLst>
          </p:cNvPr>
          <p:cNvGraphicFramePr>
            <a:graphicFrameLocks/>
          </p:cNvGraphicFramePr>
          <p:nvPr>
            <p:extLst>
              <p:ext uri="{D42A27DB-BD31-4B8C-83A1-F6EECF244321}">
                <p14:modId xmlns:p14="http://schemas.microsoft.com/office/powerpoint/2010/main" val="1531985743"/>
              </p:ext>
            </p:extLst>
          </p:nvPr>
        </p:nvGraphicFramePr>
        <p:xfrm>
          <a:off x="2115811" y="-958526"/>
          <a:ext cx="9446494" cy="682594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00000000-0008-0000-0000-000006000000}"/>
              </a:ext>
            </a:extLst>
          </p:cNvPr>
          <p:cNvGraphicFramePr>
            <a:graphicFrameLocks/>
          </p:cNvGraphicFramePr>
          <p:nvPr>
            <p:extLst>
              <p:ext uri="{D42A27DB-BD31-4B8C-83A1-F6EECF244321}">
                <p14:modId xmlns:p14="http://schemas.microsoft.com/office/powerpoint/2010/main" val="918808376"/>
              </p:ext>
            </p:extLst>
          </p:nvPr>
        </p:nvGraphicFramePr>
        <p:xfrm>
          <a:off x="-2211217" y="448745"/>
          <a:ext cx="9446494" cy="682594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a:extLst>
              <a:ext uri="{FF2B5EF4-FFF2-40B4-BE49-F238E27FC236}">
                <a16:creationId xmlns:a16="http://schemas.microsoft.com/office/drawing/2014/main" id="{035ED9B2-E3BF-40FA-B4F9-427547727DF3}"/>
              </a:ext>
            </a:extLst>
          </p:cNvPr>
          <p:cNvGraphicFramePr>
            <a:graphicFrameLocks/>
          </p:cNvGraphicFramePr>
          <p:nvPr>
            <p:extLst>
              <p:ext uri="{D42A27DB-BD31-4B8C-83A1-F6EECF244321}">
                <p14:modId xmlns:p14="http://schemas.microsoft.com/office/powerpoint/2010/main" val="1902938718"/>
              </p:ext>
            </p:extLst>
          </p:nvPr>
        </p:nvGraphicFramePr>
        <p:xfrm>
          <a:off x="2115811" y="2340808"/>
          <a:ext cx="9446494" cy="682594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142FABF2-A266-465D-A8C9-4916BDAC5845}"/>
              </a:ext>
            </a:extLst>
          </p:cNvPr>
          <p:cNvGraphicFramePr>
            <a:graphicFrameLocks/>
          </p:cNvGraphicFramePr>
          <p:nvPr>
            <p:extLst>
              <p:ext uri="{D42A27DB-BD31-4B8C-83A1-F6EECF244321}">
                <p14:modId xmlns:p14="http://schemas.microsoft.com/office/powerpoint/2010/main" val="999485210"/>
              </p:ext>
            </p:extLst>
          </p:nvPr>
        </p:nvGraphicFramePr>
        <p:xfrm>
          <a:off x="-2158924" y="2340808"/>
          <a:ext cx="9446494" cy="6825943"/>
        </p:xfrm>
        <a:graphic>
          <a:graphicData uri="http://schemas.openxmlformats.org/drawingml/2006/chart">
            <c:chart xmlns:c="http://schemas.openxmlformats.org/drawingml/2006/chart" xmlns:r="http://schemas.openxmlformats.org/officeDocument/2006/relationships" r:id="rId5"/>
          </a:graphicData>
        </a:graphic>
      </p:graphicFrame>
      <p:cxnSp>
        <p:nvCxnSpPr>
          <p:cNvPr id="7" name="Straight Connector 6"/>
          <p:cNvCxnSpPr/>
          <p:nvPr/>
        </p:nvCxnSpPr>
        <p:spPr>
          <a:xfrm>
            <a:off x="1249877" y="2051848"/>
            <a:ext cx="30347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632785" y="2134435"/>
            <a:ext cx="297731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CD9DD72-503B-48DE-85CE-7F6950356588}"/>
              </a:ext>
            </a:extLst>
          </p:cNvPr>
          <p:cNvCxnSpPr/>
          <p:nvPr/>
        </p:nvCxnSpPr>
        <p:spPr>
          <a:xfrm>
            <a:off x="1175657" y="5433771"/>
            <a:ext cx="31089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92D618B-8386-47C5-B2D3-A42EFE132D00}"/>
              </a:ext>
            </a:extLst>
          </p:cNvPr>
          <p:cNvCxnSpPr/>
          <p:nvPr/>
        </p:nvCxnSpPr>
        <p:spPr>
          <a:xfrm>
            <a:off x="5651125" y="5433767"/>
            <a:ext cx="295897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0217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normAutofit/>
          </a:bodyPr>
          <a:lstStyle/>
          <a:p>
            <a:pPr algn="l"/>
            <a:r>
              <a:rPr lang="en-US" dirty="0"/>
              <a:t>Trade-Off with Page Size</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5</a:t>
            </a:fld>
            <a:endParaRPr lang="en-US" dirty="0"/>
          </a:p>
        </p:txBody>
      </p:sp>
      <p:pic>
        <p:nvPicPr>
          <p:cNvPr id="38" name="Picture 37" descr="safari.png"/>
          <p:cNvPicPr>
            <a:picLocks noChangeAspect="1"/>
          </p:cNvPicPr>
          <p:nvPr/>
        </p:nvPicPr>
        <p:blipFill>
          <a:blip r:embed="rId3" cstate="print"/>
          <a:stretch>
            <a:fillRect/>
          </a:stretch>
        </p:blipFill>
        <p:spPr>
          <a:xfrm>
            <a:off x="164139" y="6425519"/>
            <a:ext cx="1315038" cy="380494"/>
          </a:xfrm>
          <a:prstGeom prst="rect">
            <a:avLst/>
          </a:prstGeom>
        </p:spPr>
      </p:pic>
      <p:sp>
        <p:nvSpPr>
          <p:cNvPr id="6" name="Content Placeholder 2">
            <a:extLst>
              <a:ext uri="{FF2B5EF4-FFF2-40B4-BE49-F238E27FC236}">
                <a16:creationId xmlns:a16="http://schemas.microsoft.com/office/drawing/2014/main" id="{E135E0AA-DD92-4FD9-B5F0-E15616DFF299}"/>
              </a:ext>
            </a:extLst>
          </p:cNvPr>
          <p:cNvSpPr>
            <a:spLocks noGrp="1"/>
          </p:cNvSpPr>
          <p:nvPr>
            <p:ph idx="1"/>
          </p:nvPr>
        </p:nvSpPr>
        <p:spPr>
          <a:xfrm>
            <a:off x="457200" y="1094944"/>
            <a:ext cx="8686800" cy="5517543"/>
          </a:xfrm>
        </p:spPr>
        <p:txBody>
          <a:bodyPr>
            <a:normAutofit/>
          </a:bodyPr>
          <a:lstStyle/>
          <a:p>
            <a:r>
              <a:rPr lang="en-US" sz="4000" b="1" dirty="0"/>
              <a:t>Larger pages: </a:t>
            </a:r>
          </a:p>
          <a:p>
            <a:pPr lvl="1"/>
            <a:r>
              <a:rPr lang="en-US" sz="3600" b="1" dirty="0">
                <a:solidFill>
                  <a:schemeClr val="accent6">
                    <a:lumMod val="75000"/>
                  </a:schemeClr>
                </a:solidFill>
              </a:rPr>
              <a:t>Better TLB reach</a:t>
            </a:r>
          </a:p>
          <a:p>
            <a:pPr lvl="1"/>
            <a:r>
              <a:rPr lang="en-US" sz="3600" b="1" dirty="0">
                <a:solidFill>
                  <a:srgbClr val="FF0000"/>
                </a:solidFill>
              </a:rPr>
              <a:t>High demand paging latency</a:t>
            </a:r>
          </a:p>
          <a:p>
            <a:endParaRPr lang="en-US" sz="1000" b="1" dirty="0"/>
          </a:p>
          <a:p>
            <a:endParaRPr lang="en-US" sz="3000" b="1" dirty="0"/>
          </a:p>
          <a:p>
            <a:r>
              <a:rPr lang="en-US" sz="4000" b="1" dirty="0"/>
              <a:t>Smaller pages: </a:t>
            </a:r>
          </a:p>
          <a:p>
            <a:pPr lvl="1"/>
            <a:r>
              <a:rPr lang="en-US" sz="3600" b="1" dirty="0">
                <a:solidFill>
                  <a:schemeClr val="accent6">
                    <a:lumMod val="75000"/>
                  </a:schemeClr>
                </a:solidFill>
              </a:rPr>
              <a:t>Lower demand paging latency</a:t>
            </a:r>
          </a:p>
          <a:p>
            <a:pPr lvl="1"/>
            <a:r>
              <a:rPr lang="en-US" sz="3600" b="1" dirty="0">
                <a:solidFill>
                  <a:srgbClr val="FF0000"/>
                </a:solidFill>
              </a:rPr>
              <a:t>Limited TLB reach</a:t>
            </a:r>
          </a:p>
          <a:p>
            <a:endParaRPr lang="en-US" sz="3000" b="1" dirty="0"/>
          </a:p>
        </p:txBody>
      </p:sp>
    </p:spTree>
    <p:extLst>
      <p:ext uri="{BB962C8B-B14F-4D97-AF65-F5344CB8AC3E}">
        <p14:creationId xmlns:p14="http://schemas.microsoft.com/office/powerpoint/2010/main" val="769792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5453A879-AB75-46C0-9029-7DAA3753FAB6}"/>
              </a:ext>
            </a:extLst>
          </p:cNvPr>
          <p:cNvGrpSpPr/>
          <p:nvPr/>
        </p:nvGrpSpPr>
        <p:grpSpPr>
          <a:xfrm>
            <a:off x="4570531" y="1024264"/>
            <a:ext cx="3618280" cy="5401255"/>
            <a:chOff x="4570531" y="1024264"/>
            <a:chExt cx="3618280" cy="5401255"/>
          </a:xfrm>
        </p:grpSpPr>
        <p:cxnSp>
          <p:nvCxnSpPr>
            <p:cNvPr id="26" name="Straight Arrow Connector 25">
              <a:extLst>
                <a:ext uri="{FF2B5EF4-FFF2-40B4-BE49-F238E27FC236}">
                  <a16:creationId xmlns:a16="http://schemas.microsoft.com/office/drawing/2014/main" id="{5FD389A6-1DE6-4B50-91F8-CE55174893A9}"/>
                </a:ext>
              </a:extLst>
            </p:cNvPr>
            <p:cNvCxnSpPr>
              <a:cxnSpLocks/>
            </p:cNvCxnSpPr>
            <p:nvPr/>
          </p:nvCxnSpPr>
          <p:spPr>
            <a:xfrm flipH="1">
              <a:off x="4570531" y="1117696"/>
              <a:ext cx="9451" cy="5307823"/>
            </a:xfrm>
            <a:prstGeom prst="straightConnector1">
              <a:avLst/>
            </a:prstGeom>
            <a:ln w="25400">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ABAD3B0-BBBA-40E3-88C7-B6BF9CCF2B1B}"/>
                </a:ext>
              </a:extLst>
            </p:cNvPr>
            <p:cNvSpPr txBox="1"/>
            <p:nvPr/>
          </p:nvSpPr>
          <p:spPr>
            <a:xfrm>
              <a:off x="6726551" y="1024264"/>
              <a:ext cx="1462260" cy="461665"/>
            </a:xfrm>
            <a:prstGeom prst="rect">
              <a:avLst/>
            </a:prstGeom>
            <a:noFill/>
          </p:spPr>
          <p:txBody>
            <a:bodyPr wrap="none" rtlCol="0">
              <a:spAutoFit/>
            </a:bodyPr>
            <a:lstStyle/>
            <a:p>
              <a:r>
                <a:rPr lang="en-US" sz="2400" b="1" i="1" dirty="0"/>
                <a:t>Hardware</a:t>
              </a:r>
            </a:p>
          </p:txBody>
        </p:sp>
      </p:grpSp>
      <p:sp>
        <p:nvSpPr>
          <p:cNvPr id="2" name="Title 1"/>
          <p:cNvSpPr>
            <a:spLocks noGrp="1"/>
          </p:cNvSpPr>
          <p:nvPr>
            <p:ph type="title"/>
          </p:nvPr>
        </p:nvSpPr>
        <p:spPr>
          <a:xfrm>
            <a:off x="457200" y="130604"/>
            <a:ext cx="8229600" cy="847546"/>
          </a:xfrm>
        </p:spPr>
        <p:txBody>
          <a:bodyPr>
            <a:normAutofit fontScale="90000"/>
          </a:bodyPr>
          <a:lstStyle/>
          <a:p>
            <a:pPr algn="l"/>
            <a:r>
              <a:rPr lang="en-US" dirty="0"/>
              <a:t>Mosaic: Putting Everything Together</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50</a:t>
            </a:fld>
            <a:endParaRPr lang="en-US" dirty="0"/>
          </a:p>
        </p:txBody>
      </p:sp>
      <p:pic>
        <p:nvPicPr>
          <p:cNvPr id="38" name="Picture 37" descr="safari.png"/>
          <p:cNvPicPr>
            <a:picLocks noChangeAspect="1"/>
          </p:cNvPicPr>
          <p:nvPr/>
        </p:nvPicPr>
        <p:blipFill>
          <a:blip r:embed="rId3" cstate="print"/>
          <a:stretch>
            <a:fillRect/>
          </a:stretch>
        </p:blipFill>
        <p:spPr>
          <a:xfrm>
            <a:off x="164139" y="6425519"/>
            <a:ext cx="1315038" cy="380494"/>
          </a:xfrm>
          <a:prstGeom prst="rect">
            <a:avLst/>
          </a:prstGeom>
        </p:spPr>
      </p:pic>
      <p:sp>
        <p:nvSpPr>
          <p:cNvPr id="8" name="Rectangle 7">
            <a:extLst>
              <a:ext uri="{FF2B5EF4-FFF2-40B4-BE49-F238E27FC236}">
                <a16:creationId xmlns:a16="http://schemas.microsoft.com/office/drawing/2014/main" id="{268BCE29-7D34-4D46-9184-FF20EFD368C3}"/>
              </a:ext>
            </a:extLst>
          </p:cNvPr>
          <p:cNvSpPr/>
          <p:nvPr/>
        </p:nvSpPr>
        <p:spPr>
          <a:xfrm>
            <a:off x="2748385" y="1515284"/>
            <a:ext cx="3651899" cy="8402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t>Contiguity-Conserving</a:t>
            </a:r>
          </a:p>
          <a:p>
            <a:pPr algn="ctr"/>
            <a:r>
              <a:rPr lang="en-US" sz="2600" b="1" dirty="0"/>
              <a:t>Allocation</a:t>
            </a:r>
          </a:p>
        </p:txBody>
      </p:sp>
      <p:sp>
        <p:nvSpPr>
          <p:cNvPr id="10" name="Rectangle 9">
            <a:extLst>
              <a:ext uri="{FF2B5EF4-FFF2-40B4-BE49-F238E27FC236}">
                <a16:creationId xmlns:a16="http://schemas.microsoft.com/office/drawing/2014/main" id="{A4035134-745C-493C-8C2F-3FFEB8C74798}"/>
              </a:ext>
            </a:extLst>
          </p:cNvPr>
          <p:cNvSpPr/>
          <p:nvPr/>
        </p:nvSpPr>
        <p:spPr>
          <a:xfrm>
            <a:off x="2983164" y="3040567"/>
            <a:ext cx="3220996" cy="84026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t>In-Place</a:t>
            </a:r>
          </a:p>
          <a:p>
            <a:pPr algn="ctr"/>
            <a:r>
              <a:rPr lang="en-US" sz="2600" b="1" dirty="0"/>
              <a:t>Coalescer</a:t>
            </a:r>
          </a:p>
        </p:txBody>
      </p:sp>
      <p:sp>
        <p:nvSpPr>
          <p:cNvPr id="11" name="Rectangle 10">
            <a:extLst>
              <a:ext uri="{FF2B5EF4-FFF2-40B4-BE49-F238E27FC236}">
                <a16:creationId xmlns:a16="http://schemas.microsoft.com/office/drawing/2014/main" id="{851CD374-BD3A-48D5-BB0A-192C18ED0736}"/>
              </a:ext>
            </a:extLst>
          </p:cNvPr>
          <p:cNvSpPr/>
          <p:nvPr/>
        </p:nvSpPr>
        <p:spPr>
          <a:xfrm>
            <a:off x="2760739" y="4755320"/>
            <a:ext cx="3619585" cy="84026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t>Contiguity-Aware</a:t>
            </a:r>
          </a:p>
          <a:p>
            <a:pPr algn="ctr"/>
            <a:r>
              <a:rPr lang="en-US" sz="2600" b="1" dirty="0"/>
              <a:t>Compaction</a:t>
            </a:r>
          </a:p>
        </p:txBody>
      </p:sp>
      <p:grpSp>
        <p:nvGrpSpPr>
          <p:cNvPr id="43" name="Group 42">
            <a:extLst>
              <a:ext uri="{FF2B5EF4-FFF2-40B4-BE49-F238E27FC236}">
                <a16:creationId xmlns:a16="http://schemas.microsoft.com/office/drawing/2014/main" id="{68DA1115-88E1-489A-BC3D-FE2529041E33}"/>
              </a:ext>
            </a:extLst>
          </p:cNvPr>
          <p:cNvGrpSpPr/>
          <p:nvPr/>
        </p:nvGrpSpPr>
        <p:grpSpPr>
          <a:xfrm>
            <a:off x="0" y="1566082"/>
            <a:ext cx="2748385" cy="369332"/>
            <a:chOff x="0" y="1566082"/>
            <a:chExt cx="2748385" cy="369332"/>
          </a:xfrm>
        </p:grpSpPr>
        <p:sp>
          <p:nvSpPr>
            <p:cNvPr id="7" name="TextBox 6">
              <a:extLst>
                <a:ext uri="{FF2B5EF4-FFF2-40B4-BE49-F238E27FC236}">
                  <a16:creationId xmlns:a16="http://schemas.microsoft.com/office/drawing/2014/main" id="{2C84CA27-8DBB-40BA-ADDB-4CCEB8B88B33}"/>
                </a:ext>
              </a:extLst>
            </p:cNvPr>
            <p:cNvSpPr txBox="1"/>
            <p:nvPr/>
          </p:nvSpPr>
          <p:spPr>
            <a:xfrm>
              <a:off x="0" y="1566082"/>
              <a:ext cx="2673168" cy="369332"/>
            </a:xfrm>
            <a:prstGeom prst="rect">
              <a:avLst/>
            </a:prstGeom>
            <a:noFill/>
          </p:spPr>
          <p:txBody>
            <a:bodyPr wrap="none" rtlCol="0">
              <a:spAutoFit/>
            </a:bodyPr>
            <a:lstStyle/>
            <a:p>
              <a:r>
                <a:rPr lang="en-US" dirty="0"/>
                <a:t>Application Demands Data</a:t>
              </a:r>
            </a:p>
          </p:txBody>
        </p:sp>
        <p:cxnSp>
          <p:nvCxnSpPr>
            <p:cNvPr id="12" name="Straight Arrow Connector 11">
              <a:extLst>
                <a:ext uri="{FF2B5EF4-FFF2-40B4-BE49-F238E27FC236}">
                  <a16:creationId xmlns:a16="http://schemas.microsoft.com/office/drawing/2014/main" id="{DF7F5293-EA4A-41FC-91FE-C76BD597B268}"/>
                </a:ext>
              </a:extLst>
            </p:cNvPr>
            <p:cNvCxnSpPr>
              <a:cxnSpLocks/>
              <a:endCxn id="8" idx="1"/>
            </p:cNvCxnSpPr>
            <p:nvPr/>
          </p:nvCxnSpPr>
          <p:spPr>
            <a:xfrm>
              <a:off x="457200" y="1935414"/>
              <a:ext cx="229118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23156C64-6152-4A5B-9A39-174A62DB5D93}"/>
              </a:ext>
            </a:extLst>
          </p:cNvPr>
          <p:cNvSpPr txBox="1"/>
          <p:nvPr/>
        </p:nvSpPr>
        <p:spPr>
          <a:xfrm>
            <a:off x="638864" y="1006289"/>
            <a:ext cx="1887376" cy="461665"/>
          </a:xfrm>
          <a:prstGeom prst="rect">
            <a:avLst/>
          </a:prstGeom>
          <a:noFill/>
        </p:spPr>
        <p:txBody>
          <a:bodyPr wrap="none" rtlCol="0">
            <a:spAutoFit/>
          </a:bodyPr>
          <a:lstStyle/>
          <a:p>
            <a:r>
              <a:rPr lang="en-US" sz="2400" b="1" i="1" dirty="0"/>
              <a:t>GPU Runtime</a:t>
            </a:r>
          </a:p>
        </p:txBody>
      </p:sp>
      <p:grpSp>
        <p:nvGrpSpPr>
          <p:cNvPr id="42" name="Group 41">
            <a:extLst>
              <a:ext uri="{FF2B5EF4-FFF2-40B4-BE49-F238E27FC236}">
                <a16:creationId xmlns:a16="http://schemas.microsoft.com/office/drawing/2014/main" id="{E76B5955-0A36-47F6-9471-9425AFD12CF7}"/>
              </a:ext>
            </a:extLst>
          </p:cNvPr>
          <p:cNvGrpSpPr/>
          <p:nvPr/>
        </p:nvGrpSpPr>
        <p:grpSpPr>
          <a:xfrm>
            <a:off x="6400284" y="1566082"/>
            <a:ext cx="1854376" cy="1606609"/>
            <a:chOff x="6400284" y="1566082"/>
            <a:chExt cx="1854376" cy="1606609"/>
          </a:xfrm>
        </p:grpSpPr>
        <p:sp>
          <p:nvSpPr>
            <p:cNvPr id="17" name="TextBox 16">
              <a:extLst>
                <a:ext uri="{FF2B5EF4-FFF2-40B4-BE49-F238E27FC236}">
                  <a16:creationId xmlns:a16="http://schemas.microsoft.com/office/drawing/2014/main" id="{188C2ADB-1934-4DFA-B005-308C45A80D65}"/>
                </a:ext>
              </a:extLst>
            </p:cNvPr>
            <p:cNvSpPr txBox="1"/>
            <p:nvPr/>
          </p:nvSpPr>
          <p:spPr>
            <a:xfrm>
              <a:off x="6457950" y="1566082"/>
              <a:ext cx="1796710" cy="369332"/>
            </a:xfrm>
            <a:prstGeom prst="rect">
              <a:avLst/>
            </a:prstGeom>
            <a:noFill/>
          </p:spPr>
          <p:txBody>
            <a:bodyPr wrap="none" rtlCol="0">
              <a:spAutoFit/>
            </a:bodyPr>
            <a:lstStyle/>
            <a:p>
              <a:r>
                <a:rPr lang="en-US" dirty="0"/>
                <a:t>Allocate Memory</a:t>
              </a:r>
            </a:p>
          </p:txBody>
        </p:sp>
        <p:grpSp>
          <p:nvGrpSpPr>
            <p:cNvPr id="40" name="Group 39">
              <a:extLst>
                <a:ext uri="{FF2B5EF4-FFF2-40B4-BE49-F238E27FC236}">
                  <a16:creationId xmlns:a16="http://schemas.microsoft.com/office/drawing/2014/main" id="{95ADAFBA-F89A-438D-86D5-2EDDFC3569CB}"/>
                </a:ext>
              </a:extLst>
            </p:cNvPr>
            <p:cNvGrpSpPr/>
            <p:nvPr/>
          </p:nvGrpSpPr>
          <p:grpSpPr>
            <a:xfrm>
              <a:off x="6400284" y="1910579"/>
              <a:ext cx="1164472" cy="1262112"/>
              <a:chOff x="6400284" y="1910579"/>
              <a:chExt cx="1164472" cy="1262112"/>
            </a:xfrm>
          </p:grpSpPr>
          <p:cxnSp>
            <p:nvCxnSpPr>
              <p:cNvPr id="18" name="Straight Arrow Connector 17">
                <a:extLst>
                  <a:ext uri="{FF2B5EF4-FFF2-40B4-BE49-F238E27FC236}">
                    <a16:creationId xmlns:a16="http://schemas.microsoft.com/office/drawing/2014/main" id="{B963BC07-8D7B-4F64-80BE-674DE0C8531B}"/>
                  </a:ext>
                </a:extLst>
              </p:cNvPr>
              <p:cNvCxnSpPr>
                <a:cxnSpLocks/>
              </p:cNvCxnSpPr>
              <p:nvPr/>
            </p:nvCxnSpPr>
            <p:spPr>
              <a:xfrm>
                <a:off x="6400284" y="1910579"/>
                <a:ext cx="1164472"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257C7E6-11A1-4E31-A076-7D885EC6312D}"/>
                  </a:ext>
                </a:extLst>
              </p:cNvPr>
              <p:cNvCxnSpPr>
                <a:cxnSpLocks/>
              </p:cNvCxnSpPr>
              <p:nvPr/>
            </p:nvCxnSpPr>
            <p:spPr>
              <a:xfrm>
                <a:off x="7564756" y="1910579"/>
                <a:ext cx="0" cy="12621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2" name="Rectangle 21">
            <a:extLst>
              <a:ext uri="{FF2B5EF4-FFF2-40B4-BE49-F238E27FC236}">
                <a16:creationId xmlns:a16="http://schemas.microsoft.com/office/drawing/2014/main" id="{CFD6B15F-D912-456C-BB9A-40BBA4FA7815}"/>
              </a:ext>
            </a:extLst>
          </p:cNvPr>
          <p:cNvSpPr/>
          <p:nvPr/>
        </p:nvSpPr>
        <p:spPr>
          <a:xfrm>
            <a:off x="6963723" y="3172691"/>
            <a:ext cx="1225088" cy="85898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i="1" dirty="0">
                <a:solidFill>
                  <a:schemeClr val="tx1"/>
                </a:solidFill>
              </a:rPr>
              <a:t>Page</a:t>
            </a:r>
          </a:p>
          <a:p>
            <a:pPr algn="ctr"/>
            <a:r>
              <a:rPr lang="en-US" sz="2200" b="1" i="1" dirty="0">
                <a:solidFill>
                  <a:schemeClr val="tx1"/>
                </a:solidFill>
              </a:rPr>
              <a:t>Table</a:t>
            </a:r>
          </a:p>
        </p:txBody>
      </p:sp>
      <p:sp>
        <p:nvSpPr>
          <p:cNvPr id="23" name="Rectangle 22">
            <a:extLst>
              <a:ext uri="{FF2B5EF4-FFF2-40B4-BE49-F238E27FC236}">
                <a16:creationId xmlns:a16="http://schemas.microsoft.com/office/drawing/2014/main" id="{C2D71B4B-1585-4B20-995A-0AAAE429D537}"/>
              </a:ext>
            </a:extLst>
          </p:cNvPr>
          <p:cNvSpPr/>
          <p:nvPr/>
        </p:nvSpPr>
        <p:spPr>
          <a:xfrm>
            <a:off x="6966016" y="4031673"/>
            <a:ext cx="1225088" cy="85898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i="1" dirty="0">
                <a:solidFill>
                  <a:schemeClr val="tx1"/>
                </a:solidFill>
              </a:rPr>
              <a:t>Data</a:t>
            </a:r>
          </a:p>
        </p:txBody>
      </p:sp>
      <p:grpSp>
        <p:nvGrpSpPr>
          <p:cNvPr id="46" name="Group 45">
            <a:extLst>
              <a:ext uri="{FF2B5EF4-FFF2-40B4-BE49-F238E27FC236}">
                <a16:creationId xmlns:a16="http://schemas.microsoft.com/office/drawing/2014/main" id="{60F580C1-CDBF-4412-B005-5BCA198DFCF3}"/>
              </a:ext>
            </a:extLst>
          </p:cNvPr>
          <p:cNvGrpSpPr/>
          <p:nvPr/>
        </p:nvGrpSpPr>
        <p:grpSpPr>
          <a:xfrm>
            <a:off x="6385561" y="2040107"/>
            <a:ext cx="1051389" cy="1132584"/>
            <a:chOff x="6385561" y="2040107"/>
            <a:chExt cx="1051389" cy="1132584"/>
          </a:xfrm>
        </p:grpSpPr>
        <p:grpSp>
          <p:nvGrpSpPr>
            <p:cNvPr id="39" name="Group 38">
              <a:extLst>
                <a:ext uri="{FF2B5EF4-FFF2-40B4-BE49-F238E27FC236}">
                  <a16:creationId xmlns:a16="http://schemas.microsoft.com/office/drawing/2014/main" id="{40AFEBAA-D216-488B-8749-71E4EA3F3D59}"/>
                </a:ext>
              </a:extLst>
            </p:cNvPr>
            <p:cNvGrpSpPr/>
            <p:nvPr/>
          </p:nvGrpSpPr>
          <p:grpSpPr>
            <a:xfrm>
              <a:off x="6385561" y="2040107"/>
              <a:ext cx="1051389" cy="1132584"/>
              <a:chOff x="6385561" y="2040107"/>
              <a:chExt cx="1051389" cy="1132584"/>
            </a:xfrm>
          </p:grpSpPr>
          <p:cxnSp>
            <p:nvCxnSpPr>
              <p:cNvPr id="32" name="Straight Arrow Connector 31">
                <a:extLst>
                  <a:ext uri="{FF2B5EF4-FFF2-40B4-BE49-F238E27FC236}">
                    <a16:creationId xmlns:a16="http://schemas.microsoft.com/office/drawing/2014/main" id="{2A3A7743-17B4-437C-946E-D21434CD0FE0}"/>
                  </a:ext>
                </a:extLst>
              </p:cNvPr>
              <p:cNvCxnSpPr>
                <a:cxnSpLocks/>
              </p:cNvCxnSpPr>
              <p:nvPr/>
            </p:nvCxnSpPr>
            <p:spPr>
              <a:xfrm flipH="1">
                <a:off x="6385561" y="2040107"/>
                <a:ext cx="105138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31AA818-DD75-42D5-8320-4E475ECCB407}"/>
                  </a:ext>
                </a:extLst>
              </p:cNvPr>
              <p:cNvCxnSpPr>
                <a:cxnSpLocks/>
              </p:cNvCxnSpPr>
              <p:nvPr/>
            </p:nvCxnSpPr>
            <p:spPr>
              <a:xfrm>
                <a:off x="7436950" y="2041530"/>
                <a:ext cx="0" cy="1131161"/>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45" name="TextBox 44">
              <a:extLst>
                <a:ext uri="{FF2B5EF4-FFF2-40B4-BE49-F238E27FC236}">
                  <a16:creationId xmlns:a16="http://schemas.microsoft.com/office/drawing/2014/main" id="{20CA3B12-84CE-4412-90C7-F2B0E36A0EB9}"/>
                </a:ext>
              </a:extLst>
            </p:cNvPr>
            <p:cNvSpPr txBox="1"/>
            <p:nvPr/>
          </p:nvSpPr>
          <p:spPr>
            <a:xfrm>
              <a:off x="6440913" y="2040107"/>
              <a:ext cx="938398" cy="646331"/>
            </a:xfrm>
            <a:prstGeom prst="rect">
              <a:avLst/>
            </a:prstGeom>
            <a:noFill/>
          </p:spPr>
          <p:txBody>
            <a:bodyPr wrap="none" rtlCol="0">
              <a:spAutoFit/>
            </a:bodyPr>
            <a:lstStyle/>
            <a:p>
              <a:r>
                <a:rPr lang="en-US" dirty="0"/>
                <a:t>Transfer</a:t>
              </a:r>
            </a:p>
            <a:p>
              <a:pPr algn="ctr"/>
              <a:r>
                <a:rPr lang="en-US" dirty="0"/>
                <a:t>Done</a:t>
              </a:r>
            </a:p>
          </p:txBody>
        </p:sp>
      </p:grpSp>
      <p:grpSp>
        <p:nvGrpSpPr>
          <p:cNvPr id="50" name="Group 49">
            <a:extLst>
              <a:ext uri="{FF2B5EF4-FFF2-40B4-BE49-F238E27FC236}">
                <a16:creationId xmlns:a16="http://schemas.microsoft.com/office/drawing/2014/main" id="{3067108F-AD69-4B9D-B126-6105B23886A9}"/>
              </a:ext>
            </a:extLst>
          </p:cNvPr>
          <p:cNvGrpSpPr/>
          <p:nvPr/>
        </p:nvGrpSpPr>
        <p:grpSpPr>
          <a:xfrm>
            <a:off x="1699203" y="2363272"/>
            <a:ext cx="1969654" cy="677295"/>
            <a:chOff x="1699203" y="2363272"/>
            <a:chExt cx="1969654" cy="677295"/>
          </a:xfrm>
        </p:grpSpPr>
        <p:cxnSp>
          <p:nvCxnSpPr>
            <p:cNvPr id="47" name="Straight Arrow Connector 46">
              <a:extLst>
                <a:ext uri="{FF2B5EF4-FFF2-40B4-BE49-F238E27FC236}">
                  <a16:creationId xmlns:a16="http://schemas.microsoft.com/office/drawing/2014/main" id="{B1BF2AE3-3046-456D-95FB-CD8A6887BA94}"/>
                </a:ext>
              </a:extLst>
            </p:cNvPr>
            <p:cNvCxnSpPr>
              <a:cxnSpLocks/>
            </p:cNvCxnSpPr>
            <p:nvPr/>
          </p:nvCxnSpPr>
          <p:spPr>
            <a:xfrm>
              <a:off x="3668857" y="2363272"/>
              <a:ext cx="0" cy="6772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BBE7CC0-A350-4280-9CFA-EA7ADC05F323}"/>
                </a:ext>
              </a:extLst>
            </p:cNvPr>
            <p:cNvSpPr txBox="1"/>
            <p:nvPr/>
          </p:nvSpPr>
          <p:spPr>
            <a:xfrm>
              <a:off x="1699203" y="2475894"/>
              <a:ext cx="1895006" cy="369332"/>
            </a:xfrm>
            <a:prstGeom prst="rect">
              <a:avLst/>
            </a:prstGeom>
            <a:noFill/>
          </p:spPr>
          <p:txBody>
            <a:bodyPr wrap="none" rtlCol="0">
              <a:spAutoFit/>
            </a:bodyPr>
            <a:lstStyle/>
            <a:p>
              <a:r>
                <a:rPr lang="en-US" dirty="0"/>
                <a:t>List of Large Pages</a:t>
              </a:r>
            </a:p>
          </p:txBody>
        </p:sp>
      </p:grpSp>
      <p:grpSp>
        <p:nvGrpSpPr>
          <p:cNvPr id="54" name="Group 53">
            <a:extLst>
              <a:ext uri="{FF2B5EF4-FFF2-40B4-BE49-F238E27FC236}">
                <a16:creationId xmlns:a16="http://schemas.microsoft.com/office/drawing/2014/main" id="{B5911748-FE93-41AC-B5F0-F711D73E3861}"/>
              </a:ext>
            </a:extLst>
          </p:cNvPr>
          <p:cNvGrpSpPr/>
          <p:nvPr/>
        </p:nvGrpSpPr>
        <p:grpSpPr>
          <a:xfrm>
            <a:off x="6089006" y="2733339"/>
            <a:ext cx="1011815" cy="699620"/>
            <a:chOff x="6089006" y="2733339"/>
            <a:chExt cx="1011815" cy="699620"/>
          </a:xfrm>
        </p:grpSpPr>
        <p:cxnSp>
          <p:nvCxnSpPr>
            <p:cNvPr id="51" name="Straight Arrow Connector 50">
              <a:extLst>
                <a:ext uri="{FF2B5EF4-FFF2-40B4-BE49-F238E27FC236}">
                  <a16:creationId xmlns:a16="http://schemas.microsoft.com/office/drawing/2014/main" id="{393AC4EF-1B75-4860-BE68-98CFCCD45D54}"/>
                </a:ext>
              </a:extLst>
            </p:cNvPr>
            <p:cNvCxnSpPr>
              <a:cxnSpLocks/>
            </p:cNvCxnSpPr>
            <p:nvPr/>
          </p:nvCxnSpPr>
          <p:spPr>
            <a:xfrm>
              <a:off x="6204160" y="3432959"/>
              <a:ext cx="75956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1BA8DDF6-7F25-4119-896A-D89B48F6571E}"/>
                </a:ext>
              </a:extLst>
            </p:cNvPr>
            <p:cNvSpPr txBox="1"/>
            <p:nvPr/>
          </p:nvSpPr>
          <p:spPr>
            <a:xfrm>
              <a:off x="6089006" y="2733339"/>
              <a:ext cx="1011815" cy="646331"/>
            </a:xfrm>
            <a:prstGeom prst="rect">
              <a:avLst/>
            </a:prstGeom>
            <a:noFill/>
          </p:spPr>
          <p:txBody>
            <a:bodyPr wrap="none" rtlCol="0">
              <a:spAutoFit/>
            </a:bodyPr>
            <a:lstStyle/>
            <a:p>
              <a:r>
                <a:rPr lang="en-US" dirty="0"/>
                <a:t>Coalesce</a:t>
              </a:r>
            </a:p>
            <a:p>
              <a:pPr algn="ctr"/>
              <a:r>
                <a:rPr lang="en-US" dirty="0"/>
                <a:t>Pages</a:t>
              </a:r>
            </a:p>
          </p:txBody>
        </p:sp>
      </p:grpSp>
      <p:grpSp>
        <p:nvGrpSpPr>
          <p:cNvPr id="55" name="Group 54">
            <a:extLst>
              <a:ext uri="{FF2B5EF4-FFF2-40B4-BE49-F238E27FC236}">
                <a16:creationId xmlns:a16="http://schemas.microsoft.com/office/drawing/2014/main" id="{507FA0EE-0ED0-47CE-AC93-2DCAF79B8FC0}"/>
              </a:ext>
            </a:extLst>
          </p:cNvPr>
          <p:cNvGrpSpPr/>
          <p:nvPr/>
        </p:nvGrpSpPr>
        <p:grpSpPr>
          <a:xfrm>
            <a:off x="4041" y="4806118"/>
            <a:ext cx="2777235" cy="369332"/>
            <a:chOff x="0" y="1566082"/>
            <a:chExt cx="2777235" cy="369332"/>
          </a:xfrm>
        </p:grpSpPr>
        <p:sp>
          <p:nvSpPr>
            <p:cNvPr id="56" name="TextBox 55">
              <a:extLst>
                <a:ext uri="{FF2B5EF4-FFF2-40B4-BE49-F238E27FC236}">
                  <a16:creationId xmlns:a16="http://schemas.microsoft.com/office/drawing/2014/main" id="{CDF03BC9-655D-4A0A-ADAE-FE961589C7ED}"/>
                </a:ext>
              </a:extLst>
            </p:cNvPr>
            <p:cNvSpPr txBox="1"/>
            <p:nvPr/>
          </p:nvSpPr>
          <p:spPr>
            <a:xfrm>
              <a:off x="0" y="1566082"/>
              <a:ext cx="2777235" cy="369332"/>
            </a:xfrm>
            <a:prstGeom prst="rect">
              <a:avLst/>
            </a:prstGeom>
            <a:noFill/>
          </p:spPr>
          <p:txBody>
            <a:bodyPr wrap="none" rtlCol="0">
              <a:spAutoFit/>
            </a:bodyPr>
            <a:lstStyle/>
            <a:p>
              <a:r>
                <a:rPr lang="en-US" dirty="0"/>
                <a:t>Application Deallocate Data</a:t>
              </a:r>
            </a:p>
          </p:txBody>
        </p:sp>
        <p:cxnSp>
          <p:nvCxnSpPr>
            <p:cNvPr id="57" name="Straight Arrow Connector 56">
              <a:extLst>
                <a:ext uri="{FF2B5EF4-FFF2-40B4-BE49-F238E27FC236}">
                  <a16:creationId xmlns:a16="http://schemas.microsoft.com/office/drawing/2014/main" id="{D9E900D5-A840-4519-8203-98ED7FADB1D8}"/>
                </a:ext>
              </a:extLst>
            </p:cNvPr>
            <p:cNvCxnSpPr>
              <a:cxnSpLocks/>
            </p:cNvCxnSpPr>
            <p:nvPr/>
          </p:nvCxnSpPr>
          <p:spPr>
            <a:xfrm>
              <a:off x="457200" y="1935414"/>
              <a:ext cx="229118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F398B7CC-869B-4534-BCF9-FA92F2EB6B5E}"/>
              </a:ext>
            </a:extLst>
          </p:cNvPr>
          <p:cNvGrpSpPr/>
          <p:nvPr/>
        </p:nvGrpSpPr>
        <p:grpSpPr>
          <a:xfrm>
            <a:off x="5745291" y="3701737"/>
            <a:ext cx="1229403" cy="1473713"/>
            <a:chOff x="5745291" y="3701737"/>
            <a:chExt cx="1229403" cy="1473713"/>
          </a:xfrm>
        </p:grpSpPr>
        <p:cxnSp>
          <p:nvCxnSpPr>
            <p:cNvPr id="58" name="Straight Arrow Connector 57">
              <a:extLst>
                <a:ext uri="{FF2B5EF4-FFF2-40B4-BE49-F238E27FC236}">
                  <a16:creationId xmlns:a16="http://schemas.microsoft.com/office/drawing/2014/main" id="{92B18403-73BA-4315-B9BE-21F35BF8600C}"/>
                </a:ext>
              </a:extLst>
            </p:cNvPr>
            <p:cNvCxnSpPr>
              <a:cxnSpLocks/>
            </p:cNvCxnSpPr>
            <p:nvPr/>
          </p:nvCxnSpPr>
          <p:spPr>
            <a:xfrm>
              <a:off x="6653104" y="3701737"/>
              <a:ext cx="32159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94BCB21C-2255-4AFF-AC4B-B3A26FC050AE}"/>
                </a:ext>
              </a:extLst>
            </p:cNvPr>
            <p:cNvCxnSpPr>
              <a:cxnSpLocks/>
            </p:cNvCxnSpPr>
            <p:nvPr/>
          </p:nvCxnSpPr>
          <p:spPr>
            <a:xfrm>
              <a:off x="6653104" y="3701737"/>
              <a:ext cx="0" cy="1473713"/>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A2973F5-B8AD-4B44-8B2F-85BF8C68D8B9}"/>
                </a:ext>
              </a:extLst>
            </p:cNvPr>
            <p:cNvCxnSpPr>
              <a:cxnSpLocks/>
              <a:endCxn id="11" idx="3"/>
            </p:cNvCxnSpPr>
            <p:nvPr/>
          </p:nvCxnSpPr>
          <p:spPr>
            <a:xfrm flipH="1">
              <a:off x="6380324" y="5175450"/>
              <a:ext cx="272780"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5D00EED7-E45F-4395-A970-BB1F459BAEFB}"/>
                </a:ext>
              </a:extLst>
            </p:cNvPr>
            <p:cNvSpPr txBox="1"/>
            <p:nvPr/>
          </p:nvSpPr>
          <p:spPr>
            <a:xfrm>
              <a:off x="5745291" y="4052242"/>
              <a:ext cx="907813" cy="646331"/>
            </a:xfrm>
            <a:prstGeom prst="rect">
              <a:avLst/>
            </a:prstGeom>
            <a:noFill/>
          </p:spPr>
          <p:txBody>
            <a:bodyPr wrap="none" rtlCol="0">
              <a:spAutoFit/>
            </a:bodyPr>
            <a:lstStyle/>
            <a:p>
              <a:r>
                <a:rPr lang="en-US" dirty="0"/>
                <a:t>Splinter</a:t>
              </a:r>
            </a:p>
            <a:p>
              <a:pPr algn="ctr"/>
              <a:r>
                <a:rPr lang="en-US" dirty="0"/>
                <a:t>Pages</a:t>
              </a:r>
            </a:p>
          </p:txBody>
        </p:sp>
      </p:grpSp>
      <p:grpSp>
        <p:nvGrpSpPr>
          <p:cNvPr id="72" name="Group 71">
            <a:extLst>
              <a:ext uri="{FF2B5EF4-FFF2-40B4-BE49-F238E27FC236}">
                <a16:creationId xmlns:a16="http://schemas.microsoft.com/office/drawing/2014/main" id="{5BDE54F3-AAAD-4CB0-9178-3026C7ABA5D7}"/>
              </a:ext>
            </a:extLst>
          </p:cNvPr>
          <p:cNvGrpSpPr/>
          <p:nvPr/>
        </p:nvGrpSpPr>
        <p:grpSpPr>
          <a:xfrm>
            <a:off x="6380324" y="4882342"/>
            <a:ext cx="1073284" cy="1109734"/>
            <a:chOff x="6380324" y="4882342"/>
            <a:chExt cx="1073284" cy="1109734"/>
          </a:xfrm>
        </p:grpSpPr>
        <p:cxnSp>
          <p:nvCxnSpPr>
            <p:cNvPr id="67" name="Straight Arrow Connector 66">
              <a:extLst>
                <a:ext uri="{FF2B5EF4-FFF2-40B4-BE49-F238E27FC236}">
                  <a16:creationId xmlns:a16="http://schemas.microsoft.com/office/drawing/2014/main" id="{DE47689C-E412-46B0-A839-805A893BFE23}"/>
                </a:ext>
              </a:extLst>
            </p:cNvPr>
            <p:cNvCxnSpPr>
              <a:cxnSpLocks/>
            </p:cNvCxnSpPr>
            <p:nvPr/>
          </p:nvCxnSpPr>
          <p:spPr>
            <a:xfrm flipH="1">
              <a:off x="6380324" y="5352788"/>
              <a:ext cx="998987"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048E6DC3-1678-4C00-8D8F-24D2B35AB99E}"/>
                </a:ext>
              </a:extLst>
            </p:cNvPr>
            <p:cNvCxnSpPr>
              <a:cxnSpLocks/>
            </p:cNvCxnSpPr>
            <p:nvPr/>
          </p:nvCxnSpPr>
          <p:spPr>
            <a:xfrm flipH="1" flipV="1">
              <a:off x="7381604" y="4882342"/>
              <a:ext cx="5756" cy="4810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1CEB8FB1-03CA-487B-8FB4-E38A16965D8F}"/>
                </a:ext>
              </a:extLst>
            </p:cNvPr>
            <p:cNvSpPr txBox="1"/>
            <p:nvPr/>
          </p:nvSpPr>
          <p:spPr>
            <a:xfrm>
              <a:off x="6432175" y="5345745"/>
              <a:ext cx="1021433" cy="646331"/>
            </a:xfrm>
            <a:prstGeom prst="rect">
              <a:avLst/>
            </a:prstGeom>
            <a:noFill/>
          </p:spPr>
          <p:txBody>
            <a:bodyPr wrap="none" rtlCol="0">
              <a:spAutoFit/>
            </a:bodyPr>
            <a:lstStyle/>
            <a:p>
              <a:r>
                <a:rPr lang="en-US" dirty="0"/>
                <a:t>Compact</a:t>
              </a:r>
            </a:p>
            <a:p>
              <a:pPr algn="ctr"/>
              <a:r>
                <a:rPr lang="en-US" dirty="0"/>
                <a:t>Pages</a:t>
              </a:r>
            </a:p>
          </p:txBody>
        </p:sp>
      </p:grpSp>
      <p:grpSp>
        <p:nvGrpSpPr>
          <p:cNvPr id="79" name="Group 78">
            <a:extLst>
              <a:ext uri="{FF2B5EF4-FFF2-40B4-BE49-F238E27FC236}">
                <a16:creationId xmlns:a16="http://schemas.microsoft.com/office/drawing/2014/main" id="{5197A13A-DAA4-4295-B740-7FD238C56819}"/>
              </a:ext>
            </a:extLst>
          </p:cNvPr>
          <p:cNvGrpSpPr/>
          <p:nvPr/>
        </p:nvGrpSpPr>
        <p:grpSpPr>
          <a:xfrm>
            <a:off x="547958" y="2196411"/>
            <a:ext cx="2200427" cy="2771892"/>
            <a:chOff x="547958" y="2196411"/>
            <a:chExt cx="2200427" cy="2771892"/>
          </a:xfrm>
        </p:grpSpPr>
        <p:grpSp>
          <p:nvGrpSpPr>
            <p:cNvPr id="77" name="Group 76">
              <a:extLst>
                <a:ext uri="{FF2B5EF4-FFF2-40B4-BE49-F238E27FC236}">
                  <a16:creationId xmlns:a16="http://schemas.microsoft.com/office/drawing/2014/main" id="{258149D5-F373-4D7F-812B-FA9BA1BAA868}"/>
                </a:ext>
              </a:extLst>
            </p:cNvPr>
            <p:cNvGrpSpPr/>
            <p:nvPr/>
          </p:nvGrpSpPr>
          <p:grpSpPr>
            <a:xfrm>
              <a:off x="2400151" y="2196411"/>
              <a:ext cx="348234" cy="2771892"/>
              <a:chOff x="2400151" y="2196411"/>
              <a:chExt cx="348234" cy="2771892"/>
            </a:xfrm>
          </p:grpSpPr>
          <p:cxnSp>
            <p:nvCxnSpPr>
              <p:cNvPr id="73" name="Straight Arrow Connector 72">
                <a:extLst>
                  <a:ext uri="{FF2B5EF4-FFF2-40B4-BE49-F238E27FC236}">
                    <a16:creationId xmlns:a16="http://schemas.microsoft.com/office/drawing/2014/main" id="{27249551-C62B-4B19-BF10-71EC0ABF6D1F}"/>
                  </a:ext>
                </a:extLst>
              </p:cNvPr>
              <p:cNvCxnSpPr>
                <a:cxnSpLocks/>
              </p:cNvCxnSpPr>
              <p:nvPr/>
            </p:nvCxnSpPr>
            <p:spPr>
              <a:xfrm flipV="1">
                <a:off x="2400151" y="2196411"/>
                <a:ext cx="14992" cy="2771892"/>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EAB801C-E449-415E-9D34-30E740491EE1}"/>
                  </a:ext>
                </a:extLst>
              </p:cNvPr>
              <p:cNvCxnSpPr>
                <a:cxnSpLocks/>
              </p:cNvCxnSpPr>
              <p:nvPr/>
            </p:nvCxnSpPr>
            <p:spPr>
              <a:xfrm>
                <a:off x="2426795" y="2199298"/>
                <a:ext cx="32159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8CF54A2-0D84-4141-B3E9-C45FD1143F19}"/>
                  </a:ext>
                </a:extLst>
              </p:cNvPr>
              <p:cNvCxnSpPr>
                <a:cxnSpLocks/>
              </p:cNvCxnSpPr>
              <p:nvPr/>
            </p:nvCxnSpPr>
            <p:spPr>
              <a:xfrm>
                <a:off x="2415143" y="4957022"/>
                <a:ext cx="321590"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78" name="TextBox 77">
              <a:extLst>
                <a:ext uri="{FF2B5EF4-FFF2-40B4-BE49-F238E27FC236}">
                  <a16:creationId xmlns:a16="http://schemas.microsoft.com/office/drawing/2014/main" id="{A29A4353-EF47-4C17-BD9D-A2CA02A07E78}"/>
                </a:ext>
              </a:extLst>
            </p:cNvPr>
            <p:cNvSpPr txBox="1"/>
            <p:nvPr/>
          </p:nvSpPr>
          <p:spPr>
            <a:xfrm>
              <a:off x="547958" y="3958693"/>
              <a:ext cx="1800878" cy="369332"/>
            </a:xfrm>
            <a:prstGeom prst="rect">
              <a:avLst/>
            </a:prstGeom>
            <a:noFill/>
          </p:spPr>
          <p:txBody>
            <a:bodyPr wrap="none" rtlCol="0">
              <a:spAutoFit/>
            </a:bodyPr>
            <a:lstStyle/>
            <a:p>
              <a:r>
                <a:rPr lang="en-US" dirty="0"/>
                <a:t>List of Free Pages</a:t>
              </a:r>
            </a:p>
          </p:txBody>
        </p:sp>
      </p:grpSp>
      <p:grpSp>
        <p:nvGrpSpPr>
          <p:cNvPr id="81" name="Group 80">
            <a:extLst>
              <a:ext uri="{FF2B5EF4-FFF2-40B4-BE49-F238E27FC236}">
                <a16:creationId xmlns:a16="http://schemas.microsoft.com/office/drawing/2014/main" id="{AEA6C944-E041-47C8-B5F2-C46D8ECE353E}"/>
              </a:ext>
            </a:extLst>
          </p:cNvPr>
          <p:cNvGrpSpPr/>
          <p:nvPr/>
        </p:nvGrpSpPr>
        <p:grpSpPr>
          <a:xfrm>
            <a:off x="1670858" y="4890655"/>
            <a:ext cx="5913722" cy="1728578"/>
            <a:chOff x="1670858" y="4890655"/>
            <a:chExt cx="5913722" cy="1728578"/>
          </a:xfrm>
        </p:grpSpPr>
        <p:grpSp>
          <p:nvGrpSpPr>
            <p:cNvPr id="41" name="Group 40">
              <a:extLst>
                <a:ext uri="{FF2B5EF4-FFF2-40B4-BE49-F238E27FC236}">
                  <a16:creationId xmlns:a16="http://schemas.microsoft.com/office/drawing/2014/main" id="{61BE5EAE-9EB2-487C-97C0-2ECC1F03DC91}"/>
                </a:ext>
              </a:extLst>
            </p:cNvPr>
            <p:cNvGrpSpPr/>
            <p:nvPr/>
          </p:nvGrpSpPr>
          <p:grpSpPr>
            <a:xfrm>
              <a:off x="1670858" y="4890655"/>
              <a:ext cx="5913722" cy="1728578"/>
              <a:chOff x="1670858" y="4890655"/>
              <a:chExt cx="5913722" cy="1728578"/>
            </a:xfrm>
          </p:grpSpPr>
          <p:cxnSp>
            <p:nvCxnSpPr>
              <p:cNvPr id="24" name="Straight Arrow Connector 23">
                <a:extLst>
                  <a:ext uri="{FF2B5EF4-FFF2-40B4-BE49-F238E27FC236}">
                    <a16:creationId xmlns:a16="http://schemas.microsoft.com/office/drawing/2014/main" id="{FE00D612-B33B-486E-91D1-895824095CEE}"/>
                  </a:ext>
                </a:extLst>
              </p:cNvPr>
              <p:cNvCxnSpPr>
                <a:cxnSpLocks/>
              </p:cNvCxnSpPr>
              <p:nvPr/>
            </p:nvCxnSpPr>
            <p:spPr>
              <a:xfrm flipH="1" flipV="1">
                <a:off x="7564756" y="4890655"/>
                <a:ext cx="11511" cy="13688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9B9612C-28E4-4940-9DB6-E17536AC0600}"/>
                  </a:ext>
                </a:extLst>
              </p:cNvPr>
              <p:cNvCxnSpPr>
                <a:cxnSpLocks/>
              </p:cNvCxnSpPr>
              <p:nvPr/>
            </p:nvCxnSpPr>
            <p:spPr>
              <a:xfrm flipH="1">
                <a:off x="1670858" y="6242857"/>
                <a:ext cx="5913722"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7ACD9E2-5AAB-459A-83E9-E936CD640128}"/>
                  </a:ext>
                </a:extLst>
              </p:cNvPr>
              <p:cNvSpPr txBox="1"/>
              <p:nvPr/>
            </p:nvSpPr>
            <p:spPr>
              <a:xfrm>
                <a:off x="2285715" y="6249901"/>
                <a:ext cx="1593321" cy="369332"/>
              </a:xfrm>
              <a:prstGeom prst="rect">
                <a:avLst/>
              </a:prstGeom>
              <a:noFill/>
            </p:spPr>
            <p:txBody>
              <a:bodyPr wrap="none" rtlCol="0">
                <a:spAutoFit/>
              </a:bodyPr>
              <a:lstStyle/>
              <a:p>
                <a:r>
                  <a:rPr lang="en-US" dirty="0"/>
                  <a:t>System I/O Bus</a:t>
                </a:r>
              </a:p>
            </p:txBody>
          </p:sp>
        </p:grpSp>
        <p:sp>
          <p:nvSpPr>
            <p:cNvPr id="80" name="TextBox 79">
              <a:extLst>
                <a:ext uri="{FF2B5EF4-FFF2-40B4-BE49-F238E27FC236}">
                  <a16:creationId xmlns:a16="http://schemas.microsoft.com/office/drawing/2014/main" id="{2A0AA406-A833-4934-8DA4-228093667428}"/>
                </a:ext>
              </a:extLst>
            </p:cNvPr>
            <p:cNvSpPr txBox="1"/>
            <p:nvPr/>
          </p:nvSpPr>
          <p:spPr>
            <a:xfrm>
              <a:off x="5112629" y="6224824"/>
              <a:ext cx="1427186" cy="369332"/>
            </a:xfrm>
            <a:prstGeom prst="rect">
              <a:avLst/>
            </a:prstGeom>
            <a:noFill/>
          </p:spPr>
          <p:txBody>
            <a:bodyPr wrap="none" rtlCol="0">
              <a:spAutoFit/>
            </a:bodyPr>
            <a:lstStyle/>
            <a:p>
              <a:r>
                <a:rPr lang="en-US" dirty="0"/>
                <a:t>Transfer Data</a:t>
              </a:r>
            </a:p>
          </p:txBody>
        </p:sp>
      </p:grpSp>
    </p:spTree>
    <p:extLst>
      <p:ext uri="{BB962C8B-B14F-4D97-AF65-F5344CB8AC3E}">
        <p14:creationId xmlns:p14="http://schemas.microsoft.com/office/powerpoint/2010/main" val="253244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randombar(horizontal)">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randombar(horizontal)">
                                      <p:cBhvr>
                                        <p:cTn id="23" dur="500"/>
                                        <p:tgtEl>
                                          <p:spTgt spid="44"/>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randombar(horizontal)">
                                      <p:cBhvr>
                                        <p:cTn id="28" dur="500"/>
                                        <p:tgtEl>
                                          <p:spTgt spid="4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43"/>
                                        </p:tgtEl>
                                      </p:cBhvr>
                                    </p:animEffect>
                                    <p:set>
                                      <p:cBhvr>
                                        <p:cTn id="33" dur="1" fill="hold">
                                          <p:stCondLst>
                                            <p:cond delay="499"/>
                                          </p:stCondLst>
                                        </p:cTn>
                                        <p:tgtEl>
                                          <p:spTgt spid="43"/>
                                        </p:tgtEl>
                                        <p:attrNameLst>
                                          <p:attrName>style.visibility</p:attrName>
                                        </p:attrNameLst>
                                      </p:cBhvr>
                                      <p:to>
                                        <p:strVal val="hidden"/>
                                      </p:to>
                                    </p:set>
                                  </p:childTnLst>
                                </p:cTn>
                              </p:par>
                            </p:childTnLst>
                          </p:cTn>
                        </p:par>
                        <p:par>
                          <p:cTn id="34" fill="hold">
                            <p:stCondLst>
                              <p:cond delay="500"/>
                            </p:stCondLst>
                            <p:childTnLst>
                              <p:par>
                                <p:cTn id="35" presetID="14" presetClass="entr" presetSubtype="10"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randombar(horizontal)">
                                      <p:cBhvr>
                                        <p:cTn id="37" dur="500"/>
                                        <p:tgtEl>
                                          <p:spTgt spid="22"/>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randombar(horizontal)">
                                      <p:cBhvr>
                                        <p:cTn id="40" dur="500"/>
                                        <p:tgtEl>
                                          <p:spTgt spid="23"/>
                                        </p:tgtEl>
                                      </p:cBhvr>
                                    </p:animEffect>
                                  </p:childTnLst>
                                </p:cTn>
                              </p:par>
                            </p:childTnLst>
                          </p:cTn>
                        </p:par>
                        <p:par>
                          <p:cTn id="41" fill="hold">
                            <p:stCondLst>
                              <p:cond delay="1000"/>
                            </p:stCondLst>
                            <p:childTnLst>
                              <p:par>
                                <p:cTn id="42" presetID="14" presetClass="entr" presetSubtype="10" fill="hold" nodeType="after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randombar(horizontal)">
                                      <p:cBhvr>
                                        <p:cTn id="44" dur="500"/>
                                        <p:tgtEl>
                                          <p:spTgt spid="4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42"/>
                                        </p:tgtEl>
                                      </p:cBhvr>
                                    </p:animEffect>
                                    <p:set>
                                      <p:cBhvr>
                                        <p:cTn id="49" dur="1" fill="hold">
                                          <p:stCondLst>
                                            <p:cond delay="499"/>
                                          </p:stCondLst>
                                        </p:cTn>
                                        <p:tgtEl>
                                          <p:spTgt spid="42"/>
                                        </p:tgtEl>
                                        <p:attrNameLst>
                                          <p:attrName>style.visibility</p:attrName>
                                        </p:attrNameLst>
                                      </p:cBhvr>
                                      <p:to>
                                        <p:strVal val="hidden"/>
                                      </p:to>
                                    </p:set>
                                  </p:childTnLst>
                                </p:cTn>
                              </p:par>
                            </p:childTnLst>
                          </p:cTn>
                        </p:par>
                        <p:par>
                          <p:cTn id="50" fill="hold">
                            <p:stCondLst>
                              <p:cond delay="500"/>
                            </p:stCondLst>
                            <p:childTnLst>
                              <p:par>
                                <p:cTn id="51" presetID="14" presetClass="entr" presetSubtype="10" fill="hold" nodeType="afterEffect">
                                  <p:stCondLst>
                                    <p:cond delay="0"/>
                                  </p:stCondLst>
                                  <p:childTnLst>
                                    <p:set>
                                      <p:cBhvr>
                                        <p:cTn id="52" dur="1" fill="hold">
                                          <p:stCondLst>
                                            <p:cond delay="0"/>
                                          </p:stCondLst>
                                        </p:cTn>
                                        <p:tgtEl>
                                          <p:spTgt spid="81"/>
                                        </p:tgtEl>
                                        <p:attrNameLst>
                                          <p:attrName>style.visibility</p:attrName>
                                        </p:attrNameLst>
                                      </p:cBhvr>
                                      <p:to>
                                        <p:strVal val="visible"/>
                                      </p:to>
                                    </p:set>
                                    <p:animEffect transition="in" filter="randombar(horizontal)">
                                      <p:cBhvr>
                                        <p:cTn id="53" dur="500"/>
                                        <p:tgtEl>
                                          <p:spTgt spid="8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nodeType="clickEffect">
                                  <p:stCondLst>
                                    <p:cond delay="0"/>
                                  </p:stCondLst>
                                  <p:childTnLst>
                                    <p:animEffect transition="out" filter="fade">
                                      <p:cBhvr>
                                        <p:cTn id="57" dur="500"/>
                                        <p:tgtEl>
                                          <p:spTgt spid="81"/>
                                        </p:tgtEl>
                                      </p:cBhvr>
                                    </p:animEffect>
                                    <p:set>
                                      <p:cBhvr>
                                        <p:cTn id="58" dur="1" fill="hold">
                                          <p:stCondLst>
                                            <p:cond delay="499"/>
                                          </p:stCondLst>
                                        </p:cTn>
                                        <p:tgtEl>
                                          <p:spTgt spid="81"/>
                                        </p:tgtEl>
                                        <p:attrNameLst>
                                          <p:attrName>style.visibility</p:attrName>
                                        </p:attrNameLst>
                                      </p:cBhvr>
                                      <p:to>
                                        <p:strVal val="hidden"/>
                                      </p:to>
                                    </p:set>
                                  </p:childTnLst>
                                </p:cTn>
                              </p:par>
                            </p:childTnLst>
                          </p:cTn>
                        </p:par>
                        <p:par>
                          <p:cTn id="59" fill="hold">
                            <p:stCondLst>
                              <p:cond delay="500"/>
                            </p:stCondLst>
                            <p:childTnLst>
                              <p:par>
                                <p:cTn id="60" presetID="14" presetClass="entr" presetSubtype="10" fill="hold" nodeType="afterEffect">
                                  <p:stCondLst>
                                    <p:cond delay="0"/>
                                  </p:stCondLst>
                                  <p:childTnLst>
                                    <p:set>
                                      <p:cBhvr>
                                        <p:cTn id="61" dur="1" fill="hold">
                                          <p:stCondLst>
                                            <p:cond delay="0"/>
                                          </p:stCondLst>
                                        </p:cTn>
                                        <p:tgtEl>
                                          <p:spTgt spid="46"/>
                                        </p:tgtEl>
                                        <p:attrNameLst>
                                          <p:attrName>style.visibility</p:attrName>
                                        </p:attrNameLst>
                                      </p:cBhvr>
                                      <p:to>
                                        <p:strVal val="visible"/>
                                      </p:to>
                                    </p:set>
                                    <p:animEffect transition="in" filter="randombar(horizontal)">
                                      <p:cBhvr>
                                        <p:cTn id="62" dur="500"/>
                                        <p:tgtEl>
                                          <p:spTgt spid="4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500"/>
                                        <p:tgtEl>
                                          <p:spTgt spid="46"/>
                                        </p:tgtEl>
                                      </p:cBhvr>
                                    </p:animEffect>
                                    <p:set>
                                      <p:cBhvr>
                                        <p:cTn id="67" dur="1" fill="hold">
                                          <p:stCondLst>
                                            <p:cond delay="499"/>
                                          </p:stCondLst>
                                        </p:cTn>
                                        <p:tgtEl>
                                          <p:spTgt spid="46"/>
                                        </p:tgtEl>
                                        <p:attrNameLst>
                                          <p:attrName>style.visibility</p:attrName>
                                        </p:attrNameLst>
                                      </p:cBhvr>
                                      <p:to>
                                        <p:strVal val="hidden"/>
                                      </p:to>
                                    </p:set>
                                  </p:childTnLst>
                                </p:cTn>
                              </p:par>
                            </p:childTnLst>
                          </p:cTn>
                        </p:par>
                        <p:par>
                          <p:cTn id="68" fill="hold">
                            <p:stCondLst>
                              <p:cond delay="500"/>
                            </p:stCondLst>
                            <p:childTnLst>
                              <p:par>
                                <p:cTn id="69" presetID="14" presetClass="entr" presetSubtype="10" fill="hold" nodeType="after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randombar(horizontal)">
                                      <p:cBhvr>
                                        <p:cTn id="71" dur="500"/>
                                        <p:tgtEl>
                                          <p:spTgt spid="50"/>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nodeType="clickEffect">
                                  <p:stCondLst>
                                    <p:cond delay="0"/>
                                  </p:stCondLst>
                                  <p:childTnLst>
                                    <p:animEffect transition="out" filter="fade">
                                      <p:cBhvr>
                                        <p:cTn id="75" dur="500"/>
                                        <p:tgtEl>
                                          <p:spTgt spid="50"/>
                                        </p:tgtEl>
                                      </p:cBhvr>
                                    </p:animEffect>
                                    <p:set>
                                      <p:cBhvr>
                                        <p:cTn id="76" dur="1" fill="hold">
                                          <p:stCondLst>
                                            <p:cond delay="499"/>
                                          </p:stCondLst>
                                        </p:cTn>
                                        <p:tgtEl>
                                          <p:spTgt spid="50"/>
                                        </p:tgtEl>
                                        <p:attrNameLst>
                                          <p:attrName>style.visibility</p:attrName>
                                        </p:attrNameLst>
                                      </p:cBhvr>
                                      <p:to>
                                        <p:strVal val="hidden"/>
                                      </p:to>
                                    </p:set>
                                  </p:childTnLst>
                                </p:cTn>
                              </p:par>
                            </p:childTnLst>
                          </p:cTn>
                        </p:par>
                        <p:par>
                          <p:cTn id="77" fill="hold">
                            <p:stCondLst>
                              <p:cond delay="500"/>
                            </p:stCondLst>
                            <p:childTnLst>
                              <p:par>
                                <p:cTn id="78" presetID="14" presetClass="entr" presetSubtype="10" fill="hold" nodeType="afterEffect">
                                  <p:stCondLst>
                                    <p:cond delay="0"/>
                                  </p:stCondLst>
                                  <p:childTnLst>
                                    <p:set>
                                      <p:cBhvr>
                                        <p:cTn id="79" dur="1" fill="hold">
                                          <p:stCondLst>
                                            <p:cond delay="0"/>
                                          </p:stCondLst>
                                        </p:cTn>
                                        <p:tgtEl>
                                          <p:spTgt spid="54"/>
                                        </p:tgtEl>
                                        <p:attrNameLst>
                                          <p:attrName>style.visibility</p:attrName>
                                        </p:attrNameLst>
                                      </p:cBhvr>
                                      <p:to>
                                        <p:strVal val="visible"/>
                                      </p:to>
                                    </p:set>
                                    <p:animEffect transition="in" filter="randombar(horizontal)">
                                      <p:cBhvr>
                                        <p:cTn id="80" dur="500"/>
                                        <p:tgtEl>
                                          <p:spTgt spid="54"/>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xit" presetSubtype="0" fill="hold" nodeType="clickEffect">
                                  <p:stCondLst>
                                    <p:cond delay="0"/>
                                  </p:stCondLst>
                                  <p:childTnLst>
                                    <p:animEffect transition="out" filter="fade">
                                      <p:cBhvr>
                                        <p:cTn id="84" dur="500"/>
                                        <p:tgtEl>
                                          <p:spTgt spid="54"/>
                                        </p:tgtEl>
                                      </p:cBhvr>
                                    </p:animEffect>
                                    <p:set>
                                      <p:cBhvr>
                                        <p:cTn id="85" dur="1" fill="hold">
                                          <p:stCondLst>
                                            <p:cond delay="499"/>
                                          </p:stCondLst>
                                        </p:cTn>
                                        <p:tgtEl>
                                          <p:spTgt spid="54"/>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4" presetClass="entr" presetSubtype="10" fill="hold" nodeType="clickEffect">
                                  <p:stCondLst>
                                    <p:cond delay="0"/>
                                  </p:stCondLst>
                                  <p:childTnLst>
                                    <p:set>
                                      <p:cBhvr>
                                        <p:cTn id="89" dur="1" fill="hold">
                                          <p:stCondLst>
                                            <p:cond delay="0"/>
                                          </p:stCondLst>
                                        </p:cTn>
                                        <p:tgtEl>
                                          <p:spTgt spid="55"/>
                                        </p:tgtEl>
                                        <p:attrNameLst>
                                          <p:attrName>style.visibility</p:attrName>
                                        </p:attrNameLst>
                                      </p:cBhvr>
                                      <p:to>
                                        <p:strVal val="visible"/>
                                      </p:to>
                                    </p:set>
                                    <p:animEffect transition="in" filter="randombar(horizontal)">
                                      <p:cBhvr>
                                        <p:cTn id="90" dur="500"/>
                                        <p:tgtEl>
                                          <p:spTgt spid="55"/>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nodeType="clickEffect">
                                  <p:stCondLst>
                                    <p:cond delay="0"/>
                                  </p:stCondLst>
                                  <p:childTnLst>
                                    <p:animEffect transition="out" filter="fade">
                                      <p:cBhvr>
                                        <p:cTn id="94" dur="500"/>
                                        <p:tgtEl>
                                          <p:spTgt spid="55"/>
                                        </p:tgtEl>
                                      </p:cBhvr>
                                    </p:animEffect>
                                    <p:set>
                                      <p:cBhvr>
                                        <p:cTn id="95" dur="1" fill="hold">
                                          <p:stCondLst>
                                            <p:cond delay="499"/>
                                          </p:stCondLst>
                                        </p:cTn>
                                        <p:tgtEl>
                                          <p:spTgt spid="55"/>
                                        </p:tgtEl>
                                        <p:attrNameLst>
                                          <p:attrName>style.visibility</p:attrName>
                                        </p:attrNameLst>
                                      </p:cBhvr>
                                      <p:to>
                                        <p:strVal val="hidden"/>
                                      </p:to>
                                    </p:set>
                                  </p:childTnLst>
                                </p:cTn>
                              </p:par>
                            </p:childTnLst>
                          </p:cTn>
                        </p:par>
                        <p:par>
                          <p:cTn id="96" fill="hold">
                            <p:stCondLst>
                              <p:cond delay="500"/>
                            </p:stCondLst>
                            <p:childTnLst>
                              <p:par>
                                <p:cTn id="97" presetID="14" presetClass="entr" presetSubtype="10" fill="hold" nodeType="afterEffect">
                                  <p:stCondLst>
                                    <p:cond delay="0"/>
                                  </p:stCondLst>
                                  <p:childTnLst>
                                    <p:set>
                                      <p:cBhvr>
                                        <p:cTn id="98" dur="1" fill="hold">
                                          <p:stCondLst>
                                            <p:cond delay="0"/>
                                          </p:stCondLst>
                                        </p:cTn>
                                        <p:tgtEl>
                                          <p:spTgt spid="82"/>
                                        </p:tgtEl>
                                        <p:attrNameLst>
                                          <p:attrName>style.visibility</p:attrName>
                                        </p:attrNameLst>
                                      </p:cBhvr>
                                      <p:to>
                                        <p:strVal val="visible"/>
                                      </p:to>
                                    </p:set>
                                    <p:animEffect transition="in" filter="randombar(horizontal)">
                                      <p:cBhvr>
                                        <p:cTn id="99" dur="500"/>
                                        <p:tgtEl>
                                          <p:spTgt spid="82"/>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xit" presetSubtype="0" fill="hold" nodeType="clickEffect">
                                  <p:stCondLst>
                                    <p:cond delay="0"/>
                                  </p:stCondLst>
                                  <p:childTnLst>
                                    <p:animEffect transition="out" filter="fade">
                                      <p:cBhvr>
                                        <p:cTn id="103" dur="500"/>
                                        <p:tgtEl>
                                          <p:spTgt spid="82"/>
                                        </p:tgtEl>
                                      </p:cBhvr>
                                    </p:animEffect>
                                    <p:set>
                                      <p:cBhvr>
                                        <p:cTn id="104" dur="1" fill="hold">
                                          <p:stCondLst>
                                            <p:cond delay="499"/>
                                          </p:stCondLst>
                                        </p:cTn>
                                        <p:tgtEl>
                                          <p:spTgt spid="82"/>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4" presetClass="entr" presetSubtype="10" fill="hold" nodeType="clickEffect">
                                  <p:stCondLst>
                                    <p:cond delay="0"/>
                                  </p:stCondLst>
                                  <p:childTnLst>
                                    <p:set>
                                      <p:cBhvr>
                                        <p:cTn id="108" dur="1" fill="hold">
                                          <p:stCondLst>
                                            <p:cond delay="0"/>
                                          </p:stCondLst>
                                        </p:cTn>
                                        <p:tgtEl>
                                          <p:spTgt spid="72"/>
                                        </p:tgtEl>
                                        <p:attrNameLst>
                                          <p:attrName>style.visibility</p:attrName>
                                        </p:attrNameLst>
                                      </p:cBhvr>
                                      <p:to>
                                        <p:strVal val="visible"/>
                                      </p:to>
                                    </p:set>
                                    <p:animEffect transition="in" filter="randombar(horizontal)">
                                      <p:cBhvr>
                                        <p:cTn id="109" dur="500"/>
                                        <p:tgtEl>
                                          <p:spTgt spid="72"/>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xit" presetSubtype="0" fill="hold" nodeType="clickEffect">
                                  <p:stCondLst>
                                    <p:cond delay="0"/>
                                  </p:stCondLst>
                                  <p:childTnLst>
                                    <p:animEffect transition="out" filter="fade">
                                      <p:cBhvr>
                                        <p:cTn id="113" dur="500"/>
                                        <p:tgtEl>
                                          <p:spTgt spid="72"/>
                                        </p:tgtEl>
                                      </p:cBhvr>
                                    </p:animEffect>
                                    <p:set>
                                      <p:cBhvr>
                                        <p:cTn id="114" dur="1" fill="hold">
                                          <p:stCondLst>
                                            <p:cond delay="499"/>
                                          </p:stCondLst>
                                        </p:cTn>
                                        <p:tgtEl>
                                          <p:spTgt spid="72"/>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4" presetClass="entr" presetSubtype="10" fill="hold" nodeType="clickEffect">
                                  <p:stCondLst>
                                    <p:cond delay="0"/>
                                  </p:stCondLst>
                                  <p:childTnLst>
                                    <p:set>
                                      <p:cBhvr>
                                        <p:cTn id="118" dur="1" fill="hold">
                                          <p:stCondLst>
                                            <p:cond delay="0"/>
                                          </p:stCondLst>
                                        </p:cTn>
                                        <p:tgtEl>
                                          <p:spTgt spid="79"/>
                                        </p:tgtEl>
                                        <p:attrNameLst>
                                          <p:attrName>style.visibility</p:attrName>
                                        </p:attrNameLst>
                                      </p:cBhvr>
                                      <p:to>
                                        <p:strVal val="visible"/>
                                      </p:to>
                                    </p:set>
                                    <p:animEffect transition="in" filter="randombar(horizontal)">
                                      <p:cBhvr>
                                        <p:cTn id="11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5" grpId="0"/>
      <p:bldP spid="22" grpId="0" animBg="1"/>
      <p:bldP spid="2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5453A879-AB75-46C0-9029-7DAA3753FAB6}"/>
              </a:ext>
            </a:extLst>
          </p:cNvPr>
          <p:cNvGrpSpPr/>
          <p:nvPr/>
        </p:nvGrpSpPr>
        <p:grpSpPr>
          <a:xfrm>
            <a:off x="4570531" y="1024264"/>
            <a:ext cx="3618280" cy="5401255"/>
            <a:chOff x="4570531" y="1024264"/>
            <a:chExt cx="3618280" cy="5401255"/>
          </a:xfrm>
        </p:grpSpPr>
        <p:cxnSp>
          <p:nvCxnSpPr>
            <p:cNvPr id="26" name="Straight Arrow Connector 25">
              <a:extLst>
                <a:ext uri="{FF2B5EF4-FFF2-40B4-BE49-F238E27FC236}">
                  <a16:creationId xmlns:a16="http://schemas.microsoft.com/office/drawing/2014/main" id="{5FD389A6-1DE6-4B50-91F8-CE55174893A9}"/>
                </a:ext>
              </a:extLst>
            </p:cNvPr>
            <p:cNvCxnSpPr>
              <a:cxnSpLocks/>
            </p:cNvCxnSpPr>
            <p:nvPr/>
          </p:nvCxnSpPr>
          <p:spPr>
            <a:xfrm flipH="1">
              <a:off x="4570531" y="1117696"/>
              <a:ext cx="9451" cy="5307823"/>
            </a:xfrm>
            <a:prstGeom prst="straightConnector1">
              <a:avLst/>
            </a:prstGeom>
            <a:ln w="25400">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ABAD3B0-BBBA-40E3-88C7-B6BF9CCF2B1B}"/>
                </a:ext>
              </a:extLst>
            </p:cNvPr>
            <p:cNvSpPr txBox="1"/>
            <p:nvPr/>
          </p:nvSpPr>
          <p:spPr>
            <a:xfrm>
              <a:off x="6726551" y="1024264"/>
              <a:ext cx="1462260" cy="461665"/>
            </a:xfrm>
            <a:prstGeom prst="rect">
              <a:avLst/>
            </a:prstGeom>
            <a:noFill/>
          </p:spPr>
          <p:txBody>
            <a:bodyPr wrap="none" rtlCol="0">
              <a:spAutoFit/>
            </a:bodyPr>
            <a:lstStyle/>
            <a:p>
              <a:r>
                <a:rPr lang="en-US" sz="2400" b="1" i="1" dirty="0"/>
                <a:t>Hardware</a:t>
              </a:r>
            </a:p>
          </p:txBody>
        </p:sp>
      </p:grpSp>
      <p:sp>
        <p:nvSpPr>
          <p:cNvPr id="2" name="Title 1"/>
          <p:cNvSpPr>
            <a:spLocks noGrp="1"/>
          </p:cNvSpPr>
          <p:nvPr>
            <p:ph type="title"/>
          </p:nvPr>
        </p:nvSpPr>
        <p:spPr>
          <a:xfrm>
            <a:off x="457200" y="130604"/>
            <a:ext cx="8229600" cy="847546"/>
          </a:xfrm>
        </p:spPr>
        <p:txBody>
          <a:bodyPr>
            <a:normAutofit/>
          </a:bodyPr>
          <a:lstStyle/>
          <a:p>
            <a:pPr algn="l"/>
            <a:r>
              <a:rPr lang="en-US" dirty="0"/>
              <a:t>Mosaic: Data Allocation</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51</a:t>
            </a:fld>
            <a:endParaRPr lang="en-US" dirty="0"/>
          </a:p>
        </p:txBody>
      </p:sp>
      <p:pic>
        <p:nvPicPr>
          <p:cNvPr id="38" name="Picture 37" descr="safari.png"/>
          <p:cNvPicPr>
            <a:picLocks noChangeAspect="1"/>
          </p:cNvPicPr>
          <p:nvPr/>
        </p:nvPicPr>
        <p:blipFill>
          <a:blip r:embed="rId3" cstate="print"/>
          <a:stretch>
            <a:fillRect/>
          </a:stretch>
        </p:blipFill>
        <p:spPr>
          <a:xfrm>
            <a:off x="164139" y="6425519"/>
            <a:ext cx="1315038" cy="380494"/>
          </a:xfrm>
          <a:prstGeom prst="rect">
            <a:avLst/>
          </a:prstGeom>
        </p:spPr>
      </p:pic>
      <p:sp>
        <p:nvSpPr>
          <p:cNvPr id="8" name="Rectangle 7">
            <a:extLst>
              <a:ext uri="{FF2B5EF4-FFF2-40B4-BE49-F238E27FC236}">
                <a16:creationId xmlns:a16="http://schemas.microsoft.com/office/drawing/2014/main" id="{268BCE29-7D34-4D46-9184-FF20EFD368C3}"/>
              </a:ext>
            </a:extLst>
          </p:cNvPr>
          <p:cNvSpPr/>
          <p:nvPr/>
        </p:nvSpPr>
        <p:spPr>
          <a:xfrm>
            <a:off x="2748385" y="1515284"/>
            <a:ext cx="3651899" cy="8402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t>Contiguity-Conserving</a:t>
            </a:r>
          </a:p>
          <a:p>
            <a:pPr algn="ctr"/>
            <a:r>
              <a:rPr lang="en-US" sz="2600" b="1" dirty="0"/>
              <a:t>Allocation</a:t>
            </a:r>
          </a:p>
        </p:txBody>
      </p:sp>
      <p:sp>
        <p:nvSpPr>
          <p:cNvPr id="10" name="Rectangle 9">
            <a:extLst>
              <a:ext uri="{FF2B5EF4-FFF2-40B4-BE49-F238E27FC236}">
                <a16:creationId xmlns:a16="http://schemas.microsoft.com/office/drawing/2014/main" id="{A4035134-745C-493C-8C2F-3FFEB8C74798}"/>
              </a:ext>
            </a:extLst>
          </p:cNvPr>
          <p:cNvSpPr/>
          <p:nvPr/>
        </p:nvSpPr>
        <p:spPr>
          <a:xfrm>
            <a:off x="2983164" y="3040567"/>
            <a:ext cx="3220996" cy="84026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t>In-Place</a:t>
            </a:r>
          </a:p>
          <a:p>
            <a:pPr algn="ctr"/>
            <a:r>
              <a:rPr lang="en-US" sz="2600" b="1" dirty="0"/>
              <a:t>Coalescer</a:t>
            </a:r>
          </a:p>
        </p:txBody>
      </p:sp>
      <p:sp>
        <p:nvSpPr>
          <p:cNvPr id="11" name="Rectangle 10">
            <a:extLst>
              <a:ext uri="{FF2B5EF4-FFF2-40B4-BE49-F238E27FC236}">
                <a16:creationId xmlns:a16="http://schemas.microsoft.com/office/drawing/2014/main" id="{851CD374-BD3A-48D5-BB0A-192C18ED0736}"/>
              </a:ext>
            </a:extLst>
          </p:cNvPr>
          <p:cNvSpPr/>
          <p:nvPr/>
        </p:nvSpPr>
        <p:spPr>
          <a:xfrm>
            <a:off x="2760739" y="4755320"/>
            <a:ext cx="3619585" cy="84026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t>Contiguity-Aware</a:t>
            </a:r>
          </a:p>
          <a:p>
            <a:pPr algn="ctr"/>
            <a:r>
              <a:rPr lang="en-US" sz="2600" b="1" dirty="0"/>
              <a:t>Compaction</a:t>
            </a:r>
          </a:p>
        </p:txBody>
      </p:sp>
      <p:grpSp>
        <p:nvGrpSpPr>
          <p:cNvPr id="43" name="Group 42">
            <a:extLst>
              <a:ext uri="{FF2B5EF4-FFF2-40B4-BE49-F238E27FC236}">
                <a16:creationId xmlns:a16="http://schemas.microsoft.com/office/drawing/2014/main" id="{68DA1115-88E1-489A-BC3D-FE2529041E33}"/>
              </a:ext>
            </a:extLst>
          </p:cNvPr>
          <p:cNvGrpSpPr/>
          <p:nvPr/>
        </p:nvGrpSpPr>
        <p:grpSpPr>
          <a:xfrm>
            <a:off x="0" y="1566082"/>
            <a:ext cx="2748385" cy="369332"/>
            <a:chOff x="0" y="1566082"/>
            <a:chExt cx="2748385" cy="369332"/>
          </a:xfrm>
        </p:grpSpPr>
        <p:sp>
          <p:nvSpPr>
            <p:cNvPr id="7" name="TextBox 6">
              <a:extLst>
                <a:ext uri="{FF2B5EF4-FFF2-40B4-BE49-F238E27FC236}">
                  <a16:creationId xmlns:a16="http://schemas.microsoft.com/office/drawing/2014/main" id="{2C84CA27-8DBB-40BA-ADDB-4CCEB8B88B33}"/>
                </a:ext>
              </a:extLst>
            </p:cNvPr>
            <p:cNvSpPr txBox="1"/>
            <p:nvPr/>
          </p:nvSpPr>
          <p:spPr>
            <a:xfrm>
              <a:off x="0" y="1566082"/>
              <a:ext cx="2673168" cy="369332"/>
            </a:xfrm>
            <a:prstGeom prst="rect">
              <a:avLst/>
            </a:prstGeom>
            <a:noFill/>
          </p:spPr>
          <p:txBody>
            <a:bodyPr wrap="none" rtlCol="0">
              <a:spAutoFit/>
            </a:bodyPr>
            <a:lstStyle/>
            <a:p>
              <a:r>
                <a:rPr lang="en-US" dirty="0"/>
                <a:t>Application Demands Data</a:t>
              </a:r>
            </a:p>
          </p:txBody>
        </p:sp>
        <p:cxnSp>
          <p:nvCxnSpPr>
            <p:cNvPr id="12" name="Straight Arrow Connector 11">
              <a:extLst>
                <a:ext uri="{FF2B5EF4-FFF2-40B4-BE49-F238E27FC236}">
                  <a16:creationId xmlns:a16="http://schemas.microsoft.com/office/drawing/2014/main" id="{DF7F5293-EA4A-41FC-91FE-C76BD597B268}"/>
                </a:ext>
              </a:extLst>
            </p:cNvPr>
            <p:cNvCxnSpPr>
              <a:cxnSpLocks/>
              <a:endCxn id="8" idx="1"/>
            </p:cNvCxnSpPr>
            <p:nvPr/>
          </p:nvCxnSpPr>
          <p:spPr>
            <a:xfrm>
              <a:off x="457200" y="1935414"/>
              <a:ext cx="229118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23156C64-6152-4A5B-9A39-174A62DB5D93}"/>
              </a:ext>
            </a:extLst>
          </p:cNvPr>
          <p:cNvSpPr txBox="1"/>
          <p:nvPr/>
        </p:nvSpPr>
        <p:spPr>
          <a:xfrm>
            <a:off x="638864" y="1006289"/>
            <a:ext cx="1887376" cy="461665"/>
          </a:xfrm>
          <a:prstGeom prst="rect">
            <a:avLst/>
          </a:prstGeom>
          <a:noFill/>
        </p:spPr>
        <p:txBody>
          <a:bodyPr wrap="none" rtlCol="0">
            <a:spAutoFit/>
          </a:bodyPr>
          <a:lstStyle/>
          <a:p>
            <a:r>
              <a:rPr lang="en-US" sz="2400" b="1" i="1" dirty="0"/>
              <a:t>GPU Runtime</a:t>
            </a:r>
          </a:p>
        </p:txBody>
      </p:sp>
      <p:grpSp>
        <p:nvGrpSpPr>
          <p:cNvPr id="42" name="Group 41">
            <a:extLst>
              <a:ext uri="{FF2B5EF4-FFF2-40B4-BE49-F238E27FC236}">
                <a16:creationId xmlns:a16="http://schemas.microsoft.com/office/drawing/2014/main" id="{E76B5955-0A36-47F6-9471-9425AFD12CF7}"/>
              </a:ext>
            </a:extLst>
          </p:cNvPr>
          <p:cNvGrpSpPr/>
          <p:nvPr/>
        </p:nvGrpSpPr>
        <p:grpSpPr>
          <a:xfrm>
            <a:off x="6400284" y="1566082"/>
            <a:ext cx="1854376" cy="1606609"/>
            <a:chOff x="6400284" y="1566082"/>
            <a:chExt cx="1854376" cy="1606609"/>
          </a:xfrm>
        </p:grpSpPr>
        <p:sp>
          <p:nvSpPr>
            <p:cNvPr id="17" name="TextBox 16">
              <a:extLst>
                <a:ext uri="{FF2B5EF4-FFF2-40B4-BE49-F238E27FC236}">
                  <a16:creationId xmlns:a16="http://schemas.microsoft.com/office/drawing/2014/main" id="{188C2ADB-1934-4DFA-B005-308C45A80D65}"/>
                </a:ext>
              </a:extLst>
            </p:cNvPr>
            <p:cNvSpPr txBox="1"/>
            <p:nvPr/>
          </p:nvSpPr>
          <p:spPr>
            <a:xfrm>
              <a:off x="6457950" y="1566082"/>
              <a:ext cx="1796710" cy="369332"/>
            </a:xfrm>
            <a:prstGeom prst="rect">
              <a:avLst/>
            </a:prstGeom>
            <a:noFill/>
          </p:spPr>
          <p:txBody>
            <a:bodyPr wrap="none" rtlCol="0">
              <a:spAutoFit/>
            </a:bodyPr>
            <a:lstStyle/>
            <a:p>
              <a:r>
                <a:rPr lang="en-US" dirty="0"/>
                <a:t>Allocate Memory</a:t>
              </a:r>
            </a:p>
          </p:txBody>
        </p:sp>
        <p:grpSp>
          <p:nvGrpSpPr>
            <p:cNvPr id="40" name="Group 39">
              <a:extLst>
                <a:ext uri="{FF2B5EF4-FFF2-40B4-BE49-F238E27FC236}">
                  <a16:creationId xmlns:a16="http://schemas.microsoft.com/office/drawing/2014/main" id="{95ADAFBA-F89A-438D-86D5-2EDDFC3569CB}"/>
                </a:ext>
              </a:extLst>
            </p:cNvPr>
            <p:cNvGrpSpPr/>
            <p:nvPr/>
          </p:nvGrpSpPr>
          <p:grpSpPr>
            <a:xfrm>
              <a:off x="6400284" y="1910579"/>
              <a:ext cx="1164472" cy="1262112"/>
              <a:chOff x="6400284" y="1910579"/>
              <a:chExt cx="1164472" cy="1262112"/>
            </a:xfrm>
          </p:grpSpPr>
          <p:cxnSp>
            <p:nvCxnSpPr>
              <p:cNvPr id="18" name="Straight Arrow Connector 17">
                <a:extLst>
                  <a:ext uri="{FF2B5EF4-FFF2-40B4-BE49-F238E27FC236}">
                    <a16:creationId xmlns:a16="http://schemas.microsoft.com/office/drawing/2014/main" id="{B963BC07-8D7B-4F64-80BE-674DE0C8531B}"/>
                  </a:ext>
                </a:extLst>
              </p:cNvPr>
              <p:cNvCxnSpPr>
                <a:cxnSpLocks/>
              </p:cNvCxnSpPr>
              <p:nvPr/>
            </p:nvCxnSpPr>
            <p:spPr>
              <a:xfrm>
                <a:off x="6400284" y="1910579"/>
                <a:ext cx="1164472"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257C7E6-11A1-4E31-A076-7D885EC6312D}"/>
                  </a:ext>
                </a:extLst>
              </p:cNvPr>
              <p:cNvCxnSpPr>
                <a:cxnSpLocks/>
              </p:cNvCxnSpPr>
              <p:nvPr/>
            </p:nvCxnSpPr>
            <p:spPr>
              <a:xfrm>
                <a:off x="7564756" y="1910579"/>
                <a:ext cx="0" cy="12621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2" name="Rectangle 21">
            <a:extLst>
              <a:ext uri="{FF2B5EF4-FFF2-40B4-BE49-F238E27FC236}">
                <a16:creationId xmlns:a16="http://schemas.microsoft.com/office/drawing/2014/main" id="{CFD6B15F-D912-456C-BB9A-40BBA4FA7815}"/>
              </a:ext>
            </a:extLst>
          </p:cNvPr>
          <p:cNvSpPr/>
          <p:nvPr/>
        </p:nvSpPr>
        <p:spPr>
          <a:xfrm>
            <a:off x="6963723" y="3172691"/>
            <a:ext cx="1225088" cy="85898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i="1" dirty="0">
                <a:solidFill>
                  <a:schemeClr val="tx1"/>
                </a:solidFill>
              </a:rPr>
              <a:t>Page</a:t>
            </a:r>
          </a:p>
          <a:p>
            <a:pPr algn="ctr"/>
            <a:r>
              <a:rPr lang="en-US" sz="2200" b="1" i="1" dirty="0">
                <a:solidFill>
                  <a:schemeClr val="tx1"/>
                </a:solidFill>
              </a:rPr>
              <a:t>Table</a:t>
            </a:r>
          </a:p>
        </p:txBody>
      </p:sp>
      <p:sp>
        <p:nvSpPr>
          <p:cNvPr id="23" name="Rectangle 22">
            <a:extLst>
              <a:ext uri="{FF2B5EF4-FFF2-40B4-BE49-F238E27FC236}">
                <a16:creationId xmlns:a16="http://schemas.microsoft.com/office/drawing/2014/main" id="{C2D71B4B-1585-4B20-995A-0AAAE429D537}"/>
              </a:ext>
            </a:extLst>
          </p:cNvPr>
          <p:cNvSpPr/>
          <p:nvPr/>
        </p:nvSpPr>
        <p:spPr>
          <a:xfrm>
            <a:off x="6966016" y="4031673"/>
            <a:ext cx="1225088" cy="85898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i="1" dirty="0">
                <a:solidFill>
                  <a:schemeClr val="tx1"/>
                </a:solidFill>
              </a:rPr>
              <a:t>Data</a:t>
            </a:r>
          </a:p>
        </p:txBody>
      </p:sp>
      <p:grpSp>
        <p:nvGrpSpPr>
          <p:cNvPr id="46" name="Group 45">
            <a:extLst>
              <a:ext uri="{FF2B5EF4-FFF2-40B4-BE49-F238E27FC236}">
                <a16:creationId xmlns:a16="http://schemas.microsoft.com/office/drawing/2014/main" id="{60F580C1-CDBF-4412-B005-5BCA198DFCF3}"/>
              </a:ext>
            </a:extLst>
          </p:cNvPr>
          <p:cNvGrpSpPr/>
          <p:nvPr/>
        </p:nvGrpSpPr>
        <p:grpSpPr>
          <a:xfrm>
            <a:off x="6385561" y="2040107"/>
            <a:ext cx="1051389" cy="1132584"/>
            <a:chOff x="6385561" y="2040107"/>
            <a:chExt cx="1051389" cy="1132584"/>
          </a:xfrm>
        </p:grpSpPr>
        <p:grpSp>
          <p:nvGrpSpPr>
            <p:cNvPr id="39" name="Group 38">
              <a:extLst>
                <a:ext uri="{FF2B5EF4-FFF2-40B4-BE49-F238E27FC236}">
                  <a16:creationId xmlns:a16="http://schemas.microsoft.com/office/drawing/2014/main" id="{40AFEBAA-D216-488B-8749-71E4EA3F3D59}"/>
                </a:ext>
              </a:extLst>
            </p:cNvPr>
            <p:cNvGrpSpPr/>
            <p:nvPr/>
          </p:nvGrpSpPr>
          <p:grpSpPr>
            <a:xfrm>
              <a:off x="6385561" y="2040107"/>
              <a:ext cx="1051389" cy="1132584"/>
              <a:chOff x="6385561" y="2040107"/>
              <a:chExt cx="1051389" cy="1132584"/>
            </a:xfrm>
          </p:grpSpPr>
          <p:cxnSp>
            <p:nvCxnSpPr>
              <p:cNvPr id="32" name="Straight Arrow Connector 31">
                <a:extLst>
                  <a:ext uri="{FF2B5EF4-FFF2-40B4-BE49-F238E27FC236}">
                    <a16:creationId xmlns:a16="http://schemas.microsoft.com/office/drawing/2014/main" id="{2A3A7743-17B4-437C-946E-D21434CD0FE0}"/>
                  </a:ext>
                </a:extLst>
              </p:cNvPr>
              <p:cNvCxnSpPr>
                <a:cxnSpLocks/>
              </p:cNvCxnSpPr>
              <p:nvPr/>
            </p:nvCxnSpPr>
            <p:spPr>
              <a:xfrm flipH="1">
                <a:off x="6385561" y="2040107"/>
                <a:ext cx="105138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31AA818-DD75-42D5-8320-4E475ECCB407}"/>
                  </a:ext>
                </a:extLst>
              </p:cNvPr>
              <p:cNvCxnSpPr>
                <a:cxnSpLocks/>
              </p:cNvCxnSpPr>
              <p:nvPr/>
            </p:nvCxnSpPr>
            <p:spPr>
              <a:xfrm>
                <a:off x="7436950" y="2041530"/>
                <a:ext cx="0" cy="1131161"/>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45" name="TextBox 44">
              <a:extLst>
                <a:ext uri="{FF2B5EF4-FFF2-40B4-BE49-F238E27FC236}">
                  <a16:creationId xmlns:a16="http://schemas.microsoft.com/office/drawing/2014/main" id="{20CA3B12-84CE-4412-90C7-F2B0E36A0EB9}"/>
                </a:ext>
              </a:extLst>
            </p:cNvPr>
            <p:cNvSpPr txBox="1"/>
            <p:nvPr/>
          </p:nvSpPr>
          <p:spPr>
            <a:xfrm>
              <a:off x="6440913" y="2040107"/>
              <a:ext cx="938398" cy="646331"/>
            </a:xfrm>
            <a:prstGeom prst="rect">
              <a:avLst/>
            </a:prstGeom>
            <a:noFill/>
          </p:spPr>
          <p:txBody>
            <a:bodyPr wrap="none" rtlCol="0">
              <a:spAutoFit/>
            </a:bodyPr>
            <a:lstStyle/>
            <a:p>
              <a:r>
                <a:rPr lang="en-US" dirty="0"/>
                <a:t>Transfer</a:t>
              </a:r>
            </a:p>
            <a:p>
              <a:pPr algn="ctr"/>
              <a:r>
                <a:rPr lang="en-US" dirty="0"/>
                <a:t>Done</a:t>
              </a:r>
            </a:p>
          </p:txBody>
        </p:sp>
      </p:grpSp>
      <p:grpSp>
        <p:nvGrpSpPr>
          <p:cNvPr id="50" name="Group 49">
            <a:extLst>
              <a:ext uri="{FF2B5EF4-FFF2-40B4-BE49-F238E27FC236}">
                <a16:creationId xmlns:a16="http://schemas.microsoft.com/office/drawing/2014/main" id="{3067108F-AD69-4B9D-B126-6105B23886A9}"/>
              </a:ext>
            </a:extLst>
          </p:cNvPr>
          <p:cNvGrpSpPr/>
          <p:nvPr/>
        </p:nvGrpSpPr>
        <p:grpSpPr>
          <a:xfrm>
            <a:off x="1699203" y="2363272"/>
            <a:ext cx="1969654" cy="677295"/>
            <a:chOff x="1699203" y="2363272"/>
            <a:chExt cx="1969654" cy="677295"/>
          </a:xfrm>
        </p:grpSpPr>
        <p:cxnSp>
          <p:nvCxnSpPr>
            <p:cNvPr id="47" name="Straight Arrow Connector 46">
              <a:extLst>
                <a:ext uri="{FF2B5EF4-FFF2-40B4-BE49-F238E27FC236}">
                  <a16:creationId xmlns:a16="http://schemas.microsoft.com/office/drawing/2014/main" id="{B1BF2AE3-3046-456D-95FB-CD8A6887BA94}"/>
                </a:ext>
              </a:extLst>
            </p:cNvPr>
            <p:cNvCxnSpPr>
              <a:cxnSpLocks/>
            </p:cNvCxnSpPr>
            <p:nvPr/>
          </p:nvCxnSpPr>
          <p:spPr>
            <a:xfrm>
              <a:off x="3668857" y="2363272"/>
              <a:ext cx="0" cy="6772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BBE7CC0-A350-4280-9CFA-EA7ADC05F323}"/>
                </a:ext>
              </a:extLst>
            </p:cNvPr>
            <p:cNvSpPr txBox="1"/>
            <p:nvPr/>
          </p:nvSpPr>
          <p:spPr>
            <a:xfrm>
              <a:off x="1699203" y="2475894"/>
              <a:ext cx="1895006" cy="369332"/>
            </a:xfrm>
            <a:prstGeom prst="rect">
              <a:avLst/>
            </a:prstGeom>
            <a:noFill/>
          </p:spPr>
          <p:txBody>
            <a:bodyPr wrap="none" rtlCol="0">
              <a:spAutoFit/>
            </a:bodyPr>
            <a:lstStyle/>
            <a:p>
              <a:r>
                <a:rPr lang="en-US" dirty="0"/>
                <a:t>List of Large Pages</a:t>
              </a:r>
            </a:p>
          </p:txBody>
        </p:sp>
      </p:grpSp>
      <p:grpSp>
        <p:nvGrpSpPr>
          <p:cNvPr id="54" name="Group 53">
            <a:extLst>
              <a:ext uri="{FF2B5EF4-FFF2-40B4-BE49-F238E27FC236}">
                <a16:creationId xmlns:a16="http://schemas.microsoft.com/office/drawing/2014/main" id="{B5911748-FE93-41AC-B5F0-F711D73E3861}"/>
              </a:ext>
            </a:extLst>
          </p:cNvPr>
          <p:cNvGrpSpPr/>
          <p:nvPr/>
        </p:nvGrpSpPr>
        <p:grpSpPr>
          <a:xfrm>
            <a:off x="6089006" y="2733339"/>
            <a:ext cx="1011815" cy="699620"/>
            <a:chOff x="6089006" y="2733339"/>
            <a:chExt cx="1011815" cy="699620"/>
          </a:xfrm>
        </p:grpSpPr>
        <p:cxnSp>
          <p:nvCxnSpPr>
            <p:cNvPr id="51" name="Straight Arrow Connector 50">
              <a:extLst>
                <a:ext uri="{FF2B5EF4-FFF2-40B4-BE49-F238E27FC236}">
                  <a16:creationId xmlns:a16="http://schemas.microsoft.com/office/drawing/2014/main" id="{393AC4EF-1B75-4860-BE68-98CFCCD45D54}"/>
                </a:ext>
              </a:extLst>
            </p:cNvPr>
            <p:cNvCxnSpPr>
              <a:cxnSpLocks/>
            </p:cNvCxnSpPr>
            <p:nvPr/>
          </p:nvCxnSpPr>
          <p:spPr>
            <a:xfrm>
              <a:off x="6204160" y="3432959"/>
              <a:ext cx="75956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1BA8DDF6-7F25-4119-896A-D89B48F6571E}"/>
                </a:ext>
              </a:extLst>
            </p:cNvPr>
            <p:cNvSpPr txBox="1"/>
            <p:nvPr/>
          </p:nvSpPr>
          <p:spPr>
            <a:xfrm>
              <a:off x="6089006" y="2733339"/>
              <a:ext cx="1011815" cy="646331"/>
            </a:xfrm>
            <a:prstGeom prst="rect">
              <a:avLst/>
            </a:prstGeom>
            <a:noFill/>
          </p:spPr>
          <p:txBody>
            <a:bodyPr wrap="none" rtlCol="0">
              <a:spAutoFit/>
            </a:bodyPr>
            <a:lstStyle/>
            <a:p>
              <a:r>
                <a:rPr lang="en-US" dirty="0"/>
                <a:t>Coalesce</a:t>
              </a:r>
            </a:p>
            <a:p>
              <a:pPr algn="ctr"/>
              <a:r>
                <a:rPr lang="en-US" dirty="0"/>
                <a:t>Pages</a:t>
              </a:r>
            </a:p>
          </p:txBody>
        </p:sp>
      </p:grpSp>
      <p:grpSp>
        <p:nvGrpSpPr>
          <p:cNvPr id="81" name="Group 80">
            <a:extLst>
              <a:ext uri="{FF2B5EF4-FFF2-40B4-BE49-F238E27FC236}">
                <a16:creationId xmlns:a16="http://schemas.microsoft.com/office/drawing/2014/main" id="{AEA6C944-E041-47C8-B5F2-C46D8ECE353E}"/>
              </a:ext>
            </a:extLst>
          </p:cNvPr>
          <p:cNvGrpSpPr/>
          <p:nvPr/>
        </p:nvGrpSpPr>
        <p:grpSpPr>
          <a:xfrm>
            <a:off x="1670858" y="4890655"/>
            <a:ext cx="5913722" cy="1728578"/>
            <a:chOff x="1670858" y="4890655"/>
            <a:chExt cx="5913722" cy="1728578"/>
          </a:xfrm>
        </p:grpSpPr>
        <p:grpSp>
          <p:nvGrpSpPr>
            <p:cNvPr id="41" name="Group 40">
              <a:extLst>
                <a:ext uri="{FF2B5EF4-FFF2-40B4-BE49-F238E27FC236}">
                  <a16:creationId xmlns:a16="http://schemas.microsoft.com/office/drawing/2014/main" id="{61BE5EAE-9EB2-487C-97C0-2ECC1F03DC91}"/>
                </a:ext>
              </a:extLst>
            </p:cNvPr>
            <p:cNvGrpSpPr/>
            <p:nvPr/>
          </p:nvGrpSpPr>
          <p:grpSpPr>
            <a:xfrm>
              <a:off x="1670858" y="4890655"/>
              <a:ext cx="5913722" cy="1728578"/>
              <a:chOff x="1670858" y="4890655"/>
              <a:chExt cx="5913722" cy="1728578"/>
            </a:xfrm>
          </p:grpSpPr>
          <p:cxnSp>
            <p:nvCxnSpPr>
              <p:cNvPr id="24" name="Straight Arrow Connector 23">
                <a:extLst>
                  <a:ext uri="{FF2B5EF4-FFF2-40B4-BE49-F238E27FC236}">
                    <a16:creationId xmlns:a16="http://schemas.microsoft.com/office/drawing/2014/main" id="{FE00D612-B33B-486E-91D1-895824095CEE}"/>
                  </a:ext>
                </a:extLst>
              </p:cNvPr>
              <p:cNvCxnSpPr>
                <a:cxnSpLocks/>
              </p:cNvCxnSpPr>
              <p:nvPr/>
            </p:nvCxnSpPr>
            <p:spPr>
              <a:xfrm flipH="1" flipV="1">
                <a:off x="7564756" y="4890655"/>
                <a:ext cx="11511" cy="13688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9B9612C-28E4-4940-9DB6-E17536AC0600}"/>
                  </a:ext>
                </a:extLst>
              </p:cNvPr>
              <p:cNvCxnSpPr>
                <a:cxnSpLocks/>
              </p:cNvCxnSpPr>
              <p:nvPr/>
            </p:nvCxnSpPr>
            <p:spPr>
              <a:xfrm flipH="1">
                <a:off x="1670858" y="6242857"/>
                <a:ext cx="5913722"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7ACD9E2-5AAB-459A-83E9-E936CD640128}"/>
                  </a:ext>
                </a:extLst>
              </p:cNvPr>
              <p:cNvSpPr txBox="1"/>
              <p:nvPr/>
            </p:nvSpPr>
            <p:spPr>
              <a:xfrm>
                <a:off x="2285715" y="6249901"/>
                <a:ext cx="1593321" cy="369332"/>
              </a:xfrm>
              <a:prstGeom prst="rect">
                <a:avLst/>
              </a:prstGeom>
              <a:noFill/>
            </p:spPr>
            <p:txBody>
              <a:bodyPr wrap="none" rtlCol="0">
                <a:spAutoFit/>
              </a:bodyPr>
              <a:lstStyle/>
              <a:p>
                <a:r>
                  <a:rPr lang="en-US" dirty="0"/>
                  <a:t>System I/O Bus</a:t>
                </a:r>
              </a:p>
            </p:txBody>
          </p:sp>
        </p:grpSp>
        <p:sp>
          <p:nvSpPr>
            <p:cNvPr id="80" name="TextBox 79">
              <a:extLst>
                <a:ext uri="{FF2B5EF4-FFF2-40B4-BE49-F238E27FC236}">
                  <a16:creationId xmlns:a16="http://schemas.microsoft.com/office/drawing/2014/main" id="{2A0AA406-A833-4934-8DA4-228093667428}"/>
                </a:ext>
              </a:extLst>
            </p:cNvPr>
            <p:cNvSpPr txBox="1"/>
            <p:nvPr/>
          </p:nvSpPr>
          <p:spPr>
            <a:xfrm>
              <a:off x="5112629" y="6224824"/>
              <a:ext cx="1427186" cy="369332"/>
            </a:xfrm>
            <a:prstGeom prst="rect">
              <a:avLst/>
            </a:prstGeom>
            <a:noFill/>
          </p:spPr>
          <p:txBody>
            <a:bodyPr wrap="none" rtlCol="0">
              <a:spAutoFit/>
            </a:bodyPr>
            <a:lstStyle/>
            <a:p>
              <a:r>
                <a:rPr lang="en-US" dirty="0"/>
                <a:t>Transfer Data</a:t>
              </a:r>
            </a:p>
          </p:txBody>
        </p:sp>
      </p:grpSp>
    </p:spTree>
    <p:extLst>
      <p:ext uri="{BB962C8B-B14F-4D97-AF65-F5344CB8AC3E}">
        <p14:creationId xmlns:p14="http://schemas.microsoft.com/office/powerpoint/2010/main" val="170803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randombar(horizontal)">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randombar(horizontal)">
                                      <p:cBhvr>
                                        <p:cTn id="23" dur="500"/>
                                        <p:tgtEl>
                                          <p:spTgt spid="44"/>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randombar(horizontal)">
                                      <p:cBhvr>
                                        <p:cTn id="28" dur="500"/>
                                        <p:tgtEl>
                                          <p:spTgt spid="4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43"/>
                                        </p:tgtEl>
                                      </p:cBhvr>
                                    </p:animEffect>
                                    <p:set>
                                      <p:cBhvr>
                                        <p:cTn id="33" dur="1" fill="hold">
                                          <p:stCondLst>
                                            <p:cond delay="499"/>
                                          </p:stCondLst>
                                        </p:cTn>
                                        <p:tgtEl>
                                          <p:spTgt spid="43"/>
                                        </p:tgtEl>
                                        <p:attrNameLst>
                                          <p:attrName>style.visibility</p:attrName>
                                        </p:attrNameLst>
                                      </p:cBhvr>
                                      <p:to>
                                        <p:strVal val="hidden"/>
                                      </p:to>
                                    </p:set>
                                  </p:childTnLst>
                                </p:cTn>
                              </p:par>
                            </p:childTnLst>
                          </p:cTn>
                        </p:par>
                        <p:par>
                          <p:cTn id="34" fill="hold">
                            <p:stCondLst>
                              <p:cond delay="500"/>
                            </p:stCondLst>
                            <p:childTnLst>
                              <p:par>
                                <p:cTn id="35" presetID="14" presetClass="entr" presetSubtype="10"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randombar(horizontal)">
                                      <p:cBhvr>
                                        <p:cTn id="37" dur="500"/>
                                        <p:tgtEl>
                                          <p:spTgt spid="22"/>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randombar(horizontal)">
                                      <p:cBhvr>
                                        <p:cTn id="40" dur="500"/>
                                        <p:tgtEl>
                                          <p:spTgt spid="23"/>
                                        </p:tgtEl>
                                      </p:cBhvr>
                                    </p:animEffect>
                                  </p:childTnLst>
                                </p:cTn>
                              </p:par>
                            </p:childTnLst>
                          </p:cTn>
                        </p:par>
                        <p:par>
                          <p:cTn id="41" fill="hold">
                            <p:stCondLst>
                              <p:cond delay="1000"/>
                            </p:stCondLst>
                            <p:childTnLst>
                              <p:par>
                                <p:cTn id="42" presetID="14" presetClass="entr" presetSubtype="10" fill="hold" nodeType="after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randombar(horizontal)">
                                      <p:cBhvr>
                                        <p:cTn id="44" dur="500"/>
                                        <p:tgtEl>
                                          <p:spTgt spid="4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42"/>
                                        </p:tgtEl>
                                      </p:cBhvr>
                                    </p:animEffect>
                                    <p:set>
                                      <p:cBhvr>
                                        <p:cTn id="49" dur="1" fill="hold">
                                          <p:stCondLst>
                                            <p:cond delay="499"/>
                                          </p:stCondLst>
                                        </p:cTn>
                                        <p:tgtEl>
                                          <p:spTgt spid="42"/>
                                        </p:tgtEl>
                                        <p:attrNameLst>
                                          <p:attrName>style.visibility</p:attrName>
                                        </p:attrNameLst>
                                      </p:cBhvr>
                                      <p:to>
                                        <p:strVal val="hidden"/>
                                      </p:to>
                                    </p:set>
                                  </p:childTnLst>
                                </p:cTn>
                              </p:par>
                            </p:childTnLst>
                          </p:cTn>
                        </p:par>
                        <p:par>
                          <p:cTn id="50" fill="hold">
                            <p:stCondLst>
                              <p:cond delay="500"/>
                            </p:stCondLst>
                            <p:childTnLst>
                              <p:par>
                                <p:cTn id="51" presetID="14" presetClass="entr" presetSubtype="10" fill="hold" nodeType="afterEffect">
                                  <p:stCondLst>
                                    <p:cond delay="0"/>
                                  </p:stCondLst>
                                  <p:childTnLst>
                                    <p:set>
                                      <p:cBhvr>
                                        <p:cTn id="52" dur="1" fill="hold">
                                          <p:stCondLst>
                                            <p:cond delay="0"/>
                                          </p:stCondLst>
                                        </p:cTn>
                                        <p:tgtEl>
                                          <p:spTgt spid="81"/>
                                        </p:tgtEl>
                                        <p:attrNameLst>
                                          <p:attrName>style.visibility</p:attrName>
                                        </p:attrNameLst>
                                      </p:cBhvr>
                                      <p:to>
                                        <p:strVal val="visible"/>
                                      </p:to>
                                    </p:set>
                                    <p:animEffect transition="in" filter="randombar(horizontal)">
                                      <p:cBhvr>
                                        <p:cTn id="53" dur="500"/>
                                        <p:tgtEl>
                                          <p:spTgt spid="8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nodeType="clickEffect">
                                  <p:stCondLst>
                                    <p:cond delay="0"/>
                                  </p:stCondLst>
                                  <p:childTnLst>
                                    <p:animEffect transition="out" filter="fade">
                                      <p:cBhvr>
                                        <p:cTn id="57" dur="500"/>
                                        <p:tgtEl>
                                          <p:spTgt spid="81"/>
                                        </p:tgtEl>
                                      </p:cBhvr>
                                    </p:animEffect>
                                    <p:set>
                                      <p:cBhvr>
                                        <p:cTn id="58" dur="1" fill="hold">
                                          <p:stCondLst>
                                            <p:cond delay="499"/>
                                          </p:stCondLst>
                                        </p:cTn>
                                        <p:tgtEl>
                                          <p:spTgt spid="81"/>
                                        </p:tgtEl>
                                        <p:attrNameLst>
                                          <p:attrName>style.visibility</p:attrName>
                                        </p:attrNameLst>
                                      </p:cBhvr>
                                      <p:to>
                                        <p:strVal val="hidden"/>
                                      </p:to>
                                    </p:set>
                                  </p:childTnLst>
                                </p:cTn>
                              </p:par>
                            </p:childTnLst>
                          </p:cTn>
                        </p:par>
                        <p:par>
                          <p:cTn id="59" fill="hold">
                            <p:stCondLst>
                              <p:cond delay="500"/>
                            </p:stCondLst>
                            <p:childTnLst>
                              <p:par>
                                <p:cTn id="60" presetID="14" presetClass="entr" presetSubtype="10" fill="hold" nodeType="afterEffect">
                                  <p:stCondLst>
                                    <p:cond delay="0"/>
                                  </p:stCondLst>
                                  <p:childTnLst>
                                    <p:set>
                                      <p:cBhvr>
                                        <p:cTn id="61" dur="1" fill="hold">
                                          <p:stCondLst>
                                            <p:cond delay="0"/>
                                          </p:stCondLst>
                                        </p:cTn>
                                        <p:tgtEl>
                                          <p:spTgt spid="46"/>
                                        </p:tgtEl>
                                        <p:attrNameLst>
                                          <p:attrName>style.visibility</p:attrName>
                                        </p:attrNameLst>
                                      </p:cBhvr>
                                      <p:to>
                                        <p:strVal val="visible"/>
                                      </p:to>
                                    </p:set>
                                    <p:animEffect transition="in" filter="randombar(horizontal)">
                                      <p:cBhvr>
                                        <p:cTn id="62" dur="500"/>
                                        <p:tgtEl>
                                          <p:spTgt spid="4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500"/>
                                        <p:tgtEl>
                                          <p:spTgt spid="46"/>
                                        </p:tgtEl>
                                      </p:cBhvr>
                                    </p:animEffect>
                                    <p:set>
                                      <p:cBhvr>
                                        <p:cTn id="67" dur="1" fill="hold">
                                          <p:stCondLst>
                                            <p:cond delay="499"/>
                                          </p:stCondLst>
                                        </p:cTn>
                                        <p:tgtEl>
                                          <p:spTgt spid="46"/>
                                        </p:tgtEl>
                                        <p:attrNameLst>
                                          <p:attrName>style.visibility</p:attrName>
                                        </p:attrNameLst>
                                      </p:cBhvr>
                                      <p:to>
                                        <p:strVal val="hidden"/>
                                      </p:to>
                                    </p:set>
                                  </p:childTnLst>
                                </p:cTn>
                              </p:par>
                            </p:childTnLst>
                          </p:cTn>
                        </p:par>
                        <p:par>
                          <p:cTn id="68" fill="hold">
                            <p:stCondLst>
                              <p:cond delay="500"/>
                            </p:stCondLst>
                            <p:childTnLst>
                              <p:par>
                                <p:cTn id="69" presetID="14" presetClass="entr" presetSubtype="10" fill="hold" nodeType="after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randombar(horizontal)">
                                      <p:cBhvr>
                                        <p:cTn id="71" dur="500"/>
                                        <p:tgtEl>
                                          <p:spTgt spid="50"/>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nodeType="clickEffect">
                                  <p:stCondLst>
                                    <p:cond delay="0"/>
                                  </p:stCondLst>
                                  <p:childTnLst>
                                    <p:animEffect transition="out" filter="fade">
                                      <p:cBhvr>
                                        <p:cTn id="75" dur="500"/>
                                        <p:tgtEl>
                                          <p:spTgt spid="50"/>
                                        </p:tgtEl>
                                      </p:cBhvr>
                                    </p:animEffect>
                                    <p:set>
                                      <p:cBhvr>
                                        <p:cTn id="76" dur="1" fill="hold">
                                          <p:stCondLst>
                                            <p:cond delay="499"/>
                                          </p:stCondLst>
                                        </p:cTn>
                                        <p:tgtEl>
                                          <p:spTgt spid="50"/>
                                        </p:tgtEl>
                                        <p:attrNameLst>
                                          <p:attrName>style.visibility</p:attrName>
                                        </p:attrNameLst>
                                      </p:cBhvr>
                                      <p:to>
                                        <p:strVal val="hidden"/>
                                      </p:to>
                                    </p:set>
                                  </p:childTnLst>
                                </p:cTn>
                              </p:par>
                            </p:childTnLst>
                          </p:cTn>
                        </p:par>
                        <p:par>
                          <p:cTn id="77" fill="hold">
                            <p:stCondLst>
                              <p:cond delay="500"/>
                            </p:stCondLst>
                            <p:childTnLst>
                              <p:par>
                                <p:cTn id="78" presetID="14" presetClass="entr" presetSubtype="10" fill="hold" nodeType="afterEffect">
                                  <p:stCondLst>
                                    <p:cond delay="0"/>
                                  </p:stCondLst>
                                  <p:childTnLst>
                                    <p:set>
                                      <p:cBhvr>
                                        <p:cTn id="79" dur="1" fill="hold">
                                          <p:stCondLst>
                                            <p:cond delay="0"/>
                                          </p:stCondLst>
                                        </p:cTn>
                                        <p:tgtEl>
                                          <p:spTgt spid="54"/>
                                        </p:tgtEl>
                                        <p:attrNameLst>
                                          <p:attrName>style.visibility</p:attrName>
                                        </p:attrNameLst>
                                      </p:cBhvr>
                                      <p:to>
                                        <p:strVal val="visible"/>
                                      </p:to>
                                    </p:set>
                                    <p:animEffect transition="in" filter="randombar(horizontal)">
                                      <p:cBhvr>
                                        <p:cTn id="80" dur="500"/>
                                        <p:tgtEl>
                                          <p:spTgt spid="54"/>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xit" presetSubtype="0" fill="hold" nodeType="clickEffect">
                                  <p:stCondLst>
                                    <p:cond delay="0"/>
                                  </p:stCondLst>
                                  <p:childTnLst>
                                    <p:animEffect transition="out" filter="fade">
                                      <p:cBhvr>
                                        <p:cTn id="84" dur="500"/>
                                        <p:tgtEl>
                                          <p:spTgt spid="54"/>
                                        </p:tgtEl>
                                      </p:cBhvr>
                                    </p:animEffect>
                                    <p:set>
                                      <p:cBhvr>
                                        <p:cTn id="85" dur="1" fill="hold">
                                          <p:stCondLst>
                                            <p:cond delay="499"/>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5" grpId="0"/>
      <p:bldP spid="22" grpId="0" animBg="1"/>
      <p:bldP spid="2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5453A879-AB75-46C0-9029-7DAA3753FAB6}"/>
              </a:ext>
            </a:extLst>
          </p:cNvPr>
          <p:cNvGrpSpPr/>
          <p:nvPr/>
        </p:nvGrpSpPr>
        <p:grpSpPr>
          <a:xfrm>
            <a:off x="4570531" y="1024264"/>
            <a:ext cx="3618280" cy="5401255"/>
            <a:chOff x="4570531" y="1024264"/>
            <a:chExt cx="3618280" cy="5401255"/>
          </a:xfrm>
        </p:grpSpPr>
        <p:cxnSp>
          <p:nvCxnSpPr>
            <p:cNvPr id="26" name="Straight Arrow Connector 25">
              <a:extLst>
                <a:ext uri="{FF2B5EF4-FFF2-40B4-BE49-F238E27FC236}">
                  <a16:creationId xmlns:a16="http://schemas.microsoft.com/office/drawing/2014/main" id="{5FD389A6-1DE6-4B50-91F8-CE55174893A9}"/>
                </a:ext>
              </a:extLst>
            </p:cNvPr>
            <p:cNvCxnSpPr>
              <a:cxnSpLocks/>
            </p:cNvCxnSpPr>
            <p:nvPr/>
          </p:nvCxnSpPr>
          <p:spPr>
            <a:xfrm flipH="1">
              <a:off x="4570531" y="1117696"/>
              <a:ext cx="9451" cy="5307823"/>
            </a:xfrm>
            <a:prstGeom prst="straightConnector1">
              <a:avLst/>
            </a:prstGeom>
            <a:ln w="25400">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ABAD3B0-BBBA-40E3-88C7-B6BF9CCF2B1B}"/>
                </a:ext>
              </a:extLst>
            </p:cNvPr>
            <p:cNvSpPr txBox="1"/>
            <p:nvPr/>
          </p:nvSpPr>
          <p:spPr>
            <a:xfrm>
              <a:off x="6726551" y="1024264"/>
              <a:ext cx="1462260" cy="461665"/>
            </a:xfrm>
            <a:prstGeom prst="rect">
              <a:avLst/>
            </a:prstGeom>
            <a:noFill/>
          </p:spPr>
          <p:txBody>
            <a:bodyPr wrap="none" rtlCol="0">
              <a:spAutoFit/>
            </a:bodyPr>
            <a:lstStyle/>
            <a:p>
              <a:r>
                <a:rPr lang="en-US" sz="2400" b="1" i="1" dirty="0"/>
                <a:t>Hardware</a:t>
              </a:r>
            </a:p>
          </p:txBody>
        </p:sp>
      </p:grpSp>
      <p:sp>
        <p:nvSpPr>
          <p:cNvPr id="2" name="Title 1"/>
          <p:cNvSpPr>
            <a:spLocks noGrp="1"/>
          </p:cNvSpPr>
          <p:nvPr>
            <p:ph type="title"/>
          </p:nvPr>
        </p:nvSpPr>
        <p:spPr>
          <a:xfrm>
            <a:off x="457200" y="130604"/>
            <a:ext cx="8229600" cy="847546"/>
          </a:xfrm>
        </p:spPr>
        <p:txBody>
          <a:bodyPr>
            <a:normAutofit/>
          </a:bodyPr>
          <a:lstStyle/>
          <a:p>
            <a:pPr algn="l"/>
            <a:r>
              <a:rPr lang="en-US" dirty="0"/>
              <a:t>Mosaic: Data Deallocation</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52</a:t>
            </a:fld>
            <a:endParaRPr lang="en-US" dirty="0"/>
          </a:p>
        </p:txBody>
      </p:sp>
      <p:pic>
        <p:nvPicPr>
          <p:cNvPr id="38" name="Picture 37" descr="safari.png"/>
          <p:cNvPicPr>
            <a:picLocks noChangeAspect="1"/>
          </p:cNvPicPr>
          <p:nvPr/>
        </p:nvPicPr>
        <p:blipFill>
          <a:blip r:embed="rId3" cstate="print"/>
          <a:stretch>
            <a:fillRect/>
          </a:stretch>
        </p:blipFill>
        <p:spPr>
          <a:xfrm>
            <a:off x="164139" y="6425519"/>
            <a:ext cx="1315038" cy="380494"/>
          </a:xfrm>
          <a:prstGeom prst="rect">
            <a:avLst/>
          </a:prstGeom>
        </p:spPr>
      </p:pic>
      <p:sp>
        <p:nvSpPr>
          <p:cNvPr id="8" name="Rectangle 7">
            <a:extLst>
              <a:ext uri="{FF2B5EF4-FFF2-40B4-BE49-F238E27FC236}">
                <a16:creationId xmlns:a16="http://schemas.microsoft.com/office/drawing/2014/main" id="{268BCE29-7D34-4D46-9184-FF20EFD368C3}"/>
              </a:ext>
            </a:extLst>
          </p:cNvPr>
          <p:cNvSpPr/>
          <p:nvPr/>
        </p:nvSpPr>
        <p:spPr>
          <a:xfrm>
            <a:off x="2748385" y="1515284"/>
            <a:ext cx="3651899" cy="8402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t>Contiguity-Conserving</a:t>
            </a:r>
          </a:p>
          <a:p>
            <a:pPr algn="ctr"/>
            <a:r>
              <a:rPr lang="en-US" sz="2600" b="1" dirty="0"/>
              <a:t>Allocation</a:t>
            </a:r>
          </a:p>
        </p:txBody>
      </p:sp>
      <p:sp>
        <p:nvSpPr>
          <p:cNvPr id="10" name="Rectangle 9">
            <a:extLst>
              <a:ext uri="{FF2B5EF4-FFF2-40B4-BE49-F238E27FC236}">
                <a16:creationId xmlns:a16="http://schemas.microsoft.com/office/drawing/2014/main" id="{A4035134-745C-493C-8C2F-3FFEB8C74798}"/>
              </a:ext>
            </a:extLst>
          </p:cNvPr>
          <p:cNvSpPr/>
          <p:nvPr/>
        </p:nvSpPr>
        <p:spPr>
          <a:xfrm>
            <a:off x="2983164" y="3040567"/>
            <a:ext cx="3220996" cy="84026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t>In-Place</a:t>
            </a:r>
          </a:p>
          <a:p>
            <a:pPr algn="ctr"/>
            <a:r>
              <a:rPr lang="en-US" sz="2600" b="1" dirty="0"/>
              <a:t>Coalescer</a:t>
            </a:r>
          </a:p>
        </p:txBody>
      </p:sp>
      <p:sp>
        <p:nvSpPr>
          <p:cNvPr id="11" name="Rectangle 10">
            <a:extLst>
              <a:ext uri="{FF2B5EF4-FFF2-40B4-BE49-F238E27FC236}">
                <a16:creationId xmlns:a16="http://schemas.microsoft.com/office/drawing/2014/main" id="{851CD374-BD3A-48D5-BB0A-192C18ED0736}"/>
              </a:ext>
            </a:extLst>
          </p:cNvPr>
          <p:cNvSpPr/>
          <p:nvPr/>
        </p:nvSpPr>
        <p:spPr>
          <a:xfrm>
            <a:off x="2760739" y="4755320"/>
            <a:ext cx="3619585" cy="84026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t>Contiguity-Aware</a:t>
            </a:r>
          </a:p>
          <a:p>
            <a:pPr algn="ctr"/>
            <a:r>
              <a:rPr lang="en-US" sz="2600" b="1" dirty="0"/>
              <a:t>Compaction</a:t>
            </a:r>
          </a:p>
        </p:txBody>
      </p:sp>
      <p:sp>
        <p:nvSpPr>
          <p:cNvPr id="15" name="TextBox 14">
            <a:extLst>
              <a:ext uri="{FF2B5EF4-FFF2-40B4-BE49-F238E27FC236}">
                <a16:creationId xmlns:a16="http://schemas.microsoft.com/office/drawing/2014/main" id="{23156C64-6152-4A5B-9A39-174A62DB5D93}"/>
              </a:ext>
            </a:extLst>
          </p:cNvPr>
          <p:cNvSpPr txBox="1"/>
          <p:nvPr/>
        </p:nvSpPr>
        <p:spPr>
          <a:xfrm>
            <a:off x="638864" y="1006289"/>
            <a:ext cx="1887376" cy="461665"/>
          </a:xfrm>
          <a:prstGeom prst="rect">
            <a:avLst/>
          </a:prstGeom>
          <a:noFill/>
        </p:spPr>
        <p:txBody>
          <a:bodyPr wrap="none" rtlCol="0">
            <a:spAutoFit/>
          </a:bodyPr>
          <a:lstStyle/>
          <a:p>
            <a:r>
              <a:rPr lang="en-US" sz="2400" b="1" i="1" dirty="0"/>
              <a:t>GPU Runtime</a:t>
            </a:r>
          </a:p>
        </p:txBody>
      </p:sp>
      <p:sp>
        <p:nvSpPr>
          <p:cNvPr id="22" name="Rectangle 21">
            <a:extLst>
              <a:ext uri="{FF2B5EF4-FFF2-40B4-BE49-F238E27FC236}">
                <a16:creationId xmlns:a16="http://schemas.microsoft.com/office/drawing/2014/main" id="{CFD6B15F-D912-456C-BB9A-40BBA4FA7815}"/>
              </a:ext>
            </a:extLst>
          </p:cNvPr>
          <p:cNvSpPr/>
          <p:nvPr/>
        </p:nvSpPr>
        <p:spPr>
          <a:xfrm>
            <a:off x="6963723" y="3172691"/>
            <a:ext cx="1225088" cy="85898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i="1" dirty="0">
                <a:solidFill>
                  <a:schemeClr val="tx1"/>
                </a:solidFill>
              </a:rPr>
              <a:t>Page</a:t>
            </a:r>
          </a:p>
          <a:p>
            <a:pPr algn="ctr"/>
            <a:r>
              <a:rPr lang="en-US" sz="2200" b="1" i="1" dirty="0">
                <a:solidFill>
                  <a:schemeClr val="tx1"/>
                </a:solidFill>
              </a:rPr>
              <a:t>Table</a:t>
            </a:r>
          </a:p>
        </p:txBody>
      </p:sp>
      <p:sp>
        <p:nvSpPr>
          <p:cNvPr id="23" name="Rectangle 22">
            <a:extLst>
              <a:ext uri="{FF2B5EF4-FFF2-40B4-BE49-F238E27FC236}">
                <a16:creationId xmlns:a16="http://schemas.microsoft.com/office/drawing/2014/main" id="{C2D71B4B-1585-4B20-995A-0AAAE429D537}"/>
              </a:ext>
            </a:extLst>
          </p:cNvPr>
          <p:cNvSpPr/>
          <p:nvPr/>
        </p:nvSpPr>
        <p:spPr>
          <a:xfrm>
            <a:off x="6966016" y="4031673"/>
            <a:ext cx="1225088" cy="85898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i="1" dirty="0">
                <a:solidFill>
                  <a:schemeClr val="tx1"/>
                </a:solidFill>
              </a:rPr>
              <a:t>Data</a:t>
            </a:r>
          </a:p>
        </p:txBody>
      </p:sp>
      <p:grpSp>
        <p:nvGrpSpPr>
          <p:cNvPr id="55" name="Group 54">
            <a:extLst>
              <a:ext uri="{FF2B5EF4-FFF2-40B4-BE49-F238E27FC236}">
                <a16:creationId xmlns:a16="http://schemas.microsoft.com/office/drawing/2014/main" id="{507FA0EE-0ED0-47CE-AC93-2DCAF79B8FC0}"/>
              </a:ext>
            </a:extLst>
          </p:cNvPr>
          <p:cNvGrpSpPr/>
          <p:nvPr/>
        </p:nvGrpSpPr>
        <p:grpSpPr>
          <a:xfrm>
            <a:off x="4041" y="4806118"/>
            <a:ext cx="2777235" cy="369332"/>
            <a:chOff x="0" y="1566082"/>
            <a:chExt cx="2777235" cy="369332"/>
          </a:xfrm>
        </p:grpSpPr>
        <p:sp>
          <p:nvSpPr>
            <p:cNvPr id="56" name="TextBox 55">
              <a:extLst>
                <a:ext uri="{FF2B5EF4-FFF2-40B4-BE49-F238E27FC236}">
                  <a16:creationId xmlns:a16="http://schemas.microsoft.com/office/drawing/2014/main" id="{CDF03BC9-655D-4A0A-ADAE-FE961589C7ED}"/>
                </a:ext>
              </a:extLst>
            </p:cNvPr>
            <p:cNvSpPr txBox="1"/>
            <p:nvPr/>
          </p:nvSpPr>
          <p:spPr>
            <a:xfrm>
              <a:off x="0" y="1566082"/>
              <a:ext cx="2777235" cy="369332"/>
            </a:xfrm>
            <a:prstGeom prst="rect">
              <a:avLst/>
            </a:prstGeom>
            <a:noFill/>
          </p:spPr>
          <p:txBody>
            <a:bodyPr wrap="none" rtlCol="0">
              <a:spAutoFit/>
            </a:bodyPr>
            <a:lstStyle/>
            <a:p>
              <a:r>
                <a:rPr lang="en-US" dirty="0"/>
                <a:t>Application Deallocate Data</a:t>
              </a:r>
            </a:p>
          </p:txBody>
        </p:sp>
        <p:cxnSp>
          <p:nvCxnSpPr>
            <p:cNvPr id="57" name="Straight Arrow Connector 56">
              <a:extLst>
                <a:ext uri="{FF2B5EF4-FFF2-40B4-BE49-F238E27FC236}">
                  <a16:creationId xmlns:a16="http://schemas.microsoft.com/office/drawing/2014/main" id="{D9E900D5-A840-4519-8203-98ED7FADB1D8}"/>
                </a:ext>
              </a:extLst>
            </p:cNvPr>
            <p:cNvCxnSpPr>
              <a:cxnSpLocks/>
            </p:cNvCxnSpPr>
            <p:nvPr/>
          </p:nvCxnSpPr>
          <p:spPr>
            <a:xfrm>
              <a:off x="457200" y="1935414"/>
              <a:ext cx="229118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F398B7CC-869B-4534-BCF9-FA92F2EB6B5E}"/>
              </a:ext>
            </a:extLst>
          </p:cNvPr>
          <p:cNvGrpSpPr/>
          <p:nvPr/>
        </p:nvGrpSpPr>
        <p:grpSpPr>
          <a:xfrm>
            <a:off x="5745291" y="3701737"/>
            <a:ext cx="1229403" cy="1473713"/>
            <a:chOff x="5745291" y="3701737"/>
            <a:chExt cx="1229403" cy="1473713"/>
          </a:xfrm>
        </p:grpSpPr>
        <p:cxnSp>
          <p:nvCxnSpPr>
            <p:cNvPr id="58" name="Straight Arrow Connector 57">
              <a:extLst>
                <a:ext uri="{FF2B5EF4-FFF2-40B4-BE49-F238E27FC236}">
                  <a16:creationId xmlns:a16="http://schemas.microsoft.com/office/drawing/2014/main" id="{92B18403-73BA-4315-B9BE-21F35BF8600C}"/>
                </a:ext>
              </a:extLst>
            </p:cNvPr>
            <p:cNvCxnSpPr>
              <a:cxnSpLocks/>
            </p:cNvCxnSpPr>
            <p:nvPr/>
          </p:nvCxnSpPr>
          <p:spPr>
            <a:xfrm>
              <a:off x="6653104" y="3701737"/>
              <a:ext cx="32159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94BCB21C-2255-4AFF-AC4B-B3A26FC050AE}"/>
                </a:ext>
              </a:extLst>
            </p:cNvPr>
            <p:cNvCxnSpPr>
              <a:cxnSpLocks/>
            </p:cNvCxnSpPr>
            <p:nvPr/>
          </p:nvCxnSpPr>
          <p:spPr>
            <a:xfrm>
              <a:off x="6653104" y="3701737"/>
              <a:ext cx="0" cy="1473713"/>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A2973F5-B8AD-4B44-8B2F-85BF8C68D8B9}"/>
                </a:ext>
              </a:extLst>
            </p:cNvPr>
            <p:cNvCxnSpPr>
              <a:cxnSpLocks/>
              <a:endCxn id="11" idx="3"/>
            </p:cNvCxnSpPr>
            <p:nvPr/>
          </p:nvCxnSpPr>
          <p:spPr>
            <a:xfrm flipH="1">
              <a:off x="6380324" y="5175450"/>
              <a:ext cx="272780"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5D00EED7-E45F-4395-A970-BB1F459BAEFB}"/>
                </a:ext>
              </a:extLst>
            </p:cNvPr>
            <p:cNvSpPr txBox="1"/>
            <p:nvPr/>
          </p:nvSpPr>
          <p:spPr>
            <a:xfrm>
              <a:off x="5745291" y="4052242"/>
              <a:ext cx="907813" cy="646331"/>
            </a:xfrm>
            <a:prstGeom prst="rect">
              <a:avLst/>
            </a:prstGeom>
            <a:noFill/>
          </p:spPr>
          <p:txBody>
            <a:bodyPr wrap="none" rtlCol="0">
              <a:spAutoFit/>
            </a:bodyPr>
            <a:lstStyle/>
            <a:p>
              <a:r>
                <a:rPr lang="en-US" dirty="0"/>
                <a:t>Splinter</a:t>
              </a:r>
            </a:p>
            <a:p>
              <a:pPr algn="ctr"/>
              <a:r>
                <a:rPr lang="en-US" dirty="0"/>
                <a:t>Pages</a:t>
              </a:r>
            </a:p>
          </p:txBody>
        </p:sp>
      </p:grpSp>
      <p:grpSp>
        <p:nvGrpSpPr>
          <p:cNvPr id="72" name="Group 71">
            <a:extLst>
              <a:ext uri="{FF2B5EF4-FFF2-40B4-BE49-F238E27FC236}">
                <a16:creationId xmlns:a16="http://schemas.microsoft.com/office/drawing/2014/main" id="{5BDE54F3-AAAD-4CB0-9178-3026C7ABA5D7}"/>
              </a:ext>
            </a:extLst>
          </p:cNvPr>
          <p:cNvGrpSpPr/>
          <p:nvPr/>
        </p:nvGrpSpPr>
        <p:grpSpPr>
          <a:xfrm>
            <a:off x="6380324" y="4882342"/>
            <a:ext cx="1073284" cy="1109734"/>
            <a:chOff x="6380324" y="4882342"/>
            <a:chExt cx="1073284" cy="1109734"/>
          </a:xfrm>
        </p:grpSpPr>
        <p:cxnSp>
          <p:nvCxnSpPr>
            <p:cNvPr id="67" name="Straight Arrow Connector 66">
              <a:extLst>
                <a:ext uri="{FF2B5EF4-FFF2-40B4-BE49-F238E27FC236}">
                  <a16:creationId xmlns:a16="http://schemas.microsoft.com/office/drawing/2014/main" id="{DE47689C-E412-46B0-A839-805A893BFE23}"/>
                </a:ext>
              </a:extLst>
            </p:cNvPr>
            <p:cNvCxnSpPr>
              <a:cxnSpLocks/>
            </p:cNvCxnSpPr>
            <p:nvPr/>
          </p:nvCxnSpPr>
          <p:spPr>
            <a:xfrm flipH="1">
              <a:off x="6380324" y="5352788"/>
              <a:ext cx="998987"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048E6DC3-1678-4C00-8D8F-24D2B35AB99E}"/>
                </a:ext>
              </a:extLst>
            </p:cNvPr>
            <p:cNvCxnSpPr>
              <a:cxnSpLocks/>
            </p:cNvCxnSpPr>
            <p:nvPr/>
          </p:nvCxnSpPr>
          <p:spPr>
            <a:xfrm flipH="1" flipV="1">
              <a:off x="7381604" y="4882342"/>
              <a:ext cx="5756" cy="4810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1CEB8FB1-03CA-487B-8FB4-E38A16965D8F}"/>
                </a:ext>
              </a:extLst>
            </p:cNvPr>
            <p:cNvSpPr txBox="1"/>
            <p:nvPr/>
          </p:nvSpPr>
          <p:spPr>
            <a:xfrm>
              <a:off x="6432175" y="5345745"/>
              <a:ext cx="1021433" cy="646331"/>
            </a:xfrm>
            <a:prstGeom prst="rect">
              <a:avLst/>
            </a:prstGeom>
            <a:noFill/>
          </p:spPr>
          <p:txBody>
            <a:bodyPr wrap="none" rtlCol="0">
              <a:spAutoFit/>
            </a:bodyPr>
            <a:lstStyle/>
            <a:p>
              <a:r>
                <a:rPr lang="en-US" dirty="0"/>
                <a:t>Compact</a:t>
              </a:r>
            </a:p>
            <a:p>
              <a:pPr algn="ctr"/>
              <a:r>
                <a:rPr lang="en-US" dirty="0"/>
                <a:t>Pages</a:t>
              </a:r>
            </a:p>
          </p:txBody>
        </p:sp>
      </p:grpSp>
      <p:grpSp>
        <p:nvGrpSpPr>
          <p:cNvPr id="79" name="Group 78">
            <a:extLst>
              <a:ext uri="{FF2B5EF4-FFF2-40B4-BE49-F238E27FC236}">
                <a16:creationId xmlns:a16="http://schemas.microsoft.com/office/drawing/2014/main" id="{5197A13A-DAA4-4295-B740-7FD238C56819}"/>
              </a:ext>
            </a:extLst>
          </p:cNvPr>
          <p:cNvGrpSpPr/>
          <p:nvPr/>
        </p:nvGrpSpPr>
        <p:grpSpPr>
          <a:xfrm>
            <a:off x="547958" y="2196411"/>
            <a:ext cx="2200427" cy="2771892"/>
            <a:chOff x="547958" y="2196411"/>
            <a:chExt cx="2200427" cy="2771892"/>
          </a:xfrm>
        </p:grpSpPr>
        <p:grpSp>
          <p:nvGrpSpPr>
            <p:cNvPr id="77" name="Group 76">
              <a:extLst>
                <a:ext uri="{FF2B5EF4-FFF2-40B4-BE49-F238E27FC236}">
                  <a16:creationId xmlns:a16="http://schemas.microsoft.com/office/drawing/2014/main" id="{258149D5-F373-4D7F-812B-FA9BA1BAA868}"/>
                </a:ext>
              </a:extLst>
            </p:cNvPr>
            <p:cNvGrpSpPr/>
            <p:nvPr/>
          </p:nvGrpSpPr>
          <p:grpSpPr>
            <a:xfrm>
              <a:off x="2400151" y="2196411"/>
              <a:ext cx="348234" cy="2771892"/>
              <a:chOff x="2400151" y="2196411"/>
              <a:chExt cx="348234" cy="2771892"/>
            </a:xfrm>
          </p:grpSpPr>
          <p:cxnSp>
            <p:nvCxnSpPr>
              <p:cNvPr id="73" name="Straight Arrow Connector 72">
                <a:extLst>
                  <a:ext uri="{FF2B5EF4-FFF2-40B4-BE49-F238E27FC236}">
                    <a16:creationId xmlns:a16="http://schemas.microsoft.com/office/drawing/2014/main" id="{27249551-C62B-4B19-BF10-71EC0ABF6D1F}"/>
                  </a:ext>
                </a:extLst>
              </p:cNvPr>
              <p:cNvCxnSpPr>
                <a:cxnSpLocks/>
              </p:cNvCxnSpPr>
              <p:nvPr/>
            </p:nvCxnSpPr>
            <p:spPr>
              <a:xfrm flipV="1">
                <a:off x="2400151" y="2196411"/>
                <a:ext cx="14992" cy="2771892"/>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EAB801C-E449-415E-9D34-30E740491EE1}"/>
                  </a:ext>
                </a:extLst>
              </p:cNvPr>
              <p:cNvCxnSpPr>
                <a:cxnSpLocks/>
              </p:cNvCxnSpPr>
              <p:nvPr/>
            </p:nvCxnSpPr>
            <p:spPr>
              <a:xfrm>
                <a:off x="2426795" y="2199298"/>
                <a:ext cx="32159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8CF54A2-0D84-4141-B3E9-C45FD1143F19}"/>
                  </a:ext>
                </a:extLst>
              </p:cNvPr>
              <p:cNvCxnSpPr>
                <a:cxnSpLocks/>
              </p:cNvCxnSpPr>
              <p:nvPr/>
            </p:nvCxnSpPr>
            <p:spPr>
              <a:xfrm>
                <a:off x="2415143" y="4957022"/>
                <a:ext cx="321590"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78" name="TextBox 77">
              <a:extLst>
                <a:ext uri="{FF2B5EF4-FFF2-40B4-BE49-F238E27FC236}">
                  <a16:creationId xmlns:a16="http://schemas.microsoft.com/office/drawing/2014/main" id="{A29A4353-EF47-4C17-BD9D-A2CA02A07E78}"/>
                </a:ext>
              </a:extLst>
            </p:cNvPr>
            <p:cNvSpPr txBox="1"/>
            <p:nvPr/>
          </p:nvSpPr>
          <p:spPr>
            <a:xfrm>
              <a:off x="547958" y="3958693"/>
              <a:ext cx="1800878" cy="369332"/>
            </a:xfrm>
            <a:prstGeom prst="rect">
              <a:avLst/>
            </a:prstGeom>
            <a:noFill/>
          </p:spPr>
          <p:txBody>
            <a:bodyPr wrap="none" rtlCol="0">
              <a:spAutoFit/>
            </a:bodyPr>
            <a:lstStyle/>
            <a:p>
              <a:r>
                <a:rPr lang="en-US" dirty="0"/>
                <a:t>List of Free Pages</a:t>
              </a:r>
            </a:p>
          </p:txBody>
        </p:sp>
      </p:grpSp>
    </p:spTree>
    <p:extLst>
      <p:ext uri="{BB962C8B-B14F-4D97-AF65-F5344CB8AC3E}">
        <p14:creationId xmlns:p14="http://schemas.microsoft.com/office/powerpoint/2010/main" val="2080725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randombar(horizontal)">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5"/>
                                        </p:tgtEl>
                                      </p:cBhvr>
                                    </p:animEffect>
                                    <p:set>
                                      <p:cBhvr>
                                        <p:cTn id="12" dur="1" fill="hold">
                                          <p:stCondLst>
                                            <p:cond delay="499"/>
                                          </p:stCondLst>
                                        </p:cTn>
                                        <p:tgtEl>
                                          <p:spTgt spid="55"/>
                                        </p:tgtEl>
                                        <p:attrNameLst>
                                          <p:attrName>style.visibility</p:attrName>
                                        </p:attrNameLst>
                                      </p:cBhvr>
                                      <p:to>
                                        <p:strVal val="hidden"/>
                                      </p:to>
                                    </p:set>
                                  </p:childTnLst>
                                </p:cTn>
                              </p:par>
                            </p:childTnLst>
                          </p:cTn>
                        </p:par>
                        <p:par>
                          <p:cTn id="13" fill="hold">
                            <p:stCondLst>
                              <p:cond delay="500"/>
                            </p:stCondLst>
                            <p:childTnLst>
                              <p:par>
                                <p:cTn id="14" presetID="14" presetClass="entr" presetSubtype="10" fill="hold" nodeType="afterEffect">
                                  <p:stCondLst>
                                    <p:cond delay="0"/>
                                  </p:stCondLst>
                                  <p:childTnLst>
                                    <p:set>
                                      <p:cBhvr>
                                        <p:cTn id="15" dur="1" fill="hold">
                                          <p:stCondLst>
                                            <p:cond delay="0"/>
                                          </p:stCondLst>
                                        </p:cTn>
                                        <p:tgtEl>
                                          <p:spTgt spid="82"/>
                                        </p:tgtEl>
                                        <p:attrNameLst>
                                          <p:attrName>style.visibility</p:attrName>
                                        </p:attrNameLst>
                                      </p:cBhvr>
                                      <p:to>
                                        <p:strVal val="visible"/>
                                      </p:to>
                                    </p:set>
                                    <p:animEffect transition="in" filter="randombar(horizontal)">
                                      <p:cBhvr>
                                        <p:cTn id="16" dur="500"/>
                                        <p:tgtEl>
                                          <p:spTgt spid="8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82"/>
                                        </p:tgtEl>
                                      </p:cBhvr>
                                    </p:animEffect>
                                    <p:set>
                                      <p:cBhvr>
                                        <p:cTn id="21" dur="1" fill="hold">
                                          <p:stCondLst>
                                            <p:cond delay="499"/>
                                          </p:stCondLst>
                                        </p:cTn>
                                        <p:tgtEl>
                                          <p:spTgt spid="82"/>
                                        </p:tgtEl>
                                        <p:attrNameLst>
                                          <p:attrName>style.visibility</p:attrName>
                                        </p:attrNameLst>
                                      </p:cBhvr>
                                      <p:to>
                                        <p:strVal val="hidden"/>
                                      </p:to>
                                    </p:set>
                                  </p:childTnLst>
                                </p:cTn>
                              </p:par>
                            </p:childTnLst>
                          </p:cTn>
                        </p:par>
                        <p:par>
                          <p:cTn id="22" fill="hold">
                            <p:stCondLst>
                              <p:cond delay="500"/>
                            </p:stCondLst>
                            <p:childTnLst>
                              <p:par>
                                <p:cTn id="23" presetID="14" presetClass="entr" presetSubtype="10" fill="hold" nodeType="afterEffect">
                                  <p:stCondLst>
                                    <p:cond delay="0"/>
                                  </p:stCondLst>
                                  <p:childTnLst>
                                    <p:set>
                                      <p:cBhvr>
                                        <p:cTn id="24" dur="1" fill="hold">
                                          <p:stCondLst>
                                            <p:cond delay="0"/>
                                          </p:stCondLst>
                                        </p:cTn>
                                        <p:tgtEl>
                                          <p:spTgt spid="72"/>
                                        </p:tgtEl>
                                        <p:attrNameLst>
                                          <p:attrName>style.visibility</p:attrName>
                                        </p:attrNameLst>
                                      </p:cBhvr>
                                      <p:to>
                                        <p:strVal val="visible"/>
                                      </p:to>
                                    </p:set>
                                    <p:animEffect transition="in" filter="randombar(horizontal)">
                                      <p:cBhvr>
                                        <p:cTn id="25" dur="500"/>
                                        <p:tgtEl>
                                          <p:spTgt spid="7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72"/>
                                        </p:tgtEl>
                                      </p:cBhvr>
                                    </p:animEffect>
                                    <p:set>
                                      <p:cBhvr>
                                        <p:cTn id="30" dur="1" fill="hold">
                                          <p:stCondLst>
                                            <p:cond delay="499"/>
                                          </p:stCondLst>
                                        </p:cTn>
                                        <p:tgtEl>
                                          <p:spTgt spid="72"/>
                                        </p:tgtEl>
                                        <p:attrNameLst>
                                          <p:attrName>style.visibility</p:attrName>
                                        </p:attrNameLst>
                                      </p:cBhvr>
                                      <p:to>
                                        <p:strVal val="hidden"/>
                                      </p:to>
                                    </p:set>
                                  </p:childTnLst>
                                </p:cTn>
                              </p:par>
                            </p:childTnLst>
                          </p:cTn>
                        </p:par>
                        <p:par>
                          <p:cTn id="31" fill="hold">
                            <p:stCondLst>
                              <p:cond delay="500"/>
                            </p:stCondLst>
                            <p:childTnLst>
                              <p:par>
                                <p:cTn id="32" presetID="14" presetClass="entr" presetSubtype="10" fill="hold" nodeType="afterEffect">
                                  <p:stCondLst>
                                    <p:cond delay="0"/>
                                  </p:stCondLst>
                                  <p:childTnLst>
                                    <p:set>
                                      <p:cBhvr>
                                        <p:cTn id="33" dur="1" fill="hold">
                                          <p:stCondLst>
                                            <p:cond delay="0"/>
                                          </p:stCondLst>
                                        </p:cTn>
                                        <p:tgtEl>
                                          <p:spTgt spid="79"/>
                                        </p:tgtEl>
                                        <p:attrNameLst>
                                          <p:attrName>style.visibility</p:attrName>
                                        </p:attrNameLst>
                                      </p:cBhvr>
                                      <p:to>
                                        <p:strVal val="visible"/>
                                      </p:to>
                                    </p:set>
                                    <p:animEffect transition="in" filter="randombar(horizontal)">
                                      <p:cBhvr>
                                        <p:cTn id="34"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normAutofit/>
          </a:bodyPr>
          <a:lstStyle/>
          <a:p>
            <a:pPr algn="l"/>
            <a:r>
              <a:rPr lang="en-US" dirty="0"/>
              <a:t>Trade-Off with Page Size</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6</a:t>
            </a:fld>
            <a:endParaRPr lang="en-US" dirty="0"/>
          </a:p>
        </p:txBody>
      </p:sp>
      <p:pic>
        <p:nvPicPr>
          <p:cNvPr id="38" name="Picture 37" descr="safari.png"/>
          <p:cNvPicPr>
            <a:picLocks noChangeAspect="1"/>
          </p:cNvPicPr>
          <p:nvPr/>
        </p:nvPicPr>
        <p:blipFill>
          <a:blip r:embed="rId3" cstate="print"/>
          <a:stretch>
            <a:fillRect/>
          </a:stretch>
        </p:blipFill>
        <p:spPr>
          <a:xfrm>
            <a:off x="164139" y="6425519"/>
            <a:ext cx="1315038" cy="380494"/>
          </a:xfrm>
          <a:prstGeom prst="rect">
            <a:avLst/>
          </a:prstGeom>
        </p:spPr>
      </p:pic>
      <p:sp>
        <p:nvSpPr>
          <p:cNvPr id="44" name="Rounded Rectangle 163">
            <a:extLst>
              <a:ext uri="{FF2B5EF4-FFF2-40B4-BE49-F238E27FC236}">
                <a16:creationId xmlns:a16="http://schemas.microsoft.com/office/drawing/2014/main" id="{404EDC60-D554-4DC8-B827-CF47255B3D2C}"/>
              </a:ext>
            </a:extLst>
          </p:cNvPr>
          <p:cNvSpPr/>
          <p:nvPr/>
        </p:nvSpPr>
        <p:spPr>
          <a:xfrm>
            <a:off x="523875" y="4973520"/>
            <a:ext cx="8162925" cy="1196757"/>
          </a:xfrm>
          <a:prstGeom prst="roundRect">
            <a:avLst>
              <a:gd name="adj" fmla="val 26418"/>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b="1" dirty="0">
                <a:solidFill>
                  <a:schemeClr val="tx1"/>
                </a:solidFill>
              </a:rPr>
              <a:t>Can we get the best of </a:t>
            </a:r>
            <a:r>
              <a:rPr lang="en-US" sz="3600" b="1">
                <a:solidFill>
                  <a:schemeClr val="tx1"/>
                </a:solidFill>
              </a:rPr>
              <a:t>both page sizes</a:t>
            </a:r>
            <a:r>
              <a:rPr lang="en-US" sz="3600" b="1" dirty="0">
                <a:solidFill>
                  <a:schemeClr val="tx1"/>
                </a:solidFill>
              </a:rPr>
              <a:t>?</a:t>
            </a:r>
          </a:p>
        </p:txBody>
      </p:sp>
      <p:graphicFrame>
        <p:nvGraphicFramePr>
          <p:cNvPr id="36" name="Chart 35">
            <a:extLst>
              <a:ext uri="{FF2B5EF4-FFF2-40B4-BE49-F238E27FC236}">
                <a16:creationId xmlns:a16="http://schemas.microsoft.com/office/drawing/2014/main" id="{00000000-0008-0000-0000-000004000000}"/>
              </a:ext>
            </a:extLst>
          </p:cNvPr>
          <p:cNvGraphicFramePr>
            <a:graphicFrameLocks/>
          </p:cNvGraphicFramePr>
          <p:nvPr>
            <p:extLst>
              <p:ext uri="{D42A27DB-BD31-4B8C-83A1-F6EECF244321}">
                <p14:modId xmlns:p14="http://schemas.microsoft.com/office/powerpoint/2010/main" val="856384311"/>
              </p:ext>
            </p:extLst>
          </p:nvPr>
        </p:nvGraphicFramePr>
        <p:xfrm>
          <a:off x="164139" y="1624537"/>
          <a:ext cx="4428409" cy="331533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9" name="Chart 38">
            <a:extLst>
              <a:ext uri="{FF2B5EF4-FFF2-40B4-BE49-F238E27FC236}">
                <a16:creationId xmlns:a16="http://schemas.microsoft.com/office/drawing/2014/main" id="{00000000-0008-0000-0000-000004000000}"/>
              </a:ext>
            </a:extLst>
          </p:cNvPr>
          <p:cNvGraphicFramePr>
            <a:graphicFrameLocks/>
          </p:cNvGraphicFramePr>
          <p:nvPr>
            <p:extLst>
              <p:ext uri="{D42A27DB-BD31-4B8C-83A1-F6EECF244321}">
                <p14:modId xmlns:p14="http://schemas.microsoft.com/office/powerpoint/2010/main" val="1002319075"/>
              </p:ext>
            </p:extLst>
          </p:nvPr>
        </p:nvGraphicFramePr>
        <p:xfrm>
          <a:off x="4182722" y="1664027"/>
          <a:ext cx="5689601" cy="3236355"/>
        </p:xfrm>
        <a:graphic>
          <a:graphicData uri="http://schemas.openxmlformats.org/drawingml/2006/chart">
            <c:chart xmlns:c="http://schemas.openxmlformats.org/drawingml/2006/chart" xmlns:r="http://schemas.openxmlformats.org/officeDocument/2006/relationships" r:id="rId5"/>
          </a:graphicData>
        </a:graphic>
      </p:graphicFrame>
      <p:sp>
        <p:nvSpPr>
          <p:cNvPr id="33" name="TextBox 32"/>
          <p:cNvSpPr txBox="1"/>
          <p:nvPr/>
        </p:nvSpPr>
        <p:spPr>
          <a:xfrm>
            <a:off x="1109609" y="1081572"/>
            <a:ext cx="3259354" cy="523220"/>
          </a:xfrm>
          <a:prstGeom prst="rect">
            <a:avLst/>
          </a:prstGeom>
          <a:noFill/>
        </p:spPr>
        <p:txBody>
          <a:bodyPr wrap="none" rtlCol="0">
            <a:spAutoFit/>
          </a:bodyPr>
          <a:lstStyle/>
          <a:p>
            <a:pPr algn="ctr"/>
            <a:r>
              <a:rPr lang="en-US" sz="2800" b="1" i="1" dirty="0"/>
              <a:t>No Paging Overhead</a:t>
            </a:r>
          </a:p>
        </p:txBody>
      </p:sp>
      <p:sp>
        <p:nvSpPr>
          <p:cNvPr id="40" name="TextBox 39"/>
          <p:cNvSpPr txBox="1"/>
          <p:nvPr/>
        </p:nvSpPr>
        <p:spPr>
          <a:xfrm>
            <a:off x="5124478" y="1099710"/>
            <a:ext cx="3562322" cy="523220"/>
          </a:xfrm>
          <a:prstGeom prst="rect">
            <a:avLst/>
          </a:prstGeom>
          <a:noFill/>
        </p:spPr>
        <p:txBody>
          <a:bodyPr wrap="none" rtlCol="0">
            <a:spAutoFit/>
          </a:bodyPr>
          <a:lstStyle/>
          <a:p>
            <a:pPr algn="ctr"/>
            <a:r>
              <a:rPr lang="en-US" sz="2800" b="1" i="1"/>
              <a:t>With </a:t>
            </a:r>
            <a:r>
              <a:rPr lang="en-US" sz="2800" b="1" i="1" dirty="0"/>
              <a:t>Paging Overhead</a:t>
            </a:r>
          </a:p>
        </p:txBody>
      </p:sp>
      <p:grpSp>
        <p:nvGrpSpPr>
          <p:cNvPr id="56" name="Group 55"/>
          <p:cNvGrpSpPr/>
          <p:nvPr/>
        </p:nvGrpSpPr>
        <p:grpSpPr>
          <a:xfrm>
            <a:off x="6959339" y="3185385"/>
            <a:ext cx="814647" cy="1203026"/>
            <a:chOff x="6959339" y="2978556"/>
            <a:chExt cx="814647" cy="1203026"/>
          </a:xfrm>
        </p:grpSpPr>
        <p:cxnSp>
          <p:nvCxnSpPr>
            <p:cNvPr id="45" name="Straight Arrow Connector 44"/>
            <p:cNvCxnSpPr/>
            <p:nvPr/>
          </p:nvCxnSpPr>
          <p:spPr>
            <a:xfrm>
              <a:off x="7395679" y="3542873"/>
              <a:ext cx="0" cy="63870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7037798" y="3542873"/>
              <a:ext cx="698642" cy="0"/>
            </a:xfrm>
            <a:prstGeom prst="straightConnector1">
              <a:avLst/>
            </a:prstGeom>
            <a:ln w="127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959339" y="2978556"/>
              <a:ext cx="814647" cy="461665"/>
            </a:xfrm>
            <a:prstGeom prst="rect">
              <a:avLst/>
            </a:prstGeom>
            <a:noFill/>
          </p:spPr>
          <p:txBody>
            <a:bodyPr wrap="none" rtlCol="0">
              <a:spAutoFit/>
            </a:bodyPr>
            <a:lstStyle/>
            <a:p>
              <a:pPr algn="ctr"/>
              <a:r>
                <a:rPr lang="en-US" sz="2400" b="1" i="1" dirty="0">
                  <a:solidFill>
                    <a:srgbClr val="FF0000"/>
                  </a:solidFill>
                </a:rPr>
                <a:t>-93%</a:t>
              </a:r>
            </a:p>
          </p:txBody>
        </p:sp>
      </p:grpSp>
      <p:grpSp>
        <p:nvGrpSpPr>
          <p:cNvPr id="55" name="Group 54"/>
          <p:cNvGrpSpPr/>
          <p:nvPr/>
        </p:nvGrpSpPr>
        <p:grpSpPr>
          <a:xfrm>
            <a:off x="1797629" y="2322694"/>
            <a:ext cx="1059116" cy="904125"/>
            <a:chOff x="1797629" y="2126751"/>
            <a:chExt cx="1059116" cy="904125"/>
          </a:xfrm>
        </p:grpSpPr>
        <p:cxnSp>
          <p:nvCxnSpPr>
            <p:cNvPr id="35" name="Straight Arrow Connector 34"/>
            <p:cNvCxnSpPr/>
            <p:nvPr/>
          </p:nvCxnSpPr>
          <p:spPr>
            <a:xfrm flipV="1">
              <a:off x="2486346" y="2126751"/>
              <a:ext cx="0" cy="904125"/>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797629" y="2516891"/>
              <a:ext cx="720069" cy="461665"/>
            </a:xfrm>
            <a:prstGeom prst="rect">
              <a:avLst/>
            </a:prstGeom>
            <a:noFill/>
          </p:spPr>
          <p:txBody>
            <a:bodyPr wrap="none" rtlCol="0">
              <a:spAutoFit/>
            </a:bodyPr>
            <a:lstStyle/>
            <a:p>
              <a:pPr algn="ctr"/>
              <a:r>
                <a:rPr lang="en-US" sz="2400" b="1" i="1" dirty="0">
                  <a:solidFill>
                    <a:srgbClr val="0066FF"/>
                  </a:solidFill>
                </a:rPr>
                <a:t>52%</a:t>
              </a:r>
            </a:p>
          </p:txBody>
        </p:sp>
        <p:cxnSp>
          <p:nvCxnSpPr>
            <p:cNvPr id="54" name="Straight Arrow Connector 53"/>
            <p:cNvCxnSpPr/>
            <p:nvPr/>
          </p:nvCxnSpPr>
          <p:spPr>
            <a:xfrm>
              <a:off x="2158103" y="2137025"/>
              <a:ext cx="698642" cy="0"/>
            </a:xfrm>
            <a:prstGeom prst="straightConnector1">
              <a:avLst/>
            </a:prstGeom>
            <a:ln w="12700">
              <a:solidFill>
                <a:srgbClr val="0066FF"/>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9968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blinds(horizontal)">
                                      <p:cBhvr>
                                        <p:cTn id="11" dur="500"/>
                                        <p:tgtEl>
                                          <p:spTgt spid="36"/>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blinds(horizontal)">
                                      <p:cBhvr>
                                        <p:cTn id="15" dur="500"/>
                                        <p:tgtEl>
                                          <p:spTgt spid="5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blinds(horizontal)">
                                      <p:cBhvr>
                                        <p:cTn id="20" dur="500"/>
                                        <p:tgtEl>
                                          <p:spTgt spid="40"/>
                                        </p:tgtEl>
                                      </p:cBhvr>
                                    </p:animEffect>
                                  </p:childTnLst>
                                </p:cTn>
                              </p:par>
                            </p:childTnLst>
                          </p:cTn>
                        </p:par>
                        <p:par>
                          <p:cTn id="21" fill="hold">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blinds(horizontal)">
                                      <p:cBhvr>
                                        <p:cTn id="24" dur="500"/>
                                        <p:tgtEl>
                                          <p:spTgt spid="39"/>
                                        </p:tgtEl>
                                      </p:cBhvr>
                                    </p:animEffect>
                                  </p:childTnLst>
                                </p:cTn>
                              </p:par>
                            </p:childTnLst>
                          </p:cTn>
                        </p:par>
                        <p:par>
                          <p:cTn id="25" fill="hold">
                            <p:stCondLst>
                              <p:cond delay="1000"/>
                            </p:stCondLst>
                            <p:childTnLst>
                              <p:par>
                                <p:cTn id="26" presetID="3" presetClass="entr" presetSubtype="10" fill="hold" nodeType="after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blinds(horizontal)">
                                      <p:cBhvr>
                                        <p:cTn id="28" dur="500"/>
                                        <p:tgtEl>
                                          <p:spTgt spid="56"/>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randombar(horizontal)">
                                      <p:cBhvr>
                                        <p:cTn id="3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Graphic spid="36" grpId="0">
        <p:bldAsOne/>
      </p:bldGraphic>
      <p:bldGraphic spid="39" grpId="0">
        <p:bldAsOne/>
      </p:bldGraphic>
      <p:bldP spid="33" grpId="0"/>
      <p:bldP spid="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normAutofit/>
          </a:bodyPr>
          <a:lstStyle/>
          <a:p>
            <a:pPr algn="l"/>
            <a:r>
              <a:rPr lang="en-US" dirty="0"/>
              <a:t>Outline</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7</a:t>
            </a:fld>
            <a:endParaRPr lang="en-US" dirty="0"/>
          </a:p>
        </p:txBody>
      </p:sp>
      <p:pic>
        <p:nvPicPr>
          <p:cNvPr id="38" name="Picture 37" descr="safari.png"/>
          <p:cNvPicPr>
            <a:picLocks noChangeAspect="1"/>
          </p:cNvPicPr>
          <p:nvPr/>
        </p:nvPicPr>
        <p:blipFill>
          <a:blip r:embed="rId3" cstate="print"/>
          <a:stretch>
            <a:fillRect/>
          </a:stretch>
        </p:blipFill>
        <p:spPr>
          <a:xfrm>
            <a:off x="164139" y="6425519"/>
            <a:ext cx="1315038" cy="380494"/>
          </a:xfrm>
          <a:prstGeom prst="rect">
            <a:avLst/>
          </a:prstGeom>
        </p:spPr>
      </p:pic>
      <p:sp>
        <p:nvSpPr>
          <p:cNvPr id="6" name="Content Placeholder 2">
            <a:extLst>
              <a:ext uri="{FF2B5EF4-FFF2-40B4-BE49-F238E27FC236}">
                <a16:creationId xmlns:a16="http://schemas.microsoft.com/office/drawing/2014/main" id="{E135E0AA-DD92-4FD9-B5F0-E15616DFF299}"/>
              </a:ext>
            </a:extLst>
          </p:cNvPr>
          <p:cNvSpPr>
            <a:spLocks noGrp="1"/>
          </p:cNvSpPr>
          <p:nvPr>
            <p:ph idx="1"/>
          </p:nvPr>
        </p:nvSpPr>
        <p:spPr>
          <a:xfrm>
            <a:off x="457200" y="1094944"/>
            <a:ext cx="8686800" cy="5517543"/>
          </a:xfrm>
        </p:spPr>
        <p:txBody>
          <a:bodyPr>
            <a:normAutofit/>
          </a:bodyPr>
          <a:lstStyle/>
          <a:p>
            <a:r>
              <a:rPr lang="en-US" sz="3000" b="1" dirty="0">
                <a:solidFill>
                  <a:schemeClr val="bg1">
                    <a:lumMod val="75000"/>
                  </a:schemeClr>
                </a:solidFill>
              </a:rPr>
              <a:t>Background</a:t>
            </a:r>
          </a:p>
          <a:p>
            <a:r>
              <a:rPr lang="en-US" sz="3000" b="1" dirty="0"/>
              <a:t>Key challenges and our goal</a:t>
            </a:r>
          </a:p>
          <a:p>
            <a:r>
              <a:rPr lang="en-US" sz="3000" b="1" dirty="0">
                <a:solidFill>
                  <a:schemeClr val="bg1">
                    <a:lumMod val="75000"/>
                  </a:schemeClr>
                </a:solidFill>
              </a:rPr>
              <a:t>Mosaic</a:t>
            </a:r>
          </a:p>
          <a:p>
            <a:r>
              <a:rPr lang="en-US" sz="3000" b="1" dirty="0">
                <a:solidFill>
                  <a:schemeClr val="bg1">
                    <a:lumMod val="75000"/>
                  </a:schemeClr>
                </a:solidFill>
              </a:rPr>
              <a:t>Experimental evaluations</a:t>
            </a:r>
          </a:p>
          <a:p>
            <a:r>
              <a:rPr lang="en-US" sz="3000" b="1" dirty="0">
                <a:solidFill>
                  <a:schemeClr val="bg1">
                    <a:lumMod val="75000"/>
                  </a:schemeClr>
                </a:solidFill>
              </a:rPr>
              <a:t>Conclusions</a:t>
            </a:r>
          </a:p>
          <a:p>
            <a:endParaRPr lang="en-US" sz="3000" b="1" dirty="0"/>
          </a:p>
          <a:p>
            <a:endParaRPr lang="en-US" sz="3000" b="1" dirty="0"/>
          </a:p>
          <a:p>
            <a:endParaRPr lang="en-US" sz="3000" b="1" dirty="0"/>
          </a:p>
          <a:p>
            <a:endParaRPr lang="en-US" sz="3000" b="1" dirty="0"/>
          </a:p>
        </p:txBody>
      </p:sp>
    </p:spTree>
    <p:extLst>
      <p:ext uri="{BB962C8B-B14F-4D97-AF65-F5344CB8AC3E}">
        <p14:creationId xmlns:p14="http://schemas.microsoft.com/office/powerpoint/2010/main" val="2678520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normAutofit/>
          </a:bodyPr>
          <a:lstStyle/>
          <a:p>
            <a:pPr algn="l"/>
            <a:r>
              <a:rPr lang="en-US" dirty="0"/>
              <a:t>Challenges with Multiple Page Sizes</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8</a:t>
            </a:fld>
            <a:endParaRPr lang="en-US" dirty="0"/>
          </a:p>
        </p:txBody>
      </p:sp>
      <p:pic>
        <p:nvPicPr>
          <p:cNvPr id="38" name="Picture 37" descr="safari.png"/>
          <p:cNvPicPr>
            <a:picLocks noChangeAspect="1"/>
          </p:cNvPicPr>
          <p:nvPr/>
        </p:nvPicPr>
        <p:blipFill>
          <a:blip r:embed="rId3" cstate="print"/>
          <a:stretch>
            <a:fillRect/>
          </a:stretch>
        </p:blipFill>
        <p:spPr>
          <a:xfrm>
            <a:off x="164139" y="6425519"/>
            <a:ext cx="1315038" cy="380494"/>
          </a:xfrm>
          <a:prstGeom prst="rect">
            <a:avLst/>
          </a:prstGeom>
        </p:spPr>
      </p:pic>
      <p:sp>
        <p:nvSpPr>
          <p:cNvPr id="54" name="Rectangle 53">
            <a:extLst>
              <a:ext uri="{FF2B5EF4-FFF2-40B4-BE49-F238E27FC236}">
                <a16:creationId xmlns:a16="http://schemas.microsoft.com/office/drawing/2014/main" id="{80598758-D553-4439-BA0D-B1B6C11986E6}"/>
              </a:ext>
            </a:extLst>
          </p:cNvPr>
          <p:cNvSpPr/>
          <p:nvPr/>
        </p:nvSpPr>
        <p:spPr>
          <a:xfrm>
            <a:off x="5689030" y="2339952"/>
            <a:ext cx="2322080" cy="36909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5" name="Group 54">
            <a:extLst>
              <a:ext uri="{FF2B5EF4-FFF2-40B4-BE49-F238E27FC236}">
                <a16:creationId xmlns:a16="http://schemas.microsoft.com/office/drawing/2014/main" id="{5ECF280E-2309-4619-975C-9191D0C07162}"/>
              </a:ext>
            </a:extLst>
          </p:cNvPr>
          <p:cNvGrpSpPr/>
          <p:nvPr/>
        </p:nvGrpSpPr>
        <p:grpSpPr>
          <a:xfrm>
            <a:off x="5761766" y="2408820"/>
            <a:ext cx="2177048" cy="236334"/>
            <a:chOff x="5217994" y="3655709"/>
            <a:chExt cx="2177048" cy="236334"/>
          </a:xfrm>
          <a:solidFill>
            <a:schemeClr val="bg1"/>
          </a:solidFill>
        </p:grpSpPr>
        <p:sp>
          <p:nvSpPr>
            <p:cNvPr id="56" name="Rectangle 55">
              <a:extLst>
                <a:ext uri="{FF2B5EF4-FFF2-40B4-BE49-F238E27FC236}">
                  <a16:creationId xmlns:a16="http://schemas.microsoft.com/office/drawing/2014/main" id="{5678F278-F3B9-4D5A-8A21-33ECDF4DFCB7}"/>
                </a:ext>
              </a:extLst>
            </p:cNvPr>
            <p:cNvSpPr/>
            <p:nvPr/>
          </p:nvSpPr>
          <p:spPr>
            <a:xfrm>
              <a:off x="521799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CF41B431-20F9-492B-9833-BF638528AECA}"/>
                </a:ext>
              </a:extLst>
            </p:cNvPr>
            <p:cNvSpPr/>
            <p:nvPr/>
          </p:nvSpPr>
          <p:spPr>
            <a:xfrm>
              <a:off x="549579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A5E0F9DB-064A-4A7D-8704-6D12034E15DA}"/>
                </a:ext>
              </a:extLst>
            </p:cNvPr>
            <p:cNvSpPr/>
            <p:nvPr/>
          </p:nvSpPr>
          <p:spPr>
            <a:xfrm>
              <a:off x="577360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39978B9D-8D97-4E5F-8105-874AAE58B793}"/>
                </a:ext>
              </a:extLst>
            </p:cNvPr>
            <p:cNvSpPr/>
            <p:nvPr/>
          </p:nvSpPr>
          <p:spPr>
            <a:xfrm>
              <a:off x="6051406"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FED9B224-69F9-4896-947C-5D057372D5B3}"/>
                </a:ext>
              </a:extLst>
            </p:cNvPr>
            <p:cNvSpPr/>
            <p:nvPr/>
          </p:nvSpPr>
          <p:spPr>
            <a:xfrm>
              <a:off x="6329210"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A067256B-1226-46FB-BA1D-56078109C05C}"/>
                </a:ext>
              </a:extLst>
            </p:cNvPr>
            <p:cNvSpPr/>
            <p:nvPr/>
          </p:nvSpPr>
          <p:spPr>
            <a:xfrm>
              <a:off x="660701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7F22D6D1-A519-4C8D-B1ED-BC1726BD1BE7}"/>
                </a:ext>
              </a:extLst>
            </p:cNvPr>
            <p:cNvSpPr/>
            <p:nvPr/>
          </p:nvSpPr>
          <p:spPr>
            <a:xfrm>
              <a:off x="688481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39617DCF-29E3-4349-A6CA-677CBA47438D}"/>
                </a:ext>
              </a:extLst>
            </p:cNvPr>
            <p:cNvSpPr/>
            <p:nvPr/>
          </p:nvSpPr>
          <p:spPr>
            <a:xfrm>
              <a:off x="716262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TextBox 63">
            <a:extLst>
              <a:ext uri="{FF2B5EF4-FFF2-40B4-BE49-F238E27FC236}">
                <a16:creationId xmlns:a16="http://schemas.microsoft.com/office/drawing/2014/main" id="{7387E23F-7DA6-4E92-9135-A7A9895E1B69}"/>
              </a:ext>
            </a:extLst>
          </p:cNvPr>
          <p:cNvSpPr txBox="1"/>
          <p:nvPr/>
        </p:nvSpPr>
        <p:spPr>
          <a:xfrm>
            <a:off x="3653639" y="2293785"/>
            <a:ext cx="2006640" cy="369332"/>
          </a:xfrm>
          <a:prstGeom prst="rect">
            <a:avLst/>
          </a:prstGeom>
          <a:noFill/>
        </p:spPr>
        <p:txBody>
          <a:bodyPr wrap="none" rtlCol="0">
            <a:spAutoFit/>
          </a:bodyPr>
          <a:lstStyle/>
          <a:p>
            <a:r>
              <a:rPr lang="en-US" dirty="0"/>
              <a:t>Large Page Frame 1</a:t>
            </a:r>
          </a:p>
        </p:txBody>
      </p:sp>
      <p:sp>
        <p:nvSpPr>
          <p:cNvPr id="117" name="Rectangle 116">
            <a:extLst>
              <a:ext uri="{FF2B5EF4-FFF2-40B4-BE49-F238E27FC236}">
                <a16:creationId xmlns:a16="http://schemas.microsoft.com/office/drawing/2014/main" id="{31DA083B-88E2-458E-86F0-FA2D5B435E4D}"/>
              </a:ext>
            </a:extLst>
          </p:cNvPr>
          <p:cNvSpPr/>
          <p:nvPr/>
        </p:nvSpPr>
        <p:spPr>
          <a:xfrm>
            <a:off x="5690758" y="2712812"/>
            <a:ext cx="2322080" cy="36909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8" name="Group 117">
            <a:extLst>
              <a:ext uri="{FF2B5EF4-FFF2-40B4-BE49-F238E27FC236}">
                <a16:creationId xmlns:a16="http://schemas.microsoft.com/office/drawing/2014/main" id="{80BE6EE2-C307-44B2-A383-773F57775006}"/>
              </a:ext>
            </a:extLst>
          </p:cNvPr>
          <p:cNvGrpSpPr/>
          <p:nvPr/>
        </p:nvGrpSpPr>
        <p:grpSpPr>
          <a:xfrm>
            <a:off x="5757144" y="2781680"/>
            <a:ext cx="2177048" cy="236334"/>
            <a:chOff x="5217994" y="3655709"/>
            <a:chExt cx="2177048" cy="236334"/>
          </a:xfrm>
          <a:solidFill>
            <a:schemeClr val="bg1"/>
          </a:solidFill>
        </p:grpSpPr>
        <p:sp>
          <p:nvSpPr>
            <p:cNvPr id="119" name="Rectangle 118">
              <a:extLst>
                <a:ext uri="{FF2B5EF4-FFF2-40B4-BE49-F238E27FC236}">
                  <a16:creationId xmlns:a16="http://schemas.microsoft.com/office/drawing/2014/main" id="{BCCE8CE4-23AE-4FDB-B54A-2CB53CF5D8ED}"/>
                </a:ext>
              </a:extLst>
            </p:cNvPr>
            <p:cNvSpPr/>
            <p:nvPr/>
          </p:nvSpPr>
          <p:spPr>
            <a:xfrm>
              <a:off x="521799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656EF979-CCC8-431C-910E-38FEB8AA7233}"/>
                </a:ext>
              </a:extLst>
            </p:cNvPr>
            <p:cNvSpPr/>
            <p:nvPr/>
          </p:nvSpPr>
          <p:spPr>
            <a:xfrm>
              <a:off x="549579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a:extLst>
                <a:ext uri="{FF2B5EF4-FFF2-40B4-BE49-F238E27FC236}">
                  <a16:creationId xmlns:a16="http://schemas.microsoft.com/office/drawing/2014/main" id="{6713D4BA-FE30-40DA-AC30-E8F024DD3AAF}"/>
                </a:ext>
              </a:extLst>
            </p:cNvPr>
            <p:cNvSpPr/>
            <p:nvPr/>
          </p:nvSpPr>
          <p:spPr>
            <a:xfrm>
              <a:off x="577360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a:extLst>
                <a:ext uri="{FF2B5EF4-FFF2-40B4-BE49-F238E27FC236}">
                  <a16:creationId xmlns:a16="http://schemas.microsoft.com/office/drawing/2014/main" id="{F06E6F0A-DB43-40AA-A932-C292E102AC29}"/>
                </a:ext>
              </a:extLst>
            </p:cNvPr>
            <p:cNvSpPr/>
            <p:nvPr/>
          </p:nvSpPr>
          <p:spPr>
            <a:xfrm>
              <a:off x="6051406"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122">
              <a:extLst>
                <a:ext uri="{FF2B5EF4-FFF2-40B4-BE49-F238E27FC236}">
                  <a16:creationId xmlns:a16="http://schemas.microsoft.com/office/drawing/2014/main" id="{6044E53F-57FB-458C-BB6E-3FB8EFAAF8B0}"/>
                </a:ext>
              </a:extLst>
            </p:cNvPr>
            <p:cNvSpPr/>
            <p:nvPr/>
          </p:nvSpPr>
          <p:spPr>
            <a:xfrm>
              <a:off x="6329210"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Rectangle 123">
              <a:extLst>
                <a:ext uri="{FF2B5EF4-FFF2-40B4-BE49-F238E27FC236}">
                  <a16:creationId xmlns:a16="http://schemas.microsoft.com/office/drawing/2014/main" id="{98B264EA-6488-41ED-93BA-1EBDD6DD85F5}"/>
                </a:ext>
              </a:extLst>
            </p:cNvPr>
            <p:cNvSpPr/>
            <p:nvPr/>
          </p:nvSpPr>
          <p:spPr>
            <a:xfrm>
              <a:off x="660701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Rectangle 124">
              <a:extLst>
                <a:ext uri="{FF2B5EF4-FFF2-40B4-BE49-F238E27FC236}">
                  <a16:creationId xmlns:a16="http://schemas.microsoft.com/office/drawing/2014/main" id="{C553B531-D7F7-490A-BD85-B28036B63EC2}"/>
                </a:ext>
              </a:extLst>
            </p:cNvPr>
            <p:cNvSpPr/>
            <p:nvPr/>
          </p:nvSpPr>
          <p:spPr>
            <a:xfrm>
              <a:off x="688481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a:extLst>
                <a:ext uri="{FF2B5EF4-FFF2-40B4-BE49-F238E27FC236}">
                  <a16:creationId xmlns:a16="http://schemas.microsoft.com/office/drawing/2014/main" id="{06664684-CE44-45D1-955A-534ED7D13A0C}"/>
                </a:ext>
              </a:extLst>
            </p:cNvPr>
            <p:cNvSpPr/>
            <p:nvPr/>
          </p:nvSpPr>
          <p:spPr>
            <a:xfrm>
              <a:off x="716262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215" name="Straight Arrow Connector 214">
            <a:extLst>
              <a:ext uri="{FF2B5EF4-FFF2-40B4-BE49-F238E27FC236}">
                <a16:creationId xmlns:a16="http://schemas.microsoft.com/office/drawing/2014/main" id="{9DE05F65-0274-4292-BED0-35FDFCB66C0B}"/>
              </a:ext>
            </a:extLst>
          </p:cNvPr>
          <p:cNvCxnSpPr>
            <a:cxnSpLocks/>
          </p:cNvCxnSpPr>
          <p:nvPr/>
        </p:nvCxnSpPr>
        <p:spPr>
          <a:xfrm>
            <a:off x="344358" y="1775855"/>
            <a:ext cx="0" cy="4118823"/>
          </a:xfrm>
          <a:prstGeom prst="straightConnector1">
            <a:avLst/>
          </a:prstGeom>
          <a:ln w="25400">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219" name="Rectangle 218">
            <a:extLst>
              <a:ext uri="{FF2B5EF4-FFF2-40B4-BE49-F238E27FC236}">
                <a16:creationId xmlns:a16="http://schemas.microsoft.com/office/drawing/2014/main" id="{73727A77-970C-4357-B325-977CEBE06E2B}"/>
              </a:ext>
            </a:extLst>
          </p:cNvPr>
          <p:cNvSpPr/>
          <p:nvPr/>
        </p:nvSpPr>
        <p:spPr>
          <a:xfrm>
            <a:off x="6762249" y="6030624"/>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0" name="Rectangle 219">
            <a:extLst>
              <a:ext uri="{FF2B5EF4-FFF2-40B4-BE49-F238E27FC236}">
                <a16:creationId xmlns:a16="http://schemas.microsoft.com/office/drawing/2014/main" id="{AAE245B4-646F-4E28-8918-E9F2CCD10094}"/>
              </a:ext>
            </a:extLst>
          </p:cNvPr>
          <p:cNvSpPr/>
          <p:nvPr/>
        </p:nvSpPr>
        <p:spPr>
          <a:xfrm>
            <a:off x="4941753" y="6029456"/>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Rectangle 220">
            <a:extLst>
              <a:ext uri="{FF2B5EF4-FFF2-40B4-BE49-F238E27FC236}">
                <a16:creationId xmlns:a16="http://schemas.microsoft.com/office/drawing/2014/main" id="{8BD46FA6-B856-411D-A6B3-D9B0E41ADA4A}"/>
              </a:ext>
            </a:extLst>
          </p:cNvPr>
          <p:cNvSpPr/>
          <p:nvPr/>
        </p:nvSpPr>
        <p:spPr>
          <a:xfrm>
            <a:off x="7959444" y="6026992"/>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TextBox 221">
            <a:extLst>
              <a:ext uri="{FF2B5EF4-FFF2-40B4-BE49-F238E27FC236}">
                <a16:creationId xmlns:a16="http://schemas.microsoft.com/office/drawing/2014/main" id="{A0EC96D8-343F-4E86-AFC7-07C6743BA32E}"/>
              </a:ext>
            </a:extLst>
          </p:cNvPr>
          <p:cNvSpPr txBox="1"/>
          <p:nvPr/>
        </p:nvSpPr>
        <p:spPr>
          <a:xfrm>
            <a:off x="5234174" y="5965673"/>
            <a:ext cx="1456448" cy="369332"/>
          </a:xfrm>
          <a:prstGeom prst="rect">
            <a:avLst/>
          </a:prstGeom>
          <a:noFill/>
        </p:spPr>
        <p:txBody>
          <a:bodyPr wrap="square" rtlCol="0">
            <a:spAutoFit/>
          </a:bodyPr>
          <a:lstStyle/>
          <a:p>
            <a:r>
              <a:rPr lang="en-US" b="1" dirty="0"/>
              <a:t>Unallocated</a:t>
            </a:r>
          </a:p>
        </p:txBody>
      </p:sp>
      <p:sp>
        <p:nvSpPr>
          <p:cNvPr id="223" name="TextBox 222">
            <a:extLst>
              <a:ext uri="{FF2B5EF4-FFF2-40B4-BE49-F238E27FC236}">
                <a16:creationId xmlns:a16="http://schemas.microsoft.com/office/drawing/2014/main" id="{F87881AB-3D65-4DF4-AFC5-40C60D889A69}"/>
              </a:ext>
            </a:extLst>
          </p:cNvPr>
          <p:cNvSpPr txBox="1"/>
          <p:nvPr/>
        </p:nvSpPr>
        <p:spPr>
          <a:xfrm>
            <a:off x="7054670" y="5964125"/>
            <a:ext cx="1456448" cy="369332"/>
          </a:xfrm>
          <a:prstGeom prst="rect">
            <a:avLst/>
          </a:prstGeom>
          <a:noFill/>
        </p:spPr>
        <p:txBody>
          <a:bodyPr wrap="square" rtlCol="0">
            <a:spAutoFit/>
          </a:bodyPr>
          <a:lstStyle/>
          <a:p>
            <a:r>
              <a:rPr lang="en-US" b="1" dirty="0"/>
              <a:t>App 1</a:t>
            </a:r>
          </a:p>
        </p:txBody>
      </p:sp>
      <p:sp>
        <p:nvSpPr>
          <p:cNvPr id="224" name="TextBox 223">
            <a:extLst>
              <a:ext uri="{FF2B5EF4-FFF2-40B4-BE49-F238E27FC236}">
                <a16:creationId xmlns:a16="http://schemas.microsoft.com/office/drawing/2014/main" id="{074F3644-86FF-4289-8D83-909EA4E52A71}"/>
              </a:ext>
            </a:extLst>
          </p:cNvPr>
          <p:cNvSpPr txBox="1"/>
          <p:nvPr/>
        </p:nvSpPr>
        <p:spPr>
          <a:xfrm>
            <a:off x="8228971" y="5964125"/>
            <a:ext cx="1456448" cy="369332"/>
          </a:xfrm>
          <a:prstGeom prst="rect">
            <a:avLst/>
          </a:prstGeom>
          <a:noFill/>
        </p:spPr>
        <p:txBody>
          <a:bodyPr wrap="square" rtlCol="0">
            <a:spAutoFit/>
          </a:bodyPr>
          <a:lstStyle/>
          <a:p>
            <a:r>
              <a:rPr lang="en-US" b="1" dirty="0"/>
              <a:t>App 2</a:t>
            </a:r>
          </a:p>
        </p:txBody>
      </p:sp>
      <p:sp>
        <p:nvSpPr>
          <p:cNvPr id="234" name="TextBox 233">
            <a:extLst>
              <a:ext uri="{FF2B5EF4-FFF2-40B4-BE49-F238E27FC236}">
                <a16:creationId xmlns:a16="http://schemas.microsoft.com/office/drawing/2014/main" id="{3B9969D1-8FAA-41A1-BA6C-FD7B5835F317}"/>
              </a:ext>
            </a:extLst>
          </p:cNvPr>
          <p:cNvSpPr txBox="1"/>
          <p:nvPr/>
        </p:nvSpPr>
        <p:spPr>
          <a:xfrm>
            <a:off x="5744131" y="1185095"/>
            <a:ext cx="2211888" cy="461665"/>
          </a:xfrm>
          <a:prstGeom prst="rect">
            <a:avLst/>
          </a:prstGeom>
          <a:noFill/>
        </p:spPr>
        <p:txBody>
          <a:bodyPr wrap="none" rtlCol="0">
            <a:spAutoFit/>
          </a:bodyPr>
          <a:lstStyle/>
          <a:p>
            <a:pPr algn="ctr"/>
            <a:r>
              <a:rPr lang="en-US" sz="2400" b="1" i="1" dirty="0"/>
              <a:t>State-of-the-Art</a:t>
            </a:r>
          </a:p>
        </p:txBody>
      </p:sp>
      <p:sp>
        <p:nvSpPr>
          <p:cNvPr id="139" name="TextBox 138">
            <a:extLst>
              <a:ext uri="{FF2B5EF4-FFF2-40B4-BE49-F238E27FC236}">
                <a16:creationId xmlns:a16="http://schemas.microsoft.com/office/drawing/2014/main" id="{2860C345-F8F5-4862-A1BC-CE3E93E5E4ED}"/>
              </a:ext>
            </a:extLst>
          </p:cNvPr>
          <p:cNvSpPr txBox="1"/>
          <p:nvPr/>
        </p:nvSpPr>
        <p:spPr>
          <a:xfrm>
            <a:off x="48940" y="1414770"/>
            <a:ext cx="649537" cy="369332"/>
          </a:xfrm>
          <a:prstGeom prst="rect">
            <a:avLst/>
          </a:prstGeom>
          <a:noFill/>
        </p:spPr>
        <p:txBody>
          <a:bodyPr wrap="none" rtlCol="0">
            <a:spAutoFit/>
          </a:bodyPr>
          <a:lstStyle/>
          <a:p>
            <a:r>
              <a:rPr lang="en-US" dirty="0"/>
              <a:t>Time</a:t>
            </a:r>
          </a:p>
        </p:txBody>
      </p:sp>
      <p:sp>
        <p:nvSpPr>
          <p:cNvPr id="140" name="TextBox 139">
            <a:extLst>
              <a:ext uri="{FF2B5EF4-FFF2-40B4-BE49-F238E27FC236}">
                <a16:creationId xmlns:a16="http://schemas.microsoft.com/office/drawing/2014/main" id="{2438E9CD-8A74-4D70-B0BA-EF83B8224890}"/>
              </a:ext>
            </a:extLst>
          </p:cNvPr>
          <p:cNvSpPr txBox="1"/>
          <p:nvPr/>
        </p:nvSpPr>
        <p:spPr>
          <a:xfrm>
            <a:off x="445982" y="1736186"/>
            <a:ext cx="1456448" cy="646331"/>
          </a:xfrm>
          <a:prstGeom prst="rect">
            <a:avLst/>
          </a:prstGeom>
          <a:noFill/>
        </p:spPr>
        <p:txBody>
          <a:bodyPr wrap="square" rtlCol="0">
            <a:spAutoFit/>
          </a:bodyPr>
          <a:lstStyle/>
          <a:p>
            <a:pPr algn="ctr"/>
            <a:r>
              <a:rPr lang="en-US" b="1" dirty="0"/>
              <a:t>App 1 Allocation</a:t>
            </a:r>
          </a:p>
        </p:txBody>
      </p:sp>
      <p:sp>
        <p:nvSpPr>
          <p:cNvPr id="141" name="TextBox 140">
            <a:extLst>
              <a:ext uri="{FF2B5EF4-FFF2-40B4-BE49-F238E27FC236}">
                <a16:creationId xmlns:a16="http://schemas.microsoft.com/office/drawing/2014/main" id="{F8211660-3CE4-454F-92BD-0A56205BCA16}"/>
              </a:ext>
            </a:extLst>
          </p:cNvPr>
          <p:cNvSpPr txBox="1"/>
          <p:nvPr/>
        </p:nvSpPr>
        <p:spPr>
          <a:xfrm>
            <a:off x="445982" y="2449530"/>
            <a:ext cx="1456448" cy="646331"/>
          </a:xfrm>
          <a:prstGeom prst="rect">
            <a:avLst/>
          </a:prstGeom>
          <a:noFill/>
        </p:spPr>
        <p:txBody>
          <a:bodyPr wrap="square" rtlCol="0">
            <a:spAutoFit/>
          </a:bodyPr>
          <a:lstStyle/>
          <a:p>
            <a:pPr algn="ctr"/>
            <a:r>
              <a:rPr lang="en-US" b="1" dirty="0"/>
              <a:t>App 2 Allocation</a:t>
            </a:r>
          </a:p>
        </p:txBody>
      </p:sp>
      <p:sp>
        <p:nvSpPr>
          <p:cNvPr id="142" name="TextBox 141">
            <a:extLst>
              <a:ext uri="{FF2B5EF4-FFF2-40B4-BE49-F238E27FC236}">
                <a16:creationId xmlns:a16="http://schemas.microsoft.com/office/drawing/2014/main" id="{5D712D96-279F-4A81-9AFB-0F2A3CDF23FF}"/>
              </a:ext>
            </a:extLst>
          </p:cNvPr>
          <p:cNvSpPr txBox="1"/>
          <p:nvPr/>
        </p:nvSpPr>
        <p:spPr>
          <a:xfrm>
            <a:off x="454375" y="3162874"/>
            <a:ext cx="1456448" cy="646331"/>
          </a:xfrm>
          <a:prstGeom prst="rect">
            <a:avLst/>
          </a:prstGeom>
          <a:noFill/>
        </p:spPr>
        <p:txBody>
          <a:bodyPr wrap="square" rtlCol="0">
            <a:spAutoFit/>
          </a:bodyPr>
          <a:lstStyle/>
          <a:p>
            <a:pPr algn="ctr"/>
            <a:r>
              <a:rPr lang="en-US" b="1" dirty="0"/>
              <a:t>App 1 Allocation</a:t>
            </a:r>
          </a:p>
        </p:txBody>
      </p:sp>
      <p:sp>
        <p:nvSpPr>
          <p:cNvPr id="143" name="TextBox 142">
            <a:extLst>
              <a:ext uri="{FF2B5EF4-FFF2-40B4-BE49-F238E27FC236}">
                <a16:creationId xmlns:a16="http://schemas.microsoft.com/office/drawing/2014/main" id="{25FE87CF-3DD3-432B-8A7E-3B4F3A2A1E7B}"/>
              </a:ext>
            </a:extLst>
          </p:cNvPr>
          <p:cNvSpPr txBox="1"/>
          <p:nvPr/>
        </p:nvSpPr>
        <p:spPr>
          <a:xfrm>
            <a:off x="3652192" y="2655369"/>
            <a:ext cx="2006640" cy="369332"/>
          </a:xfrm>
          <a:prstGeom prst="rect">
            <a:avLst/>
          </a:prstGeom>
          <a:noFill/>
        </p:spPr>
        <p:txBody>
          <a:bodyPr wrap="none" rtlCol="0">
            <a:spAutoFit/>
          </a:bodyPr>
          <a:lstStyle/>
          <a:p>
            <a:r>
              <a:rPr lang="en-US" dirty="0"/>
              <a:t>Large Page Frame 2</a:t>
            </a:r>
          </a:p>
        </p:txBody>
      </p:sp>
      <p:sp>
        <p:nvSpPr>
          <p:cNvPr id="144" name="TextBox 143">
            <a:extLst>
              <a:ext uri="{FF2B5EF4-FFF2-40B4-BE49-F238E27FC236}">
                <a16:creationId xmlns:a16="http://schemas.microsoft.com/office/drawing/2014/main" id="{FAEBA305-C6B4-4D1D-A55F-7AB7201321D1}"/>
              </a:ext>
            </a:extLst>
          </p:cNvPr>
          <p:cNvSpPr txBox="1"/>
          <p:nvPr/>
        </p:nvSpPr>
        <p:spPr>
          <a:xfrm>
            <a:off x="6107915" y="1925924"/>
            <a:ext cx="1453796" cy="369332"/>
          </a:xfrm>
          <a:prstGeom prst="rect">
            <a:avLst/>
          </a:prstGeom>
          <a:noFill/>
        </p:spPr>
        <p:txBody>
          <a:bodyPr wrap="none" rtlCol="0">
            <a:spAutoFit/>
          </a:bodyPr>
          <a:lstStyle/>
          <a:p>
            <a:pPr algn="ctr"/>
            <a:r>
              <a:rPr lang="en-US" dirty="0"/>
              <a:t>GPU Memory</a:t>
            </a:r>
          </a:p>
        </p:txBody>
      </p:sp>
      <p:sp>
        <p:nvSpPr>
          <p:cNvPr id="173" name="TextBox 172">
            <a:extLst>
              <a:ext uri="{FF2B5EF4-FFF2-40B4-BE49-F238E27FC236}">
                <a16:creationId xmlns:a16="http://schemas.microsoft.com/office/drawing/2014/main" id="{E4A52672-E823-4264-82D5-386FBC492539}"/>
              </a:ext>
            </a:extLst>
          </p:cNvPr>
          <p:cNvSpPr txBox="1"/>
          <p:nvPr/>
        </p:nvSpPr>
        <p:spPr>
          <a:xfrm>
            <a:off x="454375" y="3819946"/>
            <a:ext cx="1456448" cy="646331"/>
          </a:xfrm>
          <a:prstGeom prst="rect">
            <a:avLst/>
          </a:prstGeom>
          <a:noFill/>
        </p:spPr>
        <p:txBody>
          <a:bodyPr wrap="square" rtlCol="0">
            <a:spAutoFit/>
          </a:bodyPr>
          <a:lstStyle/>
          <a:p>
            <a:pPr algn="ctr"/>
            <a:r>
              <a:rPr lang="en-US" b="1" dirty="0"/>
              <a:t>App 2 Allocation</a:t>
            </a:r>
          </a:p>
        </p:txBody>
      </p:sp>
      <p:sp>
        <p:nvSpPr>
          <p:cNvPr id="184" name="Rectangle 183">
            <a:extLst>
              <a:ext uri="{FF2B5EF4-FFF2-40B4-BE49-F238E27FC236}">
                <a16:creationId xmlns:a16="http://schemas.microsoft.com/office/drawing/2014/main" id="{973892C8-687D-4F4A-AAB1-6EB7F097162C}"/>
              </a:ext>
            </a:extLst>
          </p:cNvPr>
          <p:cNvSpPr/>
          <p:nvPr/>
        </p:nvSpPr>
        <p:spPr>
          <a:xfrm>
            <a:off x="5689267" y="2333386"/>
            <a:ext cx="2325018" cy="3502702"/>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TextBox 185">
            <a:extLst>
              <a:ext uri="{FF2B5EF4-FFF2-40B4-BE49-F238E27FC236}">
                <a16:creationId xmlns:a16="http://schemas.microsoft.com/office/drawing/2014/main" id="{EB95A402-AD53-4733-B49E-044B3F0251ED}"/>
              </a:ext>
            </a:extLst>
          </p:cNvPr>
          <p:cNvSpPr txBox="1"/>
          <p:nvPr/>
        </p:nvSpPr>
        <p:spPr>
          <a:xfrm>
            <a:off x="421384" y="4564029"/>
            <a:ext cx="1456448" cy="646331"/>
          </a:xfrm>
          <a:prstGeom prst="rect">
            <a:avLst/>
          </a:prstGeom>
          <a:noFill/>
        </p:spPr>
        <p:txBody>
          <a:bodyPr wrap="square" rtlCol="0">
            <a:spAutoFit/>
          </a:bodyPr>
          <a:lstStyle/>
          <a:p>
            <a:pPr algn="ctr"/>
            <a:r>
              <a:rPr lang="en-US" b="1" dirty="0"/>
              <a:t>Coalesce</a:t>
            </a:r>
          </a:p>
          <a:p>
            <a:pPr algn="ctr"/>
            <a:r>
              <a:rPr lang="en-US" b="1" dirty="0"/>
              <a:t>App 1 Pages</a:t>
            </a:r>
          </a:p>
        </p:txBody>
      </p:sp>
      <p:sp>
        <p:nvSpPr>
          <p:cNvPr id="92" name="Rectangle 91">
            <a:extLst>
              <a:ext uri="{FF2B5EF4-FFF2-40B4-BE49-F238E27FC236}">
                <a16:creationId xmlns:a16="http://schemas.microsoft.com/office/drawing/2014/main" id="{ED4C9E9D-80FE-4C65-A307-AF357A4D69CD}"/>
              </a:ext>
            </a:extLst>
          </p:cNvPr>
          <p:cNvSpPr/>
          <p:nvPr/>
        </p:nvSpPr>
        <p:spPr>
          <a:xfrm>
            <a:off x="5690733" y="3077446"/>
            <a:ext cx="2322080" cy="36909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3" name="Group 92">
            <a:extLst>
              <a:ext uri="{FF2B5EF4-FFF2-40B4-BE49-F238E27FC236}">
                <a16:creationId xmlns:a16="http://schemas.microsoft.com/office/drawing/2014/main" id="{AC6DC64D-E805-4494-9E68-8C6AC817E9C4}"/>
              </a:ext>
            </a:extLst>
          </p:cNvPr>
          <p:cNvGrpSpPr/>
          <p:nvPr/>
        </p:nvGrpSpPr>
        <p:grpSpPr>
          <a:xfrm>
            <a:off x="5763469" y="3146314"/>
            <a:ext cx="2177048" cy="236334"/>
            <a:chOff x="5217994" y="3655709"/>
            <a:chExt cx="2177048" cy="236334"/>
          </a:xfrm>
          <a:solidFill>
            <a:schemeClr val="bg1"/>
          </a:solidFill>
        </p:grpSpPr>
        <p:sp>
          <p:nvSpPr>
            <p:cNvPr id="94" name="Rectangle 93">
              <a:extLst>
                <a:ext uri="{FF2B5EF4-FFF2-40B4-BE49-F238E27FC236}">
                  <a16:creationId xmlns:a16="http://schemas.microsoft.com/office/drawing/2014/main" id="{71AEB76C-B110-4702-B9BB-7BDEF5E8F048}"/>
                </a:ext>
              </a:extLst>
            </p:cNvPr>
            <p:cNvSpPr/>
            <p:nvPr/>
          </p:nvSpPr>
          <p:spPr>
            <a:xfrm>
              <a:off x="521799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94">
              <a:extLst>
                <a:ext uri="{FF2B5EF4-FFF2-40B4-BE49-F238E27FC236}">
                  <a16:creationId xmlns:a16="http://schemas.microsoft.com/office/drawing/2014/main" id="{9FEA102F-8D28-4606-9398-A0B8539BE12D}"/>
                </a:ext>
              </a:extLst>
            </p:cNvPr>
            <p:cNvSpPr/>
            <p:nvPr/>
          </p:nvSpPr>
          <p:spPr>
            <a:xfrm>
              <a:off x="549579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a:extLst>
                <a:ext uri="{FF2B5EF4-FFF2-40B4-BE49-F238E27FC236}">
                  <a16:creationId xmlns:a16="http://schemas.microsoft.com/office/drawing/2014/main" id="{CB908AC0-F7F4-481E-8DFC-9D4A37341271}"/>
                </a:ext>
              </a:extLst>
            </p:cNvPr>
            <p:cNvSpPr/>
            <p:nvPr/>
          </p:nvSpPr>
          <p:spPr>
            <a:xfrm>
              <a:off x="577360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97">
              <a:extLst>
                <a:ext uri="{FF2B5EF4-FFF2-40B4-BE49-F238E27FC236}">
                  <a16:creationId xmlns:a16="http://schemas.microsoft.com/office/drawing/2014/main" id="{7984D368-8234-4D13-BCAA-74DCDBB1D68D}"/>
                </a:ext>
              </a:extLst>
            </p:cNvPr>
            <p:cNvSpPr/>
            <p:nvPr/>
          </p:nvSpPr>
          <p:spPr>
            <a:xfrm>
              <a:off x="6051406"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a:extLst>
                <a:ext uri="{FF2B5EF4-FFF2-40B4-BE49-F238E27FC236}">
                  <a16:creationId xmlns:a16="http://schemas.microsoft.com/office/drawing/2014/main" id="{16D6E4B9-2B15-4F1C-AD19-CFF6EF65D000}"/>
                </a:ext>
              </a:extLst>
            </p:cNvPr>
            <p:cNvSpPr/>
            <p:nvPr/>
          </p:nvSpPr>
          <p:spPr>
            <a:xfrm>
              <a:off x="6329210"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75A476D-898C-442F-AF73-5D4F0817E4EA}"/>
                </a:ext>
              </a:extLst>
            </p:cNvPr>
            <p:cNvSpPr/>
            <p:nvPr/>
          </p:nvSpPr>
          <p:spPr>
            <a:xfrm>
              <a:off x="660701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a:extLst>
                <a:ext uri="{FF2B5EF4-FFF2-40B4-BE49-F238E27FC236}">
                  <a16:creationId xmlns:a16="http://schemas.microsoft.com/office/drawing/2014/main" id="{4465F0A8-A4AF-4BB0-9B70-F3D741A4DF92}"/>
                </a:ext>
              </a:extLst>
            </p:cNvPr>
            <p:cNvSpPr/>
            <p:nvPr/>
          </p:nvSpPr>
          <p:spPr>
            <a:xfrm>
              <a:off x="688481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a:extLst>
                <a:ext uri="{FF2B5EF4-FFF2-40B4-BE49-F238E27FC236}">
                  <a16:creationId xmlns:a16="http://schemas.microsoft.com/office/drawing/2014/main" id="{7FCE8747-9F74-4CCE-B682-4694F7BE4BF7}"/>
                </a:ext>
              </a:extLst>
            </p:cNvPr>
            <p:cNvSpPr/>
            <p:nvPr/>
          </p:nvSpPr>
          <p:spPr>
            <a:xfrm>
              <a:off x="716262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3" name="Rectangle 102">
            <a:extLst>
              <a:ext uri="{FF2B5EF4-FFF2-40B4-BE49-F238E27FC236}">
                <a16:creationId xmlns:a16="http://schemas.microsoft.com/office/drawing/2014/main" id="{11DB682B-3E8F-4BD2-8497-AA5A2B92F5E1}"/>
              </a:ext>
            </a:extLst>
          </p:cNvPr>
          <p:cNvSpPr/>
          <p:nvPr/>
        </p:nvSpPr>
        <p:spPr>
          <a:xfrm>
            <a:off x="5689286" y="3443956"/>
            <a:ext cx="2322080" cy="36909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4" name="Group 103">
            <a:extLst>
              <a:ext uri="{FF2B5EF4-FFF2-40B4-BE49-F238E27FC236}">
                <a16:creationId xmlns:a16="http://schemas.microsoft.com/office/drawing/2014/main" id="{B0245A48-F1B0-451A-A66C-FAEF4D2CABD7}"/>
              </a:ext>
            </a:extLst>
          </p:cNvPr>
          <p:cNvGrpSpPr/>
          <p:nvPr/>
        </p:nvGrpSpPr>
        <p:grpSpPr>
          <a:xfrm>
            <a:off x="5755672" y="3512824"/>
            <a:ext cx="2177048" cy="236334"/>
            <a:chOff x="5217994" y="3655709"/>
            <a:chExt cx="2177048" cy="236334"/>
          </a:xfrm>
          <a:solidFill>
            <a:schemeClr val="bg1"/>
          </a:solidFill>
        </p:grpSpPr>
        <p:sp>
          <p:nvSpPr>
            <p:cNvPr id="105" name="Rectangle 104">
              <a:extLst>
                <a:ext uri="{FF2B5EF4-FFF2-40B4-BE49-F238E27FC236}">
                  <a16:creationId xmlns:a16="http://schemas.microsoft.com/office/drawing/2014/main" id="{CCFB33CF-05D7-4385-863E-AC484864D63F}"/>
                </a:ext>
              </a:extLst>
            </p:cNvPr>
            <p:cNvSpPr/>
            <p:nvPr/>
          </p:nvSpPr>
          <p:spPr>
            <a:xfrm>
              <a:off x="521799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a:extLst>
                <a:ext uri="{FF2B5EF4-FFF2-40B4-BE49-F238E27FC236}">
                  <a16:creationId xmlns:a16="http://schemas.microsoft.com/office/drawing/2014/main" id="{B08A07BA-CE05-42CE-BA77-EEA77DD085B7}"/>
                </a:ext>
              </a:extLst>
            </p:cNvPr>
            <p:cNvSpPr/>
            <p:nvPr/>
          </p:nvSpPr>
          <p:spPr>
            <a:xfrm>
              <a:off x="549579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106">
              <a:extLst>
                <a:ext uri="{FF2B5EF4-FFF2-40B4-BE49-F238E27FC236}">
                  <a16:creationId xmlns:a16="http://schemas.microsoft.com/office/drawing/2014/main" id="{DEE06BDA-6D41-4AA5-8A86-13B19DB1B5A3}"/>
                </a:ext>
              </a:extLst>
            </p:cNvPr>
            <p:cNvSpPr/>
            <p:nvPr/>
          </p:nvSpPr>
          <p:spPr>
            <a:xfrm>
              <a:off x="577360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a:extLst>
                <a:ext uri="{FF2B5EF4-FFF2-40B4-BE49-F238E27FC236}">
                  <a16:creationId xmlns:a16="http://schemas.microsoft.com/office/drawing/2014/main" id="{A3AD0ECC-9FEB-4966-958F-C2ECAF78C0AD}"/>
                </a:ext>
              </a:extLst>
            </p:cNvPr>
            <p:cNvSpPr/>
            <p:nvPr/>
          </p:nvSpPr>
          <p:spPr>
            <a:xfrm>
              <a:off x="6051406"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a:extLst>
                <a:ext uri="{FF2B5EF4-FFF2-40B4-BE49-F238E27FC236}">
                  <a16:creationId xmlns:a16="http://schemas.microsoft.com/office/drawing/2014/main" id="{249732EB-AE2C-4AEB-9771-C21E93C30C7D}"/>
                </a:ext>
              </a:extLst>
            </p:cNvPr>
            <p:cNvSpPr/>
            <p:nvPr/>
          </p:nvSpPr>
          <p:spPr>
            <a:xfrm>
              <a:off x="6329210"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Rectangle 109">
              <a:extLst>
                <a:ext uri="{FF2B5EF4-FFF2-40B4-BE49-F238E27FC236}">
                  <a16:creationId xmlns:a16="http://schemas.microsoft.com/office/drawing/2014/main" id="{E49F0A37-916F-404A-BDB0-9F8BA7398BC4}"/>
                </a:ext>
              </a:extLst>
            </p:cNvPr>
            <p:cNvSpPr/>
            <p:nvPr/>
          </p:nvSpPr>
          <p:spPr>
            <a:xfrm>
              <a:off x="660701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a:extLst>
                <a:ext uri="{FF2B5EF4-FFF2-40B4-BE49-F238E27FC236}">
                  <a16:creationId xmlns:a16="http://schemas.microsoft.com/office/drawing/2014/main" id="{73E163FF-3B21-4012-8DAA-9AAA23990DD0}"/>
                </a:ext>
              </a:extLst>
            </p:cNvPr>
            <p:cNvSpPr/>
            <p:nvPr/>
          </p:nvSpPr>
          <p:spPr>
            <a:xfrm>
              <a:off x="688481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a:extLst>
                <a:ext uri="{FF2B5EF4-FFF2-40B4-BE49-F238E27FC236}">
                  <a16:creationId xmlns:a16="http://schemas.microsoft.com/office/drawing/2014/main" id="{C20B2996-A962-434C-B0C0-5F6CB6B36CB6}"/>
                </a:ext>
              </a:extLst>
            </p:cNvPr>
            <p:cNvSpPr/>
            <p:nvPr/>
          </p:nvSpPr>
          <p:spPr>
            <a:xfrm>
              <a:off x="716262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3" name="Rectangle 112">
            <a:extLst>
              <a:ext uri="{FF2B5EF4-FFF2-40B4-BE49-F238E27FC236}">
                <a16:creationId xmlns:a16="http://schemas.microsoft.com/office/drawing/2014/main" id="{33945730-1223-47DE-BB29-5F68A2962735}"/>
              </a:ext>
            </a:extLst>
          </p:cNvPr>
          <p:cNvSpPr/>
          <p:nvPr/>
        </p:nvSpPr>
        <p:spPr>
          <a:xfrm>
            <a:off x="5692897" y="3812700"/>
            <a:ext cx="2322080" cy="36909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4" name="Group 113">
            <a:extLst>
              <a:ext uri="{FF2B5EF4-FFF2-40B4-BE49-F238E27FC236}">
                <a16:creationId xmlns:a16="http://schemas.microsoft.com/office/drawing/2014/main" id="{0D0BDA7B-88E9-4C67-9E60-37AD4514576F}"/>
              </a:ext>
            </a:extLst>
          </p:cNvPr>
          <p:cNvGrpSpPr/>
          <p:nvPr/>
        </p:nvGrpSpPr>
        <p:grpSpPr>
          <a:xfrm>
            <a:off x="5759283" y="3881568"/>
            <a:ext cx="2177048" cy="236334"/>
            <a:chOff x="5217994" y="3655709"/>
            <a:chExt cx="2177048" cy="236334"/>
          </a:xfrm>
          <a:solidFill>
            <a:schemeClr val="bg1"/>
          </a:solidFill>
        </p:grpSpPr>
        <p:sp>
          <p:nvSpPr>
            <p:cNvPr id="115" name="Rectangle 114">
              <a:extLst>
                <a:ext uri="{FF2B5EF4-FFF2-40B4-BE49-F238E27FC236}">
                  <a16:creationId xmlns:a16="http://schemas.microsoft.com/office/drawing/2014/main" id="{227C1394-4CF1-488E-A5B3-D77301DB2C87}"/>
                </a:ext>
              </a:extLst>
            </p:cNvPr>
            <p:cNvSpPr/>
            <p:nvPr/>
          </p:nvSpPr>
          <p:spPr>
            <a:xfrm>
              <a:off x="521799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115">
              <a:extLst>
                <a:ext uri="{FF2B5EF4-FFF2-40B4-BE49-F238E27FC236}">
                  <a16:creationId xmlns:a16="http://schemas.microsoft.com/office/drawing/2014/main" id="{3997AD18-B840-4336-AA12-D75E1590B041}"/>
                </a:ext>
              </a:extLst>
            </p:cNvPr>
            <p:cNvSpPr/>
            <p:nvPr/>
          </p:nvSpPr>
          <p:spPr>
            <a:xfrm>
              <a:off x="549579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126">
              <a:extLst>
                <a:ext uri="{FF2B5EF4-FFF2-40B4-BE49-F238E27FC236}">
                  <a16:creationId xmlns:a16="http://schemas.microsoft.com/office/drawing/2014/main" id="{393F772B-4101-46C8-AB18-72C7DAF93CFF}"/>
                </a:ext>
              </a:extLst>
            </p:cNvPr>
            <p:cNvSpPr/>
            <p:nvPr/>
          </p:nvSpPr>
          <p:spPr>
            <a:xfrm>
              <a:off x="577360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ectangle 135">
              <a:extLst>
                <a:ext uri="{FF2B5EF4-FFF2-40B4-BE49-F238E27FC236}">
                  <a16:creationId xmlns:a16="http://schemas.microsoft.com/office/drawing/2014/main" id="{EA4ABC5F-5F84-4392-8EE1-D30FBC58ABA7}"/>
                </a:ext>
              </a:extLst>
            </p:cNvPr>
            <p:cNvSpPr/>
            <p:nvPr/>
          </p:nvSpPr>
          <p:spPr>
            <a:xfrm>
              <a:off x="6051406"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ectangle 136">
              <a:extLst>
                <a:ext uri="{FF2B5EF4-FFF2-40B4-BE49-F238E27FC236}">
                  <a16:creationId xmlns:a16="http://schemas.microsoft.com/office/drawing/2014/main" id="{6D388BC0-BF0A-41B1-B585-255A3E7B08E6}"/>
                </a:ext>
              </a:extLst>
            </p:cNvPr>
            <p:cNvSpPr/>
            <p:nvPr/>
          </p:nvSpPr>
          <p:spPr>
            <a:xfrm>
              <a:off x="6329210"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a:extLst>
                <a:ext uri="{FF2B5EF4-FFF2-40B4-BE49-F238E27FC236}">
                  <a16:creationId xmlns:a16="http://schemas.microsoft.com/office/drawing/2014/main" id="{573E7324-5145-4E30-9AC3-F4A8F5F5E3D6}"/>
                </a:ext>
              </a:extLst>
            </p:cNvPr>
            <p:cNvSpPr/>
            <p:nvPr/>
          </p:nvSpPr>
          <p:spPr>
            <a:xfrm>
              <a:off x="660701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Rectangle 144">
              <a:extLst>
                <a:ext uri="{FF2B5EF4-FFF2-40B4-BE49-F238E27FC236}">
                  <a16:creationId xmlns:a16="http://schemas.microsoft.com/office/drawing/2014/main" id="{53109B04-9CB1-4804-AD88-4E3A68DE5B33}"/>
                </a:ext>
              </a:extLst>
            </p:cNvPr>
            <p:cNvSpPr/>
            <p:nvPr/>
          </p:nvSpPr>
          <p:spPr>
            <a:xfrm>
              <a:off x="688481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Rectangle 153">
              <a:extLst>
                <a:ext uri="{FF2B5EF4-FFF2-40B4-BE49-F238E27FC236}">
                  <a16:creationId xmlns:a16="http://schemas.microsoft.com/office/drawing/2014/main" id="{8BA982EF-9D35-4DF3-90A9-C42F9C265489}"/>
                </a:ext>
              </a:extLst>
            </p:cNvPr>
            <p:cNvSpPr/>
            <p:nvPr/>
          </p:nvSpPr>
          <p:spPr>
            <a:xfrm>
              <a:off x="716262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712F67B7-5B9F-4E1E-B56E-6D992D0FB8BD}"/>
              </a:ext>
            </a:extLst>
          </p:cNvPr>
          <p:cNvGrpSpPr/>
          <p:nvPr/>
        </p:nvGrpSpPr>
        <p:grpSpPr>
          <a:xfrm>
            <a:off x="5760435" y="2410094"/>
            <a:ext cx="2180082" cy="607380"/>
            <a:chOff x="5760435" y="2410094"/>
            <a:chExt cx="2180082" cy="607380"/>
          </a:xfrm>
        </p:grpSpPr>
        <p:sp>
          <p:nvSpPr>
            <p:cNvPr id="66" name="Rectangle 65">
              <a:extLst>
                <a:ext uri="{FF2B5EF4-FFF2-40B4-BE49-F238E27FC236}">
                  <a16:creationId xmlns:a16="http://schemas.microsoft.com/office/drawing/2014/main" id="{B3A3F8D9-95D8-4853-AFF6-06FF6560F6AB}"/>
                </a:ext>
              </a:extLst>
            </p:cNvPr>
            <p:cNvSpPr/>
            <p:nvPr/>
          </p:nvSpPr>
          <p:spPr>
            <a:xfrm>
              <a:off x="5763469" y="2410094"/>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1CAF9A8B-919D-4BC8-B6F9-6A1017B4AF77}"/>
                </a:ext>
              </a:extLst>
            </p:cNvPr>
            <p:cNvSpPr/>
            <p:nvPr/>
          </p:nvSpPr>
          <p:spPr>
            <a:xfrm>
              <a:off x="6041273" y="2410094"/>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42B1A4CD-310A-48D4-A66D-84216C0861DB}"/>
                </a:ext>
              </a:extLst>
            </p:cNvPr>
            <p:cNvSpPr/>
            <p:nvPr/>
          </p:nvSpPr>
          <p:spPr>
            <a:xfrm>
              <a:off x="6319077" y="2410094"/>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A5E29FFA-BA21-439D-A22B-951CD04E4893}"/>
                </a:ext>
              </a:extLst>
            </p:cNvPr>
            <p:cNvSpPr/>
            <p:nvPr/>
          </p:nvSpPr>
          <p:spPr>
            <a:xfrm>
              <a:off x="6596881" y="2410094"/>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4488A714-E01B-462E-B01C-94499221D95A}"/>
                </a:ext>
              </a:extLst>
            </p:cNvPr>
            <p:cNvSpPr/>
            <p:nvPr/>
          </p:nvSpPr>
          <p:spPr>
            <a:xfrm>
              <a:off x="6874685" y="2410094"/>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E245AFB8-A0F3-4994-B7FA-8AE68296F184}"/>
                </a:ext>
              </a:extLst>
            </p:cNvPr>
            <p:cNvSpPr/>
            <p:nvPr/>
          </p:nvSpPr>
          <p:spPr>
            <a:xfrm>
              <a:off x="7152489" y="2410094"/>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a:extLst>
                <a:ext uri="{FF2B5EF4-FFF2-40B4-BE49-F238E27FC236}">
                  <a16:creationId xmlns:a16="http://schemas.microsoft.com/office/drawing/2014/main" id="{A8D0AEAF-2B5E-49E6-AEC4-44F6C370B955}"/>
                </a:ext>
              </a:extLst>
            </p:cNvPr>
            <p:cNvSpPr/>
            <p:nvPr/>
          </p:nvSpPr>
          <p:spPr>
            <a:xfrm>
              <a:off x="7430293" y="2410094"/>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96D43366-471E-4F83-A4CA-FA6004C372D1}"/>
                </a:ext>
              </a:extLst>
            </p:cNvPr>
            <p:cNvSpPr/>
            <p:nvPr/>
          </p:nvSpPr>
          <p:spPr>
            <a:xfrm>
              <a:off x="7708097" y="2410094"/>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Rectangle 182">
              <a:extLst>
                <a:ext uri="{FF2B5EF4-FFF2-40B4-BE49-F238E27FC236}">
                  <a16:creationId xmlns:a16="http://schemas.microsoft.com/office/drawing/2014/main" id="{3C5B1520-38A5-4207-B5EB-97151B186AEB}"/>
                </a:ext>
              </a:extLst>
            </p:cNvPr>
            <p:cNvSpPr/>
            <p:nvPr/>
          </p:nvSpPr>
          <p:spPr>
            <a:xfrm>
              <a:off x="5760435" y="278114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Rectangle 187">
              <a:extLst>
                <a:ext uri="{FF2B5EF4-FFF2-40B4-BE49-F238E27FC236}">
                  <a16:creationId xmlns:a16="http://schemas.microsoft.com/office/drawing/2014/main" id="{36E9265F-1583-4A45-A084-EDD4535B9AC0}"/>
                </a:ext>
              </a:extLst>
            </p:cNvPr>
            <p:cNvSpPr/>
            <p:nvPr/>
          </p:nvSpPr>
          <p:spPr>
            <a:xfrm>
              <a:off x="6038239" y="278114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3168FC19-3D53-4A96-A34D-F1EC81DC4A4F}"/>
              </a:ext>
            </a:extLst>
          </p:cNvPr>
          <p:cNvGrpSpPr/>
          <p:nvPr/>
        </p:nvGrpSpPr>
        <p:grpSpPr>
          <a:xfrm>
            <a:off x="5763469" y="2781140"/>
            <a:ext cx="2174014" cy="598024"/>
            <a:chOff x="5763469" y="2781140"/>
            <a:chExt cx="2174014" cy="598024"/>
          </a:xfrm>
        </p:grpSpPr>
        <p:sp>
          <p:nvSpPr>
            <p:cNvPr id="189" name="Rectangle 188">
              <a:extLst>
                <a:ext uri="{FF2B5EF4-FFF2-40B4-BE49-F238E27FC236}">
                  <a16:creationId xmlns:a16="http://schemas.microsoft.com/office/drawing/2014/main" id="{1C482464-9522-49D0-97B3-2D307A2C2FFB}"/>
                </a:ext>
              </a:extLst>
            </p:cNvPr>
            <p:cNvSpPr/>
            <p:nvPr/>
          </p:nvSpPr>
          <p:spPr>
            <a:xfrm>
              <a:off x="6316043" y="2781140"/>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0" name="Rectangle 189">
              <a:extLst>
                <a:ext uri="{FF2B5EF4-FFF2-40B4-BE49-F238E27FC236}">
                  <a16:creationId xmlns:a16="http://schemas.microsoft.com/office/drawing/2014/main" id="{66CF0D11-F66D-468A-B527-77B1BA666B4B}"/>
                </a:ext>
              </a:extLst>
            </p:cNvPr>
            <p:cNvSpPr/>
            <p:nvPr/>
          </p:nvSpPr>
          <p:spPr>
            <a:xfrm>
              <a:off x="6593847" y="2781140"/>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Rectangle 178">
              <a:extLst>
                <a:ext uri="{FF2B5EF4-FFF2-40B4-BE49-F238E27FC236}">
                  <a16:creationId xmlns:a16="http://schemas.microsoft.com/office/drawing/2014/main" id="{5C711B7C-3A5D-464D-B88A-86E7FA050604}"/>
                </a:ext>
              </a:extLst>
            </p:cNvPr>
            <p:cNvSpPr/>
            <p:nvPr/>
          </p:nvSpPr>
          <p:spPr>
            <a:xfrm>
              <a:off x="6871651" y="2781140"/>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Rectangle 179">
              <a:extLst>
                <a:ext uri="{FF2B5EF4-FFF2-40B4-BE49-F238E27FC236}">
                  <a16:creationId xmlns:a16="http://schemas.microsoft.com/office/drawing/2014/main" id="{B1CD3CE4-984A-4EBC-9684-BDD7E546CBE6}"/>
                </a:ext>
              </a:extLst>
            </p:cNvPr>
            <p:cNvSpPr/>
            <p:nvPr/>
          </p:nvSpPr>
          <p:spPr>
            <a:xfrm>
              <a:off x="7149455" y="2781140"/>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Rectangle 180">
              <a:extLst>
                <a:ext uri="{FF2B5EF4-FFF2-40B4-BE49-F238E27FC236}">
                  <a16:creationId xmlns:a16="http://schemas.microsoft.com/office/drawing/2014/main" id="{73B76AC2-6DEB-4A56-B96C-20FE4EFAA43B}"/>
                </a:ext>
              </a:extLst>
            </p:cNvPr>
            <p:cNvSpPr/>
            <p:nvPr/>
          </p:nvSpPr>
          <p:spPr>
            <a:xfrm>
              <a:off x="7427259" y="2781140"/>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Rectangle 181">
              <a:extLst>
                <a:ext uri="{FF2B5EF4-FFF2-40B4-BE49-F238E27FC236}">
                  <a16:creationId xmlns:a16="http://schemas.microsoft.com/office/drawing/2014/main" id="{19F55FBC-2C6B-440A-8B10-75D187A21365}"/>
                </a:ext>
              </a:extLst>
            </p:cNvPr>
            <p:cNvSpPr/>
            <p:nvPr/>
          </p:nvSpPr>
          <p:spPr>
            <a:xfrm>
              <a:off x="7705063" y="2781140"/>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Rectangle 197">
              <a:extLst>
                <a:ext uri="{FF2B5EF4-FFF2-40B4-BE49-F238E27FC236}">
                  <a16:creationId xmlns:a16="http://schemas.microsoft.com/office/drawing/2014/main" id="{B820936C-B032-47D4-81D3-C984B695BA50}"/>
                </a:ext>
              </a:extLst>
            </p:cNvPr>
            <p:cNvSpPr/>
            <p:nvPr/>
          </p:nvSpPr>
          <p:spPr>
            <a:xfrm>
              <a:off x="5763469" y="3142830"/>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9" name="Rectangle 198">
              <a:extLst>
                <a:ext uri="{FF2B5EF4-FFF2-40B4-BE49-F238E27FC236}">
                  <a16:creationId xmlns:a16="http://schemas.microsoft.com/office/drawing/2014/main" id="{7E6F1286-C853-4962-8A22-6B0E307F72AD}"/>
                </a:ext>
              </a:extLst>
            </p:cNvPr>
            <p:cNvSpPr/>
            <p:nvPr/>
          </p:nvSpPr>
          <p:spPr>
            <a:xfrm>
              <a:off x="6041273" y="3142830"/>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0" name="Rectangle 199">
              <a:extLst>
                <a:ext uri="{FF2B5EF4-FFF2-40B4-BE49-F238E27FC236}">
                  <a16:creationId xmlns:a16="http://schemas.microsoft.com/office/drawing/2014/main" id="{775DDA72-A371-4D37-8A3F-5266D0EFFA08}"/>
                </a:ext>
              </a:extLst>
            </p:cNvPr>
            <p:cNvSpPr/>
            <p:nvPr/>
          </p:nvSpPr>
          <p:spPr>
            <a:xfrm>
              <a:off x="6319077" y="3142830"/>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Rectangle 200">
              <a:extLst>
                <a:ext uri="{FF2B5EF4-FFF2-40B4-BE49-F238E27FC236}">
                  <a16:creationId xmlns:a16="http://schemas.microsoft.com/office/drawing/2014/main" id="{F18F7456-2CFA-4181-B4BF-D5966964E0E3}"/>
                </a:ext>
              </a:extLst>
            </p:cNvPr>
            <p:cNvSpPr/>
            <p:nvPr/>
          </p:nvSpPr>
          <p:spPr>
            <a:xfrm>
              <a:off x="6596881" y="3142830"/>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A18CD32A-9D89-476C-B628-88FBB5453756}"/>
              </a:ext>
            </a:extLst>
          </p:cNvPr>
          <p:cNvGrpSpPr/>
          <p:nvPr/>
        </p:nvGrpSpPr>
        <p:grpSpPr>
          <a:xfrm>
            <a:off x="5758762" y="3142830"/>
            <a:ext cx="2181755" cy="608601"/>
            <a:chOff x="5758762" y="3142830"/>
            <a:chExt cx="2181755" cy="608601"/>
          </a:xfrm>
        </p:grpSpPr>
        <p:sp>
          <p:nvSpPr>
            <p:cNvPr id="194" name="Rectangle 193">
              <a:extLst>
                <a:ext uri="{FF2B5EF4-FFF2-40B4-BE49-F238E27FC236}">
                  <a16:creationId xmlns:a16="http://schemas.microsoft.com/office/drawing/2014/main" id="{8B747F02-D71F-477C-A818-2A7257D4E0ED}"/>
                </a:ext>
              </a:extLst>
            </p:cNvPr>
            <p:cNvSpPr/>
            <p:nvPr/>
          </p:nvSpPr>
          <p:spPr>
            <a:xfrm>
              <a:off x="6874685" y="314283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 name="Rectangle 194">
              <a:extLst>
                <a:ext uri="{FF2B5EF4-FFF2-40B4-BE49-F238E27FC236}">
                  <a16:creationId xmlns:a16="http://schemas.microsoft.com/office/drawing/2014/main" id="{2D2941B7-D696-49DE-A21C-A4580940F4AD}"/>
                </a:ext>
              </a:extLst>
            </p:cNvPr>
            <p:cNvSpPr/>
            <p:nvPr/>
          </p:nvSpPr>
          <p:spPr>
            <a:xfrm>
              <a:off x="7152489" y="314283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Rectangle 195">
              <a:extLst>
                <a:ext uri="{FF2B5EF4-FFF2-40B4-BE49-F238E27FC236}">
                  <a16:creationId xmlns:a16="http://schemas.microsoft.com/office/drawing/2014/main" id="{966FF36C-4C33-49C2-B504-E8CBC732C4B3}"/>
                </a:ext>
              </a:extLst>
            </p:cNvPr>
            <p:cNvSpPr/>
            <p:nvPr/>
          </p:nvSpPr>
          <p:spPr>
            <a:xfrm>
              <a:off x="7430293" y="314283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Rectangle 196">
              <a:extLst>
                <a:ext uri="{FF2B5EF4-FFF2-40B4-BE49-F238E27FC236}">
                  <a16:creationId xmlns:a16="http://schemas.microsoft.com/office/drawing/2014/main" id="{CAD5A68F-21DD-487B-B549-BD205D58A28A}"/>
                </a:ext>
              </a:extLst>
            </p:cNvPr>
            <p:cNvSpPr/>
            <p:nvPr/>
          </p:nvSpPr>
          <p:spPr>
            <a:xfrm>
              <a:off x="7708097" y="314283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Rectangle 208">
              <a:extLst>
                <a:ext uri="{FF2B5EF4-FFF2-40B4-BE49-F238E27FC236}">
                  <a16:creationId xmlns:a16="http://schemas.microsoft.com/office/drawing/2014/main" id="{9E891A25-EDA3-45D0-84ED-EA37619A03B7}"/>
                </a:ext>
              </a:extLst>
            </p:cNvPr>
            <p:cNvSpPr/>
            <p:nvPr/>
          </p:nvSpPr>
          <p:spPr>
            <a:xfrm>
              <a:off x="5758762" y="3515097"/>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Rectangle 209">
              <a:extLst>
                <a:ext uri="{FF2B5EF4-FFF2-40B4-BE49-F238E27FC236}">
                  <a16:creationId xmlns:a16="http://schemas.microsoft.com/office/drawing/2014/main" id="{660C6519-A44A-4901-84D2-A0BDBACB55FB}"/>
                </a:ext>
              </a:extLst>
            </p:cNvPr>
            <p:cNvSpPr/>
            <p:nvPr/>
          </p:nvSpPr>
          <p:spPr>
            <a:xfrm>
              <a:off x="6036566" y="3515097"/>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Rectangle 210">
              <a:extLst>
                <a:ext uri="{FF2B5EF4-FFF2-40B4-BE49-F238E27FC236}">
                  <a16:creationId xmlns:a16="http://schemas.microsoft.com/office/drawing/2014/main" id="{63A3E91A-C0FA-4563-BD26-3B4D86DCB4CA}"/>
                </a:ext>
              </a:extLst>
            </p:cNvPr>
            <p:cNvSpPr/>
            <p:nvPr/>
          </p:nvSpPr>
          <p:spPr>
            <a:xfrm>
              <a:off x="6314370" y="3515097"/>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2" name="Rectangle 211">
              <a:extLst>
                <a:ext uri="{FF2B5EF4-FFF2-40B4-BE49-F238E27FC236}">
                  <a16:creationId xmlns:a16="http://schemas.microsoft.com/office/drawing/2014/main" id="{1B3C8520-C433-46BE-8D16-172A03A2D442}"/>
                </a:ext>
              </a:extLst>
            </p:cNvPr>
            <p:cNvSpPr/>
            <p:nvPr/>
          </p:nvSpPr>
          <p:spPr>
            <a:xfrm>
              <a:off x="6592174" y="3515097"/>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Rectangle 204">
              <a:extLst>
                <a:ext uri="{FF2B5EF4-FFF2-40B4-BE49-F238E27FC236}">
                  <a16:creationId xmlns:a16="http://schemas.microsoft.com/office/drawing/2014/main" id="{F45746CB-58AA-459C-A6F3-4F0555F7E069}"/>
                </a:ext>
              </a:extLst>
            </p:cNvPr>
            <p:cNvSpPr/>
            <p:nvPr/>
          </p:nvSpPr>
          <p:spPr>
            <a:xfrm>
              <a:off x="6869978" y="3515097"/>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Rectangle 205">
              <a:extLst>
                <a:ext uri="{FF2B5EF4-FFF2-40B4-BE49-F238E27FC236}">
                  <a16:creationId xmlns:a16="http://schemas.microsoft.com/office/drawing/2014/main" id="{02221D9C-0D09-49A5-9DBB-FFAAEE880EA6}"/>
                </a:ext>
              </a:extLst>
            </p:cNvPr>
            <p:cNvSpPr/>
            <p:nvPr/>
          </p:nvSpPr>
          <p:spPr>
            <a:xfrm>
              <a:off x="7147782" y="3515097"/>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43E75F98-E9BA-4C03-93A2-57970260FA72}"/>
              </a:ext>
            </a:extLst>
          </p:cNvPr>
          <p:cNvGrpSpPr/>
          <p:nvPr/>
        </p:nvGrpSpPr>
        <p:grpSpPr>
          <a:xfrm>
            <a:off x="5759629" y="3515097"/>
            <a:ext cx="2177048" cy="602253"/>
            <a:chOff x="5759629" y="3515097"/>
            <a:chExt cx="2177048" cy="602253"/>
          </a:xfrm>
        </p:grpSpPr>
        <p:sp>
          <p:nvSpPr>
            <p:cNvPr id="207" name="Rectangle 206">
              <a:extLst>
                <a:ext uri="{FF2B5EF4-FFF2-40B4-BE49-F238E27FC236}">
                  <a16:creationId xmlns:a16="http://schemas.microsoft.com/office/drawing/2014/main" id="{0498D5D1-C1D3-4D1B-AA59-B5345229401E}"/>
                </a:ext>
              </a:extLst>
            </p:cNvPr>
            <p:cNvSpPr/>
            <p:nvPr/>
          </p:nvSpPr>
          <p:spPr>
            <a:xfrm>
              <a:off x="7425586" y="3515097"/>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Rectangle 207">
              <a:extLst>
                <a:ext uri="{FF2B5EF4-FFF2-40B4-BE49-F238E27FC236}">
                  <a16:creationId xmlns:a16="http://schemas.microsoft.com/office/drawing/2014/main" id="{6E4C8126-A987-4747-85B9-EF4CBCF7A8C9}"/>
                </a:ext>
              </a:extLst>
            </p:cNvPr>
            <p:cNvSpPr/>
            <p:nvPr/>
          </p:nvSpPr>
          <p:spPr>
            <a:xfrm>
              <a:off x="7703390" y="3515097"/>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Rectangle 228">
              <a:extLst>
                <a:ext uri="{FF2B5EF4-FFF2-40B4-BE49-F238E27FC236}">
                  <a16:creationId xmlns:a16="http://schemas.microsoft.com/office/drawing/2014/main" id="{2DD67FB9-1379-4BF1-A042-A5F9CA996F82}"/>
                </a:ext>
              </a:extLst>
            </p:cNvPr>
            <p:cNvSpPr/>
            <p:nvPr/>
          </p:nvSpPr>
          <p:spPr>
            <a:xfrm>
              <a:off x="5759629" y="3881016"/>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0" name="Rectangle 229">
              <a:extLst>
                <a:ext uri="{FF2B5EF4-FFF2-40B4-BE49-F238E27FC236}">
                  <a16:creationId xmlns:a16="http://schemas.microsoft.com/office/drawing/2014/main" id="{97F33637-6087-4DE8-84F2-456D503173BA}"/>
                </a:ext>
              </a:extLst>
            </p:cNvPr>
            <p:cNvSpPr/>
            <p:nvPr/>
          </p:nvSpPr>
          <p:spPr>
            <a:xfrm>
              <a:off x="6037433" y="3881016"/>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Rectangle 230">
              <a:extLst>
                <a:ext uri="{FF2B5EF4-FFF2-40B4-BE49-F238E27FC236}">
                  <a16:creationId xmlns:a16="http://schemas.microsoft.com/office/drawing/2014/main" id="{47E304CD-2A8D-4074-8D27-1811D905C42A}"/>
                </a:ext>
              </a:extLst>
            </p:cNvPr>
            <p:cNvSpPr/>
            <p:nvPr/>
          </p:nvSpPr>
          <p:spPr>
            <a:xfrm>
              <a:off x="6315237" y="3881016"/>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Rectangle 231">
              <a:extLst>
                <a:ext uri="{FF2B5EF4-FFF2-40B4-BE49-F238E27FC236}">
                  <a16:creationId xmlns:a16="http://schemas.microsoft.com/office/drawing/2014/main" id="{ACFA3009-9996-44DD-8E01-491AC9E5878A}"/>
                </a:ext>
              </a:extLst>
            </p:cNvPr>
            <p:cNvSpPr/>
            <p:nvPr/>
          </p:nvSpPr>
          <p:spPr>
            <a:xfrm>
              <a:off x="6593041" y="3881016"/>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Rectangle 224">
              <a:extLst>
                <a:ext uri="{FF2B5EF4-FFF2-40B4-BE49-F238E27FC236}">
                  <a16:creationId xmlns:a16="http://schemas.microsoft.com/office/drawing/2014/main" id="{B6D88693-05B0-4DDA-9148-9728C6593A33}"/>
                </a:ext>
              </a:extLst>
            </p:cNvPr>
            <p:cNvSpPr/>
            <p:nvPr/>
          </p:nvSpPr>
          <p:spPr>
            <a:xfrm>
              <a:off x="6870845" y="3881016"/>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Rectangle 225">
              <a:extLst>
                <a:ext uri="{FF2B5EF4-FFF2-40B4-BE49-F238E27FC236}">
                  <a16:creationId xmlns:a16="http://schemas.microsoft.com/office/drawing/2014/main" id="{6D120C23-6FBB-402F-9B2C-2FF48B17E3BD}"/>
                </a:ext>
              </a:extLst>
            </p:cNvPr>
            <p:cNvSpPr/>
            <p:nvPr/>
          </p:nvSpPr>
          <p:spPr>
            <a:xfrm>
              <a:off x="7148649" y="3881016"/>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Rectangle 226">
              <a:extLst>
                <a:ext uri="{FF2B5EF4-FFF2-40B4-BE49-F238E27FC236}">
                  <a16:creationId xmlns:a16="http://schemas.microsoft.com/office/drawing/2014/main" id="{98E6B732-D804-4F3D-9CEF-7B90C7FF76C8}"/>
                </a:ext>
              </a:extLst>
            </p:cNvPr>
            <p:cNvSpPr/>
            <p:nvPr/>
          </p:nvSpPr>
          <p:spPr>
            <a:xfrm>
              <a:off x="7426453" y="3881016"/>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Rectangle 227">
              <a:extLst>
                <a:ext uri="{FF2B5EF4-FFF2-40B4-BE49-F238E27FC236}">
                  <a16:creationId xmlns:a16="http://schemas.microsoft.com/office/drawing/2014/main" id="{35254464-20E8-4FDD-BCE6-119E5D76D1BF}"/>
                </a:ext>
              </a:extLst>
            </p:cNvPr>
            <p:cNvSpPr/>
            <p:nvPr/>
          </p:nvSpPr>
          <p:spPr>
            <a:xfrm>
              <a:off x="7704257" y="3881016"/>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93" name="TextBox 292">
            <a:extLst>
              <a:ext uri="{FF2B5EF4-FFF2-40B4-BE49-F238E27FC236}">
                <a16:creationId xmlns:a16="http://schemas.microsoft.com/office/drawing/2014/main" id="{F532FC29-CAC7-4C1D-8120-04636C8EEBC2}"/>
              </a:ext>
            </a:extLst>
          </p:cNvPr>
          <p:cNvSpPr txBox="1"/>
          <p:nvPr/>
        </p:nvSpPr>
        <p:spPr>
          <a:xfrm>
            <a:off x="3652192" y="3059465"/>
            <a:ext cx="2006640" cy="369332"/>
          </a:xfrm>
          <a:prstGeom prst="rect">
            <a:avLst/>
          </a:prstGeom>
          <a:noFill/>
        </p:spPr>
        <p:txBody>
          <a:bodyPr wrap="none" rtlCol="0">
            <a:spAutoFit/>
          </a:bodyPr>
          <a:lstStyle/>
          <a:p>
            <a:r>
              <a:rPr lang="en-US" dirty="0"/>
              <a:t>Large Page Frame 3</a:t>
            </a:r>
          </a:p>
        </p:txBody>
      </p:sp>
      <p:sp>
        <p:nvSpPr>
          <p:cNvPr id="294" name="TextBox 293">
            <a:extLst>
              <a:ext uri="{FF2B5EF4-FFF2-40B4-BE49-F238E27FC236}">
                <a16:creationId xmlns:a16="http://schemas.microsoft.com/office/drawing/2014/main" id="{0823754B-DF2F-4E7A-800D-52F37120C1C0}"/>
              </a:ext>
            </a:extLst>
          </p:cNvPr>
          <p:cNvSpPr txBox="1"/>
          <p:nvPr/>
        </p:nvSpPr>
        <p:spPr>
          <a:xfrm>
            <a:off x="3652192" y="3425795"/>
            <a:ext cx="2006640" cy="369332"/>
          </a:xfrm>
          <a:prstGeom prst="rect">
            <a:avLst/>
          </a:prstGeom>
          <a:noFill/>
        </p:spPr>
        <p:txBody>
          <a:bodyPr wrap="none" rtlCol="0">
            <a:spAutoFit/>
          </a:bodyPr>
          <a:lstStyle/>
          <a:p>
            <a:r>
              <a:rPr lang="en-US" dirty="0"/>
              <a:t>Large Page Frame 4</a:t>
            </a:r>
          </a:p>
        </p:txBody>
      </p:sp>
      <p:sp>
        <p:nvSpPr>
          <p:cNvPr id="295" name="TextBox 294">
            <a:extLst>
              <a:ext uri="{FF2B5EF4-FFF2-40B4-BE49-F238E27FC236}">
                <a16:creationId xmlns:a16="http://schemas.microsoft.com/office/drawing/2014/main" id="{12DC78C8-4CCE-4694-A071-74160002FD43}"/>
              </a:ext>
            </a:extLst>
          </p:cNvPr>
          <p:cNvSpPr txBox="1"/>
          <p:nvPr/>
        </p:nvSpPr>
        <p:spPr>
          <a:xfrm>
            <a:off x="3652192" y="3822271"/>
            <a:ext cx="2006640" cy="369332"/>
          </a:xfrm>
          <a:prstGeom prst="rect">
            <a:avLst/>
          </a:prstGeom>
          <a:noFill/>
        </p:spPr>
        <p:txBody>
          <a:bodyPr wrap="none" rtlCol="0">
            <a:spAutoFit/>
          </a:bodyPr>
          <a:lstStyle/>
          <a:p>
            <a:r>
              <a:rPr lang="en-US" dirty="0"/>
              <a:t>Large Page Frame 5</a:t>
            </a:r>
          </a:p>
        </p:txBody>
      </p:sp>
      <p:sp>
        <p:nvSpPr>
          <p:cNvPr id="97" name="Rectangle 96">
            <a:extLst>
              <a:ext uri="{FF2B5EF4-FFF2-40B4-BE49-F238E27FC236}">
                <a16:creationId xmlns:a16="http://schemas.microsoft.com/office/drawing/2014/main" id="{440F7AEB-5C5A-4448-9E54-F59FD4DC0B7D}"/>
              </a:ext>
            </a:extLst>
          </p:cNvPr>
          <p:cNvSpPr/>
          <p:nvPr/>
        </p:nvSpPr>
        <p:spPr>
          <a:xfrm>
            <a:off x="5689684" y="2339952"/>
            <a:ext cx="2319698" cy="369091"/>
          </a:xfrm>
          <a:prstGeom prst="rect">
            <a:avLst/>
          </a:prstGeom>
          <a:solidFill>
            <a:schemeClr val="accent6">
              <a:lumMod val="60000"/>
              <a:lumOff val="40000"/>
              <a:alpha val="80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8" name="Picture 2" descr="Related image">
            <a:extLst>
              <a:ext uri="{FF2B5EF4-FFF2-40B4-BE49-F238E27FC236}">
                <a16:creationId xmlns:a16="http://schemas.microsoft.com/office/drawing/2014/main" id="{B3481419-7677-427B-A2B2-62C0A3BFB1BC}"/>
              </a:ext>
            </a:extLst>
          </p:cNvPr>
          <p:cNvPicPr>
            <a:picLocks noChangeAspect="1" noChangeArrowheads="1"/>
          </p:cNvPicPr>
          <p:nvPr/>
        </p:nvPicPr>
        <p:blipFill>
          <a:blip r:embed="rId4"/>
          <a:srcRect/>
          <a:stretch>
            <a:fillRect/>
          </a:stretch>
        </p:blipFill>
        <p:spPr bwMode="auto">
          <a:xfrm>
            <a:off x="8082515" y="2738147"/>
            <a:ext cx="304528" cy="318420"/>
          </a:xfrm>
          <a:prstGeom prst="rect">
            <a:avLst/>
          </a:prstGeom>
          <a:noFill/>
        </p:spPr>
      </p:pic>
      <p:sp>
        <p:nvSpPr>
          <p:cNvPr id="129" name="Rounded Rectangle 163">
            <a:extLst>
              <a:ext uri="{FF2B5EF4-FFF2-40B4-BE49-F238E27FC236}">
                <a16:creationId xmlns:a16="http://schemas.microsoft.com/office/drawing/2014/main" id="{404EDC60-D554-4DC8-B827-CF47255B3D2C}"/>
              </a:ext>
            </a:extLst>
          </p:cNvPr>
          <p:cNvSpPr/>
          <p:nvPr/>
        </p:nvSpPr>
        <p:spPr>
          <a:xfrm>
            <a:off x="1851484" y="4344182"/>
            <a:ext cx="6017376" cy="971763"/>
          </a:xfrm>
          <a:prstGeom prst="roundRect">
            <a:avLst>
              <a:gd name="adj" fmla="val 26418"/>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rgbClr val="FF0000"/>
                </a:solidFill>
              </a:rPr>
              <a:t>Cannot coalesce </a:t>
            </a:r>
          </a:p>
          <a:p>
            <a:pPr algn="ctr"/>
            <a:r>
              <a:rPr lang="en-US" sz="2800" b="1" dirty="0">
                <a:solidFill>
                  <a:srgbClr val="FF0000"/>
                </a:solidFill>
              </a:rPr>
              <a:t>(without migrating multiple 4K pages)</a:t>
            </a:r>
          </a:p>
        </p:txBody>
      </p:sp>
      <p:sp>
        <p:nvSpPr>
          <p:cNvPr id="130" name="Rounded Rectangle 163">
            <a:extLst>
              <a:ext uri="{FF2B5EF4-FFF2-40B4-BE49-F238E27FC236}">
                <a16:creationId xmlns:a16="http://schemas.microsoft.com/office/drawing/2014/main" id="{404EDC60-D554-4DC8-B827-CF47255B3D2C}"/>
              </a:ext>
            </a:extLst>
          </p:cNvPr>
          <p:cNvSpPr/>
          <p:nvPr/>
        </p:nvSpPr>
        <p:spPr>
          <a:xfrm>
            <a:off x="1851483" y="5536105"/>
            <a:ext cx="4688831" cy="1013065"/>
          </a:xfrm>
          <a:prstGeom prst="roundRect">
            <a:avLst>
              <a:gd name="adj" fmla="val 26418"/>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rgbClr val="FF0000"/>
                </a:solidFill>
              </a:rPr>
              <a:t>Need to search </a:t>
            </a:r>
          </a:p>
          <a:p>
            <a:pPr algn="ctr"/>
            <a:r>
              <a:rPr lang="en-US" sz="2800" b="1" dirty="0">
                <a:solidFill>
                  <a:srgbClr val="FF0000"/>
                </a:solidFill>
              </a:rPr>
              <a:t>which pages to coalesce</a:t>
            </a:r>
          </a:p>
        </p:txBody>
      </p:sp>
      <p:pic>
        <p:nvPicPr>
          <p:cNvPr id="131" name="Picture 2" descr="Related image">
            <a:extLst>
              <a:ext uri="{FF2B5EF4-FFF2-40B4-BE49-F238E27FC236}">
                <a16:creationId xmlns:a16="http://schemas.microsoft.com/office/drawing/2014/main" id="{B3481419-7677-427B-A2B2-62C0A3BFB1BC}"/>
              </a:ext>
            </a:extLst>
          </p:cNvPr>
          <p:cNvPicPr>
            <a:picLocks noChangeAspect="1" noChangeArrowheads="1"/>
          </p:cNvPicPr>
          <p:nvPr/>
        </p:nvPicPr>
        <p:blipFill>
          <a:blip r:embed="rId4"/>
          <a:srcRect/>
          <a:stretch>
            <a:fillRect/>
          </a:stretch>
        </p:blipFill>
        <p:spPr bwMode="auto">
          <a:xfrm>
            <a:off x="8075654" y="3123988"/>
            <a:ext cx="321822" cy="318420"/>
          </a:xfrm>
          <a:prstGeom prst="rect">
            <a:avLst/>
          </a:prstGeom>
          <a:noFill/>
        </p:spPr>
      </p:pic>
      <p:pic>
        <p:nvPicPr>
          <p:cNvPr id="132" name="Picture 2" descr="Related image">
            <a:extLst>
              <a:ext uri="{FF2B5EF4-FFF2-40B4-BE49-F238E27FC236}">
                <a16:creationId xmlns:a16="http://schemas.microsoft.com/office/drawing/2014/main" id="{B3481419-7677-427B-A2B2-62C0A3BFB1BC}"/>
              </a:ext>
            </a:extLst>
          </p:cNvPr>
          <p:cNvPicPr>
            <a:picLocks noChangeAspect="1" noChangeArrowheads="1"/>
          </p:cNvPicPr>
          <p:nvPr/>
        </p:nvPicPr>
        <p:blipFill>
          <a:blip r:embed="rId4"/>
          <a:srcRect/>
          <a:stretch>
            <a:fillRect/>
          </a:stretch>
        </p:blipFill>
        <p:spPr bwMode="auto">
          <a:xfrm>
            <a:off x="8084558" y="3476707"/>
            <a:ext cx="312918" cy="318420"/>
          </a:xfrm>
          <a:prstGeom prst="rect">
            <a:avLst/>
          </a:prstGeom>
          <a:noFill/>
        </p:spPr>
      </p:pic>
      <p:pic>
        <p:nvPicPr>
          <p:cNvPr id="133" name="Picture 2" descr="Image result for green check mark">
            <a:extLst>
              <a:ext uri="{FF2B5EF4-FFF2-40B4-BE49-F238E27FC236}">
                <a16:creationId xmlns:a16="http://schemas.microsoft.com/office/drawing/2014/main" id="{86BB31E4-72D7-49CB-93BF-1F9077AF23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0901" y="2347837"/>
            <a:ext cx="311616" cy="324736"/>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2" descr="Image result for green check mark">
            <a:extLst>
              <a:ext uri="{FF2B5EF4-FFF2-40B4-BE49-F238E27FC236}">
                <a16:creationId xmlns:a16="http://schemas.microsoft.com/office/drawing/2014/main" id="{A950125F-3AB9-46BE-A462-1CE4DD84E3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6045" y="3844569"/>
            <a:ext cx="311616" cy="324736"/>
          </a:xfrm>
          <a:prstGeom prst="rect">
            <a:avLst/>
          </a:prstGeom>
          <a:noFill/>
          <a:extLst>
            <a:ext uri="{909E8E84-426E-40DD-AFC4-6F175D3DCCD1}">
              <a14:hiddenFill xmlns:a14="http://schemas.microsoft.com/office/drawing/2010/main">
                <a:solidFill>
                  <a:srgbClr val="FFFFFF"/>
                </a:solidFill>
              </a14:hiddenFill>
            </a:ext>
          </a:extLst>
        </p:spPr>
      </p:pic>
      <p:sp>
        <p:nvSpPr>
          <p:cNvPr id="146" name="Rectangle 145">
            <a:extLst>
              <a:ext uri="{FF2B5EF4-FFF2-40B4-BE49-F238E27FC236}">
                <a16:creationId xmlns:a16="http://schemas.microsoft.com/office/drawing/2014/main" id="{53CED024-049F-4152-82A9-C729C74AAF81}"/>
              </a:ext>
            </a:extLst>
          </p:cNvPr>
          <p:cNvSpPr/>
          <p:nvPr/>
        </p:nvSpPr>
        <p:spPr>
          <a:xfrm>
            <a:off x="5697660" y="3822271"/>
            <a:ext cx="2318213" cy="369091"/>
          </a:xfrm>
          <a:prstGeom prst="rect">
            <a:avLst/>
          </a:prstGeom>
          <a:solidFill>
            <a:srgbClr val="00B0F0">
              <a:alpha val="80000"/>
            </a:srgb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TextBox 146">
            <a:extLst>
              <a:ext uri="{FF2B5EF4-FFF2-40B4-BE49-F238E27FC236}">
                <a16:creationId xmlns:a16="http://schemas.microsoft.com/office/drawing/2014/main" id="{E272B38D-CE6F-4934-A86A-C1AC31ECA90E}"/>
              </a:ext>
            </a:extLst>
          </p:cNvPr>
          <p:cNvSpPr txBox="1"/>
          <p:nvPr/>
        </p:nvSpPr>
        <p:spPr>
          <a:xfrm>
            <a:off x="421384" y="5177443"/>
            <a:ext cx="1456448" cy="646331"/>
          </a:xfrm>
          <a:prstGeom prst="rect">
            <a:avLst/>
          </a:prstGeom>
          <a:noFill/>
        </p:spPr>
        <p:txBody>
          <a:bodyPr wrap="square" rtlCol="0">
            <a:spAutoFit/>
          </a:bodyPr>
          <a:lstStyle/>
          <a:p>
            <a:pPr algn="ctr"/>
            <a:r>
              <a:rPr lang="en-US" b="1" dirty="0"/>
              <a:t>Coalesce</a:t>
            </a:r>
          </a:p>
          <a:p>
            <a:pPr algn="ctr"/>
            <a:r>
              <a:rPr lang="en-US" b="1" dirty="0"/>
              <a:t>App 2 Pages</a:t>
            </a:r>
          </a:p>
        </p:txBody>
      </p:sp>
    </p:spTree>
    <p:extLst>
      <p:ext uri="{BB962C8B-B14F-4D97-AF65-F5344CB8AC3E}">
        <p14:creationId xmlns:p14="http://schemas.microsoft.com/office/powerpoint/2010/main" val="52471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
                                        </p:tgtEl>
                                        <p:attrNameLst>
                                          <p:attrName>style.visibility</p:attrName>
                                        </p:attrNameLst>
                                      </p:cBhvr>
                                      <p:to>
                                        <p:strVal val="visible"/>
                                      </p:to>
                                    </p:set>
                                    <p:animEffect transition="in" filter="blinds(horizontal)">
                                      <p:cBhvr>
                                        <p:cTn id="7" dur="500"/>
                                        <p:tgtEl>
                                          <p:spTgt spid="18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4"/>
                                        </p:tgtEl>
                                        <p:attrNameLst>
                                          <p:attrName>style.visibility</p:attrName>
                                        </p:attrNameLst>
                                      </p:cBhvr>
                                      <p:to>
                                        <p:strVal val="visible"/>
                                      </p:to>
                                    </p:set>
                                    <p:animEffect transition="in" filter="blinds(horizontal)">
                                      <p:cBhvr>
                                        <p:cTn id="10" dur="500"/>
                                        <p:tgtEl>
                                          <p:spTgt spid="14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4"/>
                                        </p:tgtEl>
                                        <p:attrNameLst>
                                          <p:attrName>style.visibility</p:attrName>
                                        </p:attrNameLst>
                                      </p:cBhvr>
                                      <p:to>
                                        <p:strVal val="visible"/>
                                      </p:to>
                                    </p:set>
                                    <p:animEffect transition="in" filter="blinds(horizontal)">
                                      <p:cBhvr>
                                        <p:cTn id="13" dur="500"/>
                                        <p:tgtEl>
                                          <p:spTgt spid="23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20"/>
                                        </p:tgtEl>
                                        <p:attrNameLst>
                                          <p:attrName>style.visibility</p:attrName>
                                        </p:attrNameLst>
                                      </p:cBhvr>
                                      <p:to>
                                        <p:strVal val="visible"/>
                                      </p:to>
                                    </p:set>
                                    <p:animEffect transition="in" filter="blinds(horizontal)">
                                      <p:cBhvr>
                                        <p:cTn id="16" dur="500"/>
                                        <p:tgtEl>
                                          <p:spTgt spid="22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21"/>
                                        </p:tgtEl>
                                        <p:attrNameLst>
                                          <p:attrName>style.visibility</p:attrName>
                                        </p:attrNameLst>
                                      </p:cBhvr>
                                      <p:to>
                                        <p:strVal val="visible"/>
                                      </p:to>
                                    </p:set>
                                    <p:animEffect transition="in" filter="blinds(horizontal)">
                                      <p:cBhvr>
                                        <p:cTn id="19" dur="500"/>
                                        <p:tgtEl>
                                          <p:spTgt spid="22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19"/>
                                        </p:tgtEl>
                                        <p:attrNameLst>
                                          <p:attrName>style.visibility</p:attrName>
                                        </p:attrNameLst>
                                      </p:cBhvr>
                                      <p:to>
                                        <p:strVal val="visible"/>
                                      </p:to>
                                    </p:set>
                                    <p:animEffect transition="in" filter="blinds(horizontal)">
                                      <p:cBhvr>
                                        <p:cTn id="22" dur="500"/>
                                        <p:tgtEl>
                                          <p:spTgt spid="21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22"/>
                                        </p:tgtEl>
                                        <p:attrNameLst>
                                          <p:attrName>style.visibility</p:attrName>
                                        </p:attrNameLst>
                                      </p:cBhvr>
                                      <p:to>
                                        <p:strVal val="visible"/>
                                      </p:to>
                                    </p:set>
                                    <p:animEffect transition="in" filter="blinds(horizontal)">
                                      <p:cBhvr>
                                        <p:cTn id="25" dur="500"/>
                                        <p:tgtEl>
                                          <p:spTgt spid="22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23"/>
                                        </p:tgtEl>
                                        <p:attrNameLst>
                                          <p:attrName>style.visibility</p:attrName>
                                        </p:attrNameLst>
                                      </p:cBhvr>
                                      <p:to>
                                        <p:strVal val="visible"/>
                                      </p:to>
                                    </p:set>
                                    <p:animEffect transition="in" filter="blinds(horizontal)">
                                      <p:cBhvr>
                                        <p:cTn id="28" dur="500"/>
                                        <p:tgtEl>
                                          <p:spTgt spid="223"/>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24"/>
                                        </p:tgtEl>
                                        <p:attrNameLst>
                                          <p:attrName>style.visibility</p:attrName>
                                        </p:attrNameLst>
                                      </p:cBhvr>
                                      <p:to>
                                        <p:strVal val="visible"/>
                                      </p:to>
                                    </p:set>
                                    <p:animEffect transition="in" filter="blinds(horizontal)">
                                      <p:cBhvr>
                                        <p:cTn id="31" dur="500"/>
                                        <p:tgtEl>
                                          <p:spTgt spid="224"/>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139"/>
                                        </p:tgtEl>
                                        <p:attrNameLst>
                                          <p:attrName>style.visibility</p:attrName>
                                        </p:attrNameLst>
                                      </p:cBhvr>
                                      <p:to>
                                        <p:strVal val="visible"/>
                                      </p:to>
                                    </p:set>
                                    <p:animEffect transition="in" filter="randombar(horizontal)">
                                      <p:cBhvr>
                                        <p:cTn id="36" dur="500"/>
                                        <p:tgtEl>
                                          <p:spTgt spid="139"/>
                                        </p:tgtEl>
                                      </p:cBhvr>
                                    </p:animEffect>
                                  </p:childTnLst>
                                </p:cTn>
                              </p:par>
                              <p:par>
                                <p:cTn id="37" presetID="14" presetClass="entr" presetSubtype="10" fill="hold" nodeType="withEffect">
                                  <p:stCondLst>
                                    <p:cond delay="0"/>
                                  </p:stCondLst>
                                  <p:childTnLst>
                                    <p:set>
                                      <p:cBhvr>
                                        <p:cTn id="38" dur="1" fill="hold">
                                          <p:stCondLst>
                                            <p:cond delay="0"/>
                                          </p:stCondLst>
                                        </p:cTn>
                                        <p:tgtEl>
                                          <p:spTgt spid="215"/>
                                        </p:tgtEl>
                                        <p:attrNameLst>
                                          <p:attrName>style.visibility</p:attrName>
                                        </p:attrNameLst>
                                      </p:cBhvr>
                                      <p:to>
                                        <p:strVal val="visible"/>
                                      </p:to>
                                    </p:set>
                                    <p:animEffect transition="in" filter="randombar(horizontal)">
                                      <p:cBhvr>
                                        <p:cTn id="39" dur="500"/>
                                        <p:tgtEl>
                                          <p:spTgt spid="215"/>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randombar(horizontal)">
                                      <p:cBhvr>
                                        <p:cTn id="44" dur="500"/>
                                        <p:tgtEl>
                                          <p:spTgt spid="55"/>
                                        </p:tgtEl>
                                      </p:cBhvr>
                                    </p:animEffect>
                                  </p:childTnLst>
                                </p:cTn>
                              </p:par>
                              <p:par>
                                <p:cTn id="45" presetID="14" presetClass="entr" presetSubtype="10" fill="hold" nodeType="withEffect">
                                  <p:stCondLst>
                                    <p:cond delay="0"/>
                                  </p:stCondLst>
                                  <p:childTnLst>
                                    <p:set>
                                      <p:cBhvr>
                                        <p:cTn id="46" dur="1" fill="hold">
                                          <p:stCondLst>
                                            <p:cond delay="0"/>
                                          </p:stCondLst>
                                        </p:cTn>
                                        <p:tgtEl>
                                          <p:spTgt spid="118"/>
                                        </p:tgtEl>
                                        <p:attrNameLst>
                                          <p:attrName>style.visibility</p:attrName>
                                        </p:attrNameLst>
                                      </p:cBhvr>
                                      <p:to>
                                        <p:strVal val="visible"/>
                                      </p:to>
                                    </p:set>
                                    <p:animEffect transition="in" filter="randombar(horizontal)">
                                      <p:cBhvr>
                                        <p:cTn id="47" dur="500"/>
                                        <p:tgtEl>
                                          <p:spTgt spid="118"/>
                                        </p:tgtEl>
                                      </p:cBhvr>
                                    </p:animEffect>
                                  </p:childTnLst>
                                </p:cTn>
                              </p:par>
                              <p:par>
                                <p:cTn id="48" presetID="14" presetClass="entr" presetSubtype="10" fill="hold" nodeType="withEffect">
                                  <p:stCondLst>
                                    <p:cond delay="0"/>
                                  </p:stCondLst>
                                  <p:childTnLst>
                                    <p:set>
                                      <p:cBhvr>
                                        <p:cTn id="49" dur="1" fill="hold">
                                          <p:stCondLst>
                                            <p:cond delay="0"/>
                                          </p:stCondLst>
                                        </p:cTn>
                                        <p:tgtEl>
                                          <p:spTgt spid="93"/>
                                        </p:tgtEl>
                                        <p:attrNameLst>
                                          <p:attrName>style.visibility</p:attrName>
                                        </p:attrNameLst>
                                      </p:cBhvr>
                                      <p:to>
                                        <p:strVal val="visible"/>
                                      </p:to>
                                    </p:set>
                                    <p:animEffect transition="in" filter="randombar(horizontal)">
                                      <p:cBhvr>
                                        <p:cTn id="50" dur="500"/>
                                        <p:tgtEl>
                                          <p:spTgt spid="93"/>
                                        </p:tgtEl>
                                      </p:cBhvr>
                                    </p:animEffect>
                                  </p:childTnLst>
                                </p:cTn>
                              </p:par>
                              <p:par>
                                <p:cTn id="51" presetID="14" presetClass="entr" presetSubtype="10" fill="hold" nodeType="withEffect">
                                  <p:stCondLst>
                                    <p:cond delay="0"/>
                                  </p:stCondLst>
                                  <p:childTnLst>
                                    <p:set>
                                      <p:cBhvr>
                                        <p:cTn id="52" dur="1" fill="hold">
                                          <p:stCondLst>
                                            <p:cond delay="0"/>
                                          </p:stCondLst>
                                        </p:cTn>
                                        <p:tgtEl>
                                          <p:spTgt spid="104"/>
                                        </p:tgtEl>
                                        <p:attrNameLst>
                                          <p:attrName>style.visibility</p:attrName>
                                        </p:attrNameLst>
                                      </p:cBhvr>
                                      <p:to>
                                        <p:strVal val="visible"/>
                                      </p:to>
                                    </p:set>
                                    <p:animEffect transition="in" filter="randombar(horizontal)">
                                      <p:cBhvr>
                                        <p:cTn id="53" dur="500"/>
                                        <p:tgtEl>
                                          <p:spTgt spid="104"/>
                                        </p:tgtEl>
                                      </p:cBhvr>
                                    </p:animEffect>
                                  </p:childTnLst>
                                </p:cTn>
                              </p:par>
                              <p:par>
                                <p:cTn id="54" presetID="14" presetClass="entr" presetSubtype="10" fill="hold" nodeType="withEffect">
                                  <p:stCondLst>
                                    <p:cond delay="0"/>
                                  </p:stCondLst>
                                  <p:childTnLst>
                                    <p:set>
                                      <p:cBhvr>
                                        <p:cTn id="55" dur="1" fill="hold">
                                          <p:stCondLst>
                                            <p:cond delay="0"/>
                                          </p:stCondLst>
                                        </p:cTn>
                                        <p:tgtEl>
                                          <p:spTgt spid="114"/>
                                        </p:tgtEl>
                                        <p:attrNameLst>
                                          <p:attrName>style.visibility</p:attrName>
                                        </p:attrNameLst>
                                      </p:cBhvr>
                                      <p:to>
                                        <p:strVal val="visible"/>
                                      </p:to>
                                    </p:set>
                                    <p:animEffect transition="in" filter="randombar(horizontal)">
                                      <p:cBhvr>
                                        <p:cTn id="56" dur="500"/>
                                        <p:tgtEl>
                                          <p:spTgt spid="114"/>
                                        </p:tgtEl>
                                      </p:cBhvr>
                                    </p:animEffect>
                                  </p:childTnLst>
                                </p:cTn>
                              </p:par>
                            </p:childTnLst>
                          </p:cTn>
                        </p:par>
                        <p:par>
                          <p:cTn id="57" fill="hold">
                            <p:stCondLst>
                              <p:cond delay="500"/>
                            </p:stCondLst>
                            <p:childTnLst>
                              <p:par>
                                <p:cTn id="58" presetID="14" presetClass="entr" presetSubtype="10" fill="hold" grpId="0" nodeType="afterEffect">
                                  <p:stCondLst>
                                    <p:cond delay="0"/>
                                  </p:stCondLst>
                                  <p:childTnLst>
                                    <p:set>
                                      <p:cBhvr>
                                        <p:cTn id="59" dur="1" fill="hold">
                                          <p:stCondLst>
                                            <p:cond delay="0"/>
                                          </p:stCondLst>
                                        </p:cTn>
                                        <p:tgtEl>
                                          <p:spTgt spid="117"/>
                                        </p:tgtEl>
                                        <p:attrNameLst>
                                          <p:attrName>style.visibility</p:attrName>
                                        </p:attrNameLst>
                                      </p:cBhvr>
                                      <p:to>
                                        <p:strVal val="visible"/>
                                      </p:to>
                                    </p:set>
                                    <p:animEffect transition="in" filter="randombar(horizontal)">
                                      <p:cBhvr>
                                        <p:cTn id="60" dur="500"/>
                                        <p:tgtEl>
                                          <p:spTgt spid="117"/>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54"/>
                                        </p:tgtEl>
                                        <p:attrNameLst>
                                          <p:attrName>style.visibility</p:attrName>
                                        </p:attrNameLst>
                                      </p:cBhvr>
                                      <p:to>
                                        <p:strVal val="visible"/>
                                      </p:to>
                                    </p:set>
                                    <p:animEffect transition="in" filter="randombar(horizontal)">
                                      <p:cBhvr>
                                        <p:cTn id="63" dur="500"/>
                                        <p:tgtEl>
                                          <p:spTgt spid="54"/>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64"/>
                                        </p:tgtEl>
                                        <p:attrNameLst>
                                          <p:attrName>style.visibility</p:attrName>
                                        </p:attrNameLst>
                                      </p:cBhvr>
                                      <p:to>
                                        <p:strVal val="visible"/>
                                      </p:to>
                                    </p:set>
                                    <p:animEffect transition="in" filter="randombar(horizontal)">
                                      <p:cBhvr>
                                        <p:cTn id="66" dur="500"/>
                                        <p:tgtEl>
                                          <p:spTgt spid="64"/>
                                        </p:tgtEl>
                                      </p:cBhvr>
                                    </p:animEffect>
                                  </p:childTnLst>
                                </p:cTn>
                              </p:par>
                              <p:par>
                                <p:cTn id="67" presetID="14" presetClass="entr" presetSubtype="10" fill="hold" grpId="0" nodeType="withEffect">
                                  <p:stCondLst>
                                    <p:cond delay="0"/>
                                  </p:stCondLst>
                                  <p:childTnLst>
                                    <p:set>
                                      <p:cBhvr>
                                        <p:cTn id="68" dur="1" fill="hold">
                                          <p:stCondLst>
                                            <p:cond delay="0"/>
                                          </p:stCondLst>
                                        </p:cTn>
                                        <p:tgtEl>
                                          <p:spTgt spid="143"/>
                                        </p:tgtEl>
                                        <p:attrNameLst>
                                          <p:attrName>style.visibility</p:attrName>
                                        </p:attrNameLst>
                                      </p:cBhvr>
                                      <p:to>
                                        <p:strVal val="visible"/>
                                      </p:to>
                                    </p:set>
                                    <p:animEffect transition="in" filter="randombar(horizontal)">
                                      <p:cBhvr>
                                        <p:cTn id="69" dur="500"/>
                                        <p:tgtEl>
                                          <p:spTgt spid="143"/>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293"/>
                                        </p:tgtEl>
                                        <p:attrNameLst>
                                          <p:attrName>style.visibility</p:attrName>
                                        </p:attrNameLst>
                                      </p:cBhvr>
                                      <p:to>
                                        <p:strVal val="visible"/>
                                      </p:to>
                                    </p:set>
                                    <p:animEffect transition="in" filter="randombar(horizontal)">
                                      <p:cBhvr>
                                        <p:cTn id="72" dur="500"/>
                                        <p:tgtEl>
                                          <p:spTgt spid="293"/>
                                        </p:tgtEl>
                                      </p:cBhvr>
                                    </p:animEffect>
                                  </p:childTnLst>
                                </p:cTn>
                              </p:par>
                              <p:par>
                                <p:cTn id="73" presetID="14" presetClass="entr" presetSubtype="10" fill="hold" grpId="0" nodeType="withEffect">
                                  <p:stCondLst>
                                    <p:cond delay="0"/>
                                  </p:stCondLst>
                                  <p:childTnLst>
                                    <p:set>
                                      <p:cBhvr>
                                        <p:cTn id="74" dur="1" fill="hold">
                                          <p:stCondLst>
                                            <p:cond delay="0"/>
                                          </p:stCondLst>
                                        </p:cTn>
                                        <p:tgtEl>
                                          <p:spTgt spid="294"/>
                                        </p:tgtEl>
                                        <p:attrNameLst>
                                          <p:attrName>style.visibility</p:attrName>
                                        </p:attrNameLst>
                                      </p:cBhvr>
                                      <p:to>
                                        <p:strVal val="visible"/>
                                      </p:to>
                                    </p:set>
                                    <p:animEffect transition="in" filter="randombar(horizontal)">
                                      <p:cBhvr>
                                        <p:cTn id="75" dur="500"/>
                                        <p:tgtEl>
                                          <p:spTgt spid="294"/>
                                        </p:tgtEl>
                                      </p:cBhvr>
                                    </p:animEffect>
                                  </p:childTnLst>
                                </p:cTn>
                              </p:par>
                              <p:par>
                                <p:cTn id="76" presetID="14" presetClass="entr" presetSubtype="10" fill="hold" grpId="0" nodeType="withEffect">
                                  <p:stCondLst>
                                    <p:cond delay="0"/>
                                  </p:stCondLst>
                                  <p:childTnLst>
                                    <p:set>
                                      <p:cBhvr>
                                        <p:cTn id="77" dur="1" fill="hold">
                                          <p:stCondLst>
                                            <p:cond delay="0"/>
                                          </p:stCondLst>
                                        </p:cTn>
                                        <p:tgtEl>
                                          <p:spTgt spid="295"/>
                                        </p:tgtEl>
                                        <p:attrNameLst>
                                          <p:attrName>style.visibility</p:attrName>
                                        </p:attrNameLst>
                                      </p:cBhvr>
                                      <p:to>
                                        <p:strVal val="visible"/>
                                      </p:to>
                                    </p:set>
                                    <p:animEffect transition="in" filter="randombar(horizontal)">
                                      <p:cBhvr>
                                        <p:cTn id="78" dur="500"/>
                                        <p:tgtEl>
                                          <p:spTgt spid="295"/>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92"/>
                                        </p:tgtEl>
                                        <p:attrNameLst>
                                          <p:attrName>style.visibility</p:attrName>
                                        </p:attrNameLst>
                                      </p:cBhvr>
                                      <p:to>
                                        <p:strVal val="visible"/>
                                      </p:to>
                                    </p:set>
                                    <p:animEffect transition="in" filter="randombar(horizontal)">
                                      <p:cBhvr>
                                        <p:cTn id="81" dur="500"/>
                                        <p:tgtEl>
                                          <p:spTgt spid="92"/>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103"/>
                                        </p:tgtEl>
                                        <p:attrNameLst>
                                          <p:attrName>style.visibility</p:attrName>
                                        </p:attrNameLst>
                                      </p:cBhvr>
                                      <p:to>
                                        <p:strVal val="visible"/>
                                      </p:to>
                                    </p:set>
                                    <p:animEffect transition="in" filter="randombar(horizontal)">
                                      <p:cBhvr>
                                        <p:cTn id="84" dur="500"/>
                                        <p:tgtEl>
                                          <p:spTgt spid="103"/>
                                        </p:tgtEl>
                                      </p:cBhvr>
                                    </p:animEffect>
                                  </p:childTnLst>
                                </p:cTn>
                              </p:par>
                            </p:childTnLst>
                          </p:cTn>
                        </p:par>
                        <p:par>
                          <p:cTn id="85" fill="hold">
                            <p:stCondLst>
                              <p:cond delay="1000"/>
                            </p:stCondLst>
                            <p:childTnLst>
                              <p:par>
                                <p:cTn id="86" presetID="14" presetClass="entr" presetSubtype="10" fill="hold" grpId="0" nodeType="afterEffect">
                                  <p:stCondLst>
                                    <p:cond delay="0"/>
                                  </p:stCondLst>
                                  <p:childTnLst>
                                    <p:set>
                                      <p:cBhvr>
                                        <p:cTn id="87" dur="1" fill="hold">
                                          <p:stCondLst>
                                            <p:cond delay="0"/>
                                          </p:stCondLst>
                                        </p:cTn>
                                        <p:tgtEl>
                                          <p:spTgt spid="113"/>
                                        </p:tgtEl>
                                        <p:attrNameLst>
                                          <p:attrName>style.visibility</p:attrName>
                                        </p:attrNameLst>
                                      </p:cBhvr>
                                      <p:to>
                                        <p:strVal val="visible"/>
                                      </p:to>
                                    </p:set>
                                    <p:animEffect transition="in" filter="randombar(horizontal)">
                                      <p:cBhvr>
                                        <p:cTn id="88" dur="500"/>
                                        <p:tgtEl>
                                          <p:spTgt spid="113"/>
                                        </p:tgtEl>
                                      </p:cBhvr>
                                    </p:animEffect>
                                  </p:childTnLst>
                                </p:cTn>
                              </p:par>
                            </p:childTnLst>
                          </p:cTn>
                        </p:par>
                      </p:childTnLst>
                    </p:cTn>
                  </p:par>
                  <p:par>
                    <p:cTn id="89" fill="hold">
                      <p:stCondLst>
                        <p:cond delay="indefinite"/>
                      </p:stCondLst>
                      <p:childTnLst>
                        <p:par>
                          <p:cTn id="90" fill="hold">
                            <p:stCondLst>
                              <p:cond delay="0"/>
                            </p:stCondLst>
                            <p:childTnLst>
                              <p:par>
                                <p:cTn id="91" presetID="14" presetClass="entr" presetSubtype="10" fill="hold" grpId="0" nodeType="clickEffect">
                                  <p:stCondLst>
                                    <p:cond delay="0"/>
                                  </p:stCondLst>
                                  <p:childTnLst>
                                    <p:set>
                                      <p:cBhvr>
                                        <p:cTn id="92" dur="1" fill="hold">
                                          <p:stCondLst>
                                            <p:cond delay="0"/>
                                          </p:stCondLst>
                                        </p:cTn>
                                        <p:tgtEl>
                                          <p:spTgt spid="140"/>
                                        </p:tgtEl>
                                        <p:attrNameLst>
                                          <p:attrName>style.visibility</p:attrName>
                                        </p:attrNameLst>
                                      </p:cBhvr>
                                      <p:to>
                                        <p:strVal val="visible"/>
                                      </p:to>
                                    </p:set>
                                    <p:animEffect transition="in" filter="randombar(horizontal)">
                                      <p:cBhvr>
                                        <p:cTn id="93" dur="500"/>
                                        <p:tgtEl>
                                          <p:spTgt spid="140"/>
                                        </p:tgtEl>
                                      </p:cBhvr>
                                    </p:animEffect>
                                  </p:childTnLst>
                                </p:cTn>
                              </p:par>
                            </p:childTnLst>
                          </p:cTn>
                        </p:par>
                        <p:par>
                          <p:cTn id="94" fill="hold">
                            <p:stCondLst>
                              <p:cond delay="500"/>
                            </p:stCondLst>
                            <p:childTnLst>
                              <p:par>
                                <p:cTn id="95" presetID="14" presetClass="entr" presetSubtype="10" fill="hold" nodeType="afterEffect">
                                  <p:stCondLst>
                                    <p:cond delay="0"/>
                                  </p:stCondLst>
                                  <p:childTnLst>
                                    <p:set>
                                      <p:cBhvr>
                                        <p:cTn id="96" dur="1" fill="hold">
                                          <p:stCondLst>
                                            <p:cond delay="0"/>
                                          </p:stCondLst>
                                        </p:cTn>
                                        <p:tgtEl>
                                          <p:spTgt spid="6"/>
                                        </p:tgtEl>
                                        <p:attrNameLst>
                                          <p:attrName>style.visibility</p:attrName>
                                        </p:attrNameLst>
                                      </p:cBhvr>
                                      <p:to>
                                        <p:strVal val="visible"/>
                                      </p:to>
                                    </p:set>
                                    <p:animEffect transition="in" filter="randombar(horizontal)">
                                      <p:cBhvr>
                                        <p:cTn id="97" dur="500"/>
                                        <p:tgtEl>
                                          <p:spTgt spid="6"/>
                                        </p:tgtEl>
                                      </p:cBhvr>
                                    </p:animEffect>
                                  </p:childTnLst>
                                </p:cTn>
                              </p:par>
                            </p:childTnLst>
                          </p:cTn>
                        </p:par>
                      </p:childTnLst>
                    </p:cTn>
                  </p:par>
                  <p:par>
                    <p:cTn id="98" fill="hold">
                      <p:stCondLst>
                        <p:cond delay="indefinite"/>
                      </p:stCondLst>
                      <p:childTnLst>
                        <p:par>
                          <p:cTn id="99" fill="hold">
                            <p:stCondLst>
                              <p:cond delay="0"/>
                            </p:stCondLst>
                            <p:childTnLst>
                              <p:par>
                                <p:cTn id="100" presetID="14" presetClass="entr" presetSubtype="10" fill="hold" grpId="0" nodeType="clickEffect">
                                  <p:stCondLst>
                                    <p:cond delay="0"/>
                                  </p:stCondLst>
                                  <p:childTnLst>
                                    <p:set>
                                      <p:cBhvr>
                                        <p:cTn id="101" dur="1" fill="hold">
                                          <p:stCondLst>
                                            <p:cond delay="0"/>
                                          </p:stCondLst>
                                        </p:cTn>
                                        <p:tgtEl>
                                          <p:spTgt spid="141"/>
                                        </p:tgtEl>
                                        <p:attrNameLst>
                                          <p:attrName>style.visibility</p:attrName>
                                        </p:attrNameLst>
                                      </p:cBhvr>
                                      <p:to>
                                        <p:strVal val="visible"/>
                                      </p:to>
                                    </p:set>
                                    <p:animEffect transition="in" filter="randombar(horizontal)">
                                      <p:cBhvr>
                                        <p:cTn id="102" dur="500"/>
                                        <p:tgtEl>
                                          <p:spTgt spid="141"/>
                                        </p:tgtEl>
                                      </p:cBhvr>
                                    </p:animEffect>
                                  </p:childTnLst>
                                </p:cTn>
                              </p:par>
                            </p:childTnLst>
                          </p:cTn>
                        </p:par>
                        <p:par>
                          <p:cTn id="103" fill="hold">
                            <p:stCondLst>
                              <p:cond delay="500"/>
                            </p:stCondLst>
                            <p:childTnLst>
                              <p:par>
                                <p:cTn id="104" presetID="14" presetClass="entr" presetSubtype="10" fill="hold" nodeType="afterEffect">
                                  <p:stCondLst>
                                    <p:cond delay="0"/>
                                  </p:stCondLst>
                                  <p:childTnLst>
                                    <p:set>
                                      <p:cBhvr>
                                        <p:cTn id="105" dur="1" fill="hold">
                                          <p:stCondLst>
                                            <p:cond delay="0"/>
                                          </p:stCondLst>
                                        </p:cTn>
                                        <p:tgtEl>
                                          <p:spTgt spid="9"/>
                                        </p:tgtEl>
                                        <p:attrNameLst>
                                          <p:attrName>style.visibility</p:attrName>
                                        </p:attrNameLst>
                                      </p:cBhvr>
                                      <p:to>
                                        <p:strVal val="visible"/>
                                      </p:to>
                                    </p:set>
                                    <p:animEffect transition="in" filter="randombar(horizontal)">
                                      <p:cBhvr>
                                        <p:cTn id="106" dur="500"/>
                                        <p:tgtEl>
                                          <p:spTgt spid="9"/>
                                        </p:tgtEl>
                                      </p:cBhvr>
                                    </p:animEffect>
                                  </p:childTnLst>
                                </p:cTn>
                              </p:par>
                            </p:childTnLst>
                          </p:cTn>
                        </p:par>
                      </p:childTnLst>
                    </p:cTn>
                  </p:par>
                  <p:par>
                    <p:cTn id="107" fill="hold">
                      <p:stCondLst>
                        <p:cond delay="indefinite"/>
                      </p:stCondLst>
                      <p:childTnLst>
                        <p:par>
                          <p:cTn id="108" fill="hold">
                            <p:stCondLst>
                              <p:cond delay="0"/>
                            </p:stCondLst>
                            <p:childTnLst>
                              <p:par>
                                <p:cTn id="109" presetID="14" presetClass="entr" presetSubtype="10" fill="hold" grpId="0" nodeType="clickEffect">
                                  <p:stCondLst>
                                    <p:cond delay="0"/>
                                  </p:stCondLst>
                                  <p:childTnLst>
                                    <p:set>
                                      <p:cBhvr>
                                        <p:cTn id="110" dur="1" fill="hold">
                                          <p:stCondLst>
                                            <p:cond delay="0"/>
                                          </p:stCondLst>
                                        </p:cTn>
                                        <p:tgtEl>
                                          <p:spTgt spid="142"/>
                                        </p:tgtEl>
                                        <p:attrNameLst>
                                          <p:attrName>style.visibility</p:attrName>
                                        </p:attrNameLst>
                                      </p:cBhvr>
                                      <p:to>
                                        <p:strVal val="visible"/>
                                      </p:to>
                                    </p:set>
                                    <p:animEffect transition="in" filter="randombar(horizontal)">
                                      <p:cBhvr>
                                        <p:cTn id="111" dur="500"/>
                                        <p:tgtEl>
                                          <p:spTgt spid="142"/>
                                        </p:tgtEl>
                                      </p:cBhvr>
                                    </p:animEffect>
                                  </p:childTnLst>
                                </p:cTn>
                              </p:par>
                            </p:childTnLst>
                          </p:cTn>
                        </p:par>
                        <p:par>
                          <p:cTn id="112" fill="hold">
                            <p:stCondLst>
                              <p:cond delay="500"/>
                            </p:stCondLst>
                            <p:childTnLst>
                              <p:par>
                                <p:cTn id="113" presetID="14" presetClass="entr" presetSubtype="10" fill="hold" nodeType="afterEffect">
                                  <p:stCondLst>
                                    <p:cond delay="0"/>
                                  </p:stCondLst>
                                  <p:childTnLst>
                                    <p:set>
                                      <p:cBhvr>
                                        <p:cTn id="114" dur="1" fill="hold">
                                          <p:stCondLst>
                                            <p:cond delay="0"/>
                                          </p:stCondLst>
                                        </p:cTn>
                                        <p:tgtEl>
                                          <p:spTgt spid="11"/>
                                        </p:tgtEl>
                                        <p:attrNameLst>
                                          <p:attrName>style.visibility</p:attrName>
                                        </p:attrNameLst>
                                      </p:cBhvr>
                                      <p:to>
                                        <p:strVal val="visible"/>
                                      </p:to>
                                    </p:set>
                                    <p:animEffect transition="in" filter="randombar(horizontal)">
                                      <p:cBhvr>
                                        <p:cTn id="115" dur="500"/>
                                        <p:tgtEl>
                                          <p:spTgt spid="11"/>
                                        </p:tgtEl>
                                      </p:cBhvr>
                                    </p:animEffect>
                                  </p:childTnLst>
                                </p:cTn>
                              </p:par>
                            </p:childTnLst>
                          </p:cTn>
                        </p:par>
                      </p:childTnLst>
                    </p:cTn>
                  </p:par>
                  <p:par>
                    <p:cTn id="116" fill="hold">
                      <p:stCondLst>
                        <p:cond delay="indefinite"/>
                      </p:stCondLst>
                      <p:childTnLst>
                        <p:par>
                          <p:cTn id="117" fill="hold">
                            <p:stCondLst>
                              <p:cond delay="0"/>
                            </p:stCondLst>
                            <p:childTnLst>
                              <p:par>
                                <p:cTn id="118" presetID="14" presetClass="entr" presetSubtype="10" fill="hold" grpId="0" nodeType="clickEffect">
                                  <p:stCondLst>
                                    <p:cond delay="0"/>
                                  </p:stCondLst>
                                  <p:childTnLst>
                                    <p:set>
                                      <p:cBhvr>
                                        <p:cTn id="119" dur="1" fill="hold">
                                          <p:stCondLst>
                                            <p:cond delay="0"/>
                                          </p:stCondLst>
                                        </p:cTn>
                                        <p:tgtEl>
                                          <p:spTgt spid="173"/>
                                        </p:tgtEl>
                                        <p:attrNameLst>
                                          <p:attrName>style.visibility</p:attrName>
                                        </p:attrNameLst>
                                      </p:cBhvr>
                                      <p:to>
                                        <p:strVal val="visible"/>
                                      </p:to>
                                    </p:set>
                                    <p:animEffect transition="in" filter="randombar(horizontal)">
                                      <p:cBhvr>
                                        <p:cTn id="120" dur="500"/>
                                        <p:tgtEl>
                                          <p:spTgt spid="173"/>
                                        </p:tgtEl>
                                      </p:cBhvr>
                                    </p:animEffect>
                                  </p:childTnLst>
                                </p:cTn>
                              </p:par>
                            </p:childTnLst>
                          </p:cTn>
                        </p:par>
                        <p:par>
                          <p:cTn id="121" fill="hold">
                            <p:stCondLst>
                              <p:cond delay="500"/>
                            </p:stCondLst>
                            <p:childTnLst>
                              <p:par>
                                <p:cTn id="122" presetID="14" presetClass="entr" presetSubtype="10" fill="hold" nodeType="afterEffect">
                                  <p:stCondLst>
                                    <p:cond delay="0"/>
                                  </p:stCondLst>
                                  <p:childTnLst>
                                    <p:set>
                                      <p:cBhvr>
                                        <p:cTn id="123" dur="1" fill="hold">
                                          <p:stCondLst>
                                            <p:cond delay="0"/>
                                          </p:stCondLst>
                                        </p:cTn>
                                        <p:tgtEl>
                                          <p:spTgt spid="12"/>
                                        </p:tgtEl>
                                        <p:attrNameLst>
                                          <p:attrName>style.visibility</p:attrName>
                                        </p:attrNameLst>
                                      </p:cBhvr>
                                      <p:to>
                                        <p:strVal val="visible"/>
                                      </p:to>
                                    </p:set>
                                    <p:animEffect transition="in" filter="randombar(horizontal)">
                                      <p:cBhvr>
                                        <p:cTn id="124" dur="500"/>
                                        <p:tgtEl>
                                          <p:spTgt spid="12"/>
                                        </p:tgtEl>
                                      </p:cBhvr>
                                    </p:animEffect>
                                  </p:childTnLst>
                                </p:cTn>
                              </p:par>
                            </p:childTnLst>
                          </p:cTn>
                        </p:par>
                      </p:childTnLst>
                    </p:cTn>
                  </p:par>
                  <p:par>
                    <p:cTn id="125" fill="hold">
                      <p:stCondLst>
                        <p:cond delay="indefinite"/>
                      </p:stCondLst>
                      <p:childTnLst>
                        <p:par>
                          <p:cTn id="126" fill="hold">
                            <p:stCondLst>
                              <p:cond delay="0"/>
                            </p:stCondLst>
                            <p:childTnLst>
                              <p:par>
                                <p:cTn id="127" presetID="14" presetClass="entr" presetSubtype="10" fill="hold" grpId="1" nodeType="clickEffect">
                                  <p:stCondLst>
                                    <p:cond delay="0"/>
                                  </p:stCondLst>
                                  <p:childTnLst>
                                    <p:set>
                                      <p:cBhvr>
                                        <p:cTn id="128" dur="1" fill="hold">
                                          <p:stCondLst>
                                            <p:cond delay="0"/>
                                          </p:stCondLst>
                                        </p:cTn>
                                        <p:tgtEl>
                                          <p:spTgt spid="186"/>
                                        </p:tgtEl>
                                        <p:attrNameLst>
                                          <p:attrName>style.visibility</p:attrName>
                                        </p:attrNameLst>
                                      </p:cBhvr>
                                      <p:to>
                                        <p:strVal val="visible"/>
                                      </p:to>
                                    </p:set>
                                    <p:animEffect transition="in" filter="randombar(horizontal)">
                                      <p:cBhvr>
                                        <p:cTn id="129" dur="500"/>
                                        <p:tgtEl>
                                          <p:spTgt spid="186"/>
                                        </p:tgtEl>
                                      </p:cBhvr>
                                    </p:animEffect>
                                  </p:childTnLst>
                                </p:cTn>
                              </p:par>
                            </p:childTnLst>
                          </p:cTn>
                        </p:par>
                        <p:par>
                          <p:cTn id="130" fill="hold">
                            <p:stCondLst>
                              <p:cond delay="500"/>
                            </p:stCondLst>
                            <p:childTnLst>
                              <p:par>
                                <p:cTn id="131" presetID="14" presetClass="entr" presetSubtype="10" fill="hold" grpId="1" nodeType="afterEffect">
                                  <p:stCondLst>
                                    <p:cond delay="0"/>
                                  </p:stCondLst>
                                  <p:childTnLst>
                                    <p:set>
                                      <p:cBhvr>
                                        <p:cTn id="132" dur="1" fill="hold">
                                          <p:stCondLst>
                                            <p:cond delay="0"/>
                                          </p:stCondLst>
                                        </p:cTn>
                                        <p:tgtEl>
                                          <p:spTgt spid="97"/>
                                        </p:tgtEl>
                                        <p:attrNameLst>
                                          <p:attrName>style.visibility</p:attrName>
                                        </p:attrNameLst>
                                      </p:cBhvr>
                                      <p:to>
                                        <p:strVal val="visible"/>
                                      </p:to>
                                    </p:set>
                                    <p:animEffect transition="in" filter="randombar(horizontal)">
                                      <p:cBhvr>
                                        <p:cTn id="133" dur="500"/>
                                        <p:tgtEl>
                                          <p:spTgt spid="97"/>
                                        </p:tgtEl>
                                      </p:cBhvr>
                                    </p:animEffect>
                                  </p:childTnLst>
                                </p:cTn>
                              </p:par>
                            </p:childTnLst>
                          </p:cTn>
                        </p:par>
                        <p:par>
                          <p:cTn id="134" fill="hold">
                            <p:stCondLst>
                              <p:cond delay="1000"/>
                            </p:stCondLst>
                            <p:childTnLst>
                              <p:par>
                                <p:cTn id="135" presetID="14" presetClass="entr" presetSubtype="10" fill="hold" nodeType="afterEffect">
                                  <p:stCondLst>
                                    <p:cond delay="0"/>
                                  </p:stCondLst>
                                  <p:childTnLst>
                                    <p:set>
                                      <p:cBhvr>
                                        <p:cTn id="136" dur="1" fill="hold">
                                          <p:stCondLst>
                                            <p:cond delay="0"/>
                                          </p:stCondLst>
                                        </p:cTn>
                                        <p:tgtEl>
                                          <p:spTgt spid="133"/>
                                        </p:tgtEl>
                                        <p:attrNameLst>
                                          <p:attrName>style.visibility</p:attrName>
                                        </p:attrNameLst>
                                      </p:cBhvr>
                                      <p:to>
                                        <p:strVal val="visible"/>
                                      </p:to>
                                    </p:set>
                                    <p:animEffect transition="in" filter="randombar(horizontal)">
                                      <p:cBhvr>
                                        <p:cTn id="137" dur="500"/>
                                        <p:tgtEl>
                                          <p:spTgt spid="133"/>
                                        </p:tgtEl>
                                      </p:cBhvr>
                                    </p:animEffect>
                                  </p:childTnLst>
                                </p:cTn>
                              </p:par>
                            </p:childTnLst>
                          </p:cTn>
                        </p:par>
                      </p:childTnLst>
                    </p:cTn>
                  </p:par>
                  <p:par>
                    <p:cTn id="138" fill="hold">
                      <p:stCondLst>
                        <p:cond delay="indefinite"/>
                      </p:stCondLst>
                      <p:childTnLst>
                        <p:par>
                          <p:cTn id="139" fill="hold">
                            <p:stCondLst>
                              <p:cond delay="0"/>
                            </p:stCondLst>
                            <p:childTnLst>
                              <p:par>
                                <p:cTn id="140" presetID="14" presetClass="entr" presetSubtype="10" fill="hold" grpId="0" nodeType="clickEffect">
                                  <p:stCondLst>
                                    <p:cond delay="0"/>
                                  </p:stCondLst>
                                  <p:childTnLst>
                                    <p:set>
                                      <p:cBhvr>
                                        <p:cTn id="141" dur="1" fill="hold">
                                          <p:stCondLst>
                                            <p:cond delay="0"/>
                                          </p:stCondLst>
                                        </p:cTn>
                                        <p:tgtEl>
                                          <p:spTgt spid="147"/>
                                        </p:tgtEl>
                                        <p:attrNameLst>
                                          <p:attrName>style.visibility</p:attrName>
                                        </p:attrNameLst>
                                      </p:cBhvr>
                                      <p:to>
                                        <p:strVal val="visible"/>
                                      </p:to>
                                    </p:set>
                                    <p:animEffect transition="in" filter="randombar(horizontal)">
                                      <p:cBhvr>
                                        <p:cTn id="142" dur="500"/>
                                        <p:tgtEl>
                                          <p:spTgt spid="147"/>
                                        </p:tgtEl>
                                      </p:cBhvr>
                                    </p:animEffect>
                                  </p:childTnLst>
                                </p:cTn>
                              </p:par>
                            </p:childTnLst>
                          </p:cTn>
                        </p:par>
                        <p:par>
                          <p:cTn id="143" fill="hold">
                            <p:stCondLst>
                              <p:cond delay="500"/>
                            </p:stCondLst>
                            <p:childTnLst>
                              <p:par>
                                <p:cTn id="144" presetID="14" presetClass="entr" presetSubtype="10" fill="hold" grpId="0" nodeType="afterEffect">
                                  <p:stCondLst>
                                    <p:cond delay="0"/>
                                  </p:stCondLst>
                                  <p:childTnLst>
                                    <p:set>
                                      <p:cBhvr>
                                        <p:cTn id="145" dur="1" fill="hold">
                                          <p:stCondLst>
                                            <p:cond delay="0"/>
                                          </p:stCondLst>
                                        </p:cTn>
                                        <p:tgtEl>
                                          <p:spTgt spid="146"/>
                                        </p:tgtEl>
                                        <p:attrNameLst>
                                          <p:attrName>style.visibility</p:attrName>
                                        </p:attrNameLst>
                                      </p:cBhvr>
                                      <p:to>
                                        <p:strVal val="visible"/>
                                      </p:to>
                                    </p:set>
                                    <p:animEffect transition="in" filter="randombar(horizontal)">
                                      <p:cBhvr>
                                        <p:cTn id="146" dur="500"/>
                                        <p:tgtEl>
                                          <p:spTgt spid="146"/>
                                        </p:tgtEl>
                                      </p:cBhvr>
                                    </p:animEffect>
                                  </p:childTnLst>
                                </p:cTn>
                              </p:par>
                            </p:childTnLst>
                          </p:cTn>
                        </p:par>
                        <p:par>
                          <p:cTn id="147" fill="hold">
                            <p:stCondLst>
                              <p:cond delay="1000"/>
                            </p:stCondLst>
                            <p:childTnLst>
                              <p:par>
                                <p:cTn id="148" presetID="14" presetClass="entr" presetSubtype="10" fill="hold" nodeType="afterEffect">
                                  <p:stCondLst>
                                    <p:cond delay="0"/>
                                  </p:stCondLst>
                                  <p:childTnLst>
                                    <p:set>
                                      <p:cBhvr>
                                        <p:cTn id="149" dur="1" fill="hold">
                                          <p:stCondLst>
                                            <p:cond delay="0"/>
                                          </p:stCondLst>
                                        </p:cTn>
                                        <p:tgtEl>
                                          <p:spTgt spid="135"/>
                                        </p:tgtEl>
                                        <p:attrNameLst>
                                          <p:attrName>style.visibility</p:attrName>
                                        </p:attrNameLst>
                                      </p:cBhvr>
                                      <p:to>
                                        <p:strVal val="visible"/>
                                      </p:to>
                                    </p:set>
                                    <p:animEffect transition="in" filter="randombar(horizontal)">
                                      <p:cBhvr>
                                        <p:cTn id="150" dur="500"/>
                                        <p:tgtEl>
                                          <p:spTgt spid="135"/>
                                        </p:tgtEl>
                                      </p:cBhvr>
                                    </p:animEffect>
                                  </p:childTnLst>
                                </p:cTn>
                              </p:par>
                            </p:childTnLst>
                          </p:cTn>
                        </p:par>
                      </p:childTnLst>
                    </p:cTn>
                  </p:par>
                  <p:par>
                    <p:cTn id="151" fill="hold">
                      <p:stCondLst>
                        <p:cond delay="indefinite"/>
                      </p:stCondLst>
                      <p:childTnLst>
                        <p:par>
                          <p:cTn id="152" fill="hold">
                            <p:stCondLst>
                              <p:cond delay="0"/>
                            </p:stCondLst>
                            <p:childTnLst>
                              <p:par>
                                <p:cTn id="153" presetID="3" presetClass="entr" presetSubtype="10" fill="hold" nodeType="clickEffect">
                                  <p:stCondLst>
                                    <p:cond delay="0"/>
                                  </p:stCondLst>
                                  <p:childTnLst>
                                    <p:set>
                                      <p:cBhvr>
                                        <p:cTn id="154" dur="1" fill="hold">
                                          <p:stCondLst>
                                            <p:cond delay="0"/>
                                          </p:stCondLst>
                                        </p:cTn>
                                        <p:tgtEl>
                                          <p:spTgt spid="128"/>
                                        </p:tgtEl>
                                        <p:attrNameLst>
                                          <p:attrName>style.visibility</p:attrName>
                                        </p:attrNameLst>
                                      </p:cBhvr>
                                      <p:to>
                                        <p:strVal val="visible"/>
                                      </p:to>
                                    </p:set>
                                    <p:animEffect transition="in" filter="blinds(horizontal)">
                                      <p:cBhvr>
                                        <p:cTn id="155" dur="500"/>
                                        <p:tgtEl>
                                          <p:spTgt spid="128"/>
                                        </p:tgtEl>
                                      </p:cBhvr>
                                    </p:animEffect>
                                  </p:childTnLst>
                                </p:cTn>
                              </p:par>
                            </p:childTnLst>
                          </p:cTn>
                        </p:par>
                        <p:par>
                          <p:cTn id="156" fill="hold">
                            <p:stCondLst>
                              <p:cond delay="500"/>
                            </p:stCondLst>
                            <p:childTnLst>
                              <p:par>
                                <p:cTn id="157" presetID="3" presetClass="entr" presetSubtype="10" fill="hold" nodeType="afterEffect">
                                  <p:stCondLst>
                                    <p:cond delay="0"/>
                                  </p:stCondLst>
                                  <p:childTnLst>
                                    <p:set>
                                      <p:cBhvr>
                                        <p:cTn id="158" dur="1" fill="hold">
                                          <p:stCondLst>
                                            <p:cond delay="0"/>
                                          </p:stCondLst>
                                        </p:cTn>
                                        <p:tgtEl>
                                          <p:spTgt spid="131"/>
                                        </p:tgtEl>
                                        <p:attrNameLst>
                                          <p:attrName>style.visibility</p:attrName>
                                        </p:attrNameLst>
                                      </p:cBhvr>
                                      <p:to>
                                        <p:strVal val="visible"/>
                                      </p:to>
                                    </p:set>
                                    <p:animEffect transition="in" filter="blinds(horizontal)">
                                      <p:cBhvr>
                                        <p:cTn id="159" dur="500"/>
                                        <p:tgtEl>
                                          <p:spTgt spid="131"/>
                                        </p:tgtEl>
                                      </p:cBhvr>
                                    </p:animEffect>
                                  </p:childTnLst>
                                </p:cTn>
                              </p:par>
                            </p:childTnLst>
                          </p:cTn>
                        </p:par>
                        <p:par>
                          <p:cTn id="160" fill="hold">
                            <p:stCondLst>
                              <p:cond delay="1000"/>
                            </p:stCondLst>
                            <p:childTnLst>
                              <p:par>
                                <p:cTn id="161" presetID="3" presetClass="entr" presetSubtype="10" fill="hold" nodeType="afterEffect">
                                  <p:stCondLst>
                                    <p:cond delay="0"/>
                                  </p:stCondLst>
                                  <p:childTnLst>
                                    <p:set>
                                      <p:cBhvr>
                                        <p:cTn id="162" dur="1" fill="hold">
                                          <p:stCondLst>
                                            <p:cond delay="0"/>
                                          </p:stCondLst>
                                        </p:cTn>
                                        <p:tgtEl>
                                          <p:spTgt spid="132"/>
                                        </p:tgtEl>
                                        <p:attrNameLst>
                                          <p:attrName>style.visibility</p:attrName>
                                        </p:attrNameLst>
                                      </p:cBhvr>
                                      <p:to>
                                        <p:strVal val="visible"/>
                                      </p:to>
                                    </p:set>
                                    <p:animEffect transition="in" filter="blinds(horizontal)">
                                      <p:cBhvr>
                                        <p:cTn id="163" dur="500"/>
                                        <p:tgtEl>
                                          <p:spTgt spid="132"/>
                                        </p:tgtEl>
                                      </p:cBhvr>
                                    </p:animEffect>
                                  </p:childTnLst>
                                </p:cTn>
                              </p:par>
                            </p:childTnLst>
                          </p:cTn>
                        </p:par>
                        <p:par>
                          <p:cTn id="164" fill="hold">
                            <p:stCondLst>
                              <p:cond delay="1500"/>
                            </p:stCondLst>
                            <p:childTnLst>
                              <p:par>
                                <p:cTn id="165" presetID="14" presetClass="entr" presetSubtype="10" fill="hold" grpId="0" nodeType="afterEffect">
                                  <p:stCondLst>
                                    <p:cond delay="0"/>
                                  </p:stCondLst>
                                  <p:childTnLst>
                                    <p:set>
                                      <p:cBhvr>
                                        <p:cTn id="166" dur="1" fill="hold">
                                          <p:stCondLst>
                                            <p:cond delay="0"/>
                                          </p:stCondLst>
                                        </p:cTn>
                                        <p:tgtEl>
                                          <p:spTgt spid="129"/>
                                        </p:tgtEl>
                                        <p:attrNameLst>
                                          <p:attrName>style.visibility</p:attrName>
                                        </p:attrNameLst>
                                      </p:cBhvr>
                                      <p:to>
                                        <p:strVal val="visible"/>
                                      </p:to>
                                    </p:set>
                                    <p:animEffect transition="in" filter="randombar(horizontal)">
                                      <p:cBhvr>
                                        <p:cTn id="167" dur="500"/>
                                        <p:tgtEl>
                                          <p:spTgt spid="129"/>
                                        </p:tgtEl>
                                      </p:cBhvr>
                                    </p:animEffect>
                                  </p:childTnLst>
                                </p:cTn>
                              </p:par>
                            </p:childTnLst>
                          </p:cTn>
                        </p:par>
                      </p:childTnLst>
                    </p:cTn>
                  </p:par>
                  <p:par>
                    <p:cTn id="168" fill="hold">
                      <p:stCondLst>
                        <p:cond delay="indefinite"/>
                      </p:stCondLst>
                      <p:childTnLst>
                        <p:par>
                          <p:cTn id="169" fill="hold">
                            <p:stCondLst>
                              <p:cond delay="0"/>
                            </p:stCondLst>
                            <p:childTnLst>
                              <p:par>
                                <p:cTn id="170" presetID="14" presetClass="entr" presetSubtype="10" fill="hold" grpId="0" nodeType="clickEffect">
                                  <p:stCondLst>
                                    <p:cond delay="0"/>
                                  </p:stCondLst>
                                  <p:childTnLst>
                                    <p:set>
                                      <p:cBhvr>
                                        <p:cTn id="171" dur="1" fill="hold">
                                          <p:stCondLst>
                                            <p:cond delay="0"/>
                                          </p:stCondLst>
                                        </p:cTn>
                                        <p:tgtEl>
                                          <p:spTgt spid="130"/>
                                        </p:tgtEl>
                                        <p:attrNameLst>
                                          <p:attrName>style.visibility</p:attrName>
                                        </p:attrNameLst>
                                      </p:cBhvr>
                                      <p:to>
                                        <p:strVal val="visible"/>
                                      </p:to>
                                    </p:set>
                                    <p:animEffect transition="in" filter="randombar(horizontal)">
                                      <p:cBhvr>
                                        <p:cTn id="172"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64" grpId="0"/>
      <p:bldP spid="117" grpId="0" animBg="1"/>
      <p:bldP spid="219" grpId="0" animBg="1"/>
      <p:bldP spid="220" grpId="0" animBg="1"/>
      <p:bldP spid="221" grpId="0" animBg="1"/>
      <p:bldP spid="222" grpId="0"/>
      <p:bldP spid="223" grpId="0"/>
      <p:bldP spid="224" grpId="0"/>
      <p:bldP spid="234" grpId="0"/>
      <p:bldP spid="139" grpId="0"/>
      <p:bldP spid="140" grpId="0"/>
      <p:bldP spid="141" grpId="0"/>
      <p:bldP spid="142" grpId="0"/>
      <p:bldP spid="143" grpId="0"/>
      <p:bldP spid="144" grpId="0"/>
      <p:bldP spid="173" grpId="0"/>
      <p:bldP spid="184" grpId="0" animBg="1"/>
      <p:bldP spid="186" grpId="1"/>
      <p:bldP spid="92" grpId="0" animBg="1"/>
      <p:bldP spid="103" grpId="0" animBg="1"/>
      <p:bldP spid="113" grpId="0" animBg="1"/>
      <p:bldP spid="293" grpId="0"/>
      <p:bldP spid="294" grpId="0"/>
      <p:bldP spid="295" grpId="0"/>
      <p:bldP spid="97" grpId="1" animBg="1"/>
      <p:bldP spid="129" grpId="0" animBg="1"/>
      <p:bldP spid="130" grpId="0" animBg="1"/>
      <p:bldP spid="146" grpId="0" animBg="1"/>
      <p:bldP spid="1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normAutofit/>
          </a:bodyPr>
          <a:lstStyle/>
          <a:p>
            <a:pPr algn="l"/>
            <a:r>
              <a:rPr lang="en-US" dirty="0"/>
              <a:t>Desirable Allocation</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9</a:t>
            </a:fld>
            <a:endParaRPr lang="en-US" dirty="0"/>
          </a:p>
        </p:txBody>
      </p:sp>
      <p:pic>
        <p:nvPicPr>
          <p:cNvPr id="38" name="Picture 37" descr="safari.png"/>
          <p:cNvPicPr>
            <a:picLocks noChangeAspect="1"/>
          </p:cNvPicPr>
          <p:nvPr/>
        </p:nvPicPr>
        <p:blipFill>
          <a:blip r:embed="rId3" cstate="print"/>
          <a:stretch>
            <a:fillRect/>
          </a:stretch>
        </p:blipFill>
        <p:spPr>
          <a:xfrm>
            <a:off x="164139" y="6425519"/>
            <a:ext cx="1315038" cy="380494"/>
          </a:xfrm>
          <a:prstGeom prst="rect">
            <a:avLst/>
          </a:prstGeom>
        </p:spPr>
      </p:pic>
      <p:sp>
        <p:nvSpPr>
          <p:cNvPr id="54" name="Rectangle 53">
            <a:extLst>
              <a:ext uri="{FF2B5EF4-FFF2-40B4-BE49-F238E27FC236}">
                <a16:creationId xmlns:a16="http://schemas.microsoft.com/office/drawing/2014/main" id="{80598758-D553-4439-BA0D-B1B6C11986E6}"/>
              </a:ext>
            </a:extLst>
          </p:cNvPr>
          <p:cNvSpPr/>
          <p:nvPr/>
        </p:nvSpPr>
        <p:spPr>
          <a:xfrm>
            <a:off x="5689030" y="2339952"/>
            <a:ext cx="2322080" cy="36909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5" name="Group 54">
            <a:extLst>
              <a:ext uri="{FF2B5EF4-FFF2-40B4-BE49-F238E27FC236}">
                <a16:creationId xmlns:a16="http://schemas.microsoft.com/office/drawing/2014/main" id="{5ECF280E-2309-4619-975C-9191D0C07162}"/>
              </a:ext>
            </a:extLst>
          </p:cNvPr>
          <p:cNvGrpSpPr/>
          <p:nvPr/>
        </p:nvGrpSpPr>
        <p:grpSpPr>
          <a:xfrm>
            <a:off x="5761766" y="2408820"/>
            <a:ext cx="2177048" cy="236334"/>
            <a:chOff x="5217994" y="3655709"/>
            <a:chExt cx="2177048" cy="236334"/>
          </a:xfrm>
          <a:solidFill>
            <a:schemeClr val="bg1"/>
          </a:solidFill>
        </p:grpSpPr>
        <p:sp>
          <p:nvSpPr>
            <p:cNvPr id="56" name="Rectangle 55">
              <a:extLst>
                <a:ext uri="{FF2B5EF4-FFF2-40B4-BE49-F238E27FC236}">
                  <a16:creationId xmlns:a16="http://schemas.microsoft.com/office/drawing/2014/main" id="{5678F278-F3B9-4D5A-8A21-33ECDF4DFCB7}"/>
                </a:ext>
              </a:extLst>
            </p:cNvPr>
            <p:cNvSpPr/>
            <p:nvPr/>
          </p:nvSpPr>
          <p:spPr>
            <a:xfrm>
              <a:off x="521799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CF41B431-20F9-492B-9833-BF638528AECA}"/>
                </a:ext>
              </a:extLst>
            </p:cNvPr>
            <p:cNvSpPr/>
            <p:nvPr/>
          </p:nvSpPr>
          <p:spPr>
            <a:xfrm>
              <a:off x="549579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A5E0F9DB-064A-4A7D-8704-6D12034E15DA}"/>
                </a:ext>
              </a:extLst>
            </p:cNvPr>
            <p:cNvSpPr/>
            <p:nvPr/>
          </p:nvSpPr>
          <p:spPr>
            <a:xfrm>
              <a:off x="577360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39978B9D-8D97-4E5F-8105-874AAE58B793}"/>
                </a:ext>
              </a:extLst>
            </p:cNvPr>
            <p:cNvSpPr/>
            <p:nvPr/>
          </p:nvSpPr>
          <p:spPr>
            <a:xfrm>
              <a:off x="6051406"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FED9B224-69F9-4896-947C-5D057372D5B3}"/>
                </a:ext>
              </a:extLst>
            </p:cNvPr>
            <p:cNvSpPr/>
            <p:nvPr/>
          </p:nvSpPr>
          <p:spPr>
            <a:xfrm>
              <a:off x="6329210"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A067256B-1226-46FB-BA1D-56078109C05C}"/>
                </a:ext>
              </a:extLst>
            </p:cNvPr>
            <p:cNvSpPr/>
            <p:nvPr/>
          </p:nvSpPr>
          <p:spPr>
            <a:xfrm>
              <a:off x="660701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7F22D6D1-A519-4C8D-B1ED-BC1726BD1BE7}"/>
                </a:ext>
              </a:extLst>
            </p:cNvPr>
            <p:cNvSpPr/>
            <p:nvPr/>
          </p:nvSpPr>
          <p:spPr>
            <a:xfrm>
              <a:off x="688481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39617DCF-29E3-4349-A6CA-677CBA47438D}"/>
                </a:ext>
              </a:extLst>
            </p:cNvPr>
            <p:cNvSpPr/>
            <p:nvPr/>
          </p:nvSpPr>
          <p:spPr>
            <a:xfrm>
              <a:off x="716262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TextBox 63">
            <a:extLst>
              <a:ext uri="{FF2B5EF4-FFF2-40B4-BE49-F238E27FC236}">
                <a16:creationId xmlns:a16="http://schemas.microsoft.com/office/drawing/2014/main" id="{7387E23F-7DA6-4E92-9135-A7A9895E1B69}"/>
              </a:ext>
            </a:extLst>
          </p:cNvPr>
          <p:cNvSpPr txBox="1"/>
          <p:nvPr/>
        </p:nvSpPr>
        <p:spPr>
          <a:xfrm>
            <a:off x="3653639" y="2293785"/>
            <a:ext cx="2006640" cy="369332"/>
          </a:xfrm>
          <a:prstGeom prst="rect">
            <a:avLst/>
          </a:prstGeom>
          <a:noFill/>
        </p:spPr>
        <p:txBody>
          <a:bodyPr wrap="none" rtlCol="0">
            <a:spAutoFit/>
          </a:bodyPr>
          <a:lstStyle/>
          <a:p>
            <a:r>
              <a:rPr lang="en-US" dirty="0"/>
              <a:t>Large Page Frame 1</a:t>
            </a:r>
          </a:p>
        </p:txBody>
      </p:sp>
      <p:sp>
        <p:nvSpPr>
          <p:cNvPr id="117" name="Rectangle 116">
            <a:extLst>
              <a:ext uri="{FF2B5EF4-FFF2-40B4-BE49-F238E27FC236}">
                <a16:creationId xmlns:a16="http://schemas.microsoft.com/office/drawing/2014/main" id="{31DA083B-88E2-458E-86F0-FA2D5B435E4D}"/>
              </a:ext>
            </a:extLst>
          </p:cNvPr>
          <p:cNvSpPr/>
          <p:nvPr/>
        </p:nvSpPr>
        <p:spPr>
          <a:xfrm>
            <a:off x="5690758" y="2712812"/>
            <a:ext cx="2322080" cy="36909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8" name="Group 117">
            <a:extLst>
              <a:ext uri="{FF2B5EF4-FFF2-40B4-BE49-F238E27FC236}">
                <a16:creationId xmlns:a16="http://schemas.microsoft.com/office/drawing/2014/main" id="{80BE6EE2-C307-44B2-A383-773F57775006}"/>
              </a:ext>
            </a:extLst>
          </p:cNvPr>
          <p:cNvGrpSpPr/>
          <p:nvPr/>
        </p:nvGrpSpPr>
        <p:grpSpPr>
          <a:xfrm>
            <a:off x="5757144" y="2781680"/>
            <a:ext cx="2177048" cy="236334"/>
            <a:chOff x="5217994" y="3655709"/>
            <a:chExt cx="2177048" cy="236334"/>
          </a:xfrm>
          <a:solidFill>
            <a:schemeClr val="bg1"/>
          </a:solidFill>
        </p:grpSpPr>
        <p:sp>
          <p:nvSpPr>
            <p:cNvPr id="119" name="Rectangle 118">
              <a:extLst>
                <a:ext uri="{FF2B5EF4-FFF2-40B4-BE49-F238E27FC236}">
                  <a16:creationId xmlns:a16="http://schemas.microsoft.com/office/drawing/2014/main" id="{BCCE8CE4-23AE-4FDB-B54A-2CB53CF5D8ED}"/>
                </a:ext>
              </a:extLst>
            </p:cNvPr>
            <p:cNvSpPr/>
            <p:nvPr/>
          </p:nvSpPr>
          <p:spPr>
            <a:xfrm>
              <a:off x="521799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656EF979-CCC8-431C-910E-38FEB8AA7233}"/>
                </a:ext>
              </a:extLst>
            </p:cNvPr>
            <p:cNvSpPr/>
            <p:nvPr/>
          </p:nvSpPr>
          <p:spPr>
            <a:xfrm>
              <a:off x="549579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a:extLst>
                <a:ext uri="{FF2B5EF4-FFF2-40B4-BE49-F238E27FC236}">
                  <a16:creationId xmlns:a16="http://schemas.microsoft.com/office/drawing/2014/main" id="{6713D4BA-FE30-40DA-AC30-E8F024DD3AAF}"/>
                </a:ext>
              </a:extLst>
            </p:cNvPr>
            <p:cNvSpPr/>
            <p:nvPr/>
          </p:nvSpPr>
          <p:spPr>
            <a:xfrm>
              <a:off x="577360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a:extLst>
                <a:ext uri="{FF2B5EF4-FFF2-40B4-BE49-F238E27FC236}">
                  <a16:creationId xmlns:a16="http://schemas.microsoft.com/office/drawing/2014/main" id="{F06E6F0A-DB43-40AA-A932-C292E102AC29}"/>
                </a:ext>
              </a:extLst>
            </p:cNvPr>
            <p:cNvSpPr/>
            <p:nvPr/>
          </p:nvSpPr>
          <p:spPr>
            <a:xfrm>
              <a:off x="6051406"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122">
              <a:extLst>
                <a:ext uri="{FF2B5EF4-FFF2-40B4-BE49-F238E27FC236}">
                  <a16:creationId xmlns:a16="http://schemas.microsoft.com/office/drawing/2014/main" id="{6044E53F-57FB-458C-BB6E-3FB8EFAAF8B0}"/>
                </a:ext>
              </a:extLst>
            </p:cNvPr>
            <p:cNvSpPr/>
            <p:nvPr/>
          </p:nvSpPr>
          <p:spPr>
            <a:xfrm>
              <a:off x="6329210"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Rectangle 123">
              <a:extLst>
                <a:ext uri="{FF2B5EF4-FFF2-40B4-BE49-F238E27FC236}">
                  <a16:creationId xmlns:a16="http://schemas.microsoft.com/office/drawing/2014/main" id="{98B264EA-6488-41ED-93BA-1EBDD6DD85F5}"/>
                </a:ext>
              </a:extLst>
            </p:cNvPr>
            <p:cNvSpPr/>
            <p:nvPr/>
          </p:nvSpPr>
          <p:spPr>
            <a:xfrm>
              <a:off x="660701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Rectangle 124">
              <a:extLst>
                <a:ext uri="{FF2B5EF4-FFF2-40B4-BE49-F238E27FC236}">
                  <a16:creationId xmlns:a16="http://schemas.microsoft.com/office/drawing/2014/main" id="{C553B531-D7F7-490A-BD85-B28036B63EC2}"/>
                </a:ext>
              </a:extLst>
            </p:cNvPr>
            <p:cNvSpPr/>
            <p:nvPr/>
          </p:nvSpPr>
          <p:spPr>
            <a:xfrm>
              <a:off x="688481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a:extLst>
                <a:ext uri="{FF2B5EF4-FFF2-40B4-BE49-F238E27FC236}">
                  <a16:creationId xmlns:a16="http://schemas.microsoft.com/office/drawing/2014/main" id="{06664684-CE44-45D1-955A-534ED7D13A0C}"/>
                </a:ext>
              </a:extLst>
            </p:cNvPr>
            <p:cNvSpPr/>
            <p:nvPr/>
          </p:nvSpPr>
          <p:spPr>
            <a:xfrm>
              <a:off x="716262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215" name="Straight Arrow Connector 214">
            <a:extLst>
              <a:ext uri="{FF2B5EF4-FFF2-40B4-BE49-F238E27FC236}">
                <a16:creationId xmlns:a16="http://schemas.microsoft.com/office/drawing/2014/main" id="{9DE05F65-0274-4292-BED0-35FDFCB66C0B}"/>
              </a:ext>
            </a:extLst>
          </p:cNvPr>
          <p:cNvCxnSpPr>
            <a:cxnSpLocks/>
          </p:cNvCxnSpPr>
          <p:nvPr/>
        </p:nvCxnSpPr>
        <p:spPr>
          <a:xfrm>
            <a:off x="344358" y="1775855"/>
            <a:ext cx="0" cy="4118823"/>
          </a:xfrm>
          <a:prstGeom prst="straightConnector1">
            <a:avLst/>
          </a:prstGeom>
          <a:ln w="25400">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219" name="Rectangle 218">
            <a:extLst>
              <a:ext uri="{FF2B5EF4-FFF2-40B4-BE49-F238E27FC236}">
                <a16:creationId xmlns:a16="http://schemas.microsoft.com/office/drawing/2014/main" id="{73727A77-970C-4357-B325-977CEBE06E2B}"/>
              </a:ext>
            </a:extLst>
          </p:cNvPr>
          <p:cNvSpPr/>
          <p:nvPr/>
        </p:nvSpPr>
        <p:spPr>
          <a:xfrm>
            <a:off x="6762249" y="6030624"/>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0" name="Rectangle 219">
            <a:extLst>
              <a:ext uri="{FF2B5EF4-FFF2-40B4-BE49-F238E27FC236}">
                <a16:creationId xmlns:a16="http://schemas.microsoft.com/office/drawing/2014/main" id="{AAE245B4-646F-4E28-8918-E9F2CCD10094}"/>
              </a:ext>
            </a:extLst>
          </p:cNvPr>
          <p:cNvSpPr/>
          <p:nvPr/>
        </p:nvSpPr>
        <p:spPr>
          <a:xfrm>
            <a:off x="4941753" y="6029456"/>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Rectangle 220">
            <a:extLst>
              <a:ext uri="{FF2B5EF4-FFF2-40B4-BE49-F238E27FC236}">
                <a16:creationId xmlns:a16="http://schemas.microsoft.com/office/drawing/2014/main" id="{8BD46FA6-B856-411D-A6B3-D9B0E41ADA4A}"/>
              </a:ext>
            </a:extLst>
          </p:cNvPr>
          <p:cNvSpPr/>
          <p:nvPr/>
        </p:nvSpPr>
        <p:spPr>
          <a:xfrm>
            <a:off x="7959444" y="6026992"/>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TextBox 221">
            <a:extLst>
              <a:ext uri="{FF2B5EF4-FFF2-40B4-BE49-F238E27FC236}">
                <a16:creationId xmlns:a16="http://schemas.microsoft.com/office/drawing/2014/main" id="{A0EC96D8-343F-4E86-AFC7-07C6743BA32E}"/>
              </a:ext>
            </a:extLst>
          </p:cNvPr>
          <p:cNvSpPr txBox="1"/>
          <p:nvPr/>
        </p:nvSpPr>
        <p:spPr>
          <a:xfrm>
            <a:off x="5234174" y="5965673"/>
            <a:ext cx="1456448" cy="369332"/>
          </a:xfrm>
          <a:prstGeom prst="rect">
            <a:avLst/>
          </a:prstGeom>
          <a:noFill/>
        </p:spPr>
        <p:txBody>
          <a:bodyPr wrap="square" rtlCol="0">
            <a:spAutoFit/>
          </a:bodyPr>
          <a:lstStyle/>
          <a:p>
            <a:r>
              <a:rPr lang="en-US" b="1" dirty="0"/>
              <a:t>Unallocated</a:t>
            </a:r>
          </a:p>
        </p:txBody>
      </p:sp>
      <p:sp>
        <p:nvSpPr>
          <p:cNvPr id="223" name="TextBox 222">
            <a:extLst>
              <a:ext uri="{FF2B5EF4-FFF2-40B4-BE49-F238E27FC236}">
                <a16:creationId xmlns:a16="http://schemas.microsoft.com/office/drawing/2014/main" id="{F87881AB-3D65-4DF4-AFC5-40C60D889A69}"/>
              </a:ext>
            </a:extLst>
          </p:cNvPr>
          <p:cNvSpPr txBox="1"/>
          <p:nvPr/>
        </p:nvSpPr>
        <p:spPr>
          <a:xfrm>
            <a:off x="7054670" y="5964125"/>
            <a:ext cx="1456448" cy="369332"/>
          </a:xfrm>
          <a:prstGeom prst="rect">
            <a:avLst/>
          </a:prstGeom>
          <a:noFill/>
        </p:spPr>
        <p:txBody>
          <a:bodyPr wrap="square" rtlCol="0">
            <a:spAutoFit/>
          </a:bodyPr>
          <a:lstStyle/>
          <a:p>
            <a:r>
              <a:rPr lang="en-US" b="1" dirty="0"/>
              <a:t>App 1</a:t>
            </a:r>
          </a:p>
        </p:txBody>
      </p:sp>
      <p:sp>
        <p:nvSpPr>
          <p:cNvPr id="224" name="TextBox 223">
            <a:extLst>
              <a:ext uri="{FF2B5EF4-FFF2-40B4-BE49-F238E27FC236}">
                <a16:creationId xmlns:a16="http://schemas.microsoft.com/office/drawing/2014/main" id="{074F3644-86FF-4289-8D83-909EA4E52A71}"/>
              </a:ext>
            </a:extLst>
          </p:cNvPr>
          <p:cNvSpPr txBox="1"/>
          <p:nvPr/>
        </p:nvSpPr>
        <p:spPr>
          <a:xfrm>
            <a:off x="8228971" y="5964125"/>
            <a:ext cx="1456448" cy="369332"/>
          </a:xfrm>
          <a:prstGeom prst="rect">
            <a:avLst/>
          </a:prstGeom>
          <a:noFill/>
        </p:spPr>
        <p:txBody>
          <a:bodyPr wrap="square" rtlCol="0">
            <a:spAutoFit/>
          </a:bodyPr>
          <a:lstStyle/>
          <a:p>
            <a:r>
              <a:rPr lang="en-US" b="1" dirty="0"/>
              <a:t>App 2</a:t>
            </a:r>
          </a:p>
        </p:txBody>
      </p:sp>
      <p:sp>
        <p:nvSpPr>
          <p:cNvPr id="234" name="TextBox 233">
            <a:extLst>
              <a:ext uri="{FF2B5EF4-FFF2-40B4-BE49-F238E27FC236}">
                <a16:creationId xmlns:a16="http://schemas.microsoft.com/office/drawing/2014/main" id="{3B9969D1-8FAA-41A1-BA6C-FD7B5835F317}"/>
              </a:ext>
            </a:extLst>
          </p:cNvPr>
          <p:cNvSpPr txBox="1"/>
          <p:nvPr/>
        </p:nvSpPr>
        <p:spPr>
          <a:xfrm>
            <a:off x="5553882" y="1185095"/>
            <a:ext cx="2592376" cy="461665"/>
          </a:xfrm>
          <a:prstGeom prst="rect">
            <a:avLst/>
          </a:prstGeom>
          <a:noFill/>
        </p:spPr>
        <p:txBody>
          <a:bodyPr wrap="none" rtlCol="0">
            <a:spAutoFit/>
          </a:bodyPr>
          <a:lstStyle/>
          <a:p>
            <a:pPr algn="ctr"/>
            <a:r>
              <a:rPr lang="en-US" sz="2400" b="1" i="1" dirty="0"/>
              <a:t>Desirable Behavior</a:t>
            </a:r>
          </a:p>
        </p:txBody>
      </p:sp>
      <p:sp>
        <p:nvSpPr>
          <p:cNvPr id="139" name="TextBox 138">
            <a:extLst>
              <a:ext uri="{FF2B5EF4-FFF2-40B4-BE49-F238E27FC236}">
                <a16:creationId xmlns:a16="http://schemas.microsoft.com/office/drawing/2014/main" id="{2860C345-F8F5-4862-A1BC-CE3E93E5E4ED}"/>
              </a:ext>
            </a:extLst>
          </p:cNvPr>
          <p:cNvSpPr txBox="1"/>
          <p:nvPr/>
        </p:nvSpPr>
        <p:spPr>
          <a:xfrm>
            <a:off x="48940" y="1414770"/>
            <a:ext cx="649537" cy="369332"/>
          </a:xfrm>
          <a:prstGeom prst="rect">
            <a:avLst/>
          </a:prstGeom>
          <a:noFill/>
        </p:spPr>
        <p:txBody>
          <a:bodyPr wrap="none" rtlCol="0">
            <a:spAutoFit/>
          </a:bodyPr>
          <a:lstStyle/>
          <a:p>
            <a:r>
              <a:rPr lang="en-US" dirty="0"/>
              <a:t>Time</a:t>
            </a:r>
          </a:p>
        </p:txBody>
      </p:sp>
      <p:sp>
        <p:nvSpPr>
          <p:cNvPr id="140" name="TextBox 139">
            <a:extLst>
              <a:ext uri="{FF2B5EF4-FFF2-40B4-BE49-F238E27FC236}">
                <a16:creationId xmlns:a16="http://schemas.microsoft.com/office/drawing/2014/main" id="{2438E9CD-8A74-4D70-B0BA-EF83B8224890}"/>
              </a:ext>
            </a:extLst>
          </p:cNvPr>
          <p:cNvSpPr txBox="1"/>
          <p:nvPr/>
        </p:nvSpPr>
        <p:spPr>
          <a:xfrm>
            <a:off x="445982" y="1736186"/>
            <a:ext cx="1456448" cy="646331"/>
          </a:xfrm>
          <a:prstGeom prst="rect">
            <a:avLst/>
          </a:prstGeom>
          <a:noFill/>
        </p:spPr>
        <p:txBody>
          <a:bodyPr wrap="square" rtlCol="0">
            <a:spAutoFit/>
          </a:bodyPr>
          <a:lstStyle/>
          <a:p>
            <a:pPr algn="ctr"/>
            <a:r>
              <a:rPr lang="en-US" b="1" dirty="0"/>
              <a:t>App 1 Allocation</a:t>
            </a:r>
          </a:p>
        </p:txBody>
      </p:sp>
      <p:sp>
        <p:nvSpPr>
          <p:cNvPr id="141" name="TextBox 140">
            <a:extLst>
              <a:ext uri="{FF2B5EF4-FFF2-40B4-BE49-F238E27FC236}">
                <a16:creationId xmlns:a16="http://schemas.microsoft.com/office/drawing/2014/main" id="{F8211660-3CE4-454F-92BD-0A56205BCA16}"/>
              </a:ext>
            </a:extLst>
          </p:cNvPr>
          <p:cNvSpPr txBox="1"/>
          <p:nvPr/>
        </p:nvSpPr>
        <p:spPr>
          <a:xfrm>
            <a:off x="445982" y="2449530"/>
            <a:ext cx="1456448" cy="646331"/>
          </a:xfrm>
          <a:prstGeom prst="rect">
            <a:avLst/>
          </a:prstGeom>
          <a:noFill/>
        </p:spPr>
        <p:txBody>
          <a:bodyPr wrap="square" rtlCol="0">
            <a:spAutoFit/>
          </a:bodyPr>
          <a:lstStyle/>
          <a:p>
            <a:pPr algn="ctr"/>
            <a:r>
              <a:rPr lang="en-US" b="1" dirty="0"/>
              <a:t>App 2 Allocation</a:t>
            </a:r>
          </a:p>
        </p:txBody>
      </p:sp>
      <p:sp>
        <p:nvSpPr>
          <p:cNvPr id="142" name="TextBox 141">
            <a:extLst>
              <a:ext uri="{FF2B5EF4-FFF2-40B4-BE49-F238E27FC236}">
                <a16:creationId xmlns:a16="http://schemas.microsoft.com/office/drawing/2014/main" id="{5D712D96-279F-4A81-9AFB-0F2A3CDF23FF}"/>
              </a:ext>
            </a:extLst>
          </p:cNvPr>
          <p:cNvSpPr txBox="1"/>
          <p:nvPr/>
        </p:nvSpPr>
        <p:spPr>
          <a:xfrm>
            <a:off x="454375" y="3162874"/>
            <a:ext cx="1456448" cy="646331"/>
          </a:xfrm>
          <a:prstGeom prst="rect">
            <a:avLst/>
          </a:prstGeom>
          <a:noFill/>
        </p:spPr>
        <p:txBody>
          <a:bodyPr wrap="square" rtlCol="0">
            <a:spAutoFit/>
          </a:bodyPr>
          <a:lstStyle/>
          <a:p>
            <a:pPr algn="ctr"/>
            <a:r>
              <a:rPr lang="en-US" b="1" dirty="0"/>
              <a:t>App 1 Allocation</a:t>
            </a:r>
          </a:p>
        </p:txBody>
      </p:sp>
      <p:sp>
        <p:nvSpPr>
          <p:cNvPr id="143" name="TextBox 142">
            <a:extLst>
              <a:ext uri="{FF2B5EF4-FFF2-40B4-BE49-F238E27FC236}">
                <a16:creationId xmlns:a16="http://schemas.microsoft.com/office/drawing/2014/main" id="{25FE87CF-3DD3-432B-8A7E-3B4F3A2A1E7B}"/>
              </a:ext>
            </a:extLst>
          </p:cNvPr>
          <p:cNvSpPr txBox="1"/>
          <p:nvPr/>
        </p:nvSpPr>
        <p:spPr>
          <a:xfrm>
            <a:off x="3652192" y="2655369"/>
            <a:ext cx="2006640" cy="369332"/>
          </a:xfrm>
          <a:prstGeom prst="rect">
            <a:avLst/>
          </a:prstGeom>
          <a:noFill/>
        </p:spPr>
        <p:txBody>
          <a:bodyPr wrap="none" rtlCol="0">
            <a:spAutoFit/>
          </a:bodyPr>
          <a:lstStyle/>
          <a:p>
            <a:r>
              <a:rPr lang="en-US" dirty="0"/>
              <a:t>Large Page Frame 2</a:t>
            </a:r>
          </a:p>
        </p:txBody>
      </p:sp>
      <p:sp>
        <p:nvSpPr>
          <p:cNvPr id="144" name="TextBox 143">
            <a:extLst>
              <a:ext uri="{FF2B5EF4-FFF2-40B4-BE49-F238E27FC236}">
                <a16:creationId xmlns:a16="http://schemas.microsoft.com/office/drawing/2014/main" id="{FAEBA305-C6B4-4D1D-A55F-7AB7201321D1}"/>
              </a:ext>
            </a:extLst>
          </p:cNvPr>
          <p:cNvSpPr txBox="1"/>
          <p:nvPr/>
        </p:nvSpPr>
        <p:spPr>
          <a:xfrm>
            <a:off x="6107915" y="1925924"/>
            <a:ext cx="1453796" cy="369332"/>
          </a:xfrm>
          <a:prstGeom prst="rect">
            <a:avLst/>
          </a:prstGeom>
          <a:noFill/>
        </p:spPr>
        <p:txBody>
          <a:bodyPr wrap="none" rtlCol="0">
            <a:spAutoFit/>
          </a:bodyPr>
          <a:lstStyle/>
          <a:p>
            <a:pPr algn="ctr"/>
            <a:r>
              <a:rPr lang="en-US" dirty="0"/>
              <a:t>GPU Memory</a:t>
            </a:r>
          </a:p>
        </p:txBody>
      </p:sp>
      <p:sp>
        <p:nvSpPr>
          <p:cNvPr id="173" name="TextBox 172">
            <a:extLst>
              <a:ext uri="{FF2B5EF4-FFF2-40B4-BE49-F238E27FC236}">
                <a16:creationId xmlns:a16="http://schemas.microsoft.com/office/drawing/2014/main" id="{E4A52672-E823-4264-82D5-386FBC492539}"/>
              </a:ext>
            </a:extLst>
          </p:cNvPr>
          <p:cNvSpPr txBox="1"/>
          <p:nvPr/>
        </p:nvSpPr>
        <p:spPr>
          <a:xfrm>
            <a:off x="454375" y="3819946"/>
            <a:ext cx="1456448" cy="646331"/>
          </a:xfrm>
          <a:prstGeom prst="rect">
            <a:avLst/>
          </a:prstGeom>
          <a:noFill/>
        </p:spPr>
        <p:txBody>
          <a:bodyPr wrap="square" rtlCol="0">
            <a:spAutoFit/>
          </a:bodyPr>
          <a:lstStyle/>
          <a:p>
            <a:pPr algn="ctr"/>
            <a:r>
              <a:rPr lang="en-US" b="1" dirty="0"/>
              <a:t>App 2 Allocation</a:t>
            </a:r>
          </a:p>
        </p:txBody>
      </p:sp>
      <p:sp>
        <p:nvSpPr>
          <p:cNvPr id="184" name="Rectangle 183">
            <a:extLst>
              <a:ext uri="{FF2B5EF4-FFF2-40B4-BE49-F238E27FC236}">
                <a16:creationId xmlns:a16="http://schemas.microsoft.com/office/drawing/2014/main" id="{973892C8-687D-4F4A-AAB1-6EB7F097162C}"/>
              </a:ext>
            </a:extLst>
          </p:cNvPr>
          <p:cNvSpPr/>
          <p:nvPr/>
        </p:nvSpPr>
        <p:spPr>
          <a:xfrm>
            <a:off x="5689267" y="2333386"/>
            <a:ext cx="2325018" cy="3502702"/>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TextBox 185">
            <a:extLst>
              <a:ext uri="{FF2B5EF4-FFF2-40B4-BE49-F238E27FC236}">
                <a16:creationId xmlns:a16="http://schemas.microsoft.com/office/drawing/2014/main" id="{EB95A402-AD53-4733-B49E-044B3F0251ED}"/>
              </a:ext>
            </a:extLst>
          </p:cNvPr>
          <p:cNvSpPr txBox="1"/>
          <p:nvPr/>
        </p:nvSpPr>
        <p:spPr>
          <a:xfrm>
            <a:off x="421384" y="4564029"/>
            <a:ext cx="1456448" cy="646331"/>
          </a:xfrm>
          <a:prstGeom prst="rect">
            <a:avLst/>
          </a:prstGeom>
          <a:noFill/>
        </p:spPr>
        <p:txBody>
          <a:bodyPr wrap="square" rtlCol="0">
            <a:spAutoFit/>
          </a:bodyPr>
          <a:lstStyle/>
          <a:p>
            <a:pPr algn="ctr"/>
            <a:r>
              <a:rPr lang="en-US" b="1" dirty="0"/>
              <a:t>Coalesce</a:t>
            </a:r>
          </a:p>
          <a:p>
            <a:pPr algn="ctr"/>
            <a:r>
              <a:rPr lang="en-US" b="1" dirty="0"/>
              <a:t>App 1 Pages</a:t>
            </a:r>
          </a:p>
        </p:txBody>
      </p:sp>
      <p:sp>
        <p:nvSpPr>
          <p:cNvPr id="187" name="TextBox 186">
            <a:extLst>
              <a:ext uri="{FF2B5EF4-FFF2-40B4-BE49-F238E27FC236}">
                <a16:creationId xmlns:a16="http://schemas.microsoft.com/office/drawing/2014/main" id="{A58B9A08-59D7-48A6-942B-959E4E504057}"/>
              </a:ext>
            </a:extLst>
          </p:cNvPr>
          <p:cNvSpPr txBox="1"/>
          <p:nvPr/>
        </p:nvSpPr>
        <p:spPr>
          <a:xfrm>
            <a:off x="421384" y="5177443"/>
            <a:ext cx="1456448" cy="646331"/>
          </a:xfrm>
          <a:prstGeom prst="rect">
            <a:avLst/>
          </a:prstGeom>
          <a:noFill/>
        </p:spPr>
        <p:txBody>
          <a:bodyPr wrap="square" rtlCol="0">
            <a:spAutoFit/>
          </a:bodyPr>
          <a:lstStyle/>
          <a:p>
            <a:pPr algn="ctr"/>
            <a:r>
              <a:rPr lang="en-US" b="1" dirty="0"/>
              <a:t>Coalesce</a:t>
            </a:r>
          </a:p>
          <a:p>
            <a:pPr algn="ctr"/>
            <a:r>
              <a:rPr lang="en-US" b="1" dirty="0"/>
              <a:t>App 2 Pages</a:t>
            </a:r>
          </a:p>
        </p:txBody>
      </p:sp>
      <p:sp>
        <p:nvSpPr>
          <p:cNvPr id="92" name="Rectangle 91">
            <a:extLst>
              <a:ext uri="{FF2B5EF4-FFF2-40B4-BE49-F238E27FC236}">
                <a16:creationId xmlns:a16="http://schemas.microsoft.com/office/drawing/2014/main" id="{ED4C9E9D-80FE-4C65-A307-AF357A4D69CD}"/>
              </a:ext>
            </a:extLst>
          </p:cNvPr>
          <p:cNvSpPr/>
          <p:nvPr/>
        </p:nvSpPr>
        <p:spPr>
          <a:xfrm>
            <a:off x="5690733" y="3077446"/>
            <a:ext cx="2322080" cy="36909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3" name="Group 92">
            <a:extLst>
              <a:ext uri="{FF2B5EF4-FFF2-40B4-BE49-F238E27FC236}">
                <a16:creationId xmlns:a16="http://schemas.microsoft.com/office/drawing/2014/main" id="{AC6DC64D-E805-4494-9E68-8C6AC817E9C4}"/>
              </a:ext>
            </a:extLst>
          </p:cNvPr>
          <p:cNvGrpSpPr/>
          <p:nvPr/>
        </p:nvGrpSpPr>
        <p:grpSpPr>
          <a:xfrm>
            <a:off x="5763469" y="3146314"/>
            <a:ext cx="2177048" cy="236334"/>
            <a:chOff x="5217994" y="3655709"/>
            <a:chExt cx="2177048" cy="236334"/>
          </a:xfrm>
          <a:solidFill>
            <a:schemeClr val="bg1"/>
          </a:solidFill>
        </p:grpSpPr>
        <p:sp>
          <p:nvSpPr>
            <p:cNvPr id="94" name="Rectangle 93">
              <a:extLst>
                <a:ext uri="{FF2B5EF4-FFF2-40B4-BE49-F238E27FC236}">
                  <a16:creationId xmlns:a16="http://schemas.microsoft.com/office/drawing/2014/main" id="{71AEB76C-B110-4702-B9BB-7BDEF5E8F048}"/>
                </a:ext>
              </a:extLst>
            </p:cNvPr>
            <p:cNvSpPr/>
            <p:nvPr/>
          </p:nvSpPr>
          <p:spPr>
            <a:xfrm>
              <a:off x="521799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94">
              <a:extLst>
                <a:ext uri="{FF2B5EF4-FFF2-40B4-BE49-F238E27FC236}">
                  <a16:creationId xmlns:a16="http://schemas.microsoft.com/office/drawing/2014/main" id="{9FEA102F-8D28-4606-9398-A0B8539BE12D}"/>
                </a:ext>
              </a:extLst>
            </p:cNvPr>
            <p:cNvSpPr/>
            <p:nvPr/>
          </p:nvSpPr>
          <p:spPr>
            <a:xfrm>
              <a:off x="549579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a:extLst>
                <a:ext uri="{FF2B5EF4-FFF2-40B4-BE49-F238E27FC236}">
                  <a16:creationId xmlns:a16="http://schemas.microsoft.com/office/drawing/2014/main" id="{CB908AC0-F7F4-481E-8DFC-9D4A37341271}"/>
                </a:ext>
              </a:extLst>
            </p:cNvPr>
            <p:cNvSpPr/>
            <p:nvPr/>
          </p:nvSpPr>
          <p:spPr>
            <a:xfrm>
              <a:off x="577360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97">
              <a:extLst>
                <a:ext uri="{FF2B5EF4-FFF2-40B4-BE49-F238E27FC236}">
                  <a16:creationId xmlns:a16="http://schemas.microsoft.com/office/drawing/2014/main" id="{7984D368-8234-4D13-BCAA-74DCDBB1D68D}"/>
                </a:ext>
              </a:extLst>
            </p:cNvPr>
            <p:cNvSpPr/>
            <p:nvPr/>
          </p:nvSpPr>
          <p:spPr>
            <a:xfrm>
              <a:off x="6051406"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a:extLst>
                <a:ext uri="{FF2B5EF4-FFF2-40B4-BE49-F238E27FC236}">
                  <a16:creationId xmlns:a16="http://schemas.microsoft.com/office/drawing/2014/main" id="{16D6E4B9-2B15-4F1C-AD19-CFF6EF65D000}"/>
                </a:ext>
              </a:extLst>
            </p:cNvPr>
            <p:cNvSpPr/>
            <p:nvPr/>
          </p:nvSpPr>
          <p:spPr>
            <a:xfrm>
              <a:off x="6329210"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75A476D-898C-442F-AF73-5D4F0817E4EA}"/>
                </a:ext>
              </a:extLst>
            </p:cNvPr>
            <p:cNvSpPr/>
            <p:nvPr/>
          </p:nvSpPr>
          <p:spPr>
            <a:xfrm>
              <a:off x="660701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a:extLst>
                <a:ext uri="{FF2B5EF4-FFF2-40B4-BE49-F238E27FC236}">
                  <a16:creationId xmlns:a16="http://schemas.microsoft.com/office/drawing/2014/main" id="{4465F0A8-A4AF-4BB0-9B70-F3D741A4DF92}"/>
                </a:ext>
              </a:extLst>
            </p:cNvPr>
            <p:cNvSpPr/>
            <p:nvPr/>
          </p:nvSpPr>
          <p:spPr>
            <a:xfrm>
              <a:off x="688481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a:extLst>
                <a:ext uri="{FF2B5EF4-FFF2-40B4-BE49-F238E27FC236}">
                  <a16:creationId xmlns:a16="http://schemas.microsoft.com/office/drawing/2014/main" id="{7FCE8747-9F74-4CCE-B682-4694F7BE4BF7}"/>
                </a:ext>
              </a:extLst>
            </p:cNvPr>
            <p:cNvSpPr/>
            <p:nvPr/>
          </p:nvSpPr>
          <p:spPr>
            <a:xfrm>
              <a:off x="716262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3" name="Rectangle 102">
            <a:extLst>
              <a:ext uri="{FF2B5EF4-FFF2-40B4-BE49-F238E27FC236}">
                <a16:creationId xmlns:a16="http://schemas.microsoft.com/office/drawing/2014/main" id="{11DB682B-3E8F-4BD2-8497-AA5A2B92F5E1}"/>
              </a:ext>
            </a:extLst>
          </p:cNvPr>
          <p:cNvSpPr/>
          <p:nvPr/>
        </p:nvSpPr>
        <p:spPr>
          <a:xfrm>
            <a:off x="5689286" y="3443956"/>
            <a:ext cx="2322080" cy="36909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4" name="Group 103">
            <a:extLst>
              <a:ext uri="{FF2B5EF4-FFF2-40B4-BE49-F238E27FC236}">
                <a16:creationId xmlns:a16="http://schemas.microsoft.com/office/drawing/2014/main" id="{B0245A48-F1B0-451A-A66C-FAEF4D2CABD7}"/>
              </a:ext>
            </a:extLst>
          </p:cNvPr>
          <p:cNvGrpSpPr/>
          <p:nvPr/>
        </p:nvGrpSpPr>
        <p:grpSpPr>
          <a:xfrm>
            <a:off x="5755672" y="3512824"/>
            <a:ext cx="2177048" cy="236334"/>
            <a:chOff x="5217994" y="3655709"/>
            <a:chExt cx="2177048" cy="236334"/>
          </a:xfrm>
          <a:solidFill>
            <a:schemeClr val="bg1"/>
          </a:solidFill>
        </p:grpSpPr>
        <p:sp>
          <p:nvSpPr>
            <p:cNvPr id="105" name="Rectangle 104">
              <a:extLst>
                <a:ext uri="{FF2B5EF4-FFF2-40B4-BE49-F238E27FC236}">
                  <a16:creationId xmlns:a16="http://schemas.microsoft.com/office/drawing/2014/main" id="{CCFB33CF-05D7-4385-863E-AC484864D63F}"/>
                </a:ext>
              </a:extLst>
            </p:cNvPr>
            <p:cNvSpPr/>
            <p:nvPr/>
          </p:nvSpPr>
          <p:spPr>
            <a:xfrm>
              <a:off x="521799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a:extLst>
                <a:ext uri="{FF2B5EF4-FFF2-40B4-BE49-F238E27FC236}">
                  <a16:creationId xmlns:a16="http://schemas.microsoft.com/office/drawing/2014/main" id="{B08A07BA-CE05-42CE-BA77-EEA77DD085B7}"/>
                </a:ext>
              </a:extLst>
            </p:cNvPr>
            <p:cNvSpPr/>
            <p:nvPr/>
          </p:nvSpPr>
          <p:spPr>
            <a:xfrm>
              <a:off x="549579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106">
              <a:extLst>
                <a:ext uri="{FF2B5EF4-FFF2-40B4-BE49-F238E27FC236}">
                  <a16:creationId xmlns:a16="http://schemas.microsoft.com/office/drawing/2014/main" id="{DEE06BDA-6D41-4AA5-8A86-13B19DB1B5A3}"/>
                </a:ext>
              </a:extLst>
            </p:cNvPr>
            <p:cNvSpPr/>
            <p:nvPr/>
          </p:nvSpPr>
          <p:spPr>
            <a:xfrm>
              <a:off x="577360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a:extLst>
                <a:ext uri="{FF2B5EF4-FFF2-40B4-BE49-F238E27FC236}">
                  <a16:creationId xmlns:a16="http://schemas.microsoft.com/office/drawing/2014/main" id="{A3AD0ECC-9FEB-4966-958F-C2ECAF78C0AD}"/>
                </a:ext>
              </a:extLst>
            </p:cNvPr>
            <p:cNvSpPr/>
            <p:nvPr/>
          </p:nvSpPr>
          <p:spPr>
            <a:xfrm>
              <a:off x="6051406"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a:extLst>
                <a:ext uri="{FF2B5EF4-FFF2-40B4-BE49-F238E27FC236}">
                  <a16:creationId xmlns:a16="http://schemas.microsoft.com/office/drawing/2014/main" id="{249732EB-AE2C-4AEB-9771-C21E93C30C7D}"/>
                </a:ext>
              </a:extLst>
            </p:cNvPr>
            <p:cNvSpPr/>
            <p:nvPr/>
          </p:nvSpPr>
          <p:spPr>
            <a:xfrm>
              <a:off x="6329210"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Rectangle 109">
              <a:extLst>
                <a:ext uri="{FF2B5EF4-FFF2-40B4-BE49-F238E27FC236}">
                  <a16:creationId xmlns:a16="http://schemas.microsoft.com/office/drawing/2014/main" id="{E49F0A37-916F-404A-BDB0-9F8BA7398BC4}"/>
                </a:ext>
              </a:extLst>
            </p:cNvPr>
            <p:cNvSpPr/>
            <p:nvPr/>
          </p:nvSpPr>
          <p:spPr>
            <a:xfrm>
              <a:off x="660701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a:extLst>
                <a:ext uri="{FF2B5EF4-FFF2-40B4-BE49-F238E27FC236}">
                  <a16:creationId xmlns:a16="http://schemas.microsoft.com/office/drawing/2014/main" id="{73E163FF-3B21-4012-8DAA-9AAA23990DD0}"/>
                </a:ext>
              </a:extLst>
            </p:cNvPr>
            <p:cNvSpPr/>
            <p:nvPr/>
          </p:nvSpPr>
          <p:spPr>
            <a:xfrm>
              <a:off x="688481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a:extLst>
                <a:ext uri="{FF2B5EF4-FFF2-40B4-BE49-F238E27FC236}">
                  <a16:creationId xmlns:a16="http://schemas.microsoft.com/office/drawing/2014/main" id="{C20B2996-A962-434C-B0C0-5F6CB6B36CB6}"/>
                </a:ext>
              </a:extLst>
            </p:cNvPr>
            <p:cNvSpPr/>
            <p:nvPr/>
          </p:nvSpPr>
          <p:spPr>
            <a:xfrm>
              <a:off x="716262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3" name="Rectangle 112">
            <a:extLst>
              <a:ext uri="{FF2B5EF4-FFF2-40B4-BE49-F238E27FC236}">
                <a16:creationId xmlns:a16="http://schemas.microsoft.com/office/drawing/2014/main" id="{33945730-1223-47DE-BB29-5F68A2962735}"/>
              </a:ext>
            </a:extLst>
          </p:cNvPr>
          <p:cNvSpPr/>
          <p:nvPr/>
        </p:nvSpPr>
        <p:spPr>
          <a:xfrm>
            <a:off x="5692897" y="3812700"/>
            <a:ext cx="2322080" cy="36909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4" name="Group 113">
            <a:extLst>
              <a:ext uri="{FF2B5EF4-FFF2-40B4-BE49-F238E27FC236}">
                <a16:creationId xmlns:a16="http://schemas.microsoft.com/office/drawing/2014/main" id="{0D0BDA7B-88E9-4C67-9E60-37AD4514576F}"/>
              </a:ext>
            </a:extLst>
          </p:cNvPr>
          <p:cNvGrpSpPr/>
          <p:nvPr/>
        </p:nvGrpSpPr>
        <p:grpSpPr>
          <a:xfrm>
            <a:off x="5759283" y="3881568"/>
            <a:ext cx="2177048" cy="236334"/>
            <a:chOff x="5217994" y="3655709"/>
            <a:chExt cx="2177048" cy="236334"/>
          </a:xfrm>
          <a:solidFill>
            <a:schemeClr val="bg1"/>
          </a:solidFill>
        </p:grpSpPr>
        <p:sp>
          <p:nvSpPr>
            <p:cNvPr id="115" name="Rectangle 114">
              <a:extLst>
                <a:ext uri="{FF2B5EF4-FFF2-40B4-BE49-F238E27FC236}">
                  <a16:creationId xmlns:a16="http://schemas.microsoft.com/office/drawing/2014/main" id="{227C1394-4CF1-488E-A5B3-D77301DB2C87}"/>
                </a:ext>
              </a:extLst>
            </p:cNvPr>
            <p:cNvSpPr/>
            <p:nvPr/>
          </p:nvSpPr>
          <p:spPr>
            <a:xfrm>
              <a:off x="521799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115">
              <a:extLst>
                <a:ext uri="{FF2B5EF4-FFF2-40B4-BE49-F238E27FC236}">
                  <a16:creationId xmlns:a16="http://schemas.microsoft.com/office/drawing/2014/main" id="{3997AD18-B840-4336-AA12-D75E1590B041}"/>
                </a:ext>
              </a:extLst>
            </p:cNvPr>
            <p:cNvSpPr/>
            <p:nvPr/>
          </p:nvSpPr>
          <p:spPr>
            <a:xfrm>
              <a:off x="549579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126">
              <a:extLst>
                <a:ext uri="{FF2B5EF4-FFF2-40B4-BE49-F238E27FC236}">
                  <a16:creationId xmlns:a16="http://schemas.microsoft.com/office/drawing/2014/main" id="{393F772B-4101-46C8-AB18-72C7DAF93CFF}"/>
                </a:ext>
              </a:extLst>
            </p:cNvPr>
            <p:cNvSpPr/>
            <p:nvPr/>
          </p:nvSpPr>
          <p:spPr>
            <a:xfrm>
              <a:off x="577360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ectangle 135">
              <a:extLst>
                <a:ext uri="{FF2B5EF4-FFF2-40B4-BE49-F238E27FC236}">
                  <a16:creationId xmlns:a16="http://schemas.microsoft.com/office/drawing/2014/main" id="{EA4ABC5F-5F84-4392-8EE1-D30FBC58ABA7}"/>
                </a:ext>
              </a:extLst>
            </p:cNvPr>
            <p:cNvSpPr/>
            <p:nvPr/>
          </p:nvSpPr>
          <p:spPr>
            <a:xfrm>
              <a:off x="6051406"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ectangle 136">
              <a:extLst>
                <a:ext uri="{FF2B5EF4-FFF2-40B4-BE49-F238E27FC236}">
                  <a16:creationId xmlns:a16="http://schemas.microsoft.com/office/drawing/2014/main" id="{6D388BC0-BF0A-41B1-B585-255A3E7B08E6}"/>
                </a:ext>
              </a:extLst>
            </p:cNvPr>
            <p:cNvSpPr/>
            <p:nvPr/>
          </p:nvSpPr>
          <p:spPr>
            <a:xfrm>
              <a:off x="6329210"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a:extLst>
                <a:ext uri="{FF2B5EF4-FFF2-40B4-BE49-F238E27FC236}">
                  <a16:creationId xmlns:a16="http://schemas.microsoft.com/office/drawing/2014/main" id="{573E7324-5145-4E30-9AC3-F4A8F5F5E3D6}"/>
                </a:ext>
              </a:extLst>
            </p:cNvPr>
            <p:cNvSpPr/>
            <p:nvPr/>
          </p:nvSpPr>
          <p:spPr>
            <a:xfrm>
              <a:off x="660701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Rectangle 144">
              <a:extLst>
                <a:ext uri="{FF2B5EF4-FFF2-40B4-BE49-F238E27FC236}">
                  <a16:creationId xmlns:a16="http://schemas.microsoft.com/office/drawing/2014/main" id="{53109B04-9CB1-4804-AD88-4E3A68DE5B33}"/>
                </a:ext>
              </a:extLst>
            </p:cNvPr>
            <p:cNvSpPr/>
            <p:nvPr/>
          </p:nvSpPr>
          <p:spPr>
            <a:xfrm>
              <a:off x="688481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Rectangle 153">
              <a:extLst>
                <a:ext uri="{FF2B5EF4-FFF2-40B4-BE49-F238E27FC236}">
                  <a16:creationId xmlns:a16="http://schemas.microsoft.com/office/drawing/2014/main" id="{8BA982EF-9D35-4DF3-90A9-C42F9C265489}"/>
                </a:ext>
              </a:extLst>
            </p:cNvPr>
            <p:cNvSpPr/>
            <p:nvPr/>
          </p:nvSpPr>
          <p:spPr>
            <a:xfrm>
              <a:off x="716262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a:extLst>
              <a:ext uri="{FF2B5EF4-FFF2-40B4-BE49-F238E27FC236}">
                <a16:creationId xmlns:a16="http://schemas.microsoft.com/office/drawing/2014/main" id="{94513378-1A47-4881-8E6A-22511D85792F}"/>
              </a:ext>
            </a:extLst>
          </p:cNvPr>
          <p:cNvGrpSpPr/>
          <p:nvPr/>
        </p:nvGrpSpPr>
        <p:grpSpPr>
          <a:xfrm>
            <a:off x="5758847" y="2416614"/>
            <a:ext cx="2180082" cy="607380"/>
            <a:chOff x="8345718" y="2408820"/>
            <a:chExt cx="2180082" cy="607380"/>
          </a:xfrm>
        </p:grpSpPr>
        <p:sp>
          <p:nvSpPr>
            <p:cNvPr id="245" name="Rectangle 244">
              <a:extLst>
                <a:ext uri="{FF2B5EF4-FFF2-40B4-BE49-F238E27FC236}">
                  <a16:creationId xmlns:a16="http://schemas.microsoft.com/office/drawing/2014/main" id="{D23CD6B3-10CA-4352-A5B4-B7C598340051}"/>
                </a:ext>
              </a:extLst>
            </p:cNvPr>
            <p:cNvSpPr/>
            <p:nvPr/>
          </p:nvSpPr>
          <p:spPr>
            <a:xfrm>
              <a:off x="8348752" y="24088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6" name="Rectangle 245">
              <a:extLst>
                <a:ext uri="{FF2B5EF4-FFF2-40B4-BE49-F238E27FC236}">
                  <a16:creationId xmlns:a16="http://schemas.microsoft.com/office/drawing/2014/main" id="{14A46A62-5EDA-4E0C-A0D6-7591B38038D8}"/>
                </a:ext>
              </a:extLst>
            </p:cNvPr>
            <p:cNvSpPr/>
            <p:nvPr/>
          </p:nvSpPr>
          <p:spPr>
            <a:xfrm>
              <a:off x="8626556" y="24088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7" name="Rectangle 246">
              <a:extLst>
                <a:ext uri="{FF2B5EF4-FFF2-40B4-BE49-F238E27FC236}">
                  <a16:creationId xmlns:a16="http://schemas.microsoft.com/office/drawing/2014/main" id="{90396F04-81BC-4673-A633-F844EEA08B49}"/>
                </a:ext>
              </a:extLst>
            </p:cNvPr>
            <p:cNvSpPr/>
            <p:nvPr/>
          </p:nvSpPr>
          <p:spPr>
            <a:xfrm>
              <a:off x="8904360" y="24088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8" name="Rectangle 247">
              <a:extLst>
                <a:ext uri="{FF2B5EF4-FFF2-40B4-BE49-F238E27FC236}">
                  <a16:creationId xmlns:a16="http://schemas.microsoft.com/office/drawing/2014/main" id="{C7B9FD6E-1A4D-41D5-A8B8-8945815D13AE}"/>
                </a:ext>
              </a:extLst>
            </p:cNvPr>
            <p:cNvSpPr/>
            <p:nvPr/>
          </p:nvSpPr>
          <p:spPr>
            <a:xfrm>
              <a:off x="9182164" y="24088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1" name="Rectangle 240">
              <a:extLst>
                <a:ext uri="{FF2B5EF4-FFF2-40B4-BE49-F238E27FC236}">
                  <a16:creationId xmlns:a16="http://schemas.microsoft.com/office/drawing/2014/main" id="{5CA395C9-2DE2-4F32-8F3A-94004BC2FC82}"/>
                </a:ext>
              </a:extLst>
            </p:cNvPr>
            <p:cNvSpPr/>
            <p:nvPr/>
          </p:nvSpPr>
          <p:spPr>
            <a:xfrm>
              <a:off x="9459968" y="24088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2" name="Rectangle 241">
              <a:extLst>
                <a:ext uri="{FF2B5EF4-FFF2-40B4-BE49-F238E27FC236}">
                  <a16:creationId xmlns:a16="http://schemas.microsoft.com/office/drawing/2014/main" id="{6B8BDDB1-9D1D-4916-BDB9-5135E91FCBCF}"/>
                </a:ext>
              </a:extLst>
            </p:cNvPr>
            <p:cNvSpPr/>
            <p:nvPr/>
          </p:nvSpPr>
          <p:spPr>
            <a:xfrm>
              <a:off x="9737772" y="24088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3" name="Rectangle 242">
              <a:extLst>
                <a:ext uri="{FF2B5EF4-FFF2-40B4-BE49-F238E27FC236}">
                  <a16:creationId xmlns:a16="http://schemas.microsoft.com/office/drawing/2014/main" id="{9CC2D6AA-417A-4484-97CD-091665CB8827}"/>
                </a:ext>
              </a:extLst>
            </p:cNvPr>
            <p:cNvSpPr/>
            <p:nvPr/>
          </p:nvSpPr>
          <p:spPr>
            <a:xfrm>
              <a:off x="10015576" y="24088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4" name="Rectangle 243">
              <a:extLst>
                <a:ext uri="{FF2B5EF4-FFF2-40B4-BE49-F238E27FC236}">
                  <a16:creationId xmlns:a16="http://schemas.microsoft.com/office/drawing/2014/main" id="{7AEC388B-6010-4F90-9243-4F5A8346F947}"/>
                </a:ext>
              </a:extLst>
            </p:cNvPr>
            <p:cNvSpPr/>
            <p:nvPr/>
          </p:nvSpPr>
          <p:spPr>
            <a:xfrm>
              <a:off x="10293380" y="24088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6" name="Rectangle 255">
              <a:extLst>
                <a:ext uri="{FF2B5EF4-FFF2-40B4-BE49-F238E27FC236}">
                  <a16:creationId xmlns:a16="http://schemas.microsoft.com/office/drawing/2014/main" id="{C079FF3A-BA01-410A-9725-38497EDAB06D}"/>
                </a:ext>
              </a:extLst>
            </p:cNvPr>
            <p:cNvSpPr/>
            <p:nvPr/>
          </p:nvSpPr>
          <p:spPr>
            <a:xfrm>
              <a:off x="8345718" y="2779866"/>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Rectangle 256">
              <a:extLst>
                <a:ext uri="{FF2B5EF4-FFF2-40B4-BE49-F238E27FC236}">
                  <a16:creationId xmlns:a16="http://schemas.microsoft.com/office/drawing/2014/main" id="{98CC56A5-BABB-4D8A-B373-F4D88AF1E11A}"/>
                </a:ext>
              </a:extLst>
            </p:cNvPr>
            <p:cNvSpPr/>
            <p:nvPr/>
          </p:nvSpPr>
          <p:spPr>
            <a:xfrm>
              <a:off x="8623522" y="2779866"/>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3325B245-8D16-4D91-B3AC-50D07432D761}"/>
              </a:ext>
            </a:extLst>
          </p:cNvPr>
          <p:cNvGrpSpPr/>
          <p:nvPr/>
        </p:nvGrpSpPr>
        <p:grpSpPr>
          <a:xfrm>
            <a:off x="5761881" y="2787864"/>
            <a:ext cx="2177048" cy="1333917"/>
            <a:chOff x="5763469" y="2783169"/>
            <a:chExt cx="2177048" cy="1333917"/>
          </a:xfrm>
        </p:grpSpPr>
        <p:sp>
          <p:nvSpPr>
            <p:cNvPr id="258" name="Rectangle 257">
              <a:extLst>
                <a:ext uri="{FF2B5EF4-FFF2-40B4-BE49-F238E27FC236}">
                  <a16:creationId xmlns:a16="http://schemas.microsoft.com/office/drawing/2014/main" id="{9020B6EE-805F-4F95-A8B0-BA71F658B235}"/>
                </a:ext>
              </a:extLst>
            </p:cNvPr>
            <p:cNvSpPr/>
            <p:nvPr/>
          </p:nvSpPr>
          <p:spPr>
            <a:xfrm>
              <a:off x="6314526" y="2783169"/>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Rectangle 258">
              <a:extLst>
                <a:ext uri="{FF2B5EF4-FFF2-40B4-BE49-F238E27FC236}">
                  <a16:creationId xmlns:a16="http://schemas.microsoft.com/office/drawing/2014/main" id="{2A4C221E-A940-46B7-A750-A89E2FFAF64B}"/>
                </a:ext>
              </a:extLst>
            </p:cNvPr>
            <p:cNvSpPr/>
            <p:nvPr/>
          </p:nvSpPr>
          <p:spPr>
            <a:xfrm>
              <a:off x="6592330" y="2783169"/>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2" name="Rectangle 251">
              <a:extLst>
                <a:ext uri="{FF2B5EF4-FFF2-40B4-BE49-F238E27FC236}">
                  <a16:creationId xmlns:a16="http://schemas.microsoft.com/office/drawing/2014/main" id="{08999FB5-BBDE-42B5-AE9B-50FD6FD18FDA}"/>
                </a:ext>
              </a:extLst>
            </p:cNvPr>
            <p:cNvSpPr/>
            <p:nvPr/>
          </p:nvSpPr>
          <p:spPr>
            <a:xfrm>
              <a:off x="6870134" y="2783169"/>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3" name="Rectangle 252">
              <a:extLst>
                <a:ext uri="{FF2B5EF4-FFF2-40B4-BE49-F238E27FC236}">
                  <a16:creationId xmlns:a16="http://schemas.microsoft.com/office/drawing/2014/main" id="{88DE68CF-B1FC-4BC1-AE3E-DE7DD1F10A53}"/>
                </a:ext>
              </a:extLst>
            </p:cNvPr>
            <p:cNvSpPr/>
            <p:nvPr/>
          </p:nvSpPr>
          <p:spPr>
            <a:xfrm>
              <a:off x="7147938" y="2783169"/>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4" name="Rectangle 253">
              <a:extLst>
                <a:ext uri="{FF2B5EF4-FFF2-40B4-BE49-F238E27FC236}">
                  <a16:creationId xmlns:a16="http://schemas.microsoft.com/office/drawing/2014/main" id="{3689C260-9FBF-4667-AE8A-FD3E9F0CDD55}"/>
                </a:ext>
              </a:extLst>
            </p:cNvPr>
            <p:cNvSpPr/>
            <p:nvPr/>
          </p:nvSpPr>
          <p:spPr>
            <a:xfrm>
              <a:off x="7425742" y="2783169"/>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5" name="Rectangle 254">
              <a:extLst>
                <a:ext uri="{FF2B5EF4-FFF2-40B4-BE49-F238E27FC236}">
                  <a16:creationId xmlns:a16="http://schemas.microsoft.com/office/drawing/2014/main" id="{132C09CF-1DA6-4116-B639-C6D36F63BED5}"/>
                </a:ext>
              </a:extLst>
            </p:cNvPr>
            <p:cNvSpPr/>
            <p:nvPr/>
          </p:nvSpPr>
          <p:spPr>
            <a:xfrm>
              <a:off x="7703546" y="2783169"/>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7" name="Rectangle 266">
              <a:extLst>
                <a:ext uri="{FF2B5EF4-FFF2-40B4-BE49-F238E27FC236}">
                  <a16:creationId xmlns:a16="http://schemas.microsoft.com/office/drawing/2014/main" id="{2C1738A4-20A7-4D12-B2D1-D8841384BDA4}"/>
                </a:ext>
              </a:extLst>
            </p:cNvPr>
            <p:cNvSpPr/>
            <p:nvPr/>
          </p:nvSpPr>
          <p:spPr>
            <a:xfrm>
              <a:off x="5763469" y="3880752"/>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8" name="Rectangle 267">
              <a:extLst>
                <a:ext uri="{FF2B5EF4-FFF2-40B4-BE49-F238E27FC236}">
                  <a16:creationId xmlns:a16="http://schemas.microsoft.com/office/drawing/2014/main" id="{9B185313-8BD7-40ED-9697-BCDCCB3ED707}"/>
                </a:ext>
              </a:extLst>
            </p:cNvPr>
            <p:cNvSpPr/>
            <p:nvPr/>
          </p:nvSpPr>
          <p:spPr>
            <a:xfrm>
              <a:off x="6041273" y="3880752"/>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9" name="Rectangle 268">
              <a:extLst>
                <a:ext uri="{FF2B5EF4-FFF2-40B4-BE49-F238E27FC236}">
                  <a16:creationId xmlns:a16="http://schemas.microsoft.com/office/drawing/2014/main" id="{C2C3C90B-21BA-452C-8291-796178FE9999}"/>
                </a:ext>
              </a:extLst>
            </p:cNvPr>
            <p:cNvSpPr/>
            <p:nvPr/>
          </p:nvSpPr>
          <p:spPr>
            <a:xfrm>
              <a:off x="6319077" y="3880752"/>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0" name="Rectangle 269">
              <a:extLst>
                <a:ext uri="{FF2B5EF4-FFF2-40B4-BE49-F238E27FC236}">
                  <a16:creationId xmlns:a16="http://schemas.microsoft.com/office/drawing/2014/main" id="{00749E8D-F989-4C0E-A96B-8E427858A0B3}"/>
                </a:ext>
              </a:extLst>
            </p:cNvPr>
            <p:cNvSpPr/>
            <p:nvPr/>
          </p:nvSpPr>
          <p:spPr>
            <a:xfrm>
              <a:off x="6596881" y="3880752"/>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3" name="Rectangle 262">
              <a:extLst>
                <a:ext uri="{FF2B5EF4-FFF2-40B4-BE49-F238E27FC236}">
                  <a16:creationId xmlns:a16="http://schemas.microsoft.com/office/drawing/2014/main" id="{120DB819-89E2-444A-8F28-64246D995820}"/>
                </a:ext>
              </a:extLst>
            </p:cNvPr>
            <p:cNvSpPr/>
            <p:nvPr/>
          </p:nvSpPr>
          <p:spPr>
            <a:xfrm>
              <a:off x="6874685" y="3880752"/>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4" name="Rectangle 263">
              <a:extLst>
                <a:ext uri="{FF2B5EF4-FFF2-40B4-BE49-F238E27FC236}">
                  <a16:creationId xmlns:a16="http://schemas.microsoft.com/office/drawing/2014/main" id="{CF8399B6-E990-47EC-B1BD-CCE841205A7F}"/>
                </a:ext>
              </a:extLst>
            </p:cNvPr>
            <p:cNvSpPr/>
            <p:nvPr/>
          </p:nvSpPr>
          <p:spPr>
            <a:xfrm>
              <a:off x="7152489" y="3880752"/>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5" name="Rectangle 264">
              <a:extLst>
                <a:ext uri="{FF2B5EF4-FFF2-40B4-BE49-F238E27FC236}">
                  <a16:creationId xmlns:a16="http://schemas.microsoft.com/office/drawing/2014/main" id="{1A67685B-142B-4D5E-8FA2-DD1D13E8FC58}"/>
                </a:ext>
              </a:extLst>
            </p:cNvPr>
            <p:cNvSpPr/>
            <p:nvPr/>
          </p:nvSpPr>
          <p:spPr>
            <a:xfrm>
              <a:off x="7430293" y="3880752"/>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6" name="Rectangle 265">
              <a:extLst>
                <a:ext uri="{FF2B5EF4-FFF2-40B4-BE49-F238E27FC236}">
                  <a16:creationId xmlns:a16="http://schemas.microsoft.com/office/drawing/2014/main" id="{2E08C709-47A4-4D2E-B9C4-B99F5B535162}"/>
                </a:ext>
              </a:extLst>
            </p:cNvPr>
            <p:cNvSpPr/>
            <p:nvPr/>
          </p:nvSpPr>
          <p:spPr>
            <a:xfrm>
              <a:off x="7708097" y="3880752"/>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EC0A76D0-0C04-4281-9195-9D252AB54B98}"/>
              </a:ext>
            </a:extLst>
          </p:cNvPr>
          <p:cNvGrpSpPr/>
          <p:nvPr/>
        </p:nvGrpSpPr>
        <p:grpSpPr>
          <a:xfrm>
            <a:off x="5761881" y="3150350"/>
            <a:ext cx="2177048" cy="602253"/>
            <a:chOff x="8344045" y="3513823"/>
            <a:chExt cx="2177048" cy="602253"/>
          </a:xfrm>
        </p:grpSpPr>
        <p:sp>
          <p:nvSpPr>
            <p:cNvPr id="278" name="Rectangle 277">
              <a:extLst>
                <a:ext uri="{FF2B5EF4-FFF2-40B4-BE49-F238E27FC236}">
                  <a16:creationId xmlns:a16="http://schemas.microsoft.com/office/drawing/2014/main" id="{65C2E680-53F0-4B4A-A58E-E8B7CCE63838}"/>
                </a:ext>
              </a:extLst>
            </p:cNvPr>
            <p:cNvSpPr/>
            <p:nvPr/>
          </p:nvSpPr>
          <p:spPr>
            <a:xfrm>
              <a:off x="8344045" y="3513823"/>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9" name="Rectangle 278">
              <a:extLst>
                <a:ext uri="{FF2B5EF4-FFF2-40B4-BE49-F238E27FC236}">
                  <a16:creationId xmlns:a16="http://schemas.microsoft.com/office/drawing/2014/main" id="{962C7E78-A338-474A-9A13-3C2D0B4A24BB}"/>
                </a:ext>
              </a:extLst>
            </p:cNvPr>
            <p:cNvSpPr/>
            <p:nvPr/>
          </p:nvSpPr>
          <p:spPr>
            <a:xfrm>
              <a:off x="8621849" y="3513823"/>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0" name="Rectangle 279">
              <a:extLst>
                <a:ext uri="{FF2B5EF4-FFF2-40B4-BE49-F238E27FC236}">
                  <a16:creationId xmlns:a16="http://schemas.microsoft.com/office/drawing/2014/main" id="{07C2476E-096B-45C8-800E-33CB0D3AAABD}"/>
                </a:ext>
              </a:extLst>
            </p:cNvPr>
            <p:cNvSpPr/>
            <p:nvPr/>
          </p:nvSpPr>
          <p:spPr>
            <a:xfrm>
              <a:off x="8899653" y="3513823"/>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1" name="Rectangle 280">
              <a:extLst>
                <a:ext uri="{FF2B5EF4-FFF2-40B4-BE49-F238E27FC236}">
                  <a16:creationId xmlns:a16="http://schemas.microsoft.com/office/drawing/2014/main" id="{1B2868F0-F059-40D0-925B-4D3D82D605DE}"/>
                </a:ext>
              </a:extLst>
            </p:cNvPr>
            <p:cNvSpPr/>
            <p:nvPr/>
          </p:nvSpPr>
          <p:spPr>
            <a:xfrm>
              <a:off x="9177457" y="3513823"/>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4" name="Rectangle 273">
              <a:extLst>
                <a:ext uri="{FF2B5EF4-FFF2-40B4-BE49-F238E27FC236}">
                  <a16:creationId xmlns:a16="http://schemas.microsoft.com/office/drawing/2014/main" id="{768AC3BB-86F3-41C0-9527-9D5DE60DF8C8}"/>
                </a:ext>
              </a:extLst>
            </p:cNvPr>
            <p:cNvSpPr/>
            <p:nvPr/>
          </p:nvSpPr>
          <p:spPr>
            <a:xfrm>
              <a:off x="9455261" y="3513823"/>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5" name="Rectangle 274">
              <a:extLst>
                <a:ext uri="{FF2B5EF4-FFF2-40B4-BE49-F238E27FC236}">
                  <a16:creationId xmlns:a16="http://schemas.microsoft.com/office/drawing/2014/main" id="{FA08EAC8-6ACD-41CD-8F3B-498CA43D6684}"/>
                </a:ext>
              </a:extLst>
            </p:cNvPr>
            <p:cNvSpPr/>
            <p:nvPr/>
          </p:nvSpPr>
          <p:spPr>
            <a:xfrm>
              <a:off x="9733065" y="3513823"/>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6" name="Rectangle 275">
              <a:extLst>
                <a:ext uri="{FF2B5EF4-FFF2-40B4-BE49-F238E27FC236}">
                  <a16:creationId xmlns:a16="http://schemas.microsoft.com/office/drawing/2014/main" id="{15323466-A06B-4871-B15F-57A1DF180F23}"/>
                </a:ext>
              </a:extLst>
            </p:cNvPr>
            <p:cNvSpPr/>
            <p:nvPr/>
          </p:nvSpPr>
          <p:spPr>
            <a:xfrm>
              <a:off x="10010869" y="3513823"/>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7" name="Rectangle 276">
              <a:extLst>
                <a:ext uri="{FF2B5EF4-FFF2-40B4-BE49-F238E27FC236}">
                  <a16:creationId xmlns:a16="http://schemas.microsoft.com/office/drawing/2014/main" id="{E7EEF680-C11C-4F87-9E58-1FAC3C2FC815}"/>
                </a:ext>
              </a:extLst>
            </p:cNvPr>
            <p:cNvSpPr/>
            <p:nvPr/>
          </p:nvSpPr>
          <p:spPr>
            <a:xfrm>
              <a:off x="10288673" y="3513823"/>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9" name="Rectangle 288">
              <a:extLst>
                <a:ext uri="{FF2B5EF4-FFF2-40B4-BE49-F238E27FC236}">
                  <a16:creationId xmlns:a16="http://schemas.microsoft.com/office/drawing/2014/main" id="{92A838DA-0D68-499F-918C-77A1B18F10E7}"/>
                </a:ext>
              </a:extLst>
            </p:cNvPr>
            <p:cNvSpPr/>
            <p:nvPr/>
          </p:nvSpPr>
          <p:spPr>
            <a:xfrm>
              <a:off x="8344912" y="3879742"/>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0" name="Rectangle 289">
              <a:extLst>
                <a:ext uri="{FF2B5EF4-FFF2-40B4-BE49-F238E27FC236}">
                  <a16:creationId xmlns:a16="http://schemas.microsoft.com/office/drawing/2014/main" id="{731795A1-18FE-4A91-8DC4-9BFA719D95AD}"/>
                </a:ext>
              </a:extLst>
            </p:cNvPr>
            <p:cNvSpPr/>
            <p:nvPr/>
          </p:nvSpPr>
          <p:spPr>
            <a:xfrm>
              <a:off x="8622716" y="3879742"/>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5D1EDDA3-8B3D-48B4-93D5-D5170CF64604}"/>
              </a:ext>
            </a:extLst>
          </p:cNvPr>
          <p:cNvGrpSpPr/>
          <p:nvPr/>
        </p:nvGrpSpPr>
        <p:grpSpPr>
          <a:xfrm>
            <a:off x="6313705" y="3515615"/>
            <a:ext cx="1621440" cy="236334"/>
            <a:chOff x="8900520" y="3879742"/>
            <a:chExt cx="1621440" cy="236334"/>
          </a:xfrm>
        </p:grpSpPr>
        <p:sp>
          <p:nvSpPr>
            <p:cNvPr id="291" name="Rectangle 290">
              <a:extLst>
                <a:ext uri="{FF2B5EF4-FFF2-40B4-BE49-F238E27FC236}">
                  <a16:creationId xmlns:a16="http://schemas.microsoft.com/office/drawing/2014/main" id="{B722A3D8-C11B-4ACE-9193-7544E1A0D1F3}"/>
                </a:ext>
              </a:extLst>
            </p:cNvPr>
            <p:cNvSpPr/>
            <p:nvPr/>
          </p:nvSpPr>
          <p:spPr>
            <a:xfrm>
              <a:off x="8900520" y="3879742"/>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2" name="Rectangle 291">
              <a:extLst>
                <a:ext uri="{FF2B5EF4-FFF2-40B4-BE49-F238E27FC236}">
                  <a16:creationId xmlns:a16="http://schemas.microsoft.com/office/drawing/2014/main" id="{14D2AECC-B800-4BA7-95F5-C6962BFDE49E}"/>
                </a:ext>
              </a:extLst>
            </p:cNvPr>
            <p:cNvSpPr/>
            <p:nvPr/>
          </p:nvSpPr>
          <p:spPr>
            <a:xfrm>
              <a:off x="9178324" y="3879742"/>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5" name="Rectangle 284">
              <a:extLst>
                <a:ext uri="{FF2B5EF4-FFF2-40B4-BE49-F238E27FC236}">
                  <a16:creationId xmlns:a16="http://schemas.microsoft.com/office/drawing/2014/main" id="{2ADDBF59-FE30-4E2E-8DB1-EA1F817961DF}"/>
                </a:ext>
              </a:extLst>
            </p:cNvPr>
            <p:cNvSpPr/>
            <p:nvPr/>
          </p:nvSpPr>
          <p:spPr>
            <a:xfrm>
              <a:off x="9456128" y="3879742"/>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6" name="Rectangle 285">
              <a:extLst>
                <a:ext uri="{FF2B5EF4-FFF2-40B4-BE49-F238E27FC236}">
                  <a16:creationId xmlns:a16="http://schemas.microsoft.com/office/drawing/2014/main" id="{28A39CEE-C010-4C41-8DB0-BA8C837E268E}"/>
                </a:ext>
              </a:extLst>
            </p:cNvPr>
            <p:cNvSpPr/>
            <p:nvPr/>
          </p:nvSpPr>
          <p:spPr>
            <a:xfrm>
              <a:off x="9733932" y="3879742"/>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7" name="Rectangle 286">
              <a:extLst>
                <a:ext uri="{FF2B5EF4-FFF2-40B4-BE49-F238E27FC236}">
                  <a16:creationId xmlns:a16="http://schemas.microsoft.com/office/drawing/2014/main" id="{3B2089AB-C04D-44E3-9843-365324DA26A8}"/>
                </a:ext>
              </a:extLst>
            </p:cNvPr>
            <p:cNvSpPr/>
            <p:nvPr/>
          </p:nvSpPr>
          <p:spPr>
            <a:xfrm>
              <a:off x="10011736" y="3879742"/>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8" name="Rectangle 287">
              <a:extLst>
                <a:ext uri="{FF2B5EF4-FFF2-40B4-BE49-F238E27FC236}">
                  <a16:creationId xmlns:a16="http://schemas.microsoft.com/office/drawing/2014/main" id="{8805F971-0D56-4EA8-990D-C0EB8D9716EE}"/>
                </a:ext>
              </a:extLst>
            </p:cNvPr>
            <p:cNvSpPr/>
            <p:nvPr/>
          </p:nvSpPr>
          <p:spPr>
            <a:xfrm>
              <a:off x="10289540" y="3879742"/>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93" name="TextBox 292">
            <a:extLst>
              <a:ext uri="{FF2B5EF4-FFF2-40B4-BE49-F238E27FC236}">
                <a16:creationId xmlns:a16="http://schemas.microsoft.com/office/drawing/2014/main" id="{F532FC29-CAC7-4C1D-8120-04636C8EEBC2}"/>
              </a:ext>
            </a:extLst>
          </p:cNvPr>
          <p:cNvSpPr txBox="1"/>
          <p:nvPr/>
        </p:nvSpPr>
        <p:spPr>
          <a:xfrm>
            <a:off x="3652192" y="3059465"/>
            <a:ext cx="2006640" cy="369332"/>
          </a:xfrm>
          <a:prstGeom prst="rect">
            <a:avLst/>
          </a:prstGeom>
          <a:noFill/>
        </p:spPr>
        <p:txBody>
          <a:bodyPr wrap="none" rtlCol="0">
            <a:spAutoFit/>
          </a:bodyPr>
          <a:lstStyle/>
          <a:p>
            <a:r>
              <a:rPr lang="en-US" dirty="0"/>
              <a:t>Large Page Frame 3</a:t>
            </a:r>
          </a:p>
        </p:txBody>
      </p:sp>
      <p:sp>
        <p:nvSpPr>
          <p:cNvPr id="294" name="TextBox 293">
            <a:extLst>
              <a:ext uri="{FF2B5EF4-FFF2-40B4-BE49-F238E27FC236}">
                <a16:creationId xmlns:a16="http://schemas.microsoft.com/office/drawing/2014/main" id="{0823754B-DF2F-4E7A-800D-52F37120C1C0}"/>
              </a:ext>
            </a:extLst>
          </p:cNvPr>
          <p:cNvSpPr txBox="1"/>
          <p:nvPr/>
        </p:nvSpPr>
        <p:spPr>
          <a:xfrm>
            <a:off x="3652192" y="3425795"/>
            <a:ext cx="2006640" cy="369332"/>
          </a:xfrm>
          <a:prstGeom prst="rect">
            <a:avLst/>
          </a:prstGeom>
          <a:noFill/>
        </p:spPr>
        <p:txBody>
          <a:bodyPr wrap="none" rtlCol="0">
            <a:spAutoFit/>
          </a:bodyPr>
          <a:lstStyle/>
          <a:p>
            <a:r>
              <a:rPr lang="en-US" dirty="0"/>
              <a:t>Large Page Frame 4</a:t>
            </a:r>
          </a:p>
        </p:txBody>
      </p:sp>
      <p:sp>
        <p:nvSpPr>
          <p:cNvPr id="295" name="TextBox 294">
            <a:extLst>
              <a:ext uri="{FF2B5EF4-FFF2-40B4-BE49-F238E27FC236}">
                <a16:creationId xmlns:a16="http://schemas.microsoft.com/office/drawing/2014/main" id="{12DC78C8-4CCE-4694-A071-74160002FD43}"/>
              </a:ext>
            </a:extLst>
          </p:cNvPr>
          <p:cNvSpPr txBox="1"/>
          <p:nvPr/>
        </p:nvSpPr>
        <p:spPr>
          <a:xfrm>
            <a:off x="3652192" y="3822271"/>
            <a:ext cx="2006640" cy="369332"/>
          </a:xfrm>
          <a:prstGeom prst="rect">
            <a:avLst/>
          </a:prstGeom>
          <a:noFill/>
        </p:spPr>
        <p:txBody>
          <a:bodyPr wrap="none" rtlCol="0">
            <a:spAutoFit/>
          </a:bodyPr>
          <a:lstStyle/>
          <a:p>
            <a:r>
              <a:rPr lang="en-US" dirty="0"/>
              <a:t>Large Page Frame 5</a:t>
            </a:r>
          </a:p>
        </p:txBody>
      </p:sp>
      <p:sp>
        <p:nvSpPr>
          <p:cNvPr id="97" name="Rectangle 96">
            <a:extLst>
              <a:ext uri="{FF2B5EF4-FFF2-40B4-BE49-F238E27FC236}">
                <a16:creationId xmlns:a16="http://schemas.microsoft.com/office/drawing/2014/main" id="{440F7AEB-5C5A-4448-9E54-F59FD4DC0B7D}"/>
              </a:ext>
            </a:extLst>
          </p:cNvPr>
          <p:cNvSpPr/>
          <p:nvPr/>
        </p:nvSpPr>
        <p:spPr>
          <a:xfrm>
            <a:off x="5696175" y="2344988"/>
            <a:ext cx="2319698" cy="369091"/>
          </a:xfrm>
          <a:prstGeom prst="rect">
            <a:avLst/>
          </a:prstGeom>
          <a:solidFill>
            <a:schemeClr val="accent6">
              <a:lumMod val="60000"/>
              <a:lumOff val="40000"/>
              <a:alpha val="80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7" name="Rectangle 296">
            <a:extLst>
              <a:ext uri="{FF2B5EF4-FFF2-40B4-BE49-F238E27FC236}">
                <a16:creationId xmlns:a16="http://schemas.microsoft.com/office/drawing/2014/main" id="{6FE7344B-5E81-4BE7-B3BA-167CD33C19B6}"/>
              </a:ext>
            </a:extLst>
          </p:cNvPr>
          <p:cNvSpPr/>
          <p:nvPr/>
        </p:nvSpPr>
        <p:spPr>
          <a:xfrm>
            <a:off x="5693793" y="2718149"/>
            <a:ext cx="2322080" cy="369091"/>
          </a:xfrm>
          <a:prstGeom prst="rect">
            <a:avLst/>
          </a:prstGeom>
          <a:solidFill>
            <a:schemeClr val="accent6">
              <a:lumMod val="60000"/>
              <a:lumOff val="40000"/>
              <a:alpha val="80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8" name="Rectangle 297">
            <a:extLst>
              <a:ext uri="{FF2B5EF4-FFF2-40B4-BE49-F238E27FC236}">
                <a16:creationId xmlns:a16="http://schemas.microsoft.com/office/drawing/2014/main" id="{31805454-D18E-43D3-A4B0-1FB9383909CE}"/>
              </a:ext>
            </a:extLst>
          </p:cNvPr>
          <p:cNvSpPr/>
          <p:nvPr/>
        </p:nvSpPr>
        <p:spPr>
          <a:xfrm>
            <a:off x="5693793" y="3813961"/>
            <a:ext cx="2322080" cy="369091"/>
          </a:xfrm>
          <a:prstGeom prst="rect">
            <a:avLst/>
          </a:prstGeom>
          <a:solidFill>
            <a:schemeClr val="accent6">
              <a:lumMod val="60000"/>
              <a:lumOff val="40000"/>
              <a:alpha val="80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Rectangle 173">
            <a:extLst>
              <a:ext uri="{FF2B5EF4-FFF2-40B4-BE49-F238E27FC236}">
                <a16:creationId xmlns:a16="http://schemas.microsoft.com/office/drawing/2014/main" id="{5BAC4ED8-C021-44C1-B6B8-CDD206689CD6}"/>
              </a:ext>
            </a:extLst>
          </p:cNvPr>
          <p:cNvSpPr/>
          <p:nvPr/>
        </p:nvSpPr>
        <p:spPr>
          <a:xfrm>
            <a:off x="5693793" y="3087258"/>
            <a:ext cx="2322080" cy="369091"/>
          </a:xfrm>
          <a:prstGeom prst="rect">
            <a:avLst/>
          </a:prstGeom>
          <a:solidFill>
            <a:srgbClr val="00B0F0">
              <a:alpha val="80000"/>
            </a:srgb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6" name="Rectangle 295">
            <a:extLst>
              <a:ext uri="{FF2B5EF4-FFF2-40B4-BE49-F238E27FC236}">
                <a16:creationId xmlns:a16="http://schemas.microsoft.com/office/drawing/2014/main" id="{27A90573-B648-4D92-BE97-E7DF70B1E6EF}"/>
              </a:ext>
            </a:extLst>
          </p:cNvPr>
          <p:cNvSpPr/>
          <p:nvPr/>
        </p:nvSpPr>
        <p:spPr>
          <a:xfrm>
            <a:off x="5697660" y="3448215"/>
            <a:ext cx="2318213" cy="369091"/>
          </a:xfrm>
          <a:prstGeom prst="rect">
            <a:avLst/>
          </a:prstGeom>
          <a:solidFill>
            <a:srgbClr val="00B0F0">
              <a:alpha val="80000"/>
            </a:srgb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8" name="Picture 2" descr="Image result for green check mark">
            <a:extLst>
              <a:ext uri="{FF2B5EF4-FFF2-40B4-BE49-F238E27FC236}">
                <a16:creationId xmlns:a16="http://schemas.microsoft.com/office/drawing/2014/main" id="{86BB31E4-72D7-49CB-93BF-1F9077AF23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5654" y="2362689"/>
            <a:ext cx="311616" cy="324736"/>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2" descr="Image result for green check mark">
            <a:extLst>
              <a:ext uri="{FF2B5EF4-FFF2-40B4-BE49-F238E27FC236}">
                <a16:creationId xmlns:a16="http://schemas.microsoft.com/office/drawing/2014/main" id="{86BB31E4-72D7-49CB-93BF-1F9077AF23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3163" y="2737479"/>
            <a:ext cx="311616" cy="324736"/>
          </a:xfrm>
          <a:prstGeom prst="rect">
            <a:avLst/>
          </a:prstGeom>
          <a:noFill/>
          <a:extLst>
            <a:ext uri="{909E8E84-426E-40DD-AFC4-6F175D3DCCD1}">
              <a14:hiddenFill xmlns:a14="http://schemas.microsoft.com/office/drawing/2010/main">
                <a:solidFill>
                  <a:srgbClr val="FFFFFF"/>
                </a:solidFill>
              </a14:hiddenFill>
            </a:ext>
          </a:extLst>
        </p:spPr>
      </p:pic>
      <p:pic>
        <p:nvPicPr>
          <p:cNvPr id="130" name="Picture 2" descr="Image result for green check mark">
            <a:extLst>
              <a:ext uri="{FF2B5EF4-FFF2-40B4-BE49-F238E27FC236}">
                <a16:creationId xmlns:a16="http://schemas.microsoft.com/office/drawing/2014/main" id="{86BB31E4-72D7-49CB-93BF-1F9077AF23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0901" y="3131613"/>
            <a:ext cx="311616" cy="324736"/>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2" descr="Image result for green check mark">
            <a:extLst>
              <a:ext uri="{FF2B5EF4-FFF2-40B4-BE49-F238E27FC236}">
                <a16:creationId xmlns:a16="http://schemas.microsoft.com/office/drawing/2014/main" id="{86BB31E4-72D7-49CB-93BF-1F9077AF23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3163" y="3505462"/>
            <a:ext cx="311616" cy="324736"/>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2" descr="Image result for green check mark">
            <a:extLst>
              <a:ext uri="{FF2B5EF4-FFF2-40B4-BE49-F238E27FC236}">
                <a16:creationId xmlns:a16="http://schemas.microsoft.com/office/drawing/2014/main" id="{86BB31E4-72D7-49CB-93BF-1F9077AF23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2586" y="3866867"/>
            <a:ext cx="311616" cy="324736"/>
          </a:xfrm>
          <a:prstGeom prst="rect">
            <a:avLst/>
          </a:prstGeom>
          <a:noFill/>
          <a:extLst>
            <a:ext uri="{909E8E84-426E-40DD-AFC4-6F175D3DCCD1}">
              <a14:hiddenFill xmlns:a14="http://schemas.microsoft.com/office/drawing/2010/main">
                <a:solidFill>
                  <a:srgbClr val="FFFFFF"/>
                </a:solidFill>
              </a14:hiddenFill>
            </a:ext>
          </a:extLst>
        </p:spPr>
      </p:pic>
      <p:sp>
        <p:nvSpPr>
          <p:cNvPr id="133" name="Rounded Rectangle 163">
            <a:extLst>
              <a:ext uri="{FF2B5EF4-FFF2-40B4-BE49-F238E27FC236}">
                <a16:creationId xmlns:a16="http://schemas.microsoft.com/office/drawing/2014/main" id="{404EDC60-D554-4DC8-B827-CF47255B3D2C}"/>
              </a:ext>
            </a:extLst>
          </p:cNvPr>
          <p:cNvSpPr/>
          <p:nvPr/>
        </p:nvSpPr>
        <p:spPr>
          <a:xfrm>
            <a:off x="2276629" y="4566880"/>
            <a:ext cx="3825335" cy="971763"/>
          </a:xfrm>
          <a:prstGeom prst="roundRect">
            <a:avLst>
              <a:gd name="adj" fmla="val 26418"/>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accent6">
                    <a:lumMod val="75000"/>
                  </a:schemeClr>
                </a:solidFill>
              </a:rPr>
              <a:t>Can coalesce </a:t>
            </a:r>
          </a:p>
          <a:p>
            <a:pPr algn="ctr"/>
            <a:r>
              <a:rPr lang="en-US" sz="2800" b="1" dirty="0">
                <a:solidFill>
                  <a:schemeClr val="accent6">
                    <a:lumMod val="75000"/>
                  </a:schemeClr>
                </a:solidFill>
              </a:rPr>
              <a:t>(without moving data)</a:t>
            </a:r>
          </a:p>
        </p:txBody>
      </p:sp>
    </p:spTree>
    <p:extLst>
      <p:ext uri="{BB962C8B-B14F-4D97-AF65-F5344CB8AC3E}">
        <p14:creationId xmlns:p14="http://schemas.microsoft.com/office/powerpoint/2010/main" val="991223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34"/>
                                        </p:tgtEl>
                                        <p:attrNameLst>
                                          <p:attrName>style.visibility</p:attrName>
                                        </p:attrNameLst>
                                      </p:cBhvr>
                                      <p:to>
                                        <p:strVal val="visible"/>
                                      </p:to>
                                    </p:set>
                                    <p:animEffect transition="in" filter="randombar(horizontal)">
                                      <p:cBhvr>
                                        <p:cTn id="7" dur="500"/>
                                        <p:tgtEl>
                                          <p:spTgt spid="23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2" nodeType="clickEffect">
                                  <p:stCondLst>
                                    <p:cond delay="0"/>
                                  </p:stCondLst>
                                  <p:childTnLst>
                                    <p:set>
                                      <p:cBhvr>
                                        <p:cTn id="11" dur="1" fill="hold">
                                          <p:stCondLst>
                                            <p:cond delay="0"/>
                                          </p:stCondLst>
                                        </p:cTn>
                                        <p:tgtEl>
                                          <p:spTgt spid="140"/>
                                        </p:tgtEl>
                                        <p:attrNameLst>
                                          <p:attrName>style.visibility</p:attrName>
                                        </p:attrNameLst>
                                      </p:cBhvr>
                                      <p:to>
                                        <p:strVal val="visible"/>
                                      </p:to>
                                    </p:set>
                                    <p:animEffect transition="in" filter="randombar(horizontal)">
                                      <p:cBhvr>
                                        <p:cTn id="12" dur="500"/>
                                        <p:tgtEl>
                                          <p:spTgt spid="140"/>
                                        </p:tgtEl>
                                      </p:cBhvr>
                                    </p:animEffect>
                                  </p:childTnLst>
                                </p:cTn>
                              </p:par>
                            </p:childTnLst>
                          </p:cTn>
                        </p:par>
                        <p:par>
                          <p:cTn id="13" fill="hold">
                            <p:stCondLst>
                              <p:cond delay="500"/>
                            </p:stCondLst>
                            <p:childTnLst>
                              <p:par>
                                <p:cTn id="14" presetID="14" presetClass="entr" presetSubtype="1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randombar(horizontal)">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2" nodeType="clickEffect">
                                  <p:stCondLst>
                                    <p:cond delay="0"/>
                                  </p:stCondLst>
                                  <p:childTnLst>
                                    <p:set>
                                      <p:cBhvr>
                                        <p:cTn id="20" dur="1" fill="hold">
                                          <p:stCondLst>
                                            <p:cond delay="0"/>
                                          </p:stCondLst>
                                        </p:cTn>
                                        <p:tgtEl>
                                          <p:spTgt spid="141"/>
                                        </p:tgtEl>
                                        <p:attrNameLst>
                                          <p:attrName>style.visibility</p:attrName>
                                        </p:attrNameLst>
                                      </p:cBhvr>
                                      <p:to>
                                        <p:strVal val="visible"/>
                                      </p:to>
                                    </p:set>
                                    <p:animEffect transition="in" filter="randombar(horizontal)">
                                      <p:cBhvr>
                                        <p:cTn id="21" dur="500"/>
                                        <p:tgtEl>
                                          <p:spTgt spid="141"/>
                                        </p:tgtEl>
                                      </p:cBhvr>
                                    </p:animEffect>
                                  </p:childTnLst>
                                </p:cTn>
                              </p:par>
                            </p:childTnLst>
                          </p:cTn>
                        </p:par>
                        <p:par>
                          <p:cTn id="22" fill="hold">
                            <p:stCondLst>
                              <p:cond delay="500"/>
                            </p:stCondLst>
                            <p:childTnLst>
                              <p:par>
                                <p:cTn id="23" presetID="14" presetClass="entr" presetSubtype="10"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randombar(horizontal)">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2" nodeType="clickEffect">
                                  <p:stCondLst>
                                    <p:cond delay="0"/>
                                  </p:stCondLst>
                                  <p:childTnLst>
                                    <p:set>
                                      <p:cBhvr>
                                        <p:cTn id="29" dur="1" fill="hold">
                                          <p:stCondLst>
                                            <p:cond delay="0"/>
                                          </p:stCondLst>
                                        </p:cTn>
                                        <p:tgtEl>
                                          <p:spTgt spid="142"/>
                                        </p:tgtEl>
                                        <p:attrNameLst>
                                          <p:attrName>style.visibility</p:attrName>
                                        </p:attrNameLst>
                                      </p:cBhvr>
                                      <p:to>
                                        <p:strVal val="visible"/>
                                      </p:to>
                                    </p:set>
                                    <p:animEffect transition="in" filter="randombar(horizontal)">
                                      <p:cBhvr>
                                        <p:cTn id="30" dur="500"/>
                                        <p:tgtEl>
                                          <p:spTgt spid="142"/>
                                        </p:tgtEl>
                                      </p:cBhvr>
                                    </p:animEffect>
                                  </p:childTnLst>
                                </p:cTn>
                              </p:par>
                            </p:childTnLst>
                          </p:cTn>
                        </p:par>
                        <p:par>
                          <p:cTn id="31" fill="hold">
                            <p:stCondLst>
                              <p:cond delay="500"/>
                            </p:stCondLst>
                            <p:childTnLst>
                              <p:par>
                                <p:cTn id="32" presetID="14" presetClass="entr" presetSubtype="10"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randombar(horizontal)">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2" nodeType="clickEffect">
                                  <p:stCondLst>
                                    <p:cond delay="0"/>
                                  </p:stCondLst>
                                  <p:childTnLst>
                                    <p:set>
                                      <p:cBhvr>
                                        <p:cTn id="38" dur="1" fill="hold">
                                          <p:stCondLst>
                                            <p:cond delay="0"/>
                                          </p:stCondLst>
                                        </p:cTn>
                                        <p:tgtEl>
                                          <p:spTgt spid="173"/>
                                        </p:tgtEl>
                                        <p:attrNameLst>
                                          <p:attrName>style.visibility</p:attrName>
                                        </p:attrNameLst>
                                      </p:cBhvr>
                                      <p:to>
                                        <p:strVal val="visible"/>
                                      </p:to>
                                    </p:set>
                                    <p:animEffect transition="in" filter="randombar(horizontal)">
                                      <p:cBhvr>
                                        <p:cTn id="39" dur="500"/>
                                        <p:tgtEl>
                                          <p:spTgt spid="173"/>
                                        </p:tgtEl>
                                      </p:cBhvr>
                                    </p:animEffect>
                                  </p:childTnLst>
                                </p:cTn>
                              </p:par>
                            </p:childTnLst>
                          </p:cTn>
                        </p:par>
                        <p:par>
                          <p:cTn id="40" fill="hold">
                            <p:stCondLst>
                              <p:cond delay="500"/>
                            </p:stCondLst>
                            <p:childTnLst>
                              <p:par>
                                <p:cTn id="41" presetID="14" presetClass="entr" presetSubtype="10"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186"/>
                                        </p:tgtEl>
                                        <p:attrNameLst>
                                          <p:attrName>style.visibility</p:attrName>
                                        </p:attrNameLst>
                                      </p:cBhvr>
                                      <p:to>
                                        <p:strVal val="visible"/>
                                      </p:to>
                                    </p:set>
                                    <p:animEffect transition="in" filter="randombar(horizontal)">
                                      <p:cBhvr>
                                        <p:cTn id="48" dur="500"/>
                                        <p:tgtEl>
                                          <p:spTgt spid="186"/>
                                        </p:tgtEl>
                                      </p:cBhvr>
                                    </p:animEffect>
                                  </p:childTnLst>
                                </p:cTn>
                              </p:par>
                            </p:childTnLst>
                          </p:cTn>
                        </p:par>
                        <p:par>
                          <p:cTn id="49" fill="hold">
                            <p:stCondLst>
                              <p:cond delay="500"/>
                            </p:stCondLst>
                            <p:childTnLst>
                              <p:par>
                                <p:cTn id="50" presetID="14" presetClass="entr" presetSubtype="10" fill="hold" grpId="0" nodeType="afterEffect">
                                  <p:stCondLst>
                                    <p:cond delay="0"/>
                                  </p:stCondLst>
                                  <p:childTnLst>
                                    <p:set>
                                      <p:cBhvr>
                                        <p:cTn id="51" dur="1" fill="hold">
                                          <p:stCondLst>
                                            <p:cond delay="0"/>
                                          </p:stCondLst>
                                        </p:cTn>
                                        <p:tgtEl>
                                          <p:spTgt spid="97"/>
                                        </p:tgtEl>
                                        <p:attrNameLst>
                                          <p:attrName>style.visibility</p:attrName>
                                        </p:attrNameLst>
                                      </p:cBhvr>
                                      <p:to>
                                        <p:strVal val="visible"/>
                                      </p:to>
                                    </p:set>
                                    <p:animEffect transition="in" filter="randombar(horizontal)">
                                      <p:cBhvr>
                                        <p:cTn id="52" dur="500"/>
                                        <p:tgtEl>
                                          <p:spTgt spid="97"/>
                                        </p:tgtEl>
                                      </p:cBhvr>
                                    </p:animEffect>
                                  </p:childTnLst>
                                </p:cTn>
                              </p:par>
                            </p:childTnLst>
                          </p:cTn>
                        </p:par>
                        <p:par>
                          <p:cTn id="53" fill="hold">
                            <p:stCondLst>
                              <p:cond delay="1000"/>
                            </p:stCondLst>
                            <p:childTnLst>
                              <p:par>
                                <p:cTn id="54" presetID="14" presetClass="entr" presetSubtype="10" fill="hold" grpId="0" nodeType="afterEffect">
                                  <p:stCondLst>
                                    <p:cond delay="0"/>
                                  </p:stCondLst>
                                  <p:childTnLst>
                                    <p:set>
                                      <p:cBhvr>
                                        <p:cTn id="55" dur="1" fill="hold">
                                          <p:stCondLst>
                                            <p:cond delay="0"/>
                                          </p:stCondLst>
                                        </p:cTn>
                                        <p:tgtEl>
                                          <p:spTgt spid="297"/>
                                        </p:tgtEl>
                                        <p:attrNameLst>
                                          <p:attrName>style.visibility</p:attrName>
                                        </p:attrNameLst>
                                      </p:cBhvr>
                                      <p:to>
                                        <p:strVal val="visible"/>
                                      </p:to>
                                    </p:set>
                                    <p:animEffect transition="in" filter="randombar(horizontal)">
                                      <p:cBhvr>
                                        <p:cTn id="56" dur="500"/>
                                        <p:tgtEl>
                                          <p:spTgt spid="297"/>
                                        </p:tgtEl>
                                      </p:cBhvr>
                                    </p:animEffect>
                                  </p:childTnLst>
                                </p:cTn>
                              </p:par>
                            </p:childTnLst>
                          </p:cTn>
                        </p:par>
                        <p:par>
                          <p:cTn id="57" fill="hold">
                            <p:stCondLst>
                              <p:cond delay="1500"/>
                            </p:stCondLst>
                            <p:childTnLst>
                              <p:par>
                                <p:cTn id="58" presetID="14" presetClass="entr" presetSubtype="10" fill="hold" grpId="0" nodeType="afterEffect">
                                  <p:stCondLst>
                                    <p:cond delay="0"/>
                                  </p:stCondLst>
                                  <p:childTnLst>
                                    <p:set>
                                      <p:cBhvr>
                                        <p:cTn id="59" dur="1" fill="hold">
                                          <p:stCondLst>
                                            <p:cond delay="0"/>
                                          </p:stCondLst>
                                        </p:cTn>
                                        <p:tgtEl>
                                          <p:spTgt spid="298"/>
                                        </p:tgtEl>
                                        <p:attrNameLst>
                                          <p:attrName>style.visibility</p:attrName>
                                        </p:attrNameLst>
                                      </p:cBhvr>
                                      <p:to>
                                        <p:strVal val="visible"/>
                                      </p:to>
                                    </p:set>
                                    <p:animEffect transition="in" filter="randombar(horizontal)">
                                      <p:cBhvr>
                                        <p:cTn id="60" dur="500"/>
                                        <p:tgtEl>
                                          <p:spTgt spid="298"/>
                                        </p:tgtEl>
                                      </p:cBhvr>
                                    </p:animEffect>
                                  </p:childTnLst>
                                </p:cTn>
                              </p:par>
                            </p:childTnLst>
                          </p:cTn>
                        </p:par>
                      </p:childTnLst>
                    </p:cTn>
                  </p:par>
                  <p:par>
                    <p:cTn id="61" fill="hold">
                      <p:stCondLst>
                        <p:cond delay="indefinite"/>
                      </p:stCondLst>
                      <p:childTnLst>
                        <p:par>
                          <p:cTn id="62" fill="hold">
                            <p:stCondLst>
                              <p:cond delay="0"/>
                            </p:stCondLst>
                            <p:childTnLst>
                              <p:par>
                                <p:cTn id="63" presetID="14" presetClass="entr" presetSubtype="10" fill="hold" grpId="0" nodeType="clickEffect">
                                  <p:stCondLst>
                                    <p:cond delay="0"/>
                                  </p:stCondLst>
                                  <p:childTnLst>
                                    <p:set>
                                      <p:cBhvr>
                                        <p:cTn id="64" dur="1" fill="hold">
                                          <p:stCondLst>
                                            <p:cond delay="0"/>
                                          </p:stCondLst>
                                        </p:cTn>
                                        <p:tgtEl>
                                          <p:spTgt spid="187"/>
                                        </p:tgtEl>
                                        <p:attrNameLst>
                                          <p:attrName>style.visibility</p:attrName>
                                        </p:attrNameLst>
                                      </p:cBhvr>
                                      <p:to>
                                        <p:strVal val="visible"/>
                                      </p:to>
                                    </p:set>
                                    <p:animEffect transition="in" filter="randombar(horizontal)">
                                      <p:cBhvr>
                                        <p:cTn id="65" dur="500"/>
                                        <p:tgtEl>
                                          <p:spTgt spid="187"/>
                                        </p:tgtEl>
                                      </p:cBhvr>
                                    </p:animEffect>
                                  </p:childTnLst>
                                </p:cTn>
                              </p:par>
                            </p:childTnLst>
                          </p:cTn>
                        </p:par>
                        <p:par>
                          <p:cTn id="66" fill="hold">
                            <p:stCondLst>
                              <p:cond delay="500"/>
                            </p:stCondLst>
                            <p:childTnLst>
                              <p:par>
                                <p:cTn id="67" presetID="14" presetClass="entr" presetSubtype="10" fill="hold" grpId="0" nodeType="afterEffect">
                                  <p:stCondLst>
                                    <p:cond delay="0"/>
                                  </p:stCondLst>
                                  <p:childTnLst>
                                    <p:set>
                                      <p:cBhvr>
                                        <p:cTn id="68" dur="1" fill="hold">
                                          <p:stCondLst>
                                            <p:cond delay="0"/>
                                          </p:stCondLst>
                                        </p:cTn>
                                        <p:tgtEl>
                                          <p:spTgt spid="174"/>
                                        </p:tgtEl>
                                        <p:attrNameLst>
                                          <p:attrName>style.visibility</p:attrName>
                                        </p:attrNameLst>
                                      </p:cBhvr>
                                      <p:to>
                                        <p:strVal val="visible"/>
                                      </p:to>
                                    </p:set>
                                    <p:animEffect transition="in" filter="randombar(horizontal)">
                                      <p:cBhvr>
                                        <p:cTn id="69" dur="500"/>
                                        <p:tgtEl>
                                          <p:spTgt spid="174"/>
                                        </p:tgtEl>
                                      </p:cBhvr>
                                    </p:animEffect>
                                  </p:childTnLst>
                                </p:cTn>
                              </p:par>
                            </p:childTnLst>
                          </p:cTn>
                        </p:par>
                        <p:par>
                          <p:cTn id="70" fill="hold">
                            <p:stCondLst>
                              <p:cond delay="1000"/>
                            </p:stCondLst>
                            <p:childTnLst>
                              <p:par>
                                <p:cTn id="71" presetID="14" presetClass="entr" presetSubtype="10" fill="hold" grpId="0" nodeType="afterEffect">
                                  <p:stCondLst>
                                    <p:cond delay="0"/>
                                  </p:stCondLst>
                                  <p:childTnLst>
                                    <p:set>
                                      <p:cBhvr>
                                        <p:cTn id="72" dur="1" fill="hold">
                                          <p:stCondLst>
                                            <p:cond delay="0"/>
                                          </p:stCondLst>
                                        </p:cTn>
                                        <p:tgtEl>
                                          <p:spTgt spid="296"/>
                                        </p:tgtEl>
                                        <p:attrNameLst>
                                          <p:attrName>style.visibility</p:attrName>
                                        </p:attrNameLst>
                                      </p:cBhvr>
                                      <p:to>
                                        <p:strVal val="visible"/>
                                      </p:to>
                                    </p:set>
                                    <p:animEffect transition="in" filter="randombar(horizontal)">
                                      <p:cBhvr>
                                        <p:cTn id="73" dur="500"/>
                                        <p:tgtEl>
                                          <p:spTgt spid="296"/>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133"/>
                                        </p:tgtEl>
                                        <p:attrNameLst>
                                          <p:attrName>style.visibility</p:attrName>
                                        </p:attrNameLst>
                                      </p:cBhvr>
                                      <p:to>
                                        <p:strVal val="visible"/>
                                      </p:to>
                                    </p:set>
                                    <p:animEffect transition="in" filter="blinds(horizontal)">
                                      <p:cBhvr>
                                        <p:cTn id="78" dur="500"/>
                                        <p:tgtEl>
                                          <p:spTgt spid="133"/>
                                        </p:tgtEl>
                                      </p:cBhvr>
                                    </p:animEffect>
                                  </p:childTnLst>
                                </p:cTn>
                              </p:par>
                            </p:childTnLst>
                          </p:cTn>
                        </p:par>
                        <p:par>
                          <p:cTn id="79" fill="hold">
                            <p:stCondLst>
                              <p:cond delay="500"/>
                            </p:stCondLst>
                            <p:childTnLst>
                              <p:par>
                                <p:cTn id="80" presetID="14" presetClass="entr" presetSubtype="10" fill="hold" nodeType="afterEffect">
                                  <p:stCondLst>
                                    <p:cond delay="0"/>
                                  </p:stCondLst>
                                  <p:childTnLst>
                                    <p:set>
                                      <p:cBhvr>
                                        <p:cTn id="81" dur="1" fill="hold">
                                          <p:stCondLst>
                                            <p:cond delay="0"/>
                                          </p:stCondLst>
                                        </p:cTn>
                                        <p:tgtEl>
                                          <p:spTgt spid="128"/>
                                        </p:tgtEl>
                                        <p:attrNameLst>
                                          <p:attrName>style.visibility</p:attrName>
                                        </p:attrNameLst>
                                      </p:cBhvr>
                                      <p:to>
                                        <p:strVal val="visible"/>
                                      </p:to>
                                    </p:set>
                                    <p:animEffect transition="in" filter="randombar(horizontal)">
                                      <p:cBhvr>
                                        <p:cTn id="82" dur="500"/>
                                        <p:tgtEl>
                                          <p:spTgt spid="128"/>
                                        </p:tgtEl>
                                      </p:cBhvr>
                                    </p:animEffect>
                                  </p:childTnLst>
                                </p:cTn>
                              </p:par>
                            </p:childTnLst>
                          </p:cTn>
                        </p:par>
                        <p:par>
                          <p:cTn id="83" fill="hold">
                            <p:stCondLst>
                              <p:cond delay="1000"/>
                            </p:stCondLst>
                            <p:childTnLst>
                              <p:par>
                                <p:cTn id="84" presetID="14" presetClass="entr" presetSubtype="10" fill="hold" nodeType="afterEffect">
                                  <p:stCondLst>
                                    <p:cond delay="0"/>
                                  </p:stCondLst>
                                  <p:childTnLst>
                                    <p:set>
                                      <p:cBhvr>
                                        <p:cTn id="85" dur="1" fill="hold">
                                          <p:stCondLst>
                                            <p:cond delay="0"/>
                                          </p:stCondLst>
                                        </p:cTn>
                                        <p:tgtEl>
                                          <p:spTgt spid="129"/>
                                        </p:tgtEl>
                                        <p:attrNameLst>
                                          <p:attrName>style.visibility</p:attrName>
                                        </p:attrNameLst>
                                      </p:cBhvr>
                                      <p:to>
                                        <p:strVal val="visible"/>
                                      </p:to>
                                    </p:set>
                                    <p:animEffect transition="in" filter="randombar(horizontal)">
                                      <p:cBhvr>
                                        <p:cTn id="86" dur="500"/>
                                        <p:tgtEl>
                                          <p:spTgt spid="129"/>
                                        </p:tgtEl>
                                      </p:cBhvr>
                                    </p:animEffect>
                                  </p:childTnLst>
                                </p:cTn>
                              </p:par>
                            </p:childTnLst>
                          </p:cTn>
                        </p:par>
                        <p:par>
                          <p:cTn id="87" fill="hold">
                            <p:stCondLst>
                              <p:cond delay="1500"/>
                            </p:stCondLst>
                            <p:childTnLst>
                              <p:par>
                                <p:cTn id="88" presetID="14" presetClass="entr" presetSubtype="10" fill="hold" nodeType="afterEffect">
                                  <p:stCondLst>
                                    <p:cond delay="0"/>
                                  </p:stCondLst>
                                  <p:childTnLst>
                                    <p:set>
                                      <p:cBhvr>
                                        <p:cTn id="89" dur="1" fill="hold">
                                          <p:stCondLst>
                                            <p:cond delay="0"/>
                                          </p:stCondLst>
                                        </p:cTn>
                                        <p:tgtEl>
                                          <p:spTgt spid="130"/>
                                        </p:tgtEl>
                                        <p:attrNameLst>
                                          <p:attrName>style.visibility</p:attrName>
                                        </p:attrNameLst>
                                      </p:cBhvr>
                                      <p:to>
                                        <p:strVal val="visible"/>
                                      </p:to>
                                    </p:set>
                                    <p:animEffect transition="in" filter="randombar(horizontal)">
                                      <p:cBhvr>
                                        <p:cTn id="90" dur="500"/>
                                        <p:tgtEl>
                                          <p:spTgt spid="130"/>
                                        </p:tgtEl>
                                      </p:cBhvr>
                                    </p:animEffect>
                                  </p:childTnLst>
                                </p:cTn>
                              </p:par>
                            </p:childTnLst>
                          </p:cTn>
                        </p:par>
                        <p:par>
                          <p:cTn id="91" fill="hold">
                            <p:stCondLst>
                              <p:cond delay="2000"/>
                            </p:stCondLst>
                            <p:childTnLst>
                              <p:par>
                                <p:cTn id="92" presetID="14" presetClass="entr" presetSubtype="10" fill="hold" nodeType="afterEffect">
                                  <p:stCondLst>
                                    <p:cond delay="0"/>
                                  </p:stCondLst>
                                  <p:childTnLst>
                                    <p:set>
                                      <p:cBhvr>
                                        <p:cTn id="93" dur="1" fill="hold">
                                          <p:stCondLst>
                                            <p:cond delay="0"/>
                                          </p:stCondLst>
                                        </p:cTn>
                                        <p:tgtEl>
                                          <p:spTgt spid="131"/>
                                        </p:tgtEl>
                                        <p:attrNameLst>
                                          <p:attrName>style.visibility</p:attrName>
                                        </p:attrNameLst>
                                      </p:cBhvr>
                                      <p:to>
                                        <p:strVal val="visible"/>
                                      </p:to>
                                    </p:set>
                                    <p:animEffect transition="in" filter="randombar(horizontal)">
                                      <p:cBhvr>
                                        <p:cTn id="94" dur="500"/>
                                        <p:tgtEl>
                                          <p:spTgt spid="131"/>
                                        </p:tgtEl>
                                      </p:cBhvr>
                                    </p:animEffect>
                                  </p:childTnLst>
                                </p:cTn>
                              </p:par>
                            </p:childTnLst>
                          </p:cTn>
                        </p:par>
                        <p:par>
                          <p:cTn id="95" fill="hold">
                            <p:stCondLst>
                              <p:cond delay="2500"/>
                            </p:stCondLst>
                            <p:childTnLst>
                              <p:par>
                                <p:cTn id="96" presetID="14" presetClass="entr" presetSubtype="10" fill="hold" nodeType="afterEffect">
                                  <p:stCondLst>
                                    <p:cond delay="0"/>
                                  </p:stCondLst>
                                  <p:childTnLst>
                                    <p:set>
                                      <p:cBhvr>
                                        <p:cTn id="97" dur="1" fill="hold">
                                          <p:stCondLst>
                                            <p:cond delay="0"/>
                                          </p:stCondLst>
                                        </p:cTn>
                                        <p:tgtEl>
                                          <p:spTgt spid="132"/>
                                        </p:tgtEl>
                                        <p:attrNameLst>
                                          <p:attrName>style.visibility</p:attrName>
                                        </p:attrNameLst>
                                      </p:cBhvr>
                                      <p:to>
                                        <p:strVal val="visible"/>
                                      </p:to>
                                    </p:set>
                                    <p:animEffect transition="in" filter="randombar(horizontal)">
                                      <p:cBhvr>
                                        <p:cTn id="98"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 grpId="0"/>
      <p:bldP spid="140" grpId="2"/>
      <p:bldP spid="141" grpId="2"/>
      <p:bldP spid="142" grpId="2"/>
      <p:bldP spid="173" grpId="2"/>
      <p:bldP spid="186" grpId="0"/>
      <p:bldP spid="187" grpId="0"/>
      <p:bldP spid="97" grpId="0" animBg="1"/>
      <p:bldP spid="297" grpId="0" animBg="1"/>
      <p:bldP spid="298" grpId="0" animBg="1"/>
      <p:bldP spid="174" grpId="0" animBg="1"/>
      <p:bldP spid="296" grpId="0" animBg="1"/>
      <p:bldP spid="13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5.2|31.2|25.1|31"/>
</p:tagLst>
</file>

<file path=ppt/tags/tag2.xml><?xml version="1.0" encoding="utf-8"?>
<p:tagLst xmlns:a="http://schemas.openxmlformats.org/drawingml/2006/main" xmlns:r="http://schemas.openxmlformats.org/officeDocument/2006/relationships" xmlns:p="http://schemas.openxmlformats.org/presentationml/2006/main">
  <p:tag name="TIMING" val="|6.9"/>
</p:tagLst>
</file>

<file path=ppt/tags/tag3.xml><?xml version="1.0" encoding="utf-8"?>
<p:tagLst xmlns:a="http://schemas.openxmlformats.org/drawingml/2006/main" xmlns:r="http://schemas.openxmlformats.org/officeDocument/2006/relationships" xmlns:p="http://schemas.openxmlformats.org/presentationml/2006/main">
  <p:tag name="TIMING" val="|5.2|31.2|25.1|31"/>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6520</TotalTime>
  <Words>4983</Words>
  <Application>Microsoft Office PowerPoint</Application>
  <PresentationFormat>On-screen Show (4:3)</PresentationFormat>
  <Paragraphs>864</Paragraphs>
  <Slides>52</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Calibri Light</vt:lpstr>
      <vt:lpstr>Helvetica</vt:lpstr>
      <vt:lpstr>Wingdings</vt:lpstr>
      <vt:lpstr>Office Theme</vt:lpstr>
      <vt:lpstr>Mosaic: A GPU Memory Manager  with Application-Transparent Support  for Multiple Page Sizes</vt:lpstr>
      <vt:lpstr>Executive Summary</vt:lpstr>
      <vt:lpstr>GPU Support for Virtual Memory</vt:lpstr>
      <vt:lpstr>State-of-the-Art Virtual Memory on GPUs</vt:lpstr>
      <vt:lpstr>Trade-Off with Page Size</vt:lpstr>
      <vt:lpstr>Trade-Off with Page Size</vt:lpstr>
      <vt:lpstr>Outline</vt:lpstr>
      <vt:lpstr>Challenges with Multiple Page Sizes</vt:lpstr>
      <vt:lpstr>Desirable Allocation</vt:lpstr>
      <vt:lpstr>Our Goals</vt:lpstr>
      <vt:lpstr>Outline</vt:lpstr>
      <vt:lpstr>Mosaic</vt:lpstr>
      <vt:lpstr>Outline</vt:lpstr>
      <vt:lpstr>Mosaic: Data Allocation</vt:lpstr>
      <vt:lpstr>Mosaic: Data Allocation</vt:lpstr>
      <vt:lpstr>Mosaic: Data Allocation</vt:lpstr>
      <vt:lpstr>Outline</vt:lpstr>
      <vt:lpstr>Mosaic: Coalescing</vt:lpstr>
      <vt:lpstr>Mosaic: Coalescing</vt:lpstr>
      <vt:lpstr>Mosaic: Coalescing</vt:lpstr>
      <vt:lpstr>Outline</vt:lpstr>
      <vt:lpstr>Mosaic: Data Deallocation</vt:lpstr>
      <vt:lpstr>Mosaic: Data Deallocation</vt:lpstr>
      <vt:lpstr>Mosaic: Compaction</vt:lpstr>
      <vt:lpstr>Mosaic: Compaction</vt:lpstr>
      <vt:lpstr>Mosaic: Compaction</vt:lpstr>
      <vt:lpstr>Outline</vt:lpstr>
      <vt:lpstr>Baseline: State-of-the-Art GPU Virtual Memory</vt:lpstr>
      <vt:lpstr>Methodology</vt:lpstr>
      <vt:lpstr>Comparison Points</vt:lpstr>
      <vt:lpstr>Performance</vt:lpstr>
      <vt:lpstr>Other Results in the Paper</vt:lpstr>
      <vt:lpstr>Outline</vt:lpstr>
      <vt:lpstr>Summary</vt:lpstr>
      <vt:lpstr>Mosaic: A GPU Memory Manager  with Application-Transparent Support  for Multiple Page Sizes</vt:lpstr>
      <vt:lpstr>Backup Slides</vt:lpstr>
      <vt:lpstr>Current Methods to Share GPUs</vt:lpstr>
      <vt:lpstr>Other Methods to Enforce Protection</vt:lpstr>
      <vt:lpstr>TLB Flush</vt:lpstr>
      <vt:lpstr>Performance with Demand Paging</vt:lpstr>
      <vt:lpstr>In-Place Coalescer: Coalescing</vt:lpstr>
      <vt:lpstr>In-Place Coalescer: Large Page Walk</vt:lpstr>
      <vt:lpstr>Sample Application Pairs</vt:lpstr>
      <vt:lpstr>TLB Hit Rate</vt:lpstr>
      <vt:lpstr>Pre-Fragmenting DRAM</vt:lpstr>
      <vt:lpstr>Page Occupancy Experiment</vt:lpstr>
      <vt:lpstr>Memory Bloat</vt:lpstr>
      <vt:lpstr>Individual Application IPC</vt:lpstr>
      <vt:lpstr>PowerPoint Presentation</vt:lpstr>
      <vt:lpstr>Mosaic: Putting Everything Together</vt:lpstr>
      <vt:lpstr>Mosaic: Data Allocation</vt:lpstr>
      <vt:lpstr>Mosaic: Data Deallocation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ZmILe</dc:creator>
  <cp:lastModifiedBy>ZmILe</cp:lastModifiedBy>
  <cp:revision>832</cp:revision>
  <dcterms:created xsi:type="dcterms:W3CDTF">2017-09-26T18:07:32Z</dcterms:created>
  <dcterms:modified xsi:type="dcterms:W3CDTF">2017-10-19T04:43:30Z</dcterms:modified>
</cp:coreProperties>
</file>